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7" r:id="rId5"/>
    <p:sldId id="256" r:id="rId6"/>
    <p:sldId id="905" r:id="rId7"/>
    <p:sldId id="259" r:id="rId8"/>
    <p:sldId id="804" r:id="rId9"/>
    <p:sldId id="904" r:id="rId10"/>
    <p:sldId id="906" r:id="rId11"/>
    <p:sldId id="902" r:id="rId12"/>
    <p:sldId id="308" r:id="rId13"/>
    <p:sldId id="907" r:id="rId14"/>
    <p:sldId id="9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197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04A5B-F047-6D4F-931A-2052BFAD0D6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C375A-D7AC-F043-B925-6A70CBC8A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2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I’m going to start with a thought (and feeling experiment) – take a moment to notice how you are feeling – right now.. Focus on that feeling and if you feel up to it – write down that feeling in the chat..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C375A-D7AC-F043-B925-6A70CBC8A9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9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feelings important? Brain is a super complex organ – and guess which branch of medicine gets to study it and to study the complex connections between feelings and </a:t>
            </a:r>
            <a:r>
              <a:rPr lang="en-US" dirty="0" err="1"/>
              <a:t>behaviour</a:t>
            </a:r>
            <a:r>
              <a:rPr lang="en-US" dirty="0"/>
              <a:t>? Yup – Psychiatry – THE science that actually invented and now explores </a:t>
            </a:r>
            <a:r>
              <a:rPr lang="en-US" dirty="0" err="1"/>
              <a:t>PsychoBioSocial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C375A-D7AC-F043-B925-6A70CBC8A9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7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we’ve got in touch with our feelings – I can formally welcome you to </a:t>
            </a:r>
            <a:r>
              <a:rPr lang="en-US" dirty="0" err="1"/>
              <a:t>RCPsych</a:t>
            </a:r>
            <a:r>
              <a:rPr lang="en-US" dirty="0"/>
              <a:t> – and you’ve heard from other speakers today – about the exciting things happening in Psychiatry. I wanted to share my personal pathway – and give you an insight on why Psychiatry is THE branch to go into if you are a bright academic looking to solve mysteries in science..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C375A-D7AC-F043-B925-6A70CBC8A9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grew up in Mumbai a few minutes from this mill – what’s a textile mill go to to with psychiatry? Well it does and it doesn’t – I grew up at the times of closure of these mills – </a:t>
            </a:r>
            <a:r>
              <a:rPr lang="en-US" dirty="0" err="1"/>
              <a:t>umemployment</a:t>
            </a:r>
            <a:r>
              <a:rPr lang="en-US" dirty="0"/>
              <a:t> and poverty were on the rise – and so was mental illness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C375A-D7AC-F043-B925-6A70CBC8A9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3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Mumbai even if you are a billionaire you are likely to die earlier..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308F7B-1896-3E48-AB8E-75A412D983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44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science around ACEs has been building up – CAMHS has adapted this but I still feel that this knowledge is not reflected in our clinics – in history taking or in shaping trauma-informed care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Hughes et al5 demonstrate increased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risks in adults with four or more ACEs: doubled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risks of heart disease (95% CI 1.66–2.59), alcohol misuse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(1.74–2.78), and cancer (1.82–2.95); tripled rates of chest dis-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eases (2.47–3.77) and anxiety (2.62–5.22); a four-fold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in ‘low life satisfaction’ (3.72–5.10) and depression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(3.54–5.46); and a 30-fold increased risk of a suicide attempt </a:t>
            </a:r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(14.73–61.67).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8BB39-6F68-E845-ACA7-770F17F0EB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0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linked to either poverty and its impact on health outcomes or on the mind body connection – but mainly because I saw it as a very human and humane science- Since then I have had a very satisfying career that combines- academic, clinical, educational and leadership roles but what gives me most pleasure is directly influencing </a:t>
            </a:r>
            <a:r>
              <a:rPr lang="en-US" dirty="0" err="1"/>
              <a:t>theoutcomes</a:t>
            </a:r>
            <a:r>
              <a:rPr lang="en-US" dirty="0"/>
              <a:t> for my patients sometimes simply by talking to </a:t>
            </a:r>
            <a:r>
              <a:rPr lang="en-US" dirty="0" err="1"/>
              <a:t>them!And</a:t>
            </a:r>
            <a:r>
              <a:rPr lang="en-US" dirty="0"/>
              <a:t> to have the </a:t>
            </a:r>
            <a:r>
              <a:rPr lang="en-US" dirty="0" err="1"/>
              <a:t>inteelectual</a:t>
            </a:r>
            <a:r>
              <a:rPr lang="en-US" dirty="0"/>
              <a:t> stimulation of being in a branch of science – not just medicine but science that is looking the big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C375A-D7AC-F043-B925-6A70CBC8A9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4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8329-4F92-6D47-923F-89BC1D8AD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1CDBB-DA33-1B4D-BED3-02585393E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537B8-FE45-F64F-B01F-04B2B776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73A7-BEB0-1347-B9CF-0B8EE59DEBC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4D7A4-2BE1-6646-8541-8398D69B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221B0-E804-734D-8B9E-2DAE3D81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C318-B941-E249-81B8-3796175F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3570-0CB3-8342-9013-24AEE2B2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4BD02-CBB9-604D-BF07-778C66A24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822E0-3F24-E44D-8711-6A0F74CE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73A7-BEB0-1347-B9CF-0B8EE59DEBC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D2218-1613-F34C-B865-FE86306F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0084-A774-DB4C-AF62-BB318EDF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C318-B941-E249-81B8-3796175F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4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639AE-538E-1944-B68A-BF455E87C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E1311-2FA4-3848-BB05-0632EEAE4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55F36-12A4-9C48-BBFA-64AD5064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73A7-BEB0-1347-B9CF-0B8EE59DEBC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1D76C-758B-C942-A990-0DBED02D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E80F1-DE45-6545-B34B-9052BDD3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C318-B941-E249-81B8-3796175F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3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A0BF-F0EF-BC46-A9AB-03878F9E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88FA1-94EB-B140-884B-FCFA15159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9938B-03E4-BC4C-8207-B7DC7596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73A7-BEB0-1347-B9CF-0B8EE59DEBC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9292E-B504-6B4A-ACED-6D5E5446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40FA7-E222-D14C-8983-1D03BDB7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C318-B941-E249-81B8-3796175F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7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260C-2302-C24D-9750-F5039788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88A32-E682-384D-84CA-1570A57A1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DC236-3FE1-394B-B80E-3C0C2898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73A7-BEB0-1347-B9CF-0B8EE59DEBC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4A403-FCD7-424E-B7A7-113063C8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37984-D67B-A042-90AE-6C8DD6BD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C318-B941-E249-81B8-3796175F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2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01B6F-179F-1642-9EE0-30D101EB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BB300-78A1-9B43-95A7-ADC7E1D9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B0C72-BBDC-494E-814F-7065AC79B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A0361-7E7F-2B49-97CE-AF5DFF79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73A7-BEB0-1347-B9CF-0B8EE59DEBC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2D3FE-D6F1-4449-8C7B-DDABF626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690E9-46EB-D744-91C8-ED9DD678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C318-B941-E249-81B8-3796175F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7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06D6-C7A5-2D4F-A297-5DB8C1BA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90A4D-56CB-F340-B10D-1C0B867DF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1ECAB-AFAD-294C-A0E1-6BE2D25B8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591A9-CEE8-E045-88CD-3D50712D1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EB787-FA01-9944-B56C-8ED677DE8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E2B57-53A6-474E-BB54-9AE92588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73A7-BEB0-1347-B9CF-0B8EE59DEBC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009DA7-78FA-FB43-982A-4C4EBEB6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91DF2-C9A7-E24E-9495-36F2D322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C318-B941-E249-81B8-3796175F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9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93DEF-4BE3-574E-A43B-6B2ECF62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482B0-2B9A-224F-B5CC-30C1F46C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73A7-BEB0-1347-B9CF-0B8EE59DEBC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43F71-037A-0B42-B55F-94C8F9209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60FD5-F609-DF4E-B210-DF2E0212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C318-B941-E249-81B8-3796175F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1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46176-CE75-2D4E-8D09-E39D2829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73A7-BEB0-1347-B9CF-0B8EE59DEBC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EB03A-4ABF-BE43-AE31-5D25F045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F2B5B-72D1-9241-AB1B-67633A2D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C318-B941-E249-81B8-3796175F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0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660B4-9365-744D-B773-B4B58714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A27E3-9916-444E-A5A1-E25082B8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AE05E-9EFE-F948-B0FC-656E28961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3580D-9D35-4A44-B0DB-EC46263D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73A7-BEB0-1347-B9CF-0B8EE59DEBC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A6675-462E-DF45-96C4-0C8CE3DB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3F97D-D035-3C4D-BAA7-5C99C11F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C318-B941-E249-81B8-3796175F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9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5BA1-DE2F-6944-9E5C-AE552371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80B97-C797-1840-8913-7CEE6731B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3491A-0C39-1A4E-9032-D65E78B4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9B3CC-57D9-C543-9228-5B2AAAAD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73A7-BEB0-1347-B9CF-0B8EE59DEBC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DAE32-E9BB-AB46-B667-CC5D8323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3E639-8D00-DE4A-BE73-0854163E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C318-B941-E249-81B8-3796175F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0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D17C91-9C15-284F-8653-68152A86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AF77C-8C6E-D54B-BC07-18000AF4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0C1C5-821E-004A-88F9-6C4166BCA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473A7-BEB0-1347-B9CF-0B8EE59DEBC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0BFD7-7678-204C-9D7D-96782FB9B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B7825-7949-8741-9ECA-37ECB98E4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C318-B941-E249-81B8-3796175F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8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istsresource.org/studies/government/health-care/mental-health-care-coverage-young-adults-affordable-care-act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person-centred-person-centred-support-3337893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dean@rcpsych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awifescharmedlife.blogspot.com/2009/10/movie-up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echboomers.com/best-mental-health-apps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pressbooks.nscc.ca/introductiontopsychology/chapter/13-1-reducing-disorder-by-confronting-it-psychotherap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heraldik-wiki.de/wiki/Schmetterling_(Wappentier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Mills_in_Mumba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5909111@N00/27471252058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0147-3A1E-4104-902B-A2FB8A78A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056" y="1042859"/>
            <a:ext cx="9144000" cy="1688017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548E"/>
                </a:solidFill>
                <a:latin typeface="Montserrat" panose="00000500000000000000" pitchFamily="2" charset="0"/>
              </a:rPr>
              <a:t>Why #</a:t>
            </a:r>
            <a:r>
              <a:rPr lang="en-GB" sz="3200" b="1" dirty="0" err="1">
                <a:solidFill>
                  <a:srgbClr val="00548E"/>
                </a:solidFill>
                <a:latin typeface="Montserrat" panose="00000500000000000000" pitchFamily="2" charset="0"/>
              </a:rPr>
              <a:t>ChoosePsychiatry</a:t>
            </a:r>
            <a:r>
              <a:rPr lang="en-GB" sz="3200" b="1" dirty="0">
                <a:solidFill>
                  <a:srgbClr val="00548E"/>
                </a:solidFill>
                <a:latin typeface="Montserrat" panose="00000500000000000000" pitchFamily="2" charset="0"/>
              </a:rPr>
              <a:t> for Academics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37BBC-8E0C-48F8-BB83-60F181758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856" y="3046618"/>
            <a:ext cx="10058400" cy="2546213"/>
          </a:xfrm>
        </p:spPr>
        <p:txBody>
          <a:bodyPr>
            <a:normAutofit/>
          </a:bodyPr>
          <a:lstStyle/>
          <a:p>
            <a:r>
              <a:rPr lang="en-GB" sz="3800" b="1" dirty="0">
                <a:solidFill>
                  <a:srgbClr val="666666"/>
                </a:solidFill>
                <a:latin typeface="Montserrat" panose="00000500000000000000" pitchFamily="2" charset="0"/>
              </a:rPr>
              <a:t>Prof Subodh Dave</a:t>
            </a:r>
          </a:p>
          <a:p>
            <a:r>
              <a:rPr lang="en-GB" sz="3800" b="1" dirty="0">
                <a:solidFill>
                  <a:srgbClr val="666666"/>
                </a:solidFill>
                <a:latin typeface="Montserrat" panose="00000500000000000000" pitchFamily="2" charset="0"/>
              </a:rPr>
              <a:t>Dean, Royal College of Psychiatrists</a:t>
            </a:r>
          </a:p>
          <a:p>
            <a:endParaRPr lang="en-GB" sz="1800" b="1" dirty="0">
              <a:solidFill>
                <a:srgbClr val="5A116A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3782CDC-CB86-484B-9A4B-6309E7809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735" y="152368"/>
            <a:ext cx="1446143" cy="1688018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AE50A81C-D1CD-4B9E-8693-C6ED2BD8AF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0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EA1176-FB14-4D17-8BF3-8FC9A41A9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Addressing Health Inequalities</a:t>
            </a:r>
            <a:endParaRPr lang="en-GB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F7A175-1FE7-4FEF-9D7D-79F55E86A78D}"/>
              </a:ext>
            </a:extLst>
          </p:cNvPr>
          <p:cNvSpPr/>
          <p:nvPr/>
        </p:nvSpPr>
        <p:spPr>
          <a:xfrm>
            <a:off x="6508828" y="4771939"/>
            <a:ext cx="4225261" cy="1962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348035-306B-4A67-9753-A6E096C3EB5E}"/>
              </a:ext>
            </a:extLst>
          </p:cNvPr>
          <p:cNvSpPr/>
          <p:nvPr/>
        </p:nvSpPr>
        <p:spPr>
          <a:xfrm>
            <a:off x="781696" y="4771938"/>
            <a:ext cx="3939732" cy="19628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6D51E-C6CB-4389-B0A3-A167F01AB9CC}"/>
              </a:ext>
            </a:extLst>
          </p:cNvPr>
          <p:cNvSpPr txBox="1"/>
          <p:nvPr/>
        </p:nvSpPr>
        <p:spPr>
          <a:xfrm>
            <a:off x="932034" y="5159248"/>
            <a:ext cx="3473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Montserrat" panose="00000500000000000000" pitchFamily="2" charset="0"/>
              </a:rPr>
              <a:t>Public Mental Health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AE011F-B3AD-46CE-B10E-41EBE3B775D7}"/>
              </a:ext>
            </a:extLst>
          </p:cNvPr>
          <p:cNvSpPr txBox="1"/>
          <p:nvPr/>
        </p:nvSpPr>
        <p:spPr>
          <a:xfrm>
            <a:off x="6659964" y="5169884"/>
            <a:ext cx="3473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Montserrat" panose="00000500000000000000" pitchFamily="2" charset="0"/>
              </a:rPr>
              <a:t>Person-centred care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AD00A53-DE94-A946-8772-852C19FE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1696" y="1984964"/>
            <a:ext cx="4601465" cy="2760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24793B-915F-CB4D-8F31-8C26E4753457}"/>
              </a:ext>
            </a:extLst>
          </p:cNvPr>
          <p:cNvSpPr txBox="1"/>
          <p:nvPr/>
        </p:nvSpPr>
        <p:spPr>
          <a:xfrm>
            <a:off x="2159000" y="5791200"/>
            <a:ext cx="787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journalistsresource.org/studies/government/health-care/mental-health-care-coverage-young-adults-affordable-care-ac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7" name="Picture 6" descr="Diagram, icon&#10;&#10;Description automatically generated">
            <a:extLst>
              <a:ext uri="{FF2B5EF4-FFF2-40B4-BE49-F238E27FC236}">
                <a16:creationId xmlns:a16="http://schemas.microsoft.com/office/drawing/2014/main" id="{308EB01B-21D7-834D-B67D-DF5C077BC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86513" y="1987194"/>
            <a:ext cx="4347576" cy="2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2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EA1176-FB14-4D17-8BF3-8FC9A41A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4000" b="1">
                <a:latin typeface="Montserrat" panose="00000500000000000000" pitchFamily="2" charset="0"/>
              </a:rPr>
              <a:t>Get in touch</a:t>
            </a:r>
            <a:endParaRPr lang="en-GB" sz="4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216AE2-5F8D-4976-BE88-08A3EEFA9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en-GB" sz="2000" i="1" dirty="0">
                <a:latin typeface="Montserrat" panose="00000500000000000000" pitchFamily="2" charset="0"/>
              </a:rPr>
              <a:t>#</a:t>
            </a:r>
            <a:r>
              <a:rPr lang="en-GB" sz="2000" i="1" dirty="0" err="1">
                <a:latin typeface="Montserrat" panose="00000500000000000000" pitchFamily="2" charset="0"/>
              </a:rPr>
              <a:t>IdeasToAction</a:t>
            </a:r>
            <a:endParaRPr lang="en-GB" sz="2000" i="1" dirty="0">
              <a:latin typeface="Montserrat" panose="00000500000000000000" pitchFamily="2" charset="0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en-GB" sz="2000" i="1" dirty="0"/>
              <a:t>#</a:t>
            </a:r>
            <a:r>
              <a:rPr lang="en-GB" sz="2000" i="1" dirty="0" err="1"/>
              <a:t>CanDoWillDo</a:t>
            </a:r>
            <a:endParaRPr lang="en-GB" sz="2000" i="1" dirty="0">
              <a:latin typeface="Montserrat" panose="00000500000000000000" pitchFamily="2" charset="0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en-GB" sz="2000" i="1" dirty="0">
                <a:latin typeface="Montserrat" panose="00000500000000000000" pitchFamily="2" charset="0"/>
              </a:rPr>
              <a:t>@subodhdave1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GB" sz="2000" i="1" dirty="0">
                <a:hlinkClick r:id="rId2"/>
              </a:rPr>
              <a:t>dean@rcpsych.ac.uk</a:t>
            </a:r>
            <a:endParaRPr lang="en-GB" sz="2000" i="1" dirty="0"/>
          </a:p>
          <a:p>
            <a:pPr marL="0" indent="0">
              <a:buClr>
                <a:srgbClr val="002060"/>
              </a:buClr>
              <a:buNone/>
            </a:pPr>
            <a:r>
              <a:rPr lang="en-GB" sz="2000" i="1" dirty="0"/>
              <a:t>@</a:t>
            </a:r>
            <a:r>
              <a:rPr lang="en-GB" sz="2000" i="1" dirty="0" err="1"/>
              <a:t>DoctorsDistress</a:t>
            </a:r>
            <a:r>
              <a:rPr lang="en-GB" sz="2000" i="1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news page&#10;&#10;Description automatically generated">
            <a:extLst>
              <a:ext uri="{FF2B5EF4-FFF2-40B4-BE49-F238E27FC236}">
                <a16:creationId xmlns:a16="http://schemas.microsoft.com/office/drawing/2014/main" id="{7C5E3DC2-B5D3-8B16-3CB5-6C65EB55E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6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9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0F20C4-574D-4AD1-A244-96E69925E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ot air balloon in the sky&#10;&#10;Description automatically generated with medium confidence">
            <a:extLst>
              <a:ext uri="{FF2B5EF4-FFF2-40B4-BE49-F238E27FC236}">
                <a16:creationId xmlns:a16="http://schemas.microsoft.com/office/drawing/2014/main" id="{282AED73-8931-494C-8ACD-339509A6AF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A7CC453-6F47-4427-B67D-37E65A92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6AD4D9-2CD8-4BB1-8DA9-B1E2BC9BB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8E860C5-0E72-4769-BC34-B0F6BEFBC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8A3BBA5-4E8D-464B-BDF2-B3D37527C9D2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awifescharmedlife.blogspot.com/2009/10/movie-up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3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205BA-038E-77E1-09EB-B8FF483F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limits of human physiology?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F788B033-A21C-9447-A045-BC7839B69A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1980" y="1825625"/>
            <a:ext cx="4774039" cy="4351338"/>
          </a:xfrm>
        </p:spPr>
      </p:pic>
      <p:pic>
        <p:nvPicPr>
          <p:cNvPr id="13" name="Content Placeholder 12" descr="Application, icon&#10;&#10;Description automatically generated">
            <a:extLst>
              <a:ext uri="{FF2B5EF4-FFF2-40B4-BE49-F238E27FC236}">
                <a16:creationId xmlns:a16="http://schemas.microsoft.com/office/drawing/2014/main" id="{612EF7BA-76DC-BF2F-3E2B-AA83E1475F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65987" y="1690689"/>
            <a:ext cx="6177051" cy="415562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5DF8DD-FC8E-F80D-38C9-3BE443E739A5}"/>
              </a:ext>
            </a:extLst>
          </p:cNvPr>
          <p:cNvSpPr txBox="1"/>
          <p:nvPr/>
        </p:nvSpPr>
        <p:spPr>
          <a:xfrm>
            <a:off x="1041980" y="6176963"/>
            <a:ext cx="47740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pressbooks.nscc.ca/introductiontopsychology/chapter/13-1-reducing-disorder-by-confronting-it-psychotherap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18BA61-6F91-4DC9-85D1-606A6A6C5428}"/>
              </a:ext>
            </a:extLst>
          </p:cNvPr>
          <p:cNvSpPr txBox="1"/>
          <p:nvPr/>
        </p:nvSpPr>
        <p:spPr>
          <a:xfrm>
            <a:off x="7776353" y="5354381"/>
            <a:ext cx="243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techboomers.com/best-mental-health-app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1858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outdoor, city&#10;&#10;Description automatically generated">
            <a:extLst>
              <a:ext uri="{FF2B5EF4-FFF2-40B4-BE49-F238E27FC236}">
                <a16:creationId xmlns:a16="http://schemas.microsoft.com/office/drawing/2014/main" id="{6FB57640-7061-F24B-AB81-0BE7DE0C0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011" r="-1" b="4910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41FB84-C520-C646-BEFF-683494CA3049}"/>
              </a:ext>
            </a:extLst>
          </p:cNvPr>
          <p:cNvSpPr txBox="1"/>
          <p:nvPr/>
        </p:nvSpPr>
        <p:spPr>
          <a:xfrm>
            <a:off x="9563225" y="6336212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heraldik-wiki.de/wiki/Schmetterling_(Wappentier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8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A picture containing outdoor, sky, road, street&#10;&#10;Description automatically generated">
            <a:extLst>
              <a:ext uri="{FF2B5EF4-FFF2-40B4-BE49-F238E27FC236}">
                <a16:creationId xmlns:a16="http://schemas.microsoft.com/office/drawing/2014/main" id="{19D47351-699A-2245-746F-858C71042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929"/>
          <a:stretch/>
        </p:blipFill>
        <p:spPr>
          <a:xfrm>
            <a:off x="2644776" y="10"/>
            <a:ext cx="9547224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53A9F-AB17-2910-75E1-50F9E8BA3247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Mills_in_Mumba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3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chard Wilkinson Kate Pickett &amp; Emeritus Professor of - ppt download">
            <a:extLst>
              <a:ext uri="{FF2B5EF4-FFF2-40B4-BE49-F238E27FC236}">
                <a16:creationId xmlns:a16="http://schemas.microsoft.com/office/drawing/2014/main" id="{CBC26D99-CB5D-5447-BD6F-4C0085E1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7" y="643467"/>
            <a:ext cx="742808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DA969-78C7-444B-9AB7-521B62505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5" y="1152144"/>
            <a:ext cx="3794760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Adverse Childhood Experiences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BAFD9F96-D015-8746-9DC8-2D814BD69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10" r="6890" b="2"/>
          <a:stretch/>
        </p:blipFill>
        <p:spPr>
          <a:xfrm>
            <a:off x="6719252" y="382384"/>
            <a:ext cx="3993285" cy="61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5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46836-B19C-C186-ED6B-E07493DA0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did I #</a:t>
            </a:r>
            <a:r>
              <a:rPr lang="en-US" dirty="0" err="1"/>
              <a:t>ChoosePsychiatry</a:t>
            </a:r>
            <a:r>
              <a:rPr lang="en-US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9A36E-3E68-D366-6D3B-120A8A534D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2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Consciousness? </a:t>
            </a:r>
          </a:p>
          <a:p>
            <a:r>
              <a:rPr lang="en-US" dirty="0"/>
              <a:t>What is it to be human? </a:t>
            </a:r>
          </a:p>
          <a:p>
            <a:r>
              <a:rPr lang="en-US" dirty="0"/>
              <a:t>What are the limits of physiology? What is normal/abnormal/</a:t>
            </a:r>
            <a:r>
              <a:rPr lang="en-US" dirty="0" err="1"/>
              <a:t>hypernormal</a:t>
            </a:r>
            <a:r>
              <a:rPr lang="en-US" dirty="0"/>
              <a:t>? </a:t>
            </a:r>
          </a:p>
          <a:p>
            <a:r>
              <a:rPr lang="en-US" dirty="0"/>
              <a:t>What is nature? What is nurture? </a:t>
            </a:r>
          </a:p>
          <a:p>
            <a:r>
              <a:rPr lang="en-US" dirty="0"/>
              <a:t>Will we ever cure diseases like cancer? Will we ever have </a:t>
            </a:r>
            <a:r>
              <a:rPr lang="en-US" dirty="0" err="1"/>
              <a:t>personalised</a:t>
            </a:r>
            <a:r>
              <a:rPr lang="en-US" dirty="0"/>
              <a:t> medicine? </a:t>
            </a:r>
          </a:p>
        </p:txBody>
      </p:sp>
      <p:pic>
        <p:nvPicPr>
          <p:cNvPr id="6" name="Content Placeholder 5" descr="A magazine cover with a cat on it&#10;&#10;Description automatically generated">
            <a:extLst>
              <a:ext uri="{FF2B5EF4-FFF2-40B4-BE49-F238E27FC236}">
                <a16:creationId xmlns:a16="http://schemas.microsoft.com/office/drawing/2014/main" id="{A32AFAC3-D911-15E8-43A5-845CE553DE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00863" y="792521"/>
            <a:ext cx="4061139" cy="542899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255AC7-A406-62FC-5F7E-118FE883B8C0}"/>
              </a:ext>
            </a:extLst>
          </p:cNvPr>
          <p:cNvSpPr txBox="1"/>
          <p:nvPr/>
        </p:nvSpPr>
        <p:spPr>
          <a:xfrm>
            <a:off x="6900863" y="6176963"/>
            <a:ext cx="4061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45909111@N00/2747125205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66577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a76dec47-6fda-4f02-bb65-bf88d2f46e5a" xsi:nil="true"/>
    <_ip_UnifiedCompliancePolicyUIAction xmlns="http://schemas.microsoft.com/sharepoint/v3" xsi:nil="true"/>
    <TaxCatchAll xmlns="7d454f2f-7631-468c-9058-5d2777d58ebc" xsi:nil="true"/>
    <_ip_UnifiedCompliancePolicyProperties xmlns="http://schemas.microsoft.com/sharepoint/v3" xsi:nil="true"/>
    <lcf76f155ced4ddcb4097134ff3c332f xmlns="a76dec47-6fda-4f02-bb65-bf88d2f46e5a">
      <Terms xmlns="http://schemas.microsoft.com/office/infopath/2007/PartnerControls"/>
    </lcf76f155ced4ddcb4097134ff3c332f>
    <Date xmlns="a76dec47-6fda-4f02-bb65-bf88d2f46e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0802ACB02BD646988490B3517702AB" ma:contentTypeVersion="24" ma:contentTypeDescription="Create a new document." ma:contentTypeScope="" ma:versionID="9337cfd21bda569fcb76862beb050449">
  <xsd:schema xmlns:xsd="http://www.w3.org/2001/XMLSchema" xmlns:xs="http://www.w3.org/2001/XMLSchema" xmlns:p="http://schemas.microsoft.com/office/2006/metadata/properties" xmlns:ns1="http://schemas.microsoft.com/sharepoint/v3" xmlns:ns2="7d454f2f-7631-468c-9058-5d2777d58ebc" xmlns:ns3="a76dec47-6fda-4f02-bb65-bf88d2f46e5a" targetNamespace="http://schemas.microsoft.com/office/2006/metadata/properties" ma:root="true" ma:fieldsID="97f79e9e659a3dd1629d1e67ca7fca3f" ns1:_="" ns2:_="" ns3:_="">
    <xsd:import namespace="http://schemas.microsoft.com/sharepoint/v3"/>
    <xsd:import namespace="7d454f2f-7631-468c-9058-5d2777d58ebc"/>
    <xsd:import namespace="a76dec47-6fda-4f02-bb65-bf88d2f46e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Date" minOccurs="0"/>
                <xsd:element ref="ns3:Imag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54f2f-7631-468c-9058-5d2777d58e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1b746f3-e4c5-4a04-bbf1-4748df25b588}" ma:internalName="TaxCatchAll" ma:showField="CatchAllData" ma:web="7d454f2f-7631-468c-9058-5d2777d58e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dec47-6fda-4f02-bb65-bf88d2f46e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12f0454-6082-49d7-b32e-35d6b85bba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6" nillable="true" ma:displayName="Date" ma:format="DateOnly" ma:internalName="Date">
      <xsd:simpleType>
        <xsd:restriction base="dms:DateTime"/>
      </xsd:simpleType>
    </xsd:element>
    <xsd:element name="Image" ma:index="27" nillable="true" ma:displayName="Image" ma:format="Thumbnail" ma:internalName="Image">
      <xsd:simpleType>
        <xsd:restriction base="dms:Unknown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B8DADD-3A13-4A49-A24C-B3FDC38418CF}">
  <ds:schemaRefs>
    <ds:schemaRef ds:uri="http://schemas.microsoft.com/sharepoint/v3"/>
    <ds:schemaRef ds:uri="http://purl.org/dc/terms/"/>
    <ds:schemaRef ds:uri="a76dec47-6fda-4f02-bb65-bf88d2f46e5a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d454f2f-7631-468c-9058-5d2777d58eb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BFE3A3-D2BF-4AA2-ACBC-6973EB6D10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6055BE-5F25-44A6-A469-F41FDA15F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454f2f-7631-468c-9058-5d2777d58ebc"/>
    <ds:schemaRef ds:uri="a76dec47-6fda-4f02-bb65-bf88d2f46e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626</Words>
  <Application>Microsoft Office PowerPoint</Application>
  <PresentationFormat>Widescreen</PresentationFormat>
  <Paragraphs>49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Why #ChoosePsychiatry for Academics</vt:lpstr>
      <vt:lpstr>PowerPoint Presentation</vt:lpstr>
      <vt:lpstr>What are the limits of human physiology?</vt:lpstr>
      <vt:lpstr>PowerPoint Presentation</vt:lpstr>
      <vt:lpstr>PowerPoint Presentation</vt:lpstr>
      <vt:lpstr>PowerPoint Presentation</vt:lpstr>
      <vt:lpstr>Adverse Childhood Experiences</vt:lpstr>
      <vt:lpstr>Why did I #ChoosePsychiatry?</vt:lpstr>
      <vt:lpstr>The Big Questions</vt:lpstr>
      <vt:lpstr>Addressing Health Inequalities</vt:lpstr>
      <vt:lpstr>Get in touch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13T3788 - Nimita Dave</dc:creator>
  <cp:lastModifiedBy>Patricia Akullo</cp:lastModifiedBy>
  <cp:revision>12</cp:revision>
  <dcterms:created xsi:type="dcterms:W3CDTF">2021-09-23T08:36:55Z</dcterms:created>
  <dcterms:modified xsi:type="dcterms:W3CDTF">2024-04-09T13:25:05Z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0x010100BC0802ACB02BD646988490B3517702AB</vt:lpwstr>
  </property>
  <property fmtid="{D5CDD505-2E9C-101B-9397-08002B2CF9AE}" pid="3" name="MediaServiceImageTags">
    <vt:lpwstr/>
  </property>
</Properties>
</file>