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2"/>
  </p:notesMasterIdLst>
  <p:sldIdLst>
    <p:sldId id="282" r:id="rId5"/>
    <p:sldId id="293" r:id="rId6"/>
    <p:sldId id="263" r:id="rId7"/>
    <p:sldId id="500" r:id="rId8"/>
    <p:sldId id="278" r:id="rId9"/>
    <p:sldId id="509" r:id="rId10"/>
    <p:sldId id="259" r:id="rId11"/>
    <p:sldId id="307" r:id="rId12"/>
    <p:sldId id="501" r:id="rId13"/>
    <p:sldId id="502" r:id="rId14"/>
    <p:sldId id="503" r:id="rId15"/>
    <p:sldId id="504" r:id="rId16"/>
    <p:sldId id="312" r:id="rId17"/>
    <p:sldId id="510" r:id="rId18"/>
    <p:sldId id="508" r:id="rId19"/>
    <p:sldId id="277" r:id="rId20"/>
    <p:sldId id="262"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é Mulliez" initials="ZM" lastIdx="1" clrIdx="0">
    <p:extLst>
      <p:ext uri="{19B8F6BF-5375-455C-9EA6-DF929625EA0E}">
        <p15:presenceInfo xmlns:p15="http://schemas.microsoft.com/office/powerpoint/2012/main" userId="S::Zoe.Mulliez@rcpsych.ac.uk::9d1804c7-3f5b-41c0-ac4c-6518325cde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6019D-452F-4180-9E73-C8F8E8260C2F}" v="2497" dt="2019-11-01T10:25:19.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152" autoAdjust="0"/>
  </p:normalViewPr>
  <p:slideViewPr>
    <p:cSldViewPr snapToGrid="0">
      <p:cViewPr varScale="1">
        <p:scale>
          <a:sx n="87" d="100"/>
          <a:sy n="87" d="100"/>
        </p:scale>
        <p:origin x="1338" y="90"/>
      </p:cViewPr>
      <p:guideLst/>
    </p:cSldViewPr>
  </p:slideViewPr>
  <p:notesTextViewPr>
    <p:cViewPr>
      <p:scale>
        <a:sx n="1" d="1"/>
        <a:sy n="1" d="1"/>
      </p:scale>
      <p:origin x="0" y="-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DBA0D-0655-4EF3-80CF-7FA3599656B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2149406-590C-4866-A351-3BC518177255}">
      <dgm:prSet custT="1"/>
      <dgm:spPr/>
      <dgm:t>
        <a:bodyPr/>
        <a:lstStyle/>
        <a:p>
          <a:r>
            <a:rPr lang="en-GB" sz="2800" dirty="0"/>
            <a:t>Background information</a:t>
          </a:r>
          <a:endParaRPr lang="en-US" sz="2800" dirty="0"/>
        </a:p>
      </dgm:t>
    </dgm:pt>
    <dgm:pt modelId="{676ABAA7-FBF6-446F-8D37-63BD40195EA7}" type="parTrans" cxnId="{1B22B1F5-8812-462C-9F7F-730CC5B55977}">
      <dgm:prSet/>
      <dgm:spPr/>
      <dgm:t>
        <a:bodyPr/>
        <a:lstStyle/>
        <a:p>
          <a:endParaRPr lang="en-US"/>
        </a:p>
      </dgm:t>
    </dgm:pt>
    <dgm:pt modelId="{98787E9E-3E9A-4DCC-8EF3-D7B0B70B9E82}" type="sibTrans" cxnId="{1B22B1F5-8812-462C-9F7F-730CC5B55977}">
      <dgm:prSet/>
      <dgm:spPr/>
      <dgm:t>
        <a:bodyPr/>
        <a:lstStyle/>
        <a:p>
          <a:endParaRPr lang="en-US"/>
        </a:p>
      </dgm:t>
    </dgm:pt>
    <dgm:pt modelId="{C19CBB86-6E03-4C68-9E6F-E0E9B473FF1B}">
      <dgm:prSet custT="1"/>
      <dgm:spPr/>
      <dgm:t>
        <a:bodyPr/>
        <a:lstStyle/>
        <a:p>
          <a:r>
            <a:rPr lang="en-GB" sz="2800" dirty="0"/>
            <a:t>Overview of project aim and methods</a:t>
          </a:r>
          <a:endParaRPr lang="en-US" sz="2800" dirty="0"/>
        </a:p>
      </dgm:t>
    </dgm:pt>
    <dgm:pt modelId="{33E48DCD-890A-4E99-83E5-51902A01AA12}" type="parTrans" cxnId="{C83A0691-EE78-4149-9328-D9FDD7D3DCA8}">
      <dgm:prSet/>
      <dgm:spPr/>
      <dgm:t>
        <a:bodyPr/>
        <a:lstStyle/>
        <a:p>
          <a:endParaRPr lang="en-US"/>
        </a:p>
      </dgm:t>
    </dgm:pt>
    <dgm:pt modelId="{1ADC2EB0-D859-48B6-B5E2-6EA925713E5A}" type="sibTrans" cxnId="{C83A0691-EE78-4149-9328-D9FDD7D3DCA8}">
      <dgm:prSet/>
      <dgm:spPr/>
      <dgm:t>
        <a:bodyPr/>
        <a:lstStyle/>
        <a:p>
          <a:endParaRPr lang="en-US"/>
        </a:p>
      </dgm:t>
    </dgm:pt>
    <dgm:pt modelId="{46BC073D-6073-4E90-8B87-666ECD05D13F}">
      <dgm:prSet custT="1"/>
      <dgm:spPr/>
      <dgm:t>
        <a:bodyPr/>
        <a:lstStyle/>
        <a:p>
          <a:r>
            <a:rPr lang="en-US" sz="2800" dirty="0"/>
            <a:t>Key findings &amp; recommendations</a:t>
          </a:r>
        </a:p>
      </dgm:t>
    </dgm:pt>
    <dgm:pt modelId="{E7F9DCC1-CEBA-4F8A-A9E9-4AF8BA2B1B95}" type="parTrans" cxnId="{44EAE524-1EE7-46D8-A95F-FA9951C86388}">
      <dgm:prSet/>
      <dgm:spPr/>
      <dgm:t>
        <a:bodyPr/>
        <a:lstStyle/>
        <a:p>
          <a:endParaRPr lang="en-US"/>
        </a:p>
      </dgm:t>
    </dgm:pt>
    <dgm:pt modelId="{D0B45DD7-F3F4-4AFB-9BAA-C750EAB64EE6}" type="sibTrans" cxnId="{44EAE524-1EE7-46D8-A95F-FA9951C86388}">
      <dgm:prSet/>
      <dgm:spPr/>
      <dgm:t>
        <a:bodyPr/>
        <a:lstStyle/>
        <a:p>
          <a:endParaRPr lang="en-US"/>
        </a:p>
      </dgm:t>
    </dgm:pt>
    <dgm:pt modelId="{A5598FE9-5563-4412-A1C9-E27AA7DCB071}">
      <dgm:prSet custT="1"/>
      <dgm:spPr/>
      <dgm:t>
        <a:bodyPr/>
        <a:lstStyle/>
        <a:p>
          <a:r>
            <a:rPr lang="en-GB" sz="2800" dirty="0"/>
            <a:t>Next steps</a:t>
          </a:r>
          <a:endParaRPr lang="en-US" sz="2800" dirty="0"/>
        </a:p>
      </dgm:t>
    </dgm:pt>
    <dgm:pt modelId="{0A06E9FD-F175-4FD9-AEA3-BA8F969767F9}" type="parTrans" cxnId="{50C9F83F-968A-4608-9641-DC18D737E639}">
      <dgm:prSet/>
      <dgm:spPr/>
      <dgm:t>
        <a:bodyPr/>
        <a:lstStyle/>
        <a:p>
          <a:endParaRPr lang="en-US"/>
        </a:p>
      </dgm:t>
    </dgm:pt>
    <dgm:pt modelId="{B5130791-840A-46C6-9569-54B9FAE7C1B0}" type="sibTrans" cxnId="{50C9F83F-968A-4608-9641-DC18D737E639}">
      <dgm:prSet/>
      <dgm:spPr/>
      <dgm:t>
        <a:bodyPr/>
        <a:lstStyle/>
        <a:p>
          <a:endParaRPr lang="en-US"/>
        </a:p>
      </dgm:t>
    </dgm:pt>
    <dgm:pt modelId="{10A20514-7F99-4537-BFAA-39C46DA0D687}">
      <dgm:prSet custT="1"/>
      <dgm:spPr/>
      <dgm:t>
        <a:bodyPr/>
        <a:lstStyle/>
        <a:p>
          <a:r>
            <a:rPr lang="en-GB" sz="2800" dirty="0"/>
            <a:t>Discussion</a:t>
          </a:r>
          <a:endParaRPr lang="en-US" sz="2800" dirty="0"/>
        </a:p>
      </dgm:t>
    </dgm:pt>
    <dgm:pt modelId="{3A1EF55B-3FE3-48B8-BCD7-67D5F526C822}" type="parTrans" cxnId="{5CC5734D-EA20-4634-93A0-E6EF2F4B4FA6}">
      <dgm:prSet/>
      <dgm:spPr/>
      <dgm:t>
        <a:bodyPr/>
        <a:lstStyle/>
        <a:p>
          <a:endParaRPr lang="en-US"/>
        </a:p>
      </dgm:t>
    </dgm:pt>
    <dgm:pt modelId="{F862BAAF-959F-41D1-8E33-D4254C2FD6BF}" type="sibTrans" cxnId="{5CC5734D-EA20-4634-93A0-E6EF2F4B4FA6}">
      <dgm:prSet/>
      <dgm:spPr/>
      <dgm:t>
        <a:bodyPr/>
        <a:lstStyle/>
        <a:p>
          <a:endParaRPr lang="en-US"/>
        </a:p>
      </dgm:t>
    </dgm:pt>
    <dgm:pt modelId="{992EB100-D61E-4758-A77B-1E1CC065813B}" type="pres">
      <dgm:prSet presAssocID="{0DCDBA0D-0655-4EF3-80CF-7FA3599656BB}" presName="linear" presStyleCnt="0">
        <dgm:presLayoutVars>
          <dgm:animLvl val="lvl"/>
          <dgm:resizeHandles val="exact"/>
        </dgm:presLayoutVars>
      </dgm:prSet>
      <dgm:spPr/>
    </dgm:pt>
    <dgm:pt modelId="{0D541DB5-1FF2-4BFF-86E5-06B6790412A3}" type="pres">
      <dgm:prSet presAssocID="{D2149406-590C-4866-A351-3BC518177255}" presName="parentText" presStyleLbl="node1" presStyleIdx="0" presStyleCnt="5">
        <dgm:presLayoutVars>
          <dgm:chMax val="0"/>
          <dgm:bulletEnabled val="1"/>
        </dgm:presLayoutVars>
      </dgm:prSet>
      <dgm:spPr/>
    </dgm:pt>
    <dgm:pt modelId="{CAE63505-BB5B-4158-A921-9B62E85F1780}" type="pres">
      <dgm:prSet presAssocID="{98787E9E-3E9A-4DCC-8EF3-D7B0B70B9E82}" presName="spacer" presStyleCnt="0"/>
      <dgm:spPr/>
    </dgm:pt>
    <dgm:pt modelId="{FC3BFC95-7A9A-4CF6-B36A-EB624059C0B4}" type="pres">
      <dgm:prSet presAssocID="{C19CBB86-6E03-4C68-9E6F-E0E9B473FF1B}" presName="parentText" presStyleLbl="node1" presStyleIdx="1" presStyleCnt="5" custLinFactNeighborX="150" custLinFactNeighborY="-20873">
        <dgm:presLayoutVars>
          <dgm:chMax val="0"/>
          <dgm:bulletEnabled val="1"/>
        </dgm:presLayoutVars>
      </dgm:prSet>
      <dgm:spPr/>
    </dgm:pt>
    <dgm:pt modelId="{49AC0F3A-721D-48C2-930C-4D78BB371F65}" type="pres">
      <dgm:prSet presAssocID="{1ADC2EB0-D859-48B6-B5E2-6EA925713E5A}" presName="spacer" presStyleCnt="0"/>
      <dgm:spPr/>
    </dgm:pt>
    <dgm:pt modelId="{13E88910-B83D-4953-9A87-903FC9F08024}" type="pres">
      <dgm:prSet presAssocID="{46BC073D-6073-4E90-8B87-666ECD05D13F}" presName="parentText" presStyleLbl="node1" presStyleIdx="2" presStyleCnt="5">
        <dgm:presLayoutVars>
          <dgm:chMax val="0"/>
          <dgm:bulletEnabled val="1"/>
        </dgm:presLayoutVars>
      </dgm:prSet>
      <dgm:spPr/>
    </dgm:pt>
    <dgm:pt modelId="{CE71C3B5-BE54-44D5-BFB3-8EC0DA92EE8D}" type="pres">
      <dgm:prSet presAssocID="{D0B45DD7-F3F4-4AFB-9BAA-C750EAB64EE6}" presName="spacer" presStyleCnt="0"/>
      <dgm:spPr/>
    </dgm:pt>
    <dgm:pt modelId="{EB0C6370-9B74-4785-BBA2-2BF9052934C1}" type="pres">
      <dgm:prSet presAssocID="{A5598FE9-5563-4412-A1C9-E27AA7DCB071}" presName="parentText" presStyleLbl="node1" presStyleIdx="3" presStyleCnt="5" custLinFactNeighborX="150" custLinFactNeighborY="-34760">
        <dgm:presLayoutVars>
          <dgm:chMax val="0"/>
          <dgm:bulletEnabled val="1"/>
        </dgm:presLayoutVars>
      </dgm:prSet>
      <dgm:spPr/>
    </dgm:pt>
    <dgm:pt modelId="{1C1D23B4-9096-4211-A378-4057E4F1F101}" type="pres">
      <dgm:prSet presAssocID="{B5130791-840A-46C6-9569-54B9FAE7C1B0}" presName="spacer" presStyleCnt="0"/>
      <dgm:spPr/>
    </dgm:pt>
    <dgm:pt modelId="{F54571C0-FBEC-4685-BF67-91A10AC3AB88}" type="pres">
      <dgm:prSet presAssocID="{10A20514-7F99-4537-BFAA-39C46DA0D687}" presName="parentText" presStyleLbl="node1" presStyleIdx="4" presStyleCnt="5">
        <dgm:presLayoutVars>
          <dgm:chMax val="0"/>
          <dgm:bulletEnabled val="1"/>
        </dgm:presLayoutVars>
      </dgm:prSet>
      <dgm:spPr/>
    </dgm:pt>
  </dgm:ptLst>
  <dgm:cxnLst>
    <dgm:cxn modelId="{3B9B7612-8D8A-4964-B31A-B6C09E23401D}" type="presOf" srcId="{C19CBB86-6E03-4C68-9E6F-E0E9B473FF1B}" destId="{FC3BFC95-7A9A-4CF6-B36A-EB624059C0B4}" srcOrd="0" destOrd="0" presId="urn:microsoft.com/office/officeart/2005/8/layout/vList2"/>
    <dgm:cxn modelId="{44EAE524-1EE7-46D8-A95F-FA9951C86388}" srcId="{0DCDBA0D-0655-4EF3-80CF-7FA3599656BB}" destId="{46BC073D-6073-4E90-8B87-666ECD05D13F}" srcOrd="2" destOrd="0" parTransId="{E7F9DCC1-CEBA-4F8A-A9E9-4AF8BA2B1B95}" sibTransId="{D0B45DD7-F3F4-4AFB-9BAA-C750EAB64EE6}"/>
    <dgm:cxn modelId="{50C9F83F-968A-4608-9641-DC18D737E639}" srcId="{0DCDBA0D-0655-4EF3-80CF-7FA3599656BB}" destId="{A5598FE9-5563-4412-A1C9-E27AA7DCB071}" srcOrd="3" destOrd="0" parTransId="{0A06E9FD-F175-4FD9-AEA3-BA8F969767F9}" sibTransId="{B5130791-840A-46C6-9569-54B9FAE7C1B0}"/>
    <dgm:cxn modelId="{5CC5734D-EA20-4634-93A0-E6EF2F4B4FA6}" srcId="{0DCDBA0D-0655-4EF3-80CF-7FA3599656BB}" destId="{10A20514-7F99-4537-BFAA-39C46DA0D687}" srcOrd="4" destOrd="0" parTransId="{3A1EF55B-3FE3-48B8-BCD7-67D5F526C822}" sibTransId="{F862BAAF-959F-41D1-8E33-D4254C2FD6BF}"/>
    <dgm:cxn modelId="{04D07B75-BDF5-4E2C-AFE7-EAE0B704188F}" type="presOf" srcId="{D2149406-590C-4866-A351-3BC518177255}" destId="{0D541DB5-1FF2-4BFF-86E5-06B6790412A3}" srcOrd="0" destOrd="0" presId="urn:microsoft.com/office/officeart/2005/8/layout/vList2"/>
    <dgm:cxn modelId="{1775F481-2261-40F0-A5D9-C93E800F8A71}" type="presOf" srcId="{A5598FE9-5563-4412-A1C9-E27AA7DCB071}" destId="{EB0C6370-9B74-4785-BBA2-2BF9052934C1}" srcOrd="0" destOrd="0" presId="urn:microsoft.com/office/officeart/2005/8/layout/vList2"/>
    <dgm:cxn modelId="{C83A0691-EE78-4149-9328-D9FDD7D3DCA8}" srcId="{0DCDBA0D-0655-4EF3-80CF-7FA3599656BB}" destId="{C19CBB86-6E03-4C68-9E6F-E0E9B473FF1B}" srcOrd="1" destOrd="0" parTransId="{33E48DCD-890A-4E99-83E5-51902A01AA12}" sibTransId="{1ADC2EB0-D859-48B6-B5E2-6EA925713E5A}"/>
    <dgm:cxn modelId="{4383C891-F860-4A35-BD0B-7F91991D7798}" type="presOf" srcId="{46BC073D-6073-4E90-8B87-666ECD05D13F}" destId="{13E88910-B83D-4953-9A87-903FC9F08024}" srcOrd="0" destOrd="0" presId="urn:microsoft.com/office/officeart/2005/8/layout/vList2"/>
    <dgm:cxn modelId="{FBFD6AB7-D657-40C4-8297-FD0A9811FA12}" type="presOf" srcId="{10A20514-7F99-4537-BFAA-39C46DA0D687}" destId="{F54571C0-FBEC-4685-BF67-91A10AC3AB88}" srcOrd="0" destOrd="0" presId="urn:microsoft.com/office/officeart/2005/8/layout/vList2"/>
    <dgm:cxn modelId="{57DF72BD-2721-4ED8-982D-A029C57283D3}" type="presOf" srcId="{0DCDBA0D-0655-4EF3-80CF-7FA3599656BB}" destId="{992EB100-D61E-4758-A77B-1E1CC065813B}" srcOrd="0" destOrd="0" presId="urn:microsoft.com/office/officeart/2005/8/layout/vList2"/>
    <dgm:cxn modelId="{1B22B1F5-8812-462C-9F7F-730CC5B55977}" srcId="{0DCDBA0D-0655-4EF3-80CF-7FA3599656BB}" destId="{D2149406-590C-4866-A351-3BC518177255}" srcOrd="0" destOrd="0" parTransId="{676ABAA7-FBF6-446F-8D37-63BD40195EA7}" sibTransId="{98787E9E-3E9A-4DCC-8EF3-D7B0B70B9E82}"/>
    <dgm:cxn modelId="{836BBEA3-3E14-4846-9028-D93F1050DE2D}" type="presParOf" srcId="{992EB100-D61E-4758-A77B-1E1CC065813B}" destId="{0D541DB5-1FF2-4BFF-86E5-06B6790412A3}" srcOrd="0" destOrd="0" presId="urn:microsoft.com/office/officeart/2005/8/layout/vList2"/>
    <dgm:cxn modelId="{C5504AEE-C93A-4F9F-9906-A79813FAE199}" type="presParOf" srcId="{992EB100-D61E-4758-A77B-1E1CC065813B}" destId="{CAE63505-BB5B-4158-A921-9B62E85F1780}" srcOrd="1" destOrd="0" presId="urn:microsoft.com/office/officeart/2005/8/layout/vList2"/>
    <dgm:cxn modelId="{B3D204A0-A1C3-42FD-B046-38D5787B3F2D}" type="presParOf" srcId="{992EB100-D61E-4758-A77B-1E1CC065813B}" destId="{FC3BFC95-7A9A-4CF6-B36A-EB624059C0B4}" srcOrd="2" destOrd="0" presId="urn:microsoft.com/office/officeart/2005/8/layout/vList2"/>
    <dgm:cxn modelId="{626C8CDD-68B1-4BEE-A1A4-BBF9E6BC8CDE}" type="presParOf" srcId="{992EB100-D61E-4758-A77B-1E1CC065813B}" destId="{49AC0F3A-721D-48C2-930C-4D78BB371F65}" srcOrd="3" destOrd="0" presId="urn:microsoft.com/office/officeart/2005/8/layout/vList2"/>
    <dgm:cxn modelId="{125DA72A-13F4-4BDA-851E-EE413EDF2E0C}" type="presParOf" srcId="{992EB100-D61E-4758-A77B-1E1CC065813B}" destId="{13E88910-B83D-4953-9A87-903FC9F08024}" srcOrd="4" destOrd="0" presId="urn:microsoft.com/office/officeart/2005/8/layout/vList2"/>
    <dgm:cxn modelId="{A556FA1E-2CFF-4519-9341-2E0FBA3B7ACD}" type="presParOf" srcId="{992EB100-D61E-4758-A77B-1E1CC065813B}" destId="{CE71C3B5-BE54-44D5-BFB3-8EC0DA92EE8D}" srcOrd="5" destOrd="0" presId="urn:microsoft.com/office/officeart/2005/8/layout/vList2"/>
    <dgm:cxn modelId="{B3EEC70B-505E-4331-9A57-F37E01525933}" type="presParOf" srcId="{992EB100-D61E-4758-A77B-1E1CC065813B}" destId="{EB0C6370-9B74-4785-BBA2-2BF9052934C1}" srcOrd="6" destOrd="0" presId="urn:microsoft.com/office/officeart/2005/8/layout/vList2"/>
    <dgm:cxn modelId="{487D63DF-3DE2-4874-BBE7-F2CB8B8AD788}" type="presParOf" srcId="{992EB100-D61E-4758-A77B-1E1CC065813B}" destId="{1C1D23B4-9096-4211-A378-4057E4F1F101}" srcOrd="7" destOrd="0" presId="urn:microsoft.com/office/officeart/2005/8/layout/vList2"/>
    <dgm:cxn modelId="{D6D13B75-EC51-4818-BF6D-BD9208C9B8F4}" type="presParOf" srcId="{992EB100-D61E-4758-A77B-1E1CC065813B}" destId="{F54571C0-FBEC-4685-BF67-91A10AC3AB8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DA905-8954-463F-81B4-1FA7B85EDA9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2A2B056-1696-438F-8408-18F0C26501B8}">
      <dgm:prSet phldrT="[Text]"/>
      <dgm:spPr/>
      <dgm:t>
        <a:bodyPr/>
        <a:lstStyle/>
        <a:p>
          <a:r>
            <a:rPr lang="en-US" dirty="0"/>
            <a:t>Recruitment</a:t>
          </a:r>
        </a:p>
      </dgm:t>
    </dgm:pt>
    <dgm:pt modelId="{E4021842-DE3D-4889-A9D0-222FDB2AE0EA}" type="parTrans" cxnId="{97C052E9-F731-4C00-BB59-A8FBC9004137}">
      <dgm:prSet/>
      <dgm:spPr/>
      <dgm:t>
        <a:bodyPr/>
        <a:lstStyle/>
        <a:p>
          <a:endParaRPr lang="en-US"/>
        </a:p>
      </dgm:t>
    </dgm:pt>
    <dgm:pt modelId="{936089F7-9374-46B9-9F90-42F816080201}" type="sibTrans" cxnId="{97C052E9-F731-4C00-BB59-A8FBC9004137}">
      <dgm:prSet/>
      <dgm:spPr/>
      <dgm:t>
        <a:bodyPr/>
        <a:lstStyle/>
        <a:p>
          <a:endParaRPr lang="en-US"/>
        </a:p>
      </dgm:t>
    </dgm:pt>
    <dgm:pt modelId="{E3F780F2-B9D1-4E66-8959-BD7CFAB195C8}">
      <dgm:prSet phldrT="[Text]"/>
      <dgm:spPr/>
      <dgm:t>
        <a:bodyPr/>
        <a:lstStyle/>
        <a:p>
          <a:r>
            <a:rPr lang="en-US" dirty="0"/>
            <a:t>Retention</a:t>
          </a:r>
        </a:p>
      </dgm:t>
    </dgm:pt>
    <dgm:pt modelId="{4CA8609E-31E0-42BC-A3C2-BC079A9D114D}" type="parTrans" cxnId="{F7AA725E-80B5-4E31-92FB-D397B9013618}">
      <dgm:prSet/>
      <dgm:spPr/>
      <dgm:t>
        <a:bodyPr/>
        <a:lstStyle/>
        <a:p>
          <a:endParaRPr lang="en-US"/>
        </a:p>
      </dgm:t>
    </dgm:pt>
    <dgm:pt modelId="{F8C59129-F28E-4C23-8507-24C9C69E39F7}" type="sibTrans" cxnId="{F7AA725E-80B5-4E31-92FB-D397B9013618}">
      <dgm:prSet/>
      <dgm:spPr/>
      <dgm:t>
        <a:bodyPr/>
        <a:lstStyle/>
        <a:p>
          <a:endParaRPr lang="en-US"/>
        </a:p>
      </dgm:t>
    </dgm:pt>
    <dgm:pt modelId="{708297BF-EBA4-49CA-B120-0A5136EBE737}">
      <dgm:prSet phldrT="[Text]"/>
      <dgm:spPr/>
      <dgm:t>
        <a:bodyPr/>
        <a:lstStyle/>
        <a:p>
          <a:r>
            <a:rPr lang="en-US" dirty="0"/>
            <a:t>Reliance on international medical graduates </a:t>
          </a:r>
        </a:p>
      </dgm:t>
    </dgm:pt>
    <dgm:pt modelId="{32290430-98E7-4768-B896-D0A1087BB6B4}" type="parTrans" cxnId="{4630B6B5-5FB8-45F2-8D4F-E8F0D2756A64}">
      <dgm:prSet/>
      <dgm:spPr/>
      <dgm:t>
        <a:bodyPr/>
        <a:lstStyle/>
        <a:p>
          <a:endParaRPr lang="en-US"/>
        </a:p>
      </dgm:t>
    </dgm:pt>
    <dgm:pt modelId="{7A6B5833-7EDD-4F96-99E0-C8D3951922DA}" type="sibTrans" cxnId="{4630B6B5-5FB8-45F2-8D4F-E8F0D2756A64}">
      <dgm:prSet/>
      <dgm:spPr/>
      <dgm:t>
        <a:bodyPr/>
        <a:lstStyle/>
        <a:p>
          <a:endParaRPr lang="en-US"/>
        </a:p>
      </dgm:t>
    </dgm:pt>
    <dgm:pt modelId="{5864D0E9-9E4D-4941-B14F-90C32C1EE33E}">
      <dgm:prSet phldrT="[Text]"/>
      <dgm:spPr/>
      <dgm:t>
        <a:bodyPr/>
        <a:lstStyle/>
        <a:p>
          <a:r>
            <a:rPr lang="en-US" dirty="0"/>
            <a:t>Training the wider workforce</a:t>
          </a:r>
        </a:p>
      </dgm:t>
    </dgm:pt>
    <dgm:pt modelId="{DF8232FC-0FC6-4564-8439-65346C7FBB54}" type="parTrans" cxnId="{7C14330D-CFD2-460D-8487-C9377EBB5611}">
      <dgm:prSet/>
      <dgm:spPr/>
      <dgm:t>
        <a:bodyPr/>
        <a:lstStyle/>
        <a:p>
          <a:endParaRPr lang="en-US"/>
        </a:p>
      </dgm:t>
    </dgm:pt>
    <dgm:pt modelId="{1EBFAEEE-1BA8-464C-A624-BB1B1574FD58}" type="sibTrans" cxnId="{7C14330D-CFD2-460D-8487-C9377EBB5611}">
      <dgm:prSet/>
      <dgm:spPr/>
      <dgm:t>
        <a:bodyPr/>
        <a:lstStyle/>
        <a:p>
          <a:endParaRPr lang="en-US"/>
        </a:p>
      </dgm:t>
    </dgm:pt>
    <dgm:pt modelId="{95EAD38B-5837-4CD3-9A9D-5966639EFD70}" type="pres">
      <dgm:prSet presAssocID="{B46DA905-8954-463F-81B4-1FA7B85EDA9C}" presName="matrix" presStyleCnt="0">
        <dgm:presLayoutVars>
          <dgm:chMax val="1"/>
          <dgm:dir/>
          <dgm:resizeHandles val="exact"/>
        </dgm:presLayoutVars>
      </dgm:prSet>
      <dgm:spPr/>
    </dgm:pt>
    <dgm:pt modelId="{1923A6A7-EB9B-40C2-8B97-7CE7084F9534}" type="pres">
      <dgm:prSet presAssocID="{B46DA905-8954-463F-81B4-1FA7B85EDA9C}" presName="diamond" presStyleLbl="bgShp" presStyleIdx="0" presStyleCnt="1"/>
      <dgm:spPr/>
    </dgm:pt>
    <dgm:pt modelId="{041ED1ED-C7C4-4D77-9F48-5FAB3B91E874}" type="pres">
      <dgm:prSet presAssocID="{B46DA905-8954-463F-81B4-1FA7B85EDA9C}" presName="quad1" presStyleLbl="node1" presStyleIdx="0" presStyleCnt="4">
        <dgm:presLayoutVars>
          <dgm:chMax val="0"/>
          <dgm:chPref val="0"/>
          <dgm:bulletEnabled val="1"/>
        </dgm:presLayoutVars>
      </dgm:prSet>
      <dgm:spPr/>
    </dgm:pt>
    <dgm:pt modelId="{465F7163-010F-4F07-8959-6CE3207BA9EB}" type="pres">
      <dgm:prSet presAssocID="{B46DA905-8954-463F-81B4-1FA7B85EDA9C}" presName="quad2" presStyleLbl="node1" presStyleIdx="1" presStyleCnt="4">
        <dgm:presLayoutVars>
          <dgm:chMax val="0"/>
          <dgm:chPref val="0"/>
          <dgm:bulletEnabled val="1"/>
        </dgm:presLayoutVars>
      </dgm:prSet>
      <dgm:spPr/>
    </dgm:pt>
    <dgm:pt modelId="{8E737BF3-C81C-413B-BA85-727283B4D6A7}" type="pres">
      <dgm:prSet presAssocID="{B46DA905-8954-463F-81B4-1FA7B85EDA9C}" presName="quad3" presStyleLbl="node1" presStyleIdx="2" presStyleCnt="4">
        <dgm:presLayoutVars>
          <dgm:chMax val="0"/>
          <dgm:chPref val="0"/>
          <dgm:bulletEnabled val="1"/>
        </dgm:presLayoutVars>
      </dgm:prSet>
      <dgm:spPr/>
    </dgm:pt>
    <dgm:pt modelId="{D51DB68D-70B0-4D18-A250-5BAD24269137}" type="pres">
      <dgm:prSet presAssocID="{B46DA905-8954-463F-81B4-1FA7B85EDA9C}" presName="quad4" presStyleLbl="node1" presStyleIdx="3" presStyleCnt="4">
        <dgm:presLayoutVars>
          <dgm:chMax val="0"/>
          <dgm:chPref val="0"/>
          <dgm:bulletEnabled val="1"/>
        </dgm:presLayoutVars>
      </dgm:prSet>
      <dgm:spPr/>
    </dgm:pt>
  </dgm:ptLst>
  <dgm:cxnLst>
    <dgm:cxn modelId="{7C14330D-CFD2-460D-8487-C9377EBB5611}" srcId="{B46DA905-8954-463F-81B4-1FA7B85EDA9C}" destId="{5864D0E9-9E4D-4941-B14F-90C32C1EE33E}" srcOrd="3" destOrd="0" parTransId="{DF8232FC-0FC6-4564-8439-65346C7FBB54}" sibTransId="{1EBFAEEE-1BA8-464C-A624-BB1B1574FD58}"/>
    <dgm:cxn modelId="{F7AA725E-80B5-4E31-92FB-D397B9013618}" srcId="{B46DA905-8954-463F-81B4-1FA7B85EDA9C}" destId="{E3F780F2-B9D1-4E66-8959-BD7CFAB195C8}" srcOrd="1" destOrd="0" parTransId="{4CA8609E-31E0-42BC-A3C2-BC079A9D114D}" sibTransId="{F8C59129-F28E-4C23-8507-24C9C69E39F7}"/>
    <dgm:cxn modelId="{7158C15A-F531-4638-9191-74703A940BCF}" type="presOf" srcId="{22A2B056-1696-438F-8408-18F0C26501B8}" destId="{041ED1ED-C7C4-4D77-9F48-5FAB3B91E874}" srcOrd="0" destOrd="0" presId="urn:microsoft.com/office/officeart/2005/8/layout/matrix3"/>
    <dgm:cxn modelId="{049B6986-D4CF-4F69-88DE-9F00314C7B88}" type="presOf" srcId="{5864D0E9-9E4D-4941-B14F-90C32C1EE33E}" destId="{D51DB68D-70B0-4D18-A250-5BAD24269137}" srcOrd="0" destOrd="0" presId="urn:microsoft.com/office/officeart/2005/8/layout/matrix3"/>
    <dgm:cxn modelId="{59531DAA-6267-44A7-81A3-85D0F9460D8B}" type="presOf" srcId="{E3F780F2-B9D1-4E66-8959-BD7CFAB195C8}" destId="{465F7163-010F-4F07-8959-6CE3207BA9EB}" srcOrd="0" destOrd="0" presId="urn:microsoft.com/office/officeart/2005/8/layout/matrix3"/>
    <dgm:cxn modelId="{4630B6B5-5FB8-45F2-8D4F-E8F0D2756A64}" srcId="{B46DA905-8954-463F-81B4-1FA7B85EDA9C}" destId="{708297BF-EBA4-49CA-B120-0A5136EBE737}" srcOrd="2" destOrd="0" parTransId="{32290430-98E7-4768-B896-D0A1087BB6B4}" sibTransId="{7A6B5833-7EDD-4F96-99E0-C8D3951922DA}"/>
    <dgm:cxn modelId="{A62A24E8-CEF6-435F-876C-901640D303E7}" type="presOf" srcId="{B46DA905-8954-463F-81B4-1FA7B85EDA9C}" destId="{95EAD38B-5837-4CD3-9A9D-5966639EFD70}" srcOrd="0" destOrd="0" presId="urn:microsoft.com/office/officeart/2005/8/layout/matrix3"/>
    <dgm:cxn modelId="{97C052E9-F731-4C00-BB59-A8FBC9004137}" srcId="{B46DA905-8954-463F-81B4-1FA7B85EDA9C}" destId="{22A2B056-1696-438F-8408-18F0C26501B8}" srcOrd="0" destOrd="0" parTransId="{E4021842-DE3D-4889-A9D0-222FDB2AE0EA}" sibTransId="{936089F7-9374-46B9-9F90-42F816080201}"/>
    <dgm:cxn modelId="{6783B2FF-E0A5-48EF-B360-77CC78292D54}" type="presOf" srcId="{708297BF-EBA4-49CA-B120-0A5136EBE737}" destId="{8E737BF3-C81C-413B-BA85-727283B4D6A7}" srcOrd="0" destOrd="0" presId="urn:microsoft.com/office/officeart/2005/8/layout/matrix3"/>
    <dgm:cxn modelId="{A49465AD-B07A-47A5-9F64-A39728611355}" type="presParOf" srcId="{95EAD38B-5837-4CD3-9A9D-5966639EFD70}" destId="{1923A6A7-EB9B-40C2-8B97-7CE7084F9534}" srcOrd="0" destOrd="0" presId="urn:microsoft.com/office/officeart/2005/8/layout/matrix3"/>
    <dgm:cxn modelId="{FCCC60BD-50E3-411A-92A1-CE4A1EEF82B3}" type="presParOf" srcId="{95EAD38B-5837-4CD3-9A9D-5966639EFD70}" destId="{041ED1ED-C7C4-4D77-9F48-5FAB3B91E874}" srcOrd="1" destOrd="0" presId="urn:microsoft.com/office/officeart/2005/8/layout/matrix3"/>
    <dgm:cxn modelId="{1CF78E8C-9FA0-4EBE-858B-5394E3E7227D}" type="presParOf" srcId="{95EAD38B-5837-4CD3-9A9D-5966639EFD70}" destId="{465F7163-010F-4F07-8959-6CE3207BA9EB}" srcOrd="2" destOrd="0" presId="urn:microsoft.com/office/officeart/2005/8/layout/matrix3"/>
    <dgm:cxn modelId="{C56526BA-8BEF-441D-A4CA-909683DAB8F8}" type="presParOf" srcId="{95EAD38B-5837-4CD3-9A9D-5966639EFD70}" destId="{8E737BF3-C81C-413B-BA85-727283B4D6A7}" srcOrd="3" destOrd="0" presId="urn:microsoft.com/office/officeart/2005/8/layout/matrix3"/>
    <dgm:cxn modelId="{C446643B-D7DA-414D-A41D-0FC0E7C774F1}" type="presParOf" srcId="{95EAD38B-5837-4CD3-9A9D-5966639EFD70}" destId="{D51DB68D-70B0-4D18-A250-5BAD242691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D3D38-2E10-44BB-B97E-A906BCC64B62}"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1A7382CA-13A1-4245-9851-AFC5E2203EBB}">
      <dgm:prSet/>
      <dgm:spPr/>
      <dgm:t>
        <a:bodyPr/>
        <a:lstStyle/>
        <a:p>
          <a:pPr defTabSz="800100">
            <a:lnSpc>
              <a:spcPct val="90000"/>
            </a:lnSpc>
            <a:spcBef>
              <a:spcPct val="0"/>
            </a:spcBef>
            <a:spcAft>
              <a:spcPct val="35000"/>
            </a:spcAft>
          </a:pPr>
          <a:r>
            <a:rPr lang="en-US" dirty="0">
              <a:latin typeface="Verdana" panose="020B0604030504040204" pitchFamily="34" charset="0"/>
              <a:ea typeface="Verdana" panose="020B0604030504040204" pitchFamily="34" charset="0"/>
              <a:cs typeface="Verdana" panose="020B0604030504040204" pitchFamily="34" charset="0"/>
            </a:rPr>
            <a:t>Highlighting</a:t>
          </a:r>
        </a:p>
      </dgm:t>
    </dgm:pt>
    <dgm:pt modelId="{CF7213B7-B08F-4242-B6FC-7186D9EECD01}" type="parTrans" cxnId="{A6CC99CF-E94C-4B4B-947E-6A48F8891596}">
      <dgm:prSet/>
      <dgm:spPr/>
      <dgm:t>
        <a:bodyPr/>
        <a:lstStyle/>
        <a:p>
          <a:endParaRPr lang="en-US"/>
        </a:p>
      </dgm:t>
    </dgm:pt>
    <dgm:pt modelId="{8D0B0507-8CCC-48D6-B352-3D9AB640CE59}" type="sibTrans" cxnId="{A6CC99CF-E94C-4B4B-947E-6A48F8891596}">
      <dgm:prSet/>
      <dgm:spPr/>
      <dgm:t>
        <a:bodyPr/>
        <a:lstStyle/>
        <a:p>
          <a:endParaRPr lang="en-US"/>
        </a:p>
      </dgm:t>
    </dgm:pt>
    <dgm:pt modelId="{874BBEB0-15A6-40F4-84BC-58367D2730E4}">
      <dgm:prSet custT="1"/>
      <dgm:spPr/>
      <dgm:t>
        <a:bodyPr/>
        <a:lstStyle/>
        <a:p>
          <a:pPr marL="0" lvl="0" indent="0" algn="l"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The positive difference psychiatrists make through our #</a:t>
          </a:r>
          <a:r>
            <a:rPr lang="en-US" sz="14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ChoosePsychiatry</a:t>
          </a:r>
          <a:r>
            <a:rPr lang="en-US" sz="14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campaign </a:t>
          </a:r>
        </a:p>
      </dgm:t>
    </dgm:pt>
    <dgm:pt modelId="{EA48A1D0-6EBF-4B7D-8CF0-F70E8825B9B6}" type="parTrans" cxnId="{21EEA3C9-9925-404E-A3E1-38FCCAB56C0A}">
      <dgm:prSet/>
      <dgm:spPr/>
      <dgm:t>
        <a:bodyPr/>
        <a:lstStyle/>
        <a:p>
          <a:endParaRPr lang="en-US"/>
        </a:p>
      </dgm:t>
    </dgm:pt>
    <dgm:pt modelId="{5F19FA63-000E-4C93-A491-DAB7C984753E}" type="sibTrans" cxnId="{21EEA3C9-9925-404E-A3E1-38FCCAB56C0A}">
      <dgm:prSet/>
      <dgm:spPr/>
      <dgm:t>
        <a:bodyPr/>
        <a:lstStyle/>
        <a:p>
          <a:endParaRPr lang="en-US"/>
        </a:p>
      </dgm:t>
    </dgm:pt>
    <dgm:pt modelId="{12C35195-565C-4F54-8542-318E85294876}">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Promoting </a:t>
          </a:r>
        </a:p>
      </dgm:t>
    </dgm:pt>
    <dgm:pt modelId="{6AF310AD-151C-42A9-9B4E-4CF2909BF178}" type="parTrans" cxnId="{299FBA11-DE6C-4A7D-A614-46020D7D34AA}">
      <dgm:prSet/>
      <dgm:spPr/>
      <dgm:t>
        <a:bodyPr/>
        <a:lstStyle/>
        <a:p>
          <a:endParaRPr lang="en-US"/>
        </a:p>
      </dgm:t>
    </dgm:pt>
    <dgm:pt modelId="{9BE8F1C6-9123-4C69-8E20-BA44DF747A21}" type="sibTrans" cxnId="{299FBA11-DE6C-4A7D-A614-46020D7D34AA}">
      <dgm:prSet/>
      <dgm:spPr/>
      <dgm:t>
        <a:bodyPr/>
        <a:lstStyle/>
        <a:p>
          <a:endParaRPr lang="en-US"/>
        </a:p>
      </dgm:t>
    </dgm:pt>
    <dgm:pt modelId="{EA0913A7-F0BA-4E77-BDB2-7779CF8D42DC}">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Careers in psychiatry in schools, colleges, universities and postgraduate environments</a:t>
          </a:r>
        </a:p>
      </dgm:t>
    </dgm:pt>
    <dgm:pt modelId="{9F502FEA-B421-4BFE-85BE-2ACBF797D717}" type="parTrans" cxnId="{59B8835D-FB38-4CB3-8977-9218FF1ED216}">
      <dgm:prSet/>
      <dgm:spPr/>
      <dgm:t>
        <a:bodyPr/>
        <a:lstStyle/>
        <a:p>
          <a:endParaRPr lang="en-US"/>
        </a:p>
      </dgm:t>
    </dgm:pt>
    <dgm:pt modelId="{2F1EF00B-4EF6-4BF1-8F82-48575FB4AEA0}" type="sibTrans" cxnId="{59B8835D-FB38-4CB3-8977-9218FF1ED216}">
      <dgm:prSet/>
      <dgm:spPr/>
      <dgm:t>
        <a:bodyPr/>
        <a:lstStyle/>
        <a:p>
          <a:endParaRPr lang="en-US"/>
        </a:p>
      </dgm:t>
    </dgm:pt>
    <dgm:pt modelId="{FF1A586A-FCFA-4DE2-9F58-1857678CD424}">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Informing </a:t>
          </a:r>
        </a:p>
      </dgm:t>
    </dgm:pt>
    <dgm:pt modelId="{5BE98A63-CF05-4123-A6E9-55ADEA8D805E}" type="parTrans" cxnId="{FF139B7E-BD37-4EF6-89F6-88154161099F}">
      <dgm:prSet/>
      <dgm:spPr/>
      <dgm:t>
        <a:bodyPr/>
        <a:lstStyle/>
        <a:p>
          <a:endParaRPr lang="en-US"/>
        </a:p>
      </dgm:t>
    </dgm:pt>
    <dgm:pt modelId="{7B788DB6-64ED-4CAF-9BC1-EACBBB4A8A6B}" type="sibTrans" cxnId="{FF139B7E-BD37-4EF6-89F6-88154161099F}">
      <dgm:prSet/>
      <dgm:spPr/>
      <dgm:t>
        <a:bodyPr/>
        <a:lstStyle/>
        <a:p>
          <a:endParaRPr lang="en-US"/>
        </a:p>
      </dgm:t>
    </dgm:pt>
    <dgm:pt modelId="{C0AFCAE8-08AD-453E-B027-20B8B76EC3A6}">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Workforce policy through gathering intelligence from College networks and census</a:t>
          </a:r>
        </a:p>
      </dgm:t>
    </dgm:pt>
    <dgm:pt modelId="{178D842A-CC0C-4353-9F45-C5459DBAE9C4}" type="parTrans" cxnId="{29D2DC35-E6C4-418B-8D41-796BE0038C3F}">
      <dgm:prSet/>
      <dgm:spPr/>
      <dgm:t>
        <a:bodyPr/>
        <a:lstStyle/>
        <a:p>
          <a:endParaRPr lang="en-US"/>
        </a:p>
      </dgm:t>
    </dgm:pt>
    <dgm:pt modelId="{9EF6EC4C-7F99-41A7-B572-C3CB1BE59613}" type="sibTrans" cxnId="{29D2DC35-E6C4-418B-8D41-796BE0038C3F}">
      <dgm:prSet/>
      <dgm:spPr/>
      <dgm:t>
        <a:bodyPr/>
        <a:lstStyle/>
        <a:p>
          <a:endParaRPr lang="en-US"/>
        </a:p>
      </dgm:t>
    </dgm:pt>
    <dgm:pt modelId="{920D0D97-26A5-4608-BE39-81A32976F029}">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Supporting</a:t>
          </a:r>
        </a:p>
      </dgm:t>
    </dgm:pt>
    <dgm:pt modelId="{CE79C53C-614A-4CA4-9613-C15CCB28C65B}" type="parTrans" cxnId="{51FE663D-1ABD-4FC4-9895-D7B0CB6ED0AA}">
      <dgm:prSet/>
      <dgm:spPr/>
      <dgm:t>
        <a:bodyPr/>
        <a:lstStyle/>
        <a:p>
          <a:endParaRPr lang="en-US"/>
        </a:p>
      </dgm:t>
    </dgm:pt>
    <dgm:pt modelId="{F0DDF09A-DDA8-41DC-A00A-42AFE5194FE7}" type="sibTrans" cxnId="{51FE663D-1ABD-4FC4-9895-D7B0CB6ED0AA}">
      <dgm:prSet/>
      <dgm:spPr/>
      <dgm:t>
        <a:bodyPr/>
        <a:lstStyle/>
        <a:p>
          <a:endParaRPr lang="en-US"/>
        </a:p>
      </dgm:t>
    </dgm:pt>
    <dgm:pt modelId="{7A77E35B-562B-4069-AC1A-815595468808}">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Psychiatrists throughout their careers. Understanding and influencing factors affecting retention</a:t>
          </a:r>
        </a:p>
      </dgm:t>
    </dgm:pt>
    <dgm:pt modelId="{9CEEB059-E3B2-40B1-A4E7-F52E1947F8E4}" type="parTrans" cxnId="{5BC7BD0B-FBCF-44DE-93AB-4933C22506D9}">
      <dgm:prSet/>
      <dgm:spPr/>
      <dgm:t>
        <a:bodyPr/>
        <a:lstStyle/>
        <a:p>
          <a:endParaRPr lang="en-US"/>
        </a:p>
      </dgm:t>
    </dgm:pt>
    <dgm:pt modelId="{5C73BE8C-E42A-4540-BBA7-1126535A3A1F}" type="sibTrans" cxnId="{5BC7BD0B-FBCF-44DE-93AB-4933C22506D9}">
      <dgm:prSet/>
      <dgm:spPr/>
      <dgm:t>
        <a:bodyPr/>
        <a:lstStyle/>
        <a:p>
          <a:endParaRPr lang="en-US"/>
        </a:p>
      </dgm:t>
    </dgm:pt>
    <dgm:pt modelId="{D7ED3E08-CB40-4B0C-AC20-F0C2C085FC21}">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Influencing</a:t>
          </a:r>
        </a:p>
      </dgm:t>
    </dgm:pt>
    <dgm:pt modelId="{9F5D85D9-F6DB-4C03-9F3C-F2BA2BBD063F}" type="parTrans" cxnId="{FB799057-5BF4-4BDA-98DF-E7505F252BBC}">
      <dgm:prSet/>
      <dgm:spPr/>
      <dgm:t>
        <a:bodyPr/>
        <a:lstStyle/>
        <a:p>
          <a:endParaRPr lang="en-US"/>
        </a:p>
      </dgm:t>
    </dgm:pt>
    <dgm:pt modelId="{150F4C5F-226C-4B1A-B804-E5EF5A6D50D9}" type="sibTrans" cxnId="{FB799057-5BF4-4BDA-98DF-E7505F252BBC}">
      <dgm:prSet/>
      <dgm:spPr/>
      <dgm:t>
        <a:bodyPr/>
        <a:lstStyle/>
        <a:p>
          <a:endParaRPr lang="en-US"/>
        </a:p>
      </dgm:t>
    </dgm:pt>
    <dgm:pt modelId="{AC16E4CB-7C97-4F16-8610-BF438850EE7D}">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Access to the international labour markets</a:t>
          </a:r>
        </a:p>
      </dgm:t>
    </dgm:pt>
    <dgm:pt modelId="{B951AC0F-6FAE-4408-BFF0-A64B3277E2FD}" type="parTrans" cxnId="{84482608-21DA-4F16-8EFF-493153D769C2}">
      <dgm:prSet/>
      <dgm:spPr/>
      <dgm:t>
        <a:bodyPr/>
        <a:lstStyle/>
        <a:p>
          <a:endParaRPr lang="en-US"/>
        </a:p>
      </dgm:t>
    </dgm:pt>
    <dgm:pt modelId="{E21F9B7A-8631-4807-BD9D-297E8A8AAB89}" type="sibTrans" cxnId="{84482608-21DA-4F16-8EFF-493153D769C2}">
      <dgm:prSet/>
      <dgm:spPr/>
      <dgm:t>
        <a:bodyPr/>
        <a:lstStyle/>
        <a:p>
          <a:endParaRPr lang="en-US"/>
        </a:p>
      </dgm:t>
    </dgm:pt>
    <dgm:pt modelId="{5F45B015-27FB-406F-B079-81827482915A}">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Developing</a:t>
          </a:r>
        </a:p>
      </dgm:t>
    </dgm:pt>
    <dgm:pt modelId="{8437B570-EB88-4F79-92F6-42C2474357AB}" type="parTrans" cxnId="{492011B0-3EEE-4E5D-91F4-21E1751E07C6}">
      <dgm:prSet/>
      <dgm:spPr/>
      <dgm:t>
        <a:bodyPr/>
        <a:lstStyle/>
        <a:p>
          <a:endParaRPr lang="en-US"/>
        </a:p>
      </dgm:t>
    </dgm:pt>
    <dgm:pt modelId="{E64E1201-F4C3-482B-B5C2-A966F4976927}" type="sibTrans" cxnId="{492011B0-3EEE-4E5D-91F4-21E1751E07C6}">
      <dgm:prSet/>
      <dgm:spPr/>
      <dgm:t>
        <a:bodyPr/>
        <a:lstStyle/>
        <a:p>
          <a:endParaRPr lang="en-US"/>
        </a:p>
      </dgm:t>
    </dgm:pt>
    <dgm:pt modelId="{E7FD755F-00F7-4B40-A76C-C83BC874E49C}">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Other roles - to support people with mental health problems </a:t>
          </a:r>
        </a:p>
      </dgm:t>
    </dgm:pt>
    <dgm:pt modelId="{7FFFE2EF-AD90-4C6E-9ADD-C72774F731B4}" type="parTrans" cxnId="{998E70CF-3607-4C92-9F17-C5DB03818EF9}">
      <dgm:prSet/>
      <dgm:spPr/>
      <dgm:t>
        <a:bodyPr/>
        <a:lstStyle/>
        <a:p>
          <a:endParaRPr lang="en-US"/>
        </a:p>
      </dgm:t>
    </dgm:pt>
    <dgm:pt modelId="{0146759D-83F5-466E-82DE-C82636FC2461}" type="sibTrans" cxnId="{998E70CF-3607-4C92-9F17-C5DB03818EF9}">
      <dgm:prSet/>
      <dgm:spPr/>
      <dgm:t>
        <a:bodyPr/>
        <a:lstStyle/>
        <a:p>
          <a:endParaRPr lang="en-US"/>
        </a:p>
      </dgm:t>
    </dgm:pt>
    <dgm:pt modelId="{26D26E84-589B-4DD7-BD41-347AA555D185}" type="pres">
      <dgm:prSet presAssocID="{020D3D38-2E10-44BB-B97E-A906BCC64B62}" presName="Name0" presStyleCnt="0">
        <dgm:presLayoutVars>
          <dgm:dir/>
          <dgm:animLvl val="lvl"/>
          <dgm:resizeHandles val="exact"/>
        </dgm:presLayoutVars>
      </dgm:prSet>
      <dgm:spPr/>
    </dgm:pt>
    <dgm:pt modelId="{A81783F1-BBF0-4856-8A5E-8FDFEAC292BC}" type="pres">
      <dgm:prSet presAssocID="{1A7382CA-13A1-4245-9851-AFC5E2203EBB}" presName="linNode" presStyleCnt="0"/>
      <dgm:spPr/>
    </dgm:pt>
    <dgm:pt modelId="{4EF18E8D-832E-42E1-9FCF-7937E0A633C3}" type="pres">
      <dgm:prSet presAssocID="{1A7382CA-13A1-4245-9851-AFC5E2203EBB}" presName="parentText" presStyleLbl="alignNode1" presStyleIdx="0" presStyleCnt="6">
        <dgm:presLayoutVars>
          <dgm:chMax val="1"/>
          <dgm:bulletEnabled/>
        </dgm:presLayoutVars>
      </dgm:prSet>
      <dgm:spPr/>
    </dgm:pt>
    <dgm:pt modelId="{67EAE2D5-85BC-48FB-953E-E91F917E2573}" type="pres">
      <dgm:prSet presAssocID="{1A7382CA-13A1-4245-9851-AFC5E2203EBB}" presName="descendantText" presStyleLbl="alignAccFollowNode1" presStyleIdx="0" presStyleCnt="6">
        <dgm:presLayoutVars>
          <dgm:bulletEnabled/>
        </dgm:presLayoutVars>
      </dgm:prSet>
      <dgm:spPr/>
    </dgm:pt>
    <dgm:pt modelId="{17E869D9-A752-4E97-B336-EEA6CEC3DA22}" type="pres">
      <dgm:prSet presAssocID="{8D0B0507-8CCC-48D6-B352-3D9AB640CE59}" presName="sp" presStyleCnt="0"/>
      <dgm:spPr/>
    </dgm:pt>
    <dgm:pt modelId="{09D778C8-EE90-4B78-8F1C-3EFE84228C5E}" type="pres">
      <dgm:prSet presAssocID="{12C35195-565C-4F54-8542-318E85294876}" presName="linNode" presStyleCnt="0"/>
      <dgm:spPr/>
    </dgm:pt>
    <dgm:pt modelId="{F8EE8369-DBEB-4347-B465-D8E1170729BE}" type="pres">
      <dgm:prSet presAssocID="{12C35195-565C-4F54-8542-318E85294876}" presName="parentText" presStyleLbl="alignNode1" presStyleIdx="1" presStyleCnt="6">
        <dgm:presLayoutVars>
          <dgm:chMax val="1"/>
          <dgm:bulletEnabled/>
        </dgm:presLayoutVars>
      </dgm:prSet>
      <dgm:spPr/>
    </dgm:pt>
    <dgm:pt modelId="{21C648D8-2F53-42DB-9FBD-D65333EE1C73}" type="pres">
      <dgm:prSet presAssocID="{12C35195-565C-4F54-8542-318E85294876}" presName="descendantText" presStyleLbl="alignAccFollowNode1" presStyleIdx="1" presStyleCnt="6">
        <dgm:presLayoutVars>
          <dgm:bulletEnabled/>
        </dgm:presLayoutVars>
      </dgm:prSet>
      <dgm:spPr/>
    </dgm:pt>
    <dgm:pt modelId="{03E940EF-C90A-4EA3-9CF4-E42189E17FA5}" type="pres">
      <dgm:prSet presAssocID="{9BE8F1C6-9123-4C69-8E20-BA44DF747A21}" presName="sp" presStyleCnt="0"/>
      <dgm:spPr/>
    </dgm:pt>
    <dgm:pt modelId="{57A0F121-A240-4DF6-8F0F-345BBEA7A72F}" type="pres">
      <dgm:prSet presAssocID="{FF1A586A-FCFA-4DE2-9F58-1857678CD424}" presName="linNode" presStyleCnt="0"/>
      <dgm:spPr/>
    </dgm:pt>
    <dgm:pt modelId="{C9196E1C-0F28-4906-965A-55C543A54F8B}" type="pres">
      <dgm:prSet presAssocID="{FF1A586A-FCFA-4DE2-9F58-1857678CD424}" presName="parentText" presStyleLbl="alignNode1" presStyleIdx="2" presStyleCnt="6">
        <dgm:presLayoutVars>
          <dgm:chMax val="1"/>
          <dgm:bulletEnabled/>
        </dgm:presLayoutVars>
      </dgm:prSet>
      <dgm:spPr/>
    </dgm:pt>
    <dgm:pt modelId="{271E08D7-E1C0-470C-A68D-CB839B16E3A3}" type="pres">
      <dgm:prSet presAssocID="{FF1A586A-FCFA-4DE2-9F58-1857678CD424}" presName="descendantText" presStyleLbl="alignAccFollowNode1" presStyleIdx="2" presStyleCnt="6">
        <dgm:presLayoutVars>
          <dgm:bulletEnabled/>
        </dgm:presLayoutVars>
      </dgm:prSet>
      <dgm:spPr/>
    </dgm:pt>
    <dgm:pt modelId="{86C3540B-394D-4033-96B4-F14AC16F8F16}" type="pres">
      <dgm:prSet presAssocID="{7B788DB6-64ED-4CAF-9BC1-EACBBB4A8A6B}" presName="sp" presStyleCnt="0"/>
      <dgm:spPr/>
    </dgm:pt>
    <dgm:pt modelId="{105BFAC5-7D76-43A8-B976-16BE1EC0B80C}" type="pres">
      <dgm:prSet presAssocID="{920D0D97-26A5-4608-BE39-81A32976F029}" presName="linNode" presStyleCnt="0"/>
      <dgm:spPr/>
    </dgm:pt>
    <dgm:pt modelId="{5CCB11FD-0189-4B96-B44C-49485ECF84F7}" type="pres">
      <dgm:prSet presAssocID="{920D0D97-26A5-4608-BE39-81A32976F029}" presName="parentText" presStyleLbl="alignNode1" presStyleIdx="3" presStyleCnt="6">
        <dgm:presLayoutVars>
          <dgm:chMax val="1"/>
          <dgm:bulletEnabled/>
        </dgm:presLayoutVars>
      </dgm:prSet>
      <dgm:spPr/>
    </dgm:pt>
    <dgm:pt modelId="{BE547F8D-E28B-447F-8C32-078BB2A204D6}" type="pres">
      <dgm:prSet presAssocID="{920D0D97-26A5-4608-BE39-81A32976F029}" presName="descendantText" presStyleLbl="alignAccFollowNode1" presStyleIdx="3" presStyleCnt="6">
        <dgm:presLayoutVars>
          <dgm:bulletEnabled/>
        </dgm:presLayoutVars>
      </dgm:prSet>
      <dgm:spPr/>
    </dgm:pt>
    <dgm:pt modelId="{1AB498F0-856C-4C90-9502-263F84D32F45}" type="pres">
      <dgm:prSet presAssocID="{F0DDF09A-DDA8-41DC-A00A-42AFE5194FE7}" presName="sp" presStyleCnt="0"/>
      <dgm:spPr/>
    </dgm:pt>
    <dgm:pt modelId="{C38A8CF0-7443-4D34-B7FB-EED2C766B55D}" type="pres">
      <dgm:prSet presAssocID="{D7ED3E08-CB40-4B0C-AC20-F0C2C085FC21}" presName="linNode" presStyleCnt="0"/>
      <dgm:spPr/>
    </dgm:pt>
    <dgm:pt modelId="{91404D40-7704-476A-8E98-193392990E10}" type="pres">
      <dgm:prSet presAssocID="{D7ED3E08-CB40-4B0C-AC20-F0C2C085FC21}" presName="parentText" presStyleLbl="alignNode1" presStyleIdx="4" presStyleCnt="6">
        <dgm:presLayoutVars>
          <dgm:chMax val="1"/>
          <dgm:bulletEnabled/>
        </dgm:presLayoutVars>
      </dgm:prSet>
      <dgm:spPr/>
    </dgm:pt>
    <dgm:pt modelId="{0F1DA700-AAD8-454F-8A15-3603BF8C0A6B}" type="pres">
      <dgm:prSet presAssocID="{D7ED3E08-CB40-4B0C-AC20-F0C2C085FC21}" presName="descendantText" presStyleLbl="alignAccFollowNode1" presStyleIdx="4" presStyleCnt="6">
        <dgm:presLayoutVars>
          <dgm:bulletEnabled/>
        </dgm:presLayoutVars>
      </dgm:prSet>
      <dgm:spPr/>
    </dgm:pt>
    <dgm:pt modelId="{96E01EE0-AA13-4246-B33C-E1C477929059}" type="pres">
      <dgm:prSet presAssocID="{150F4C5F-226C-4B1A-B804-E5EF5A6D50D9}" presName="sp" presStyleCnt="0"/>
      <dgm:spPr/>
    </dgm:pt>
    <dgm:pt modelId="{29D6F699-8C92-4503-A6A3-EB36329DB6E8}" type="pres">
      <dgm:prSet presAssocID="{5F45B015-27FB-406F-B079-81827482915A}" presName="linNode" presStyleCnt="0"/>
      <dgm:spPr/>
    </dgm:pt>
    <dgm:pt modelId="{284653BF-CAF5-4AB2-9374-9FA0427EBA9C}" type="pres">
      <dgm:prSet presAssocID="{5F45B015-27FB-406F-B079-81827482915A}" presName="parentText" presStyleLbl="alignNode1" presStyleIdx="5" presStyleCnt="6" custScaleX="100000">
        <dgm:presLayoutVars>
          <dgm:chMax val="1"/>
          <dgm:bulletEnabled/>
        </dgm:presLayoutVars>
      </dgm:prSet>
      <dgm:spPr/>
    </dgm:pt>
    <dgm:pt modelId="{41711009-7F5D-4EFA-BA5D-D657897ABF5A}" type="pres">
      <dgm:prSet presAssocID="{5F45B015-27FB-406F-B079-81827482915A}" presName="descendantText" presStyleLbl="alignAccFollowNode1" presStyleIdx="5" presStyleCnt="6">
        <dgm:presLayoutVars>
          <dgm:bulletEnabled/>
        </dgm:presLayoutVars>
      </dgm:prSet>
      <dgm:spPr/>
    </dgm:pt>
  </dgm:ptLst>
  <dgm:cxnLst>
    <dgm:cxn modelId="{84482608-21DA-4F16-8EFF-493153D769C2}" srcId="{D7ED3E08-CB40-4B0C-AC20-F0C2C085FC21}" destId="{AC16E4CB-7C97-4F16-8610-BF438850EE7D}" srcOrd="0" destOrd="0" parTransId="{B951AC0F-6FAE-4408-BFF0-A64B3277E2FD}" sibTransId="{E21F9B7A-8631-4807-BD9D-297E8A8AAB89}"/>
    <dgm:cxn modelId="{F2C7770A-9A9B-4955-BD6E-C7680BF31EE9}" type="presOf" srcId="{920D0D97-26A5-4608-BE39-81A32976F029}" destId="{5CCB11FD-0189-4B96-B44C-49485ECF84F7}" srcOrd="0" destOrd="0" presId="urn:microsoft.com/office/officeart/2016/7/layout/VerticalSolidActionList"/>
    <dgm:cxn modelId="{5BC7BD0B-FBCF-44DE-93AB-4933C22506D9}" srcId="{920D0D97-26A5-4608-BE39-81A32976F029}" destId="{7A77E35B-562B-4069-AC1A-815595468808}" srcOrd="0" destOrd="0" parTransId="{9CEEB059-E3B2-40B1-A4E7-F52E1947F8E4}" sibTransId="{5C73BE8C-E42A-4540-BBA7-1126535A3A1F}"/>
    <dgm:cxn modelId="{5E0E4D0F-B152-49AA-895D-BBB94F965CDB}" type="presOf" srcId="{7A77E35B-562B-4069-AC1A-815595468808}" destId="{BE547F8D-E28B-447F-8C32-078BB2A204D6}" srcOrd="0" destOrd="0" presId="urn:microsoft.com/office/officeart/2016/7/layout/VerticalSolidActionList"/>
    <dgm:cxn modelId="{299FBA11-DE6C-4A7D-A614-46020D7D34AA}" srcId="{020D3D38-2E10-44BB-B97E-A906BCC64B62}" destId="{12C35195-565C-4F54-8542-318E85294876}" srcOrd="1" destOrd="0" parTransId="{6AF310AD-151C-42A9-9B4E-4CF2909BF178}" sibTransId="{9BE8F1C6-9123-4C69-8E20-BA44DF747A21}"/>
    <dgm:cxn modelId="{9FEC951E-6245-4BCC-95D8-B94F80E19859}" type="presOf" srcId="{FF1A586A-FCFA-4DE2-9F58-1857678CD424}" destId="{C9196E1C-0F28-4906-965A-55C543A54F8B}" srcOrd="0" destOrd="0" presId="urn:microsoft.com/office/officeart/2016/7/layout/VerticalSolidActionList"/>
    <dgm:cxn modelId="{3F9A9533-1AD5-417C-9781-DBF184EC8DEC}" type="presOf" srcId="{C0AFCAE8-08AD-453E-B027-20B8B76EC3A6}" destId="{271E08D7-E1C0-470C-A68D-CB839B16E3A3}" srcOrd="0" destOrd="0" presId="urn:microsoft.com/office/officeart/2016/7/layout/VerticalSolidActionList"/>
    <dgm:cxn modelId="{29D2DC35-E6C4-418B-8D41-796BE0038C3F}" srcId="{FF1A586A-FCFA-4DE2-9F58-1857678CD424}" destId="{C0AFCAE8-08AD-453E-B027-20B8B76EC3A6}" srcOrd="0" destOrd="0" parTransId="{178D842A-CC0C-4353-9F45-C5459DBAE9C4}" sibTransId="{9EF6EC4C-7F99-41A7-B572-C3CB1BE59613}"/>
    <dgm:cxn modelId="{B169A139-409D-4E8C-9830-D301E710933B}" type="presOf" srcId="{020D3D38-2E10-44BB-B97E-A906BCC64B62}" destId="{26D26E84-589B-4DD7-BD41-347AA555D185}" srcOrd="0" destOrd="0" presId="urn:microsoft.com/office/officeart/2016/7/layout/VerticalSolidActionList"/>
    <dgm:cxn modelId="{51FE663D-1ABD-4FC4-9895-D7B0CB6ED0AA}" srcId="{020D3D38-2E10-44BB-B97E-A906BCC64B62}" destId="{920D0D97-26A5-4608-BE39-81A32976F029}" srcOrd="3" destOrd="0" parTransId="{CE79C53C-614A-4CA4-9613-C15CCB28C65B}" sibTransId="{F0DDF09A-DDA8-41DC-A00A-42AFE5194FE7}"/>
    <dgm:cxn modelId="{59B8835D-FB38-4CB3-8977-9218FF1ED216}" srcId="{12C35195-565C-4F54-8542-318E85294876}" destId="{EA0913A7-F0BA-4E77-BDB2-7779CF8D42DC}" srcOrd="0" destOrd="0" parTransId="{9F502FEA-B421-4BFE-85BE-2ACBF797D717}" sibTransId="{2F1EF00B-4EF6-4BF1-8F82-48575FB4AEA0}"/>
    <dgm:cxn modelId="{A0A40D60-D6C1-4C03-92D3-C41D1F3BC484}" type="presOf" srcId="{EA0913A7-F0BA-4E77-BDB2-7779CF8D42DC}" destId="{21C648D8-2F53-42DB-9FBD-D65333EE1C73}" srcOrd="0" destOrd="0" presId="urn:microsoft.com/office/officeart/2016/7/layout/VerticalSolidActionList"/>
    <dgm:cxn modelId="{B82D3764-4C17-4253-BF4C-3AC3C9B007EA}" type="presOf" srcId="{E7FD755F-00F7-4B40-A76C-C83BC874E49C}" destId="{41711009-7F5D-4EFA-BA5D-D657897ABF5A}" srcOrd="0" destOrd="0" presId="urn:microsoft.com/office/officeart/2016/7/layout/VerticalSolidActionList"/>
    <dgm:cxn modelId="{2EB12946-7D5D-4FD9-9D4D-C3215DBA4189}" type="presOf" srcId="{5F45B015-27FB-406F-B079-81827482915A}" destId="{284653BF-CAF5-4AB2-9374-9FA0427EBA9C}" srcOrd="0" destOrd="0" presId="urn:microsoft.com/office/officeart/2016/7/layout/VerticalSolidActionList"/>
    <dgm:cxn modelId="{E5839C4D-CCB8-4700-9078-89C40303DFC5}" type="presOf" srcId="{1A7382CA-13A1-4245-9851-AFC5E2203EBB}" destId="{4EF18E8D-832E-42E1-9FCF-7937E0A633C3}" srcOrd="0" destOrd="0" presId="urn:microsoft.com/office/officeart/2016/7/layout/VerticalSolidActionList"/>
    <dgm:cxn modelId="{FB799057-5BF4-4BDA-98DF-E7505F252BBC}" srcId="{020D3D38-2E10-44BB-B97E-A906BCC64B62}" destId="{D7ED3E08-CB40-4B0C-AC20-F0C2C085FC21}" srcOrd="4" destOrd="0" parTransId="{9F5D85D9-F6DB-4C03-9F3C-F2BA2BBD063F}" sibTransId="{150F4C5F-226C-4B1A-B804-E5EF5A6D50D9}"/>
    <dgm:cxn modelId="{9830A27C-D2BC-43D2-B143-3E235D5BD31A}" type="presOf" srcId="{874BBEB0-15A6-40F4-84BC-58367D2730E4}" destId="{67EAE2D5-85BC-48FB-953E-E91F917E2573}" srcOrd="0" destOrd="0" presId="urn:microsoft.com/office/officeart/2016/7/layout/VerticalSolidActionList"/>
    <dgm:cxn modelId="{FF139B7E-BD37-4EF6-89F6-88154161099F}" srcId="{020D3D38-2E10-44BB-B97E-A906BCC64B62}" destId="{FF1A586A-FCFA-4DE2-9F58-1857678CD424}" srcOrd="2" destOrd="0" parTransId="{5BE98A63-CF05-4123-A6E9-55ADEA8D805E}" sibTransId="{7B788DB6-64ED-4CAF-9BC1-EACBBB4A8A6B}"/>
    <dgm:cxn modelId="{492011B0-3EEE-4E5D-91F4-21E1751E07C6}" srcId="{020D3D38-2E10-44BB-B97E-A906BCC64B62}" destId="{5F45B015-27FB-406F-B079-81827482915A}" srcOrd="5" destOrd="0" parTransId="{8437B570-EB88-4F79-92F6-42C2474357AB}" sibTransId="{E64E1201-F4C3-482B-B5C2-A966F4976927}"/>
    <dgm:cxn modelId="{01FA3BB6-498E-405F-A86F-30AF3DA00A09}" type="presOf" srcId="{D7ED3E08-CB40-4B0C-AC20-F0C2C085FC21}" destId="{91404D40-7704-476A-8E98-193392990E10}" srcOrd="0" destOrd="0" presId="urn:microsoft.com/office/officeart/2016/7/layout/VerticalSolidActionList"/>
    <dgm:cxn modelId="{16DA02B9-B2EE-40EF-B095-C64352B27B81}" type="presOf" srcId="{AC16E4CB-7C97-4F16-8610-BF438850EE7D}" destId="{0F1DA700-AAD8-454F-8A15-3603BF8C0A6B}" srcOrd="0" destOrd="0" presId="urn:microsoft.com/office/officeart/2016/7/layout/VerticalSolidActionList"/>
    <dgm:cxn modelId="{21EEA3C9-9925-404E-A3E1-38FCCAB56C0A}" srcId="{1A7382CA-13A1-4245-9851-AFC5E2203EBB}" destId="{874BBEB0-15A6-40F4-84BC-58367D2730E4}" srcOrd="0" destOrd="0" parTransId="{EA48A1D0-6EBF-4B7D-8CF0-F70E8825B9B6}" sibTransId="{5F19FA63-000E-4C93-A491-DAB7C984753E}"/>
    <dgm:cxn modelId="{998E70CF-3607-4C92-9F17-C5DB03818EF9}" srcId="{5F45B015-27FB-406F-B079-81827482915A}" destId="{E7FD755F-00F7-4B40-A76C-C83BC874E49C}" srcOrd="0" destOrd="0" parTransId="{7FFFE2EF-AD90-4C6E-9ADD-C72774F731B4}" sibTransId="{0146759D-83F5-466E-82DE-C82636FC2461}"/>
    <dgm:cxn modelId="{A6CC99CF-E94C-4B4B-947E-6A48F8891596}" srcId="{020D3D38-2E10-44BB-B97E-A906BCC64B62}" destId="{1A7382CA-13A1-4245-9851-AFC5E2203EBB}" srcOrd="0" destOrd="0" parTransId="{CF7213B7-B08F-4242-B6FC-7186D9EECD01}" sibTransId="{8D0B0507-8CCC-48D6-B352-3D9AB640CE59}"/>
    <dgm:cxn modelId="{1EEA32FB-D7DF-44A0-90E8-32BC0447212E}" type="presOf" srcId="{12C35195-565C-4F54-8542-318E85294876}" destId="{F8EE8369-DBEB-4347-B465-D8E1170729BE}" srcOrd="0" destOrd="0" presId="urn:microsoft.com/office/officeart/2016/7/layout/VerticalSolidActionList"/>
    <dgm:cxn modelId="{B1F34252-BA9D-46AF-AC7A-6952088EE06E}" type="presParOf" srcId="{26D26E84-589B-4DD7-BD41-347AA555D185}" destId="{A81783F1-BBF0-4856-8A5E-8FDFEAC292BC}" srcOrd="0" destOrd="0" presId="urn:microsoft.com/office/officeart/2016/7/layout/VerticalSolidActionList"/>
    <dgm:cxn modelId="{187BF23A-5D23-4EF7-BCAD-994F73B2258E}" type="presParOf" srcId="{A81783F1-BBF0-4856-8A5E-8FDFEAC292BC}" destId="{4EF18E8D-832E-42E1-9FCF-7937E0A633C3}" srcOrd="0" destOrd="0" presId="urn:microsoft.com/office/officeart/2016/7/layout/VerticalSolidActionList"/>
    <dgm:cxn modelId="{853EF62B-3D0F-4B37-B611-15CCDD329E0A}" type="presParOf" srcId="{A81783F1-BBF0-4856-8A5E-8FDFEAC292BC}" destId="{67EAE2D5-85BC-48FB-953E-E91F917E2573}" srcOrd="1" destOrd="0" presId="urn:microsoft.com/office/officeart/2016/7/layout/VerticalSolidActionList"/>
    <dgm:cxn modelId="{0B7A68D0-0947-4427-9EA4-1ACAE7ADFED6}" type="presParOf" srcId="{26D26E84-589B-4DD7-BD41-347AA555D185}" destId="{17E869D9-A752-4E97-B336-EEA6CEC3DA22}" srcOrd="1" destOrd="0" presId="urn:microsoft.com/office/officeart/2016/7/layout/VerticalSolidActionList"/>
    <dgm:cxn modelId="{F21E1569-5B2F-45C4-B103-F0E4CD9EF55E}" type="presParOf" srcId="{26D26E84-589B-4DD7-BD41-347AA555D185}" destId="{09D778C8-EE90-4B78-8F1C-3EFE84228C5E}" srcOrd="2" destOrd="0" presId="urn:microsoft.com/office/officeart/2016/7/layout/VerticalSolidActionList"/>
    <dgm:cxn modelId="{4CFA5A77-A4F2-4111-9990-C9D275093C52}" type="presParOf" srcId="{09D778C8-EE90-4B78-8F1C-3EFE84228C5E}" destId="{F8EE8369-DBEB-4347-B465-D8E1170729BE}" srcOrd="0" destOrd="0" presId="urn:microsoft.com/office/officeart/2016/7/layout/VerticalSolidActionList"/>
    <dgm:cxn modelId="{29EE1384-1AB5-45EE-8C83-E8EE62C6058A}" type="presParOf" srcId="{09D778C8-EE90-4B78-8F1C-3EFE84228C5E}" destId="{21C648D8-2F53-42DB-9FBD-D65333EE1C73}" srcOrd="1" destOrd="0" presId="urn:microsoft.com/office/officeart/2016/7/layout/VerticalSolidActionList"/>
    <dgm:cxn modelId="{745916EF-9708-4594-9EB1-260D1DED5B47}" type="presParOf" srcId="{26D26E84-589B-4DD7-BD41-347AA555D185}" destId="{03E940EF-C90A-4EA3-9CF4-E42189E17FA5}" srcOrd="3" destOrd="0" presId="urn:microsoft.com/office/officeart/2016/7/layout/VerticalSolidActionList"/>
    <dgm:cxn modelId="{38369DCE-A4AA-4F64-A44F-F6BB5A6719E3}" type="presParOf" srcId="{26D26E84-589B-4DD7-BD41-347AA555D185}" destId="{57A0F121-A240-4DF6-8F0F-345BBEA7A72F}" srcOrd="4" destOrd="0" presId="urn:microsoft.com/office/officeart/2016/7/layout/VerticalSolidActionList"/>
    <dgm:cxn modelId="{973023EF-7D93-4FC9-B6F1-DDA03D55A9E0}" type="presParOf" srcId="{57A0F121-A240-4DF6-8F0F-345BBEA7A72F}" destId="{C9196E1C-0F28-4906-965A-55C543A54F8B}" srcOrd="0" destOrd="0" presId="urn:microsoft.com/office/officeart/2016/7/layout/VerticalSolidActionList"/>
    <dgm:cxn modelId="{99A822E1-0BB7-4C79-A4F7-3455F74EA19B}" type="presParOf" srcId="{57A0F121-A240-4DF6-8F0F-345BBEA7A72F}" destId="{271E08D7-E1C0-470C-A68D-CB839B16E3A3}" srcOrd="1" destOrd="0" presId="urn:microsoft.com/office/officeart/2016/7/layout/VerticalSolidActionList"/>
    <dgm:cxn modelId="{44D2775E-FE97-4B46-8EED-AE505ED67D9F}" type="presParOf" srcId="{26D26E84-589B-4DD7-BD41-347AA555D185}" destId="{86C3540B-394D-4033-96B4-F14AC16F8F16}" srcOrd="5" destOrd="0" presId="urn:microsoft.com/office/officeart/2016/7/layout/VerticalSolidActionList"/>
    <dgm:cxn modelId="{40E4A8B7-9528-417B-90B7-244F963579E8}" type="presParOf" srcId="{26D26E84-589B-4DD7-BD41-347AA555D185}" destId="{105BFAC5-7D76-43A8-B976-16BE1EC0B80C}" srcOrd="6" destOrd="0" presId="urn:microsoft.com/office/officeart/2016/7/layout/VerticalSolidActionList"/>
    <dgm:cxn modelId="{4FEB49A1-168D-456D-BC32-8BD8E05EDD99}" type="presParOf" srcId="{105BFAC5-7D76-43A8-B976-16BE1EC0B80C}" destId="{5CCB11FD-0189-4B96-B44C-49485ECF84F7}" srcOrd="0" destOrd="0" presId="urn:microsoft.com/office/officeart/2016/7/layout/VerticalSolidActionList"/>
    <dgm:cxn modelId="{8D04D00C-7A15-47A9-BB60-34B97FB29B89}" type="presParOf" srcId="{105BFAC5-7D76-43A8-B976-16BE1EC0B80C}" destId="{BE547F8D-E28B-447F-8C32-078BB2A204D6}" srcOrd="1" destOrd="0" presId="urn:microsoft.com/office/officeart/2016/7/layout/VerticalSolidActionList"/>
    <dgm:cxn modelId="{558CB444-635A-467A-8238-89417FBECE94}" type="presParOf" srcId="{26D26E84-589B-4DD7-BD41-347AA555D185}" destId="{1AB498F0-856C-4C90-9502-263F84D32F45}" srcOrd="7" destOrd="0" presId="urn:microsoft.com/office/officeart/2016/7/layout/VerticalSolidActionList"/>
    <dgm:cxn modelId="{E4A8A32F-41B2-44D1-A89F-309B74B123E9}" type="presParOf" srcId="{26D26E84-589B-4DD7-BD41-347AA555D185}" destId="{C38A8CF0-7443-4D34-B7FB-EED2C766B55D}" srcOrd="8" destOrd="0" presId="urn:microsoft.com/office/officeart/2016/7/layout/VerticalSolidActionList"/>
    <dgm:cxn modelId="{EE844793-C4AE-42AA-B598-3C95EAC599D5}" type="presParOf" srcId="{C38A8CF0-7443-4D34-B7FB-EED2C766B55D}" destId="{91404D40-7704-476A-8E98-193392990E10}" srcOrd="0" destOrd="0" presId="urn:microsoft.com/office/officeart/2016/7/layout/VerticalSolidActionList"/>
    <dgm:cxn modelId="{3F41140C-D01D-4C49-A3D7-BDF37E31CF2B}" type="presParOf" srcId="{C38A8CF0-7443-4D34-B7FB-EED2C766B55D}" destId="{0F1DA700-AAD8-454F-8A15-3603BF8C0A6B}" srcOrd="1" destOrd="0" presId="urn:microsoft.com/office/officeart/2016/7/layout/VerticalSolidActionList"/>
    <dgm:cxn modelId="{BF7AE7AF-5003-47AC-BBA3-1DE67D57B624}" type="presParOf" srcId="{26D26E84-589B-4DD7-BD41-347AA555D185}" destId="{96E01EE0-AA13-4246-B33C-E1C477929059}" srcOrd="9" destOrd="0" presId="urn:microsoft.com/office/officeart/2016/7/layout/VerticalSolidActionList"/>
    <dgm:cxn modelId="{36B4857B-BFC4-4589-B0DC-17B50BAFA150}" type="presParOf" srcId="{26D26E84-589B-4DD7-BD41-347AA555D185}" destId="{29D6F699-8C92-4503-A6A3-EB36329DB6E8}" srcOrd="10" destOrd="0" presId="urn:microsoft.com/office/officeart/2016/7/layout/VerticalSolidActionList"/>
    <dgm:cxn modelId="{8F0AB996-C539-4175-91B4-BB2D24368F25}" type="presParOf" srcId="{29D6F699-8C92-4503-A6A3-EB36329DB6E8}" destId="{284653BF-CAF5-4AB2-9374-9FA0427EBA9C}" srcOrd="0" destOrd="0" presId="urn:microsoft.com/office/officeart/2016/7/layout/VerticalSolidActionList"/>
    <dgm:cxn modelId="{21301F83-A52A-4CCF-AEFA-5783F59C467A}" type="presParOf" srcId="{29D6F699-8C92-4503-A6A3-EB36329DB6E8}" destId="{41711009-7F5D-4EFA-BA5D-D657897ABF5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37E9D-556A-4B60-B787-5080BE932687}" type="doc">
      <dgm:prSet loTypeId="urn:microsoft.com/office/officeart/2005/8/layout/cycle6" loCatId="cycle" qsTypeId="urn:microsoft.com/office/officeart/2005/8/quickstyle/simple2" qsCatId="simple" csTypeId="urn:microsoft.com/office/officeart/2005/8/colors/colorful2" csCatId="colorful" phldr="1"/>
      <dgm:spPr/>
      <dgm:t>
        <a:bodyPr/>
        <a:lstStyle/>
        <a:p>
          <a:endParaRPr lang="en-US"/>
        </a:p>
      </dgm:t>
    </dgm:pt>
    <dgm:pt modelId="{A9F9D09E-4F75-4996-94E2-BC6DB1BE620F}">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 questionnaire to medical schools across the UK</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5E81B58-FB4E-45EA-A30B-1F6CFCEE1377}" type="parTrans" cxnId="{03B91E97-02A5-43A0-B630-E7CB2F27B828}">
      <dgm:prSet/>
      <dgm:spPr/>
      <dgm:t>
        <a:bodyPr/>
        <a:lstStyle/>
        <a:p>
          <a:endParaRPr lang="en-US"/>
        </a:p>
      </dgm:t>
    </dgm:pt>
    <dgm:pt modelId="{DC0E7A42-996D-4015-9F5A-48C270249169}" type="sibTrans" cxnId="{03B91E97-02A5-43A0-B630-E7CB2F27B828}">
      <dgm:prSet/>
      <dgm:spPr/>
      <dgm:t>
        <a:bodyPr/>
        <a:lstStyle/>
        <a:p>
          <a:endParaRPr lang="en-US"/>
        </a:p>
      </dgm:t>
    </dgm:pt>
    <dgm:pt modelId="{535FAB3B-CA6D-4D4B-A0E0-220BF6D5C028}">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 questionnaire to medical students across the UK (792 respondents)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6D0EEE6-A509-4DAF-A13B-E32DE17D693D}" type="parTrans" cxnId="{47A6BCB6-E85A-4BF0-BA60-AA0FF8C4CC41}">
      <dgm:prSet/>
      <dgm:spPr/>
      <dgm:t>
        <a:bodyPr/>
        <a:lstStyle/>
        <a:p>
          <a:endParaRPr lang="en-US"/>
        </a:p>
      </dgm:t>
    </dgm:pt>
    <dgm:pt modelId="{A70843A3-C8F5-40C3-8425-A9E743AFF7A5}" type="sibTrans" cxnId="{47A6BCB6-E85A-4BF0-BA60-AA0FF8C4CC41}">
      <dgm:prSet/>
      <dgm:spPr/>
      <dgm:t>
        <a:bodyPr/>
        <a:lstStyle/>
        <a:p>
          <a:endParaRPr lang="en-US"/>
        </a:p>
      </dgm:t>
    </dgm:pt>
    <dgm:pt modelId="{505E0EF3-5EA6-42CC-8EB5-7DD2B50B9D22}">
      <dgm:prSet/>
      <dgm:spPr/>
      <dgm:t>
        <a:bodyPr/>
        <a:lstStyle/>
        <a:p>
          <a:r>
            <a:rPr lang="fr-FR" dirty="0">
              <a:latin typeface="Verdana" panose="020B0604030504040204" pitchFamily="34" charset="0"/>
              <a:ea typeface="Verdana" panose="020B0604030504040204" pitchFamily="34" charset="0"/>
              <a:cs typeface="Verdana" panose="020B0604030504040204" pitchFamily="34" charset="0"/>
            </a:rPr>
            <a:t>Six focus groups (26 participants)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744EC8B6-F96C-472D-88C4-A7796616A41C}" type="parTrans" cxnId="{4A194381-1AE8-40DB-8BC2-403E79D40CD6}">
      <dgm:prSet/>
      <dgm:spPr/>
      <dgm:t>
        <a:bodyPr/>
        <a:lstStyle/>
        <a:p>
          <a:endParaRPr lang="en-US"/>
        </a:p>
      </dgm:t>
    </dgm:pt>
    <dgm:pt modelId="{8AB17E15-BD13-4C14-9D59-36243438C2F2}" type="sibTrans" cxnId="{4A194381-1AE8-40DB-8BC2-403E79D40CD6}">
      <dgm:prSet/>
      <dgm:spPr/>
      <dgm:t>
        <a:bodyPr/>
        <a:lstStyle/>
        <a:p>
          <a:endParaRPr lang="en-US"/>
        </a:p>
      </dgm:t>
    </dgm:pt>
    <dgm:pt modelId="{FC8E33DB-96E2-4692-B476-D8CE21025A1B}">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Engagement with key stakeholders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E53776B-FAE5-4923-9818-9674A0FEF2B9}" type="parTrans" cxnId="{6506019C-1ACD-4D4C-A784-77E78E64F3DB}">
      <dgm:prSet/>
      <dgm:spPr/>
      <dgm:t>
        <a:bodyPr/>
        <a:lstStyle/>
        <a:p>
          <a:endParaRPr lang="en-US"/>
        </a:p>
      </dgm:t>
    </dgm:pt>
    <dgm:pt modelId="{D0371867-7730-4CFD-814E-CA1FAC4F0578}" type="sibTrans" cxnId="{6506019C-1ACD-4D4C-A784-77E78E64F3DB}">
      <dgm:prSet/>
      <dgm:spPr/>
      <dgm:t>
        <a:bodyPr/>
        <a:lstStyle/>
        <a:p>
          <a:endParaRPr lang="en-US"/>
        </a:p>
      </dgm:t>
    </dgm:pt>
    <dgm:pt modelId="{B7297AD8-1320-4BC5-A2E6-F19FB36F1725}" type="pres">
      <dgm:prSet presAssocID="{8F337E9D-556A-4B60-B787-5080BE932687}" presName="cycle" presStyleCnt="0">
        <dgm:presLayoutVars>
          <dgm:dir/>
          <dgm:resizeHandles val="exact"/>
        </dgm:presLayoutVars>
      </dgm:prSet>
      <dgm:spPr/>
    </dgm:pt>
    <dgm:pt modelId="{C9AB4BFA-CB21-4BFA-9057-2E617F806EB9}" type="pres">
      <dgm:prSet presAssocID="{A9F9D09E-4F75-4996-94E2-BC6DB1BE620F}" presName="node" presStyleLbl="node1" presStyleIdx="0" presStyleCnt="4">
        <dgm:presLayoutVars>
          <dgm:bulletEnabled val="1"/>
        </dgm:presLayoutVars>
      </dgm:prSet>
      <dgm:spPr/>
    </dgm:pt>
    <dgm:pt modelId="{2A61FCB6-8CCF-4E55-A313-7A03E717E347}" type="pres">
      <dgm:prSet presAssocID="{A9F9D09E-4F75-4996-94E2-BC6DB1BE620F}" presName="spNode" presStyleCnt="0"/>
      <dgm:spPr/>
    </dgm:pt>
    <dgm:pt modelId="{8A3524C5-52AB-4F41-AD9C-1AF3C5196F3B}" type="pres">
      <dgm:prSet presAssocID="{DC0E7A42-996D-4015-9F5A-48C270249169}" presName="sibTrans" presStyleLbl="sibTrans1D1" presStyleIdx="0" presStyleCnt="4"/>
      <dgm:spPr/>
    </dgm:pt>
    <dgm:pt modelId="{2EB0255F-22AE-4CD5-86B6-C8951CE465F9}" type="pres">
      <dgm:prSet presAssocID="{535FAB3B-CA6D-4D4B-A0E0-220BF6D5C028}" presName="node" presStyleLbl="node1" presStyleIdx="1" presStyleCnt="4">
        <dgm:presLayoutVars>
          <dgm:bulletEnabled val="1"/>
        </dgm:presLayoutVars>
      </dgm:prSet>
      <dgm:spPr/>
    </dgm:pt>
    <dgm:pt modelId="{0608516E-2C10-437A-A977-93655B19B1C5}" type="pres">
      <dgm:prSet presAssocID="{535FAB3B-CA6D-4D4B-A0E0-220BF6D5C028}" presName="spNode" presStyleCnt="0"/>
      <dgm:spPr/>
    </dgm:pt>
    <dgm:pt modelId="{1C90AD8D-90F0-4E29-9BDC-5B29EF8DD7D0}" type="pres">
      <dgm:prSet presAssocID="{A70843A3-C8F5-40C3-8425-A9E743AFF7A5}" presName="sibTrans" presStyleLbl="sibTrans1D1" presStyleIdx="1" presStyleCnt="4"/>
      <dgm:spPr/>
    </dgm:pt>
    <dgm:pt modelId="{531A0369-53DC-4185-B923-B8A76DA73469}" type="pres">
      <dgm:prSet presAssocID="{505E0EF3-5EA6-42CC-8EB5-7DD2B50B9D22}" presName="node" presStyleLbl="node1" presStyleIdx="2" presStyleCnt="4">
        <dgm:presLayoutVars>
          <dgm:bulletEnabled val="1"/>
        </dgm:presLayoutVars>
      </dgm:prSet>
      <dgm:spPr/>
    </dgm:pt>
    <dgm:pt modelId="{ACB0E784-CC64-4091-A024-FD0A075EFF2B}" type="pres">
      <dgm:prSet presAssocID="{505E0EF3-5EA6-42CC-8EB5-7DD2B50B9D22}" presName="spNode" presStyleCnt="0"/>
      <dgm:spPr/>
    </dgm:pt>
    <dgm:pt modelId="{D7DC00C2-8308-41FC-B295-B57C28D25181}" type="pres">
      <dgm:prSet presAssocID="{8AB17E15-BD13-4C14-9D59-36243438C2F2}" presName="sibTrans" presStyleLbl="sibTrans1D1" presStyleIdx="2" presStyleCnt="4"/>
      <dgm:spPr/>
    </dgm:pt>
    <dgm:pt modelId="{6EA145B2-4A8D-45AB-8647-FA65D64F9038}" type="pres">
      <dgm:prSet presAssocID="{FC8E33DB-96E2-4692-B476-D8CE21025A1B}" presName="node" presStyleLbl="node1" presStyleIdx="3" presStyleCnt="4">
        <dgm:presLayoutVars>
          <dgm:bulletEnabled val="1"/>
        </dgm:presLayoutVars>
      </dgm:prSet>
      <dgm:spPr/>
    </dgm:pt>
    <dgm:pt modelId="{966469BE-892C-4F38-9DC7-299A633567E7}" type="pres">
      <dgm:prSet presAssocID="{FC8E33DB-96E2-4692-B476-D8CE21025A1B}" presName="spNode" presStyleCnt="0"/>
      <dgm:spPr/>
    </dgm:pt>
    <dgm:pt modelId="{67FA6741-E970-439F-89F0-7C435F371755}" type="pres">
      <dgm:prSet presAssocID="{D0371867-7730-4CFD-814E-CA1FAC4F0578}" presName="sibTrans" presStyleLbl="sibTrans1D1" presStyleIdx="3" presStyleCnt="4"/>
      <dgm:spPr/>
    </dgm:pt>
  </dgm:ptLst>
  <dgm:cxnLst>
    <dgm:cxn modelId="{D537400B-88F0-4972-81BD-00901A83ABEF}" type="presOf" srcId="{DC0E7A42-996D-4015-9F5A-48C270249169}" destId="{8A3524C5-52AB-4F41-AD9C-1AF3C5196F3B}" srcOrd="0" destOrd="0" presId="urn:microsoft.com/office/officeart/2005/8/layout/cycle6"/>
    <dgm:cxn modelId="{E5880467-C097-4718-A5BD-84156474EDAB}" type="presOf" srcId="{A70843A3-C8F5-40C3-8425-A9E743AFF7A5}" destId="{1C90AD8D-90F0-4E29-9BDC-5B29EF8DD7D0}" srcOrd="0" destOrd="0" presId="urn:microsoft.com/office/officeart/2005/8/layout/cycle6"/>
    <dgm:cxn modelId="{ED1B3A58-3DC2-446A-9092-3F69004BC0C2}" type="presOf" srcId="{D0371867-7730-4CFD-814E-CA1FAC4F0578}" destId="{67FA6741-E970-439F-89F0-7C435F371755}" srcOrd="0" destOrd="0" presId="urn:microsoft.com/office/officeart/2005/8/layout/cycle6"/>
    <dgm:cxn modelId="{4A194381-1AE8-40DB-8BC2-403E79D40CD6}" srcId="{8F337E9D-556A-4B60-B787-5080BE932687}" destId="{505E0EF3-5EA6-42CC-8EB5-7DD2B50B9D22}" srcOrd="2" destOrd="0" parTransId="{744EC8B6-F96C-472D-88C4-A7796616A41C}" sibTransId="{8AB17E15-BD13-4C14-9D59-36243438C2F2}"/>
    <dgm:cxn modelId="{D9A9DE93-996F-477F-A9D1-C9F56890D44D}" type="presOf" srcId="{535FAB3B-CA6D-4D4B-A0E0-220BF6D5C028}" destId="{2EB0255F-22AE-4CD5-86B6-C8951CE465F9}" srcOrd="0" destOrd="0" presId="urn:microsoft.com/office/officeart/2005/8/layout/cycle6"/>
    <dgm:cxn modelId="{03B91E97-02A5-43A0-B630-E7CB2F27B828}" srcId="{8F337E9D-556A-4B60-B787-5080BE932687}" destId="{A9F9D09E-4F75-4996-94E2-BC6DB1BE620F}" srcOrd="0" destOrd="0" parTransId="{55E81B58-FB4E-45EA-A30B-1F6CFCEE1377}" sibTransId="{DC0E7A42-996D-4015-9F5A-48C270249169}"/>
    <dgm:cxn modelId="{6506019C-1ACD-4D4C-A784-77E78E64F3DB}" srcId="{8F337E9D-556A-4B60-B787-5080BE932687}" destId="{FC8E33DB-96E2-4692-B476-D8CE21025A1B}" srcOrd="3" destOrd="0" parTransId="{3E53776B-FAE5-4923-9818-9674A0FEF2B9}" sibTransId="{D0371867-7730-4CFD-814E-CA1FAC4F0578}"/>
    <dgm:cxn modelId="{F312FE9C-39E3-4C90-9977-2E6A6E483EBF}" type="presOf" srcId="{A9F9D09E-4F75-4996-94E2-BC6DB1BE620F}" destId="{C9AB4BFA-CB21-4BFA-9057-2E617F806EB9}" srcOrd="0" destOrd="0" presId="urn:microsoft.com/office/officeart/2005/8/layout/cycle6"/>
    <dgm:cxn modelId="{47A6BCB6-E85A-4BF0-BA60-AA0FF8C4CC41}" srcId="{8F337E9D-556A-4B60-B787-5080BE932687}" destId="{535FAB3B-CA6D-4D4B-A0E0-220BF6D5C028}" srcOrd="1" destOrd="0" parTransId="{B6D0EEE6-A509-4DAF-A13B-E32DE17D693D}" sibTransId="{A70843A3-C8F5-40C3-8425-A9E743AFF7A5}"/>
    <dgm:cxn modelId="{1916AEC2-64AD-4FA4-A39F-25731CB5E652}" type="presOf" srcId="{8F337E9D-556A-4B60-B787-5080BE932687}" destId="{B7297AD8-1320-4BC5-A2E6-F19FB36F1725}" srcOrd="0" destOrd="0" presId="urn:microsoft.com/office/officeart/2005/8/layout/cycle6"/>
    <dgm:cxn modelId="{4B230FD8-1DAA-4886-9107-2E046CE7830E}" type="presOf" srcId="{505E0EF3-5EA6-42CC-8EB5-7DD2B50B9D22}" destId="{531A0369-53DC-4185-B923-B8A76DA73469}" srcOrd="0" destOrd="0" presId="urn:microsoft.com/office/officeart/2005/8/layout/cycle6"/>
    <dgm:cxn modelId="{3F0B68DB-983F-4B30-8C59-C8F2BA0291BB}" type="presOf" srcId="{8AB17E15-BD13-4C14-9D59-36243438C2F2}" destId="{D7DC00C2-8308-41FC-B295-B57C28D25181}" srcOrd="0" destOrd="0" presId="urn:microsoft.com/office/officeart/2005/8/layout/cycle6"/>
    <dgm:cxn modelId="{BEFCE4FC-50E0-4790-B03F-FA74E8D6373D}" type="presOf" srcId="{FC8E33DB-96E2-4692-B476-D8CE21025A1B}" destId="{6EA145B2-4A8D-45AB-8647-FA65D64F9038}" srcOrd="0" destOrd="0" presId="urn:microsoft.com/office/officeart/2005/8/layout/cycle6"/>
    <dgm:cxn modelId="{55E39622-86FA-4F9A-8CD4-5048C7BA5538}" type="presParOf" srcId="{B7297AD8-1320-4BC5-A2E6-F19FB36F1725}" destId="{C9AB4BFA-CB21-4BFA-9057-2E617F806EB9}" srcOrd="0" destOrd="0" presId="urn:microsoft.com/office/officeart/2005/8/layout/cycle6"/>
    <dgm:cxn modelId="{91624394-B9A0-43D4-A839-B631467BB493}" type="presParOf" srcId="{B7297AD8-1320-4BC5-A2E6-F19FB36F1725}" destId="{2A61FCB6-8CCF-4E55-A313-7A03E717E347}" srcOrd="1" destOrd="0" presId="urn:microsoft.com/office/officeart/2005/8/layout/cycle6"/>
    <dgm:cxn modelId="{75301734-669E-48CC-B0D5-ED87EA61F461}" type="presParOf" srcId="{B7297AD8-1320-4BC5-A2E6-F19FB36F1725}" destId="{8A3524C5-52AB-4F41-AD9C-1AF3C5196F3B}" srcOrd="2" destOrd="0" presId="urn:microsoft.com/office/officeart/2005/8/layout/cycle6"/>
    <dgm:cxn modelId="{DBBC527E-ABB3-4408-B807-39BC08D4DF79}" type="presParOf" srcId="{B7297AD8-1320-4BC5-A2E6-F19FB36F1725}" destId="{2EB0255F-22AE-4CD5-86B6-C8951CE465F9}" srcOrd="3" destOrd="0" presId="urn:microsoft.com/office/officeart/2005/8/layout/cycle6"/>
    <dgm:cxn modelId="{6C86DE66-D7A4-43E3-AF8B-BAA3E65D647C}" type="presParOf" srcId="{B7297AD8-1320-4BC5-A2E6-F19FB36F1725}" destId="{0608516E-2C10-437A-A977-93655B19B1C5}" srcOrd="4" destOrd="0" presId="urn:microsoft.com/office/officeart/2005/8/layout/cycle6"/>
    <dgm:cxn modelId="{EFD473D2-A18A-4981-8198-6FE90E4EA0A7}" type="presParOf" srcId="{B7297AD8-1320-4BC5-A2E6-F19FB36F1725}" destId="{1C90AD8D-90F0-4E29-9BDC-5B29EF8DD7D0}" srcOrd="5" destOrd="0" presId="urn:microsoft.com/office/officeart/2005/8/layout/cycle6"/>
    <dgm:cxn modelId="{93555E45-8823-40D4-A120-05B1612FB1EF}" type="presParOf" srcId="{B7297AD8-1320-4BC5-A2E6-F19FB36F1725}" destId="{531A0369-53DC-4185-B923-B8A76DA73469}" srcOrd="6" destOrd="0" presId="urn:microsoft.com/office/officeart/2005/8/layout/cycle6"/>
    <dgm:cxn modelId="{DE48193B-A9C5-47F8-B308-17A5134FEB50}" type="presParOf" srcId="{B7297AD8-1320-4BC5-A2E6-F19FB36F1725}" destId="{ACB0E784-CC64-4091-A024-FD0A075EFF2B}" srcOrd="7" destOrd="0" presId="urn:microsoft.com/office/officeart/2005/8/layout/cycle6"/>
    <dgm:cxn modelId="{8569F6C6-7744-4C9F-8D2B-261152B1BC61}" type="presParOf" srcId="{B7297AD8-1320-4BC5-A2E6-F19FB36F1725}" destId="{D7DC00C2-8308-41FC-B295-B57C28D25181}" srcOrd="8" destOrd="0" presId="urn:microsoft.com/office/officeart/2005/8/layout/cycle6"/>
    <dgm:cxn modelId="{AED66F20-F6AD-4610-850C-A87E39EB0428}" type="presParOf" srcId="{B7297AD8-1320-4BC5-A2E6-F19FB36F1725}" destId="{6EA145B2-4A8D-45AB-8647-FA65D64F9038}" srcOrd="9" destOrd="0" presId="urn:microsoft.com/office/officeart/2005/8/layout/cycle6"/>
    <dgm:cxn modelId="{A5E38236-CE49-4A52-BB81-A06FCC3299A8}" type="presParOf" srcId="{B7297AD8-1320-4BC5-A2E6-F19FB36F1725}" destId="{966469BE-892C-4F38-9DC7-299A633567E7}" srcOrd="10" destOrd="0" presId="urn:microsoft.com/office/officeart/2005/8/layout/cycle6"/>
    <dgm:cxn modelId="{F8B1833A-54AA-4ACD-8D51-FAA9DE9AB162}" type="presParOf" srcId="{B7297AD8-1320-4BC5-A2E6-F19FB36F1725}" destId="{67FA6741-E970-439F-89F0-7C435F3717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1DB5-1FF2-4BFF-86E5-06B6790412A3}">
      <dsp:nvSpPr>
        <dsp:cNvPr id="0" name=""/>
        <dsp:cNvSpPr/>
      </dsp:nvSpPr>
      <dsp:spPr>
        <a:xfrm>
          <a:off x="0" y="18654"/>
          <a:ext cx="7034657" cy="1029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Background information</a:t>
          </a:r>
          <a:endParaRPr lang="en-US" sz="2800" kern="1200" dirty="0"/>
        </a:p>
      </dsp:txBody>
      <dsp:txXfrm>
        <a:off x="50261" y="68915"/>
        <a:ext cx="6934135" cy="929078"/>
      </dsp:txXfrm>
    </dsp:sp>
    <dsp:sp modelId="{FC3BFC95-7A9A-4CF6-B36A-EB624059C0B4}">
      <dsp:nvSpPr>
        <dsp:cNvPr id="0" name=""/>
        <dsp:cNvSpPr/>
      </dsp:nvSpPr>
      <dsp:spPr>
        <a:xfrm>
          <a:off x="0" y="1173591"/>
          <a:ext cx="7034657" cy="1029600"/>
        </a:xfrm>
        <a:prstGeom prst="roundRect">
          <a:avLst/>
        </a:prstGeom>
        <a:gradFill rotWithShape="0">
          <a:gsLst>
            <a:gs pos="0">
              <a:schemeClr val="accent2">
                <a:hueOff val="-363841"/>
                <a:satOff val="-20982"/>
                <a:lumOff val="2157"/>
                <a:alphaOff val="0"/>
                <a:tint val="96000"/>
                <a:lumMod val="100000"/>
              </a:schemeClr>
            </a:gs>
            <a:gs pos="78000">
              <a:schemeClr val="accent2">
                <a:hueOff val="-363841"/>
                <a:satOff val="-2098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Overview of project aim and methods</a:t>
          </a:r>
          <a:endParaRPr lang="en-US" sz="2800" kern="1200" dirty="0"/>
        </a:p>
      </dsp:txBody>
      <dsp:txXfrm>
        <a:off x="50261" y="1223852"/>
        <a:ext cx="6934135" cy="929078"/>
      </dsp:txXfrm>
    </dsp:sp>
    <dsp:sp modelId="{13E88910-B83D-4953-9A87-903FC9F08024}">
      <dsp:nvSpPr>
        <dsp:cNvPr id="0" name=""/>
        <dsp:cNvSpPr/>
      </dsp:nvSpPr>
      <dsp:spPr>
        <a:xfrm>
          <a:off x="0" y="2394654"/>
          <a:ext cx="7034657" cy="1029600"/>
        </a:xfrm>
        <a:prstGeom prst="roundRect">
          <a:avLst/>
        </a:prstGeom>
        <a:gradFill rotWithShape="0">
          <a:gsLst>
            <a:gs pos="0">
              <a:schemeClr val="accent2">
                <a:hueOff val="-727682"/>
                <a:satOff val="-41964"/>
                <a:lumOff val="4314"/>
                <a:alphaOff val="0"/>
                <a:tint val="96000"/>
                <a:lumMod val="100000"/>
              </a:schemeClr>
            </a:gs>
            <a:gs pos="78000">
              <a:schemeClr val="accent2">
                <a:hueOff val="-727682"/>
                <a:satOff val="-4196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findings &amp; recommendations</a:t>
          </a:r>
        </a:p>
      </dsp:txBody>
      <dsp:txXfrm>
        <a:off x="50261" y="2444915"/>
        <a:ext cx="6934135" cy="929078"/>
      </dsp:txXfrm>
    </dsp:sp>
    <dsp:sp modelId="{EB0C6370-9B74-4785-BBA2-2BF9052934C1}">
      <dsp:nvSpPr>
        <dsp:cNvPr id="0" name=""/>
        <dsp:cNvSpPr/>
      </dsp:nvSpPr>
      <dsp:spPr>
        <a:xfrm>
          <a:off x="0" y="3527594"/>
          <a:ext cx="7034657" cy="1029600"/>
        </a:xfrm>
        <a:prstGeom prst="roundRect">
          <a:avLst/>
        </a:prstGeom>
        <a:gradFill rotWithShape="0">
          <a:gsLst>
            <a:gs pos="0">
              <a:schemeClr val="accent2">
                <a:hueOff val="-1091522"/>
                <a:satOff val="-62946"/>
                <a:lumOff val="6471"/>
                <a:alphaOff val="0"/>
                <a:tint val="96000"/>
                <a:lumMod val="100000"/>
              </a:schemeClr>
            </a:gs>
            <a:gs pos="78000">
              <a:schemeClr val="accent2">
                <a:hueOff val="-1091522"/>
                <a:satOff val="-6294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Next steps</a:t>
          </a:r>
          <a:endParaRPr lang="en-US" sz="2800" kern="1200" dirty="0"/>
        </a:p>
      </dsp:txBody>
      <dsp:txXfrm>
        <a:off x="50261" y="3577855"/>
        <a:ext cx="6934135" cy="929078"/>
      </dsp:txXfrm>
    </dsp:sp>
    <dsp:sp modelId="{F54571C0-FBEC-4685-BF67-91A10AC3AB88}">
      <dsp:nvSpPr>
        <dsp:cNvPr id="0" name=""/>
        <dsp:cNvSpPr/>
      </dsp:nvSpPr>
      <dsp:spPr>
        <a:xfrm>
          <a:off x="0" y="4770654"/>
          <a:ext cx="7034657" cy="1029600"/>
        </a:xfrm>
        <a:prstGeom prst="round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Discussion</a:t>
          </a:r>
          <a:endParaRPr lang="en-US" sz="2800" kern="1200" dirty="0"/>
        </a:p>
      </dsp:txBody>
      <dsp:txXfrm>
        <a:off x="50261" y="4820915"/>
        <a:ext cx="693413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A6A7-EB9B-40C2-8B97-7CE7084F9534}">
      <dsp:nvSpPr>
        <dsp:cNvPr id="0" name=""/>
        <dsp:cNvSpPr/>
      </dsp:nvSpPr>
      <dsp:spPr>
        <a:xfrm>
          <a:off x="2546131" y="0"/>
          <a:ext cx="5265683" cy="52656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ED1ED-C7C4-4D77-9F48-5FAB3B91E874}">
      <dsp:nvSpPr>
        <dsp:cNvPr id="0" name=""/>
        <dsp:cNvSpPr/>
      </dsp:nvSpPr>
      <dsp:spPr>
        <a:xfrm>
          <a:off x="3046371" y="500239"/>
          <a:ext cx="2053616" cy="205361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Recruitment</a:t>
          </a:r>
        </a:p>
      </dsp:txBody>
      <dsp:txXfrm>
        <a:off x="3146620" y="600488"/>
        <a:ext cx="1853118" cy="1853118"/>
      </dsp:txXfrm>
    </dsp:sp>
    <dsp:sp modelId="{465F7163-010F-4F07-8959-6CE3207BA9EB}">
      <dsp:nvSpPr>
        <dsp:cNvPr id="0" name=""/>
        <dsp:cNvSpPr/>
      </dsp:nvSpPr>
      <dsp:spPr>
        <a:xfrm>
          <a:off x="5257958" y="500239"/>
          <a:ext cx="2053616" cy="205361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Retention</a:t>
          </a:r>
        </a:p>
      </dsp:txBody>
      <dsp:txXfrm>
        <a:off x="5358207" y="600488"/>
        <a:ext cx="1853118" cy="1853118"/>
      </dsp:txXfrm>
    </dsp:sp>
    <dsp:sp modelId="{8E737BF3-C81C-413B-BA85-727283B4D6A7}">
      <dsp:nvSpPr>
        <dsp:cNvPr id="0" name=""/>
        <dsp:cNvSpPr/>
      </dsp:nvSpPr>
      <dsp:spPr>
        <a:xfrm>
          <a:off x="3046371" y="2711826"/>
          <a:ext cx="2053616" cy="205361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Reliance on international medical graduates </a:t>
          </a:r>
        </a:p>
      </dsp:txBody>
      <dsp:txXfrm>
        <a:off x="3146620" y="2812075"/>
        <a:ext cx="1853118" cy="1853118"/>
      </dsp:txXfrm>
    </dsp:sp>
    <dsp:sp modelId="{D51DB68D-70B0-4D18-A250-5BAD24269137}">
      <dsp:nvSpPr>
        <dsp:cNvPr id="0" name=""/>
        <dsp:cNvSpPr/>
      </dsp:nvSpPr>
      <dsp:spPr>
        <a:xfrm>
          <a:off x="5257958" y="2711826"/>
          <a:ext cx="2053616" cy="205361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Training the wider workforce</a:t>
          </a:r>
        </a:p>
      </dsp:txBody>
      <dsp:txXfrm>
        <a:off x="5358207" y="2812075"/>
        <a:ext cx="1853118" cy="1853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AE2D5-85BC-48FB-953E-E91F917E2573}">
      <dsp:nvSpPr>
        <dsp:cNvPr id="0" name=""/>
        <dsp:cNvSpPr/>
      </dsp:nvSpPr>
      <dsp:spPr>
        <a:xfrm>
          <a:off x="1999676" y="615"/>
          <a:ext cx="7998706" cy="79991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The positive difference psychiatrists make through our #</a:t>
          </a:r>
          <a:r>
            <a:rPr lang="en-US" sz="14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ChoosePsychiatry</a:t>
          </a:r>
          <a:r>
            <a:rPr lang="en-US" sz="14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campaign </a:t>
          </a:r>
        </a:p>
      </dsp:txBody>
      <dsp:txXfrm>
        <a:off x="1999676" y="615"/>
        <a:ext cx="7998706" cy="799916"/>
      </dsp:txXfrm>
    </dsp:sp>
    <dsp:sp modelId="{4EF18E8D-832E-42E1-9FCF-7937E0A633C3}">
      <dsp:nvSpPr>
        <dsp:cNvPr id="0" name=""/>
        <dsp:cNvSpPr/>
      </dsp:nvSpPr>
      <dsp:spPr>
        <a:xfrm>
          <a:off x="0" y="615"/>
          <a:ext cx="1999676" cy="79991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80010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Highlighting</a:t>
          </a:r>
        </a:p>
      </dsp:txBody>
      <dsp:txXfrm>
        <a:off x="0" y="615"/>
        <a:ext cx="1999676" cy="799916"/>
      </dsp:txXfrm>
    </dsp:sp>
    <dsp:sp modelId="{21C648D8-2F53-42DB-9FBD-D65333EE1C73}">
      <dsp:nvSpPr>
        <dsp:cNvPr id="0" name=""/>
        <dsp:cNvSpPr/>
      </dsp:nvSpPr>
      <dsp:spPr>
        <a:xfrm>
          <a:off x="1999676" y="848527"/>
          <a:ext cx="7998706" cy="799916"/>
        </a:xfrm>
        <a:prstGeom prst="rect">
          <a:avLst/>
        </a:prstGeom>
        <a:solidFill>
          <a:schemeClr val="accent2">
            <a:tint val="40000"/>
            <a:alpha val="90000"/>
            <a:hueOff val="-169845"/>
            <a:satOff val="-15069"/>
            <a:lumOff val="-154"/>
            <a:alphaOff val="0"/>
          </a:schemeClr>
        </a:solidFill>
        <a:ln w="19050" cap="rnd" cmpd="sng" algn="ctr">
          <a:solidFill>
            <a:schemeClr val="accent2">
              <a:tint val="40000"/>
              <a:alpha val="90000"/>
              <a:hueOff val="-169845"/>
              <a:satOff val="-15069"/>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Careers in psychiatry in schools, colleges, universities and postgraduate environments</a:t>
          </a:r>
        </a:p>
      </dsp:txBody>
      <dsp:txXfrm>
        <a:off x="1999676" y="848527"/>
        <a:ext cx="7998706" cy="799916"/>
      </dsp:txXfrm>
    </dsp:sp>
    <dsp:sp modelId="{F8EE8369-DBEB-4347-B465-D8E1170729BE}">
      <dsp:nvSpPr>
        <dsp:cNvPr id="0" name=""/>
        <dsp:cNvSpPr/>
      </dsp:nvSpPr>
      <dsp:spPr>
        <a:xfrm>
          <a:off x="0" y="848527"/>
          <a:ext cx="1999676" cy="799916"/>
        </a:xfrm>
        <a:prstGeom prst="rect">
          <a:avLst/>
        </a:prstGeom>
        <a:solidFill>
          <a:schemeClr val="accent2">
            <a:hueOff val="-291073"/>
            <a:satOff val="-16786"/>
            <a:lumOff val="1726"/>
            <a:alphaOff val="0"/>
          </a:schemeClr>
        </a:solidFill>
        <a:ln w="19050" cap="rnd" cmpd="sng" algn="ctr">
          <a:solidFill>
            <a:schemeClr val="accent2">
              <a:hueOff val="-291073"/>
              <a:satOff val="-16786"/>
              <a:lumOff val="172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Promoting </a:t>
          </a:r>
        </a:p>
      </dsp:txBody>
      <dsp:txXfrm>
        <a:off x="0" y="848527"/>
        <a:ext cx="1999676" cy="799916"/>
      </dsp:txXfrm>
    </dsp:sp>
    <dsp:sp modelId="{271E08D7-E1C0-470C-A68D-CB839B16E3A3}">
      <dsp:nvSpPr>
        <dsp:cNvPr id="0" name=""/>
        <dsp:cNvSpPr/>
      </dsp:nvSpPr>
      <dsp:spPr>
        <a:xfrm>
          <a:off x="1999676" y="1696438"/>
          <a:ext cx="7998706" cy="799916"/>
        </a:xfrm>
        <a:prstGeom prst="rect">
          <a:avLst/>
        </a:prstGeom>
        <a:solidFill>
          <a:schemeClr val="accent2">
            <a:tint val="40000"/>
            <a:alpha val="90000"/>
            <a:hueOff val="-339690"/>
            <a:satOff val="-30138"/>
            <a:lumOff val="-308"/>
            <a:alphaOff val="0"/>
          </a:schemeClr>
        </a:solidFill>
        <a:ln w="19050" cap="rnd" cmpd="sng" algn="ctr">
          <a:solidFill>
            <a:schemeClr val="accent2">
              <a:tint val="40000"/>
              <a:alpha val="90000"/>
              <a:hueOff val="-339690"/>
              <a:satOff val="-30138"/>
              <a:lumOff val="-3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Workforce policy through gathering intelligence from College networks and census</a:t>
          </a:r>
        </a:p>
      </dsp:txBody>
      <dsp:txXfrm>
        <a:off x="1999676" y="1696438"/>
        <a:ext cx="7998706" cy="799916"/>
      </dsp:txXfrm>
    </dsp:sp>
    <dsp:sp modelId="{C9196E1C-0F28-4906-965A-55C543A54F8B}">
      <dsp:nvSpPr>
        <dsp:cNvPr id="0" name=""/>
        <dsp:cNvSpPr/>
      </dsp:nvSpPr>
      <dsp:spPr>
        <a:xfrm>
          <a:off x="0" y="1696438"/>
          <a:ext cx="1999676" cy="799916"/>
        </a:xfrm>
        <a:prstGeom prst="rect">
          <a:avLst/>
        </a:prstGeom>
        <a:solidFill>
          <a:schemeClr val="accent2">
            <a:hueOff val="-582145"/>
            <a:satOff val="-33571"/>
            <a:lumOff val="3451"/>
            <a:alphaOff val="0"/>
          </a:schemeClr>
        </a:solidFill>
        <a:ln w="19050" cap="rnd" cmpd="sng" algn="ctr">
          <a:solidFill>
            <a:schemeClr val="accent2">
              <a:hueOff val="-582145"/>
              <a:satOff val="-33571"/>
              <a:lumOff val="345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Informing </a:t>
          </a:r>
        </a:p>
      </dsp:txBody>
      <dsp:txXfrm>
        <a:off x="0" y="1696438"/>
        <a:ext cx="1999676" cy="799916"/>
      </dsp:txXfrm>
    </dsp:sp>
    <dsp:sp modelId="{BE547F8D-E28B-447F-8C32-078BB2A204D6}">
      <dsp:nvSpPr>
        <dsp:cNvPr id="0" name=""/>
        <dsp:cNvSpPr/>
      </dsp:nvSpPr>
      <dsp:spPr>
        <a:xfrm>
          <a:off x="1999676" y="2544350"/>
          <a:ext cx="7998706" cy="799916"/>
        </a:xfrm>
        <a:prstGeom prst="rect">
          <a:avLst/>
        </a:prstGeom>
        <a:solidFill>
          <a:schemeClr val="accent2">
            <a:tint val="40000"/>
            <a:alpha val="90000"/>
            <a:hueOff val="-509536"/>
            <a:satOff val="-45208"/>
            <a:lumOff val="-461"/>
            <a:alphaOff val="0"/>
          </a:schemeClr>
        </a:solidFill>
        <a:ln w="19050" cap="rnd" cmpd="sng" algn="ctr">
          <a:solidFill>
            <a:schemeClr val="accent2">
              <a:tint val="40000"/>
              <a:alpha val="90000"/>
              <a:hueOff val="-509536"/>
              <a:satOff val="-45208"/>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Psychiatrists throughout their careers. Understanding and influencing factors affecting retention</a:t>
          </a:r>
        </a:p>
      </dsp:txBody>
      <dsp:txXfrm>
        <a:off x="1999676" y="2544350"/>
        <a:ext cx="7998706" cy="799916"/>
      </dsp:txXfrm>
    </dsp:sp>
    <dsp:sp modelId="{5CCB11FD-0189-4B96-B44C-49485ECF84F7}">
      <dsp:nvSpPr>
        <dsp:cNvPr id="0" name=""/>
        <dsp:cNvSpPr/>
      </dsp:nvSpPr>
      <dsp:spPr>
        <a:xfrm>
          <a:off x="0" y="2544350"/>
          <a:ext cx="1999676" cy="799916"/>
        </a:xfrm>
        <a:prstGeom prst="rect">
          <a:avLst/>
        </a:prstGeom>
        <a:solidFill>
          <a:schemeClr val="accent2">
            <a:hueOff val="-873218"/>
            <a:satOff val="-50357"/>
            <a:lumOff val="5177"/>
            <a:alphaOff val="0"/>
          </a:schemeClr>
        </a:solidFill>
        <a:ln w="19050" cap="rnd" cmpd="sng" algn="ctr">
          <a:solidFill>
            <a:schemeClr val="accent2">
              <a:hueOff val="-873218"/>
              <a:satOff val="-50357"/>
              <a:lumOff val="517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Supporting</a:t>
          </a:r>
        </a:p>
      </dsp:txBody>
      <dsp:txXfrm>
        <a:off x="0" y="2544350"/>
        <a:ext cx="1999676" cy="799916"/>
      </dsp:txXfrm>
    </dsp:sp>
    <dsp:sp modelId="{0F1DA700-AAD8-454F-8A15-3603BF8C0A6B}">
      <dsp:nvSpPr>
        <dsp:cNvPr id="0" name=""/>
        <dsp:cNvSpPr/>
      </dsp:nvSpPr>
      <dsp:spPr>
        <a:xfrm>
          <a:off x="1999676" y="3392262"/>
          <a:ext cx="7998706" cy="799916"/>
        </a:xfrm>
        <a:prstGeom prst="rect">
          <a:avLst/>
        </a:prstGeom>
        <a:solidFill>
          <a:schemeClr val="accent2">
            <a:tint val="40000"/>
            <a:alpha val="90000"/>
            <a:hueOff val="-679381"/>
            <a:satOff val="-60277"/>
            <a:lumOff val="-615"/>
            <a:alphaOff val="0"/>
          </a:schemeClr>
        </a:solidFill>
        <a:ln w="19050" cap="rnd" cmpd="sng" algn="ctr">
          <a:solidFill>
            <a:schemeClr val="accent2">
              <a:tint val="40000"/>
              <a:alpha val="90000"/>
              <a:hueOff val="-679381"/>
              <a:satOff val="-60277"/>
              <a:lumOff val="-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Access to the international labour markets</a:t>
          </a:r>
        </a:p>
      </dsp:txBody>
      <dsp:txXfrm>
        <a:off x="1999676" y="3392262"/>
        <a:ext cx="7998706" cy="799916"/>
      </dsp:txXfrm>
    </dsp:sp>
    <dsp:sp modelId="{91404D40-7704-476A-8E98-193392990E10}">
      <dsp:nvSpPr>
        <dsp:cNvPr id="0" name=""/>
        <dsp:cNvSpPr/>
      </dsp:nvSpPr>
      <dsp:spPr>
        <a:xfrm>
          <a:off x="0" y="3392262"/>
          <a:ext cx="1999676" cy="799916"/>
        </a:xfrm>
        <a:prstGeom prst="rect">
          <a:avLst/>
        </a:prstGeom>
        <a:solidFill>
          <a:schemeClr val="accent2">
            <a:hueOff val="-1164290"/>
            <a:satOff val="-67142"/>
            <a:lumOff val="6902"/>
            <a:alphaOff val="0"/>
          </a:schemeClr>
        </a:solidFill>
        <a:ln w="19050" cap="rnd" cmpd="sng" algn="ctr">
          <a:solidFill>
            <a:schemeClr val="accent2">
              <a:hueOff val="-1164290"/>
              <a:satOff val="-67142"/>
              <a:lumOff val="690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Influencing</a:t>
          </a:r>
        </a:p>
      </dsp:txBody>
      <dsp:txXfrm>
        <a:off x="0" y="3392262"/>
        <a:ext cx="1999676" cy="799916"/>
      </dsp:txXfrm>
    </dsp:sp>
    <dsp:sp modelId="{41711009-7F5D-4EFA-BA5D-D657897ABF5A}">
      <dsp:nvSpPr>
        <dsp:cNvPr id="0" name=""/>
        <dsp:cNvSpPr/>
      </dsp:nvSpPr>
      <dsp:spPr>
        <a:xfrm>
          <a:off x="1999676" y="4240173"/>
          <a:ext cx="7998706" cy="799916"/>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97" tIns="203179" rIns="155197" bIns="203179" numCol="1" spcCol="1270" anchor="ctr"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Other roles - to support people with mental health problems </a:t>
          </a:r>
        </a:p>
      </dsp:txBody>
      <dsp:txXfrm>
        <a:off x="1999676" y="4240173"/>
        <a:ext cx="7998706" cy="799916"/>
      </dsp:txXfrm>
    </dsp:sp>
    <dsp:sp modelId="{284653BF-CAF5-4AB2-9374-9FA0427EBA9C}">
      <dsp:nvSpPr>
        <dsp:cNvPr id="0" name=""/>
        <dsp:cNvSpPr/>
      </dsp:nvSpPr>
      <dsp:spPr>
        <a:xfrm>
          <a:off x="0" y="4240173"/>
          <a:ext cx="1999676" cy="799916"/>
        </a:xfrm>
        <a:prstGeom prst="rect">
          <a:avLst/>
        </a:prstGeom>
        <a:solidFill>
          <a:schemeClr val="accent2">
            <a:hueOff val="-1455363"/>
            <a:satOff val="-83928"/>
            <a:lumOff val="8628"/>
            <a:alphaOff val="0"/>
          </a:schemeClr>
        </a:solidFill>
        <a:ln w="19050"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5816" tIns="79014" rIns="105816" bIns="7901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Developing</a:t>
          </a:r>
        </a:p>
      </dsp:txBody>
      <dsp:txXfrm>
        <a:off x="0" y="4240173"/>
        <a:ext cx="1999676" cy="799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B4BFA-CB21-4BFA-9057-2E617F806EB9}">
      <dsp:nvSpPr>
        <dsp:cNvPr id="0" name=""/>
        <dsp:cNvSpPr/>
      </dsp:nvSpPr>
      <dsp:spPr>
        <a:xfrm>
          <a:off x="2465990" y="2408"/>
          <a:ext cx="2010078" cy="1306551"/>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A questionnaire to medical schools across the UK</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2529771" y="66189"/>
        <a:ext cx="1882516" cy="1178989"/>
      </dsp:txXfrm>
    </dsp:sp>
    <dsp:sp modelId="{8A3524C5-52AB-4F41-AD9C-1AF3C5196F3B}">
      <dsp:nvSpPr>
        <dsp:cNvPr id="0" name=""/>
        <dsp:cNvSpPr/>
      </dsp:nvSpPr>
      <dsp:spPr>
        <a:xfrm>
          <a:off x="1311785" y="655683"/>
          <a:ext cx="4318488" cy="4318488"/>
        </a:xfrm>
        <a:custGeom>
          <a:avLst/>
          <a:gdLst/>
          <a:ahLst/>
          <a:cxnLst/>
          <a:rect l="0" t="0" r="0" b="0"/>
          <a:pathLst>
            <a:path>
              <a:moveTo>
                <a:pt x="3178773" y="255853"/>
              </a:moveTo>
              <a:arcTo wR="2159244" hR="2159244" stAng="17890512" swAng="2626727"/>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B0255F-22AE-4CD5-86B6-C8951CE465F9}">
      <dsp:nvSpPr>
        <dsp:cNvPr id="0" name=""/>
        <dsp:cNvSpPr/>
      </dsp:nvSpPr>
      <dsp:spPr>
        <a:xfrm>
          <a:off x="4625234" y="2161652"/>
          <a:ext cx="2010078" cy="1306551"/>
        </a:xfrm>
        <a:prstGeom prst="roundRect">
          <a:avLst/>
        </a:prstGeom>
        <a:solidFill>
          <a:schemeClr val="accent2">
            <a:hueOff val="-485121"/>
            <a:satOff val="-27976"/>
            <a:lumOff val="28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A questionnaire to medical students across the UK (792 respondents)</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4689015" y="2225433"/>
        <a:ext cx="1882516" cy="1178989"/>
      </dsp:txXfrm>
    </dsp:sp>
    <dsp:sp modelId="{1C90AD8D-90F0-4E29-9BDC-5B29EF8DD7D0}">
      <dsp:nvSpPr>
        <dsp:cNvPr id="0" name=""/>
        <dsp:cNvSpPr/>
      </dsp:nvSpPr>
      <dsp:spPr>
        <a:xfrm>
          <a:off x="1311785" y="655683"/>
          <a:ext cx="4318488" cy="4318488"/>
        </a:xfrm>
        <a:custGeom>
          <a:avLst/>
          <a:gdLst/>
          <a:ahLst/>
          <a:cxnLst/>
          <a:rect l="0" t="0" r="0" b="0"/>
          <a:pathLst>
            <a:path>
              <a:moveTo>
                <a:pt x="4212271" y="2828136"/>
              </a:moveTo>
              <a:arcTo wR="2159244" hR="2159244" stAng="1082760" swAng="2626727"/>
            </a:path>
          </a:pathLst>
        </a:custGeom>
        <a:noFill/>
        <a:ln w="12700" cap="rnd" cmpd="sng" algn="ctr">
          <a:solidFill>
            <a:schemeClr val="accent2">
              <a:hueOff val="-485121"/>
              <a:satOff val="-27976"/>
              <a:lumOff val="2876"/>
              <a:alphaOff val="0"/>
            </a:schemeClr>
          </a:solidFill>
          <a:prstDash val="solid"/>
        </a:ln>
        <a:effectLst/>
      </dsp:spPr>
      <dsp:style>
        <a:lnRef idx="1">
          <a:scrgbClr r="0" g="0" b="0"/>
        </a:lnRef>
        <a:fillRef idx="0">
          <a:scrgbClr r="0" g="0" b="0"/>
        </a:fillRef>
        <a:effectRef idx="0">
          <a:scrgbClr r="0" g="0" b="0"/>
        </a:effectRef>
        <a:fontRef idx="minor"/>
      </dsp:style>
    </dsp:sp>
    <dsp:sp modelId="{531A0369-53DC-4185-B923-B8A76DA73469}">
      <dsp:nvSpPr>
        <dsp:cNvPr id="0" name=""/>
        <dsp:cNvSpPr/>
      </dsp:nvSpPr>
      <dsp:spPr>
        <a:xfrm>
          <a:off x="2465990" y="4320896"/>
          <a:ext cx="2010078" cy="1306551"/>
        </a:xfrm>
        <a:prstGeom prst="roundRect">
          <a:avLst/>
        </a:prstGeom>
        <a:solidFill>
          <a:schemeClr val="accent2">
            <a:hueOff val="-970242"/>
            <a:satOff val="-55952"/>
            <a:lumOff val="575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Verdana" panose="020B0604030504040204" pitchFamily="34" charset="0"/>
              <a:ea typeface="Verdana" panose="020B0604030504040204" pitchFamily="34" charset="0"/>
              <a:cs typeface="Verdana" panose="020B0604030504040204" pitchFamily="34" charset="0"/>
            </a:rPr>
            <a:t>Six focus groups (26 participants)</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2529771" y="4384677"/>
        <a:ext cx="1882516" cy="1178989"/>
      </dsp:txXfrm>
    </dsp:sp>
    <dsp:sp modelId="{D7DC00C2-8308-41FC-B295-B57C28D25181}">
      <dsp:nvSpPr>
        <dsp:cNvPr id="0" name=""/>
        <dsp:cNvSpPr/>
      </dsp:nvSpPr>
      <dsp:spPr>
        <a:xfrm>
          <a:off x="1311785" y="655683"/>
          <a:ext cx="4318488" cy="4318488"/>
        </a:xfrm>
        <a:custGeom>
          <a:avLst/>
          <a:gdLst/>
          <a:ahLst/>
          <a:cxnLst/>
          <a:rect l="0" t="0" r="0" b="0"/>
          <a:pathLst>
            <a:path>
              <a:moveTo>
                <a:pt x="1139715" y="4062635"/>
              </a:moveTo>
              <a:arcTo wR="2159244" hR="2159244" stAng="7090512" swAng="2626727"/>
            </a:path>
          </a:pathLst>
        </a:custGeom>
        <a:noFill/>
        <a:ln w="12700" cap="rnd" cmpd="sng" algn="ctr">
          <a:solidFill>
            <a:schemeClr val="accent2">
              <a:hueOff val="-970242"/>
              <a:satOff val="-55952"/>
              <a:lumOff val="5752"/>
              <a:alphaOff val="0"/>
            </a:schemeClr>
          </a:solidFill>
          <a:prstDash val="solid"/>
        </a:ln>
        <a:effectLst/>
      </dsp:spPr>
      <dsp:style>
        <a:lnRef idx="1">
          <a:scrgbClr r="0" g="0" b="0"/>
        </a:lnRef>
        <a:fillRef idx="0">
          <a:scrgbClr r="0" g="0" b="0"/>
        </a:fillRef>
        <a:effectRef idx="0">
          <a:scrgbClr r="0" g="0" b="0"/>
        </a:effectRef>
        <a:fontRef idx="minor"/>
      </dsp:style>
    </dsp:sp>
    <dsp:sp modelId="{6EA145B2-4A8D-45AB-8647-FA65D64F9038}">
      <dsp:nvSpPr>
        <dsp:cNvPr id="0" name=""/>
        <dsp:cNvSpPr/>
      </dsp:nvSpPr>
      <dsp:spPr>
        <a:xfrm>
          <a:off x="306746" y="2161652"/>
          <a:ext cx="2010078" cy="1306551"/>
        </a:xfrm>
        <a:prstGeom prst="roundRect">
          <a:avLst/>
        </a:prstGeom>
        <a:solidFill>
          <a:schemeClr val="accent2">
            <a:hueOff val="-1455363"/>
            <a:satOff val="-83928"/>
            <a:lumOff val="862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Engagement with key stakeholders </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370527" y="2225433"/>
        <a:ext cx="1882516" cy="1178989"/>
      </dsp:txXfrm>
    </dsp:sp>
    <dsp:sp modelId="{67FA6741-E970-439F-89F0-7C435F371755}">
      <dsp:nvSpPr>
        <dsp:cNvPr id="0" name=""/>
        <dsp:cNvSpPr/>
      </dsp:nvSpPr>
      <dsp:spPr>
        <a:xfrm>
          <a:off x="1311785" y="655683"/>
          <a:ext cx="4318488" cy="4318488"/>
        </a:xfrm>
        <a:custGeom>
          <a:avLst/>
          <a:gdLst/>
          <a:ahLst/>
          <a:cxnLst/>
          <a:rect l="0" t="0" r="0" b="0"/>
          <a:pathLst>
            <a:path>
              <a:moveTo>
                <a:pt x="106217" y="1490352"/>
              </a:moveTo>
              <a:arcTo wR="2159244" hR="2159244" stAng="11882760" swAng="2626727"/>
            </a:path>
          </a:pathLst>
        </a:custGeom>
        <a:noFill/>
        <a:ln w="12700" cap="rnd" cmpd="sng" algn="ctr">
          <a:solidFill>
            <a:schemeClr val="accent2">
              <a:hueOff val="-1455363"/>
              <a:satOff val="-83928"/>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CEABC7-891E-4DB9-B627-BB8AB99DBAE9}" type="datetimeFigureOut">
              <a:rPr lang="en-GB" smtClean="0"/>
              <a:t>16/12/2019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880425-14C0-47C6-AD4E-722328D476A3}" type="slidenum">
              <a:rPr lang="en-GB" smtClean="0"/>
              <a:t>‹#›</a:t>
            </a:fld>
            <a:endParaRPr lang="en-GB"/>
          </a:p>
        </p:txBody>
      </p:sp>
    </p:spTree>
    <p:extLst>
      <p:ext uri="{BB962C8B-B14F-4D97-AF65-F5344CB8AC3E}">
        <p14:creationId xmlns:p14="http://schemas.microsoft.com/office/powerpoint/2010/main" val="297957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a:t>
            </a:fld>
            <a:endParaRPr lang="en-GB"/>
          </a:p>
        </p:txBody>
      </p:sp>
    </p:spTree>
    <p:extLst>
      <p:ext uri="{BB962C8B-B14F-4D97-AF65-F5344CB8AC3E}">
        <p14:creationId xmlns:p14="http://schemas.microsoft.com/office/powerpoint/2010/main" val="399696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Suggested text:</a:t>
            </a:r>
            <a:endParaRPr lang="en-GB" dirty="0"/>
          </a:p>
          <a:p>
            <a:r>
              <a:rPr lang="en-GB" dirty="0"/>
              <a:t>Ensuring that clinical placements have genuine educational value can be difficult for medical schools, as relationships with placement providers can be challenging at a time when budgets for all services are under pressure. In this context, RCPsych explored what medical schools could do to ensure medical students get the best out of their placement in psychiatry. </a:t>
            </a:r>
          </a:p>
          <a:p>
            <a:endParaRPr lang="en-GB" dirty="0"/>
          </a:p>
          <a:p>
            <a:r>
              <a:rPr lang="en-GB" dirty="0"/>
              <a:t>They encourage all medical schools to work with placement providers to organise high-quality undergraduate placements in psychiatry based on what we can learn from medical students’ experiences.</a:t>
            </a: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10</a:t>
            </a:fld>
            <a:endParaRPr lang="en-GB"/>
          </a:p>
        </p:txBody>
      </p:sp>
    </p:spTree>
    <p:extLst>
      <p:ext uri="{BB962C8B-B14F-4D97-AF65-F5344CB8AC3E}">
        <p14:creationId xmlns:p14="http://schemas.microsoft.com/office/powerpoint/2010/main" val="76594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Suggested text:</a:t>
            </a:r>
          </a:p>
          <a:p>
            <a:r>
              <a:rPr lang="en-GB" dirty="0"/>
              <a:t>The medical students RCPsych spoke to highlighted the importance of seeing and talking to inspiring consultant psychiatrists during their time at medical school. They explored what actions medical schools could take to raise the profile of psychiatrists in undergraduate education.</a:t>
            </a: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11</a:t>
            </a:fld>
            <a:endParaRPr lang="en-GB"/>
          </a:p>
        </p:txBody>
      </p:sp>
    </p:spTree>
    <p:extLst>
      <p:ext uri="{BB962C8B-B14F-4D97-AF65-F5344CB8AC3E}">
        <p14:creationId xmlns:p14="http://schemas.microsoft.com/office/powerpoint/2010/main" val="124003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Suggested text:</a:t>
            </a:r>
            <a:endParaRPr lang="en-GB" dirty="0"/>
          </a:p>
          <a:p>
            <a:r>
              <a:rPr lang="en-GB" dirty="0"/>
              <a:t>Medical students told RCPsych that they would like more extracurricular events and activities focused on mental health at their university – incorporating talks from people who work in psychiatry, including those in senior positions.</a:t>
            </a:r>
          </a:p>
          <a:p>
            <a:endParaRPr lang="en-GB" dirty="0"/>
          </a:p>
          <a:p>
            <a:r>
              <a:rPr lang="en-GB" dirty="0"/>
              <a:t>Students said that participating to such events and activities furthered their knowledge and understanding of mental health and psychiatry, which they felt enhanced their view of the specialty.</a:t>
            </a:r>
          </a:p>
          <a:p>
            <a:endParaRPr lang="en-GB" dirty="0"/>
          </a:p>
          <a:p>
            <a:r>
              <a:rPr lang="en-GB" dirty="0"/>
              <a:t>RCPsych therefore encourage all medical schools to design and implement a range of enrichment activities to enhance students’ exposure to, and experience of, psychiatry.</a:t>
            </a: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12</a:t>
            </a:fld>
            <a:endParaRPr lang="en-GB"/>
          </a:p>
        </p:txBody>
      </p:sp>
    </p:spTree>
    <p:extLst>
      <p:ext uri="{BB962C8B-B14F-4D97-AF65-F5344CB8AC3E}">
        <p14:creationId xmlns:p14="http://schemas.microsoft.com/office/powerpoint/2010/main" val="203055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Suggested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support the development of enrichment activities, RCPsych are creating an online hub showcasing case studies and examples of good practice across the UK. A number of these case studies have already been collected for the Choose Psychiatry Guidance or by the Undergraduate Education Forum chaired by Professor Ania Korszun, but we know there are many other ongoing initiatives that could be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would like us to showcase the work that you are doing, please email zoe.mulliez@rcpsych.ac.uk </a:t>
            </a: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13</a:t>
            </a:fld>
            <a:endParaRPr lang="en-GB"/>
          </a:p>
        </p:txBody>
      </p:sp>
    </p:spTree>
    <p:extLst>
      <p:ext uri="{BB962C8B-B14F-4D97-AF65-F5344CB8AC3E}">
        <p14:creationId xmlns:p14="http://schemas.microsoft.com/office/powerpoint/2010/main" val="281871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14</a:t>
            </a:fld>
            <a:endParaRPr lang="en-GB"/>
          </a:p>
        </p:txBody>
      </p:sp>
    </p:spTree>
    <p:extLst>
      <p:ext uri="{BB962C8B-B14F-4D97-AF65-F5344CB8AC3E}">
        <p14:creationId xmlns:p14="http://schemas.microsoft.com/office/powerpoint/2010/main" val="162866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15</a:t>
            </a:fld>
            <a:endParaRPr lang="en-GB"/>
          </a:p>
        </p:txBody>
      </p:sp>
    </p:spTree>
    <p:extLst>
      <p:ext uri="{BB962C8B-B14F-4D97-AF65-F5344CB8AC3E}">
        <p14:creationId xmlns:p14="http://schemas.microsoft.com/office/powerpoint/2010/main" val="371760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16</a:t>
            </a:fld>
            <a:endParaRPr lang="en-GB"/>
          </a:p>
        </p:txBody>
      </p:sp>
    </p:spTree>
    <p:extLst>
      <p:ext uri="{BB962C8B-B14F-4D97-AF65-F5344CB8AC3E}">
        <p14:creationId xmlns:p14="http://schemas.microsoft.com/office/powerpoint/2010/main" val="347887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Suggested text:</a:t>
            </a:r>
            <a:endParaRPr lang="en-GB" sz="12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200" dirty="0">
                <a:latin typeface="Verdana" panose="020B0604030504040204" pitchFamily="34" charset="0"/>
                <a:ea typeface="Verdana" panose="020B0604030504040204" pitchFamily="34" charset="0"/>
                <a:cs typeface="Verdana" panose="020B0604030504040204" pitchFamily="34" charset="0"/>
              </a:rPr>
              <a:t>There is no doubt that doctors for the future will need to have a good grounding in psychiatry in order to deliver excellent patient care no matter the specialty they choose.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increasing our workforce’s ability to treat people with mental illness will require significant investment from governments and the full support of a wide range of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limited resources available, it represents a challenge to everyone involved, and we are extremely grateful for your consideration and help to achieve this goal. </a:t>
            </a: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17</a:t>
            </a:fld>
            <a:endParaRPr lang="en-GB"/>
          </a:p>
        </p:txBody>
      </p:sp>
    </p:spTree>
    <p:extLst>
      <p:ext uri="{BB962C8B-B14F-4D97-AF65-F5344CB8AC3E}">
        <p14:creationId xmlns:p14="http://schemas.microsoft.com/office/powerpoint/2010/main" val="145532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2</a:t>
            </a:fld>
            <a:endParaRPr lang="en-GB"/>
          </a:p>
        </p:txBody>
      </p:sp>
    </p:spTree>
    <p:extLst>
      <p:ext uri="{BB962C8B-B14F-4D97-AF65-F5344CB8AC3E}">
        <p14:creationId xmlns:p14="http://schemas.microsoft.com/office/powerpoint/2010/main" val="118829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3</a:t>
            </a:fld>
            <a:endParaRPr lang="en-GB"/>
          </a:p>
        </p:txBody>
      </p:sp>
    </p:spTree>
    <p:extLst>
      <p:ext uri="{BB962C8B-B14F-4D97-AF65-F5344CB8AC3E}">
        <p14:creationId xmlns:p14="http://schemas.microsoft.com/office/powerpoint/2010/main" val="413700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Suggested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Over the past few years, there has been an unprecedented focus on mental health across the UK. Yet a lack of suitably trained staff is widely recognised as one of the biggest risks to achieving parity of esteem between mental and physical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Psychiatry faces recruitment &amp; retention challenges – with one in 10 consultant psychiatric roles unfilled according to the College’s latest census. There is also an increasing reliance on recruiting locums and doctors from abroad.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the Government’s ambitious plans for mental health and the high prevalence of mental illness mean that all future health professionals – including doctors in all specialties - will need to be equipped to provide appropriate support to people with mental illness</a:t>
            </a:r>
            <a:r>
              <a:rPr lang="en-GB" sz="1200" kern="120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4</a:t>
            </a:fld>
            <a:endParaRPr lang="en-GB"/>
          </a:p>
        </p:txBody>
      </p:sp>
    </p:spTree>
    <p:extLst>
      <p:ext uri="{BB962C8B-B14F-4D97-AF65-F5344CB8AC3E}">
        <p14:creationId xmlns:p14="http://schemas.microsoft.com/office/powerpoint/2010/main" val="101619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Verdana" panose="020B0604030504040204" pitchFamily="34" charset="0"/>
                <a:ea typeface="Verdana" panose="020B0604030504040204" pitchFamily="34" charset="0"/>
                <a:cs typeface="Verdana" panose="020B0604030504040204" pitchFamily="34" charset="0"/>
              </a:rPr>
              <a:t>Suggested text:</a:t>
            </a:r>
          </a:p>
          <a:p>
            <a:r>
              <a:rPr lang="en-GB" sz="1000" dirty="0">
                <a:latin typeface="Verdana" panose="020B0604030504040204" pitchFamily="34" charset="0"/>
                <a:ea typeface="Verdana" panose="020B0604030504040204" pitchFamily="34" charset="0"/>
                <a:cs typeface="Verdana" panose="020B0604030504040204" pitchFamily="34" charset="0"/>
              </a:rPr>
              <a:t>RCPsych works hard to help address those challenges – here are just a few examples of what the College does.</a:t>
            </a:r>
          </a:p>
        </p:txBody>
      </p:sp>
      <p:sp>
        <p:nvSpPr>
          <p:cNvPr id="4" name="Slide Number Placeholder 3"/>
          <p:cNvSpPr>
            <a:spLocks noGrp="1"/>
          </p:cNvSpPr>
          <p:nvPr>
            <p:ph type="sldNum" sz="quarter" idx="10"/>
          </p:nvPr>
        </p:nvSpPr>
        <p:spPr/>
        <p:txBody>
          <a:bodyPr/>
          <a:lstStyle/>
          <a:p>
            <a:fld id="{22880425-14C0-47C6-AD4E-722328D476A3}" type="slidenum">
              <a:rPr lang="en-GB" smtClean="0"/>
              <a:t>5</a:t>
            </a:fld>
            <a:endParaRPr lang="en-GB"/>
          </a:p>
        </p:txBody>
      </p:sp>
    </p:spTree>
    <p:extLst>
      <p:ext uri="{BB962C8B-B14F-4D97-AF65-F5344CB8AC3E}">
        <p14:creationId xmlns:p14="http://schemas.microsoft.com/office/powerpoint/2010/main" val="392940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for 1. and 2.:</a:t>
            </a:r>
          </a:p>
          <a:p>
            <a:r>
              <a:rPr lang="en-GB" sz="1200" kern="1200" dirty="0">
                <a:solidFill>
                  <a:schemeClr val="tx1"/>
                </a:solidFill>
                <a:effectLst/>
                <a:latin typeface="+mn-lt"/>
                <a:ea typeface="+mn-ea"/>
                <a:cs typeface="+mn-cs"/>
              </a:rPr>
              <a:t>As we said before, the high prevalence of mental illness means that all doctors in all specialties will need to be equipped to provide appropriate support to people with mental illness. This has been recognised by the General Medical Council in its ‘Outcomes for graduates’ document, which include a range of practical skills and procedures related to mental health. One of the project’s objectives is to help medical schools meet those mental health related standards.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England, </a:t>
            </a:r>
            <a:r>
              <a:rPr lang="en-GB"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 may be aware that when the Government announced new medical school places in 2018, it said that those places would be allocated to </a:t>
            </a:r>
            <a:r>
              <a:rPr lang="en-GB" sz="1800" b="0" i="0" u="none" strike="noStrike" kern="1200" dirty="0">
                <a:solidFill>
                  <a:schemeClr val="tx1"/>
                </a:solidFill>
                <a:effectLst/>
                <a:latin typeface="+mn-lt"/>
                <a:ea typeface="+mn-ea"/>
                <a:cs typeface="+mn-cs"/>
              </a:rPr>
              <a:t>areas with a relative shortage of doctors overall and in certain specialties – and psychiatry was one of them.</a:t>
            </a:r>
            <a:r>
              <a:rPr lang="en-GB" sz="12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GB" sz="1200" kern="1200" dirty="0">
                <a:solidFill>
                  <a:schemeClr val="tx1"/>
                </a:solidFill>
                <a:effectLst/>
                <a:latin typeface="+mn-lt"/>
                <a:ea typeface="+mn-ea"/>
                <a:cs typeface="+mn-cs"/>
              </a:rPr>
              <a:t>Now the NHS Long Term Plan sets out a proposal for a further expansion of the number of medical schools and once again, the plan is to prioritise schools that can demonstrate a clear plan to encourage more doctors to choose to work in shortage specialities, including psychiatry. </a:t>
            </a:r>
          </a:p>
          <a:p>
            <a:r>
              <a:rPr lang="en-GB" sz="1200" kern="1200" dirty="0">
                <a:solidFill>
                  <a:schemeClr val="tx1"/>
                </a:solidFill>
                <a:effectLst/>
                <a:latin typeface="+mn-lt"/>
                <a:ea typeface="+mn-ea"/>
                <a:cs typeface="+mn-cs"/>
              </a:rPr>
              <a:t> </a:t>
            </a:r>
          </a:p>
          <a:p>
            <a:pPr marL="0" lvl="0" indent="0">
              <a:buFont typeface="Arial" panose="020B0604020202020204" pitchFamily="34" charset="0"/>
              <a:buNone/>
            </a:pPr>
            <a:r>
              <a:rPr lang="en-GB" sz="1200" dirty="0">
                <a:latin typeface="Verdana" panose="020B0604030504040204" pitchFamily="34" charset="0"/>
                <a:ea typeface="Verdana" panose="020B0604030504040204" pitchFamily="34" charset="0"/>
                <a:cs typeface="Verdana" panose="020B0604030504040204" pitchFamily="34" charset="0"/>
              </a:rPr>
              <a:t>Our findings provide timely insights into some of the key factors that could be considered by medical schools in England, should they want to increase their chances to be allocated those new places.</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22880425-14C0-47C6-AD4E-722328D476A3}" type="slidenum">
              <a:rPr lang="en-GB" smtClean="0"/>
              <a:t>6</a:t>
            </a:fld>
            <a:endParaRPr lang="en-GB"/>
          </a:p>
        </p:txBody>
      </p:sp>
    </p:spTree>
    <p:extLst>
      <p:ext uri="{BB962C8B-B14F-4D97-AF65-F5344CB8AC3E}">
        <p14:creationId xmlns:p14="http://schemas.microsoft.com/office/powerpoint/2010/main" val="132449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Verdana" panose="020B0604030504040204" pitchFamily="34" charset="0"/>
                <a:cs typeface="Verdana" panose="020B0604030504040204" pitchFamily="34" charset="0"/>
              </a:rPr>
              <a:t>Stakeholders we worked with: medical school’s education leads, UG education leads in psychiatry, College Officers, College’s workforce leads, members of the CP Committee, the PTC, the MSC…</a:t>
            </a:r>
          </a:p>
          <a:p>
            <a:endParaRPr lang="en-GB"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2880425-14C0-47C6-AD4E-722328D476A3}" type="slidenum">
              <a:rPr lang="en-GB" smtClean="0"/>
              <a:t>7</a:t>
            </a:fld>
            <a:endParaRPr lang="en-GB"/>
          </a:p>
        </p:txBody>
      </p:sp>
    </p:spTree>
    <p:extLst>
      <p:ext uri="{BB962C8B-B14F-4D97-AF65-F5344CB8AC3E}">
        <p14:creationId xmlns:p14="http://schemas.microsoft.com/office/powerpoint/2010/main" val="184282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text:</a:t>
            </a:r>
          </a:p>
          <a:p>
            <a:r>
              <a:rPr lang="en-GB" dirty="0"/>
              <a:t>RCPsych has identified 4 key areas for action. You can find the detailed checklists of actions in the guidance itself. </a:t>
            </a:r>
          </a:p>
        </p:txBody>
      </p:sp>
      <p:sp>
        <p:nvSpPr>
          <p:cNvPr id="4" name="Slide Number Placeholder 3"/>
          <p:cNvSpPr>
            <a:spLocks noGrp="1"/>
          </p:cNvSpPr>
          <p:nvPr>
            <p:ph type="sldNum" sz="quarter" idx="10"/>
          </p:nvPr>
        </p:nvSpPr>
        <p:spPr/>
        <p:txBody>
          <a:bodyPr/>
          <a:lstStyle/>
          <a:p>
            <a:fld id="{22880425-14C0-47C6-AD4E-722328D476A3}" type="slidenum">
              <a:rPr lang="en-GB" smtClean="0"/>
              <a:t>8</a:t>
            </a:fld>
            <a:endParaRPr lang="en-GB"/>
          </a:p>
        </p:txBody>
      </p:sp>
    </p:spTree>
    <p:extLst>
      <p:ext uri="{BB962C8B-B14F-4D97-AF65-F5344CB8AC3E}">
        <p14:creationId xmlns:p14="http://schemas.microsoft.com/office/powerpoint/2010/main" val="108110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text:</a:t>
            </a:r>
          </a:p>
          <a:p>
            <a:r>
              <a:rPr lang="en-GB" dirty="0"/>
              <a:t>RCPsych examined several aspects of different learning opportunities and how they may affect students’ interest in psychiatry, and suggest a range of initiatives that medical schools could put in place to enhance students’ experiences of psychiatry teaching.</a:t>
            </a:r>
          </a:p>
          <a:p>
            <a:endParaRPr lang="en-GB" dirty="0"/>
          </a:p>
          <a:p>
            <a:r>
              <a:rPr lang="en-GB" dirty="0"/>
              <a:t>They encourage all medical schools to consider reviewing their undergraduate curriculum in psychiatry to ensure it reflects what we can learn from medical students’ experiences and integrate psychiatry courses into the curriculum as widely and as early as possible.</a:t>
            </a:r>
          </a:p>
        </p:txBody>
      </p:sp>
      <p:sp>
        <p:nvSpPr>
          <p:cNvPr id="4" name="Slide Number Placeholder 3"/>
          <p:cNvSpPr>
            <a:spLocks noGrp="1"/>
          </p:cNvSpPr>
          <p:nvPr>
            <p:ph type="sldNum" sz="quarter" idx="10"/>
          </p:nvPr>
        </p:nvSpPr>
        <p:spPr/>
        <p:txBody>
          <a:bodyPr/>
          <a:lstStyle/>
          <a:p>
            <a:fld id="{22880425-14C0-47C6-AD4E-722328D476A3}" type="slidenum">
              <a:rPr lang="en-GB" smtClean="0"/>
              <a:t>9</a:t>
            </a:fld>
            <a:endParaRPr lang="en-GB"/>
          </a:p>
        </p:txBody>
      </p:sp>
    </p:spTree>
    <p:extLst>
      <p:ext uri="{BB962C8B-B14F-4D97-AF65-F5344CB8AC3E}">
        <p14:creationId xmlns:p14="http://schemas.microsoft.com/office/powerpoint/2010/main" val="330794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367410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25124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567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331259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823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422742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88410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32734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39059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A575F-54A5-4AA9-AA38-55634723415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307942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A575F-54A5-4AA9-AA38-556347234151}"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158479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A575F-54A5-4AA9-AA38-556347234151}"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14702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A575F-54A5-4AA9-AA38-556347234151}"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143820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A575F-54A5-4AA9-AA38-556347234151}"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231707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3A575F-54A5-4AA9-AA38-556347234151}"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A736C-52DC-4073-A79C-03242D605C45}" type="slidenum">
              <a:rPr lang="en-GB" smtClean="0"/>
              <a:t>‹#›</a:t>
            </a:fld>
            <a:endParaRPr lang="en-GB"/>
          </a:p>
        </p:txBody>
      </p:sp>
    </p:spTree>
    <p:extLst>
      <p:ext uri="{BB962C8B-B14F-4D97-AF65-F5344CB8AC3E}">
        <p14:creationId xmlns:p14="http://schemas.microsoft.com/office/powerpoint/2010/main" val="426972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A736C-52DC-4073-A79C-03242D605C45}" type="slidenum">
              <a:rPr lang="en-GB" smtClean="0"/>
              <a:t>‹#›</a:t>
            </a:fld>
            <a:endParaRPr lang="en-GB"/>
          </a:p>
        </p:txBody>
      </p:sp>
      <p:sp>
        <p:nvSpPr>
          <p:cNvPr id="5" name="Date Placeholder 4"/>
          <p:cNvSpPr>
            <a:spLocks noGrp="1"/>
          </p:cNvSpPr>
          <p:nvPr>
            <p:ph type="dt" sz="half" idx="10"/>
          </p:nvPr>
        </p:nvSpPr>
        <p:spPr/>
        <p:txBody>
          <a:bodyPr/>
          <a:lstStyle/>
          <a:p>
            <a:fld id="{523A575F-54A5-4AA9-AA38-556347234151}" type="datetimeFigureOut">
              <a:rPr lang="en-GB" smtClean="0"/>
              <a:t>16/12/2019</a:t>
            </a:fld>
            <a:endParaRPr lang="en-GB"/>
          </a:p>
        </p:txBody>
      </p:sp>
    </p:spTree>
    <p:extLst>
      <p:ext uri="{BB962C8B-B14F-4D97-AF65-F5344CB8AC3E}">
        <p14:creationId xmlns:p14="http://schemas.microsoft.com/office/powerpoint/2010/main" val="56218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3A575F-54A5-4AA9-AA38-556347234151}" type="datetimeFigureOut">
              <a:rPr lang="en-GB" smtClean="0"/>
              <a:t>16/12/2019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9A736C-52DC-4073-A79C-03242D605C45}" type="slidenum">
              <a:rPr lang="en-GB" smtClean="0"/>
              <a:t>‹#›</a:t>
            </a:fld>
            <a:endParaRPr lang="en-GB"/>
          </a:p>
        </p:txBody>
      </p:sp>
    </p:spTree>
    <p:extLst>
      <p:ext uri="{BB962C8B-B14F-4D97-AF65-F5344CB8AC3E}">
        <p14:creationId xmlns:p14="http://schemas.microsoft.com/office/powerpoint/2010/main" val="11247448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cpsych.ac.uk/members/your-faculties/academic-psychiatry/supporting-medical-stud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mailto:zoe.mulliez@rcpsych.ac.uk" TargetMode="External"/><Relationship Id="rId4" Type="http://schemas.openxmlformats.org/officeDocument/2006/relationships/hyperlink" Target="https://www.rcpsych.ac.uk/become-a-psychiatrist/choose-psychiatry/choose-psychiatry-a-career-that-makes-a-differenc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W8GNnI1oO4"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mailto:zoe.Mulliez@rcpsych.ac.uk" TargetMode="Externa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FA52-2E04-4AEB-9141-23794CBF151E}"/>
              </a:ext>
            </a:extLst>
          </p:cNvPr>
          <p:cNvSpPr>
            <a:spLocks noGrp="1"/>
          </p:cNvSpPr>
          <p:nvPr>
            <p:ph type="ctrTitle"/>
          </p:nvPr>
        </p:nvSpPr>
        <p:spPr>
          <a:xfrm>
            <a:off x="1098452" y="3069327"/>
            <a:ext cx="7933007" cy="2070741"/>
          </a:xfrm>
        </p:spPr>
        <p:txBody>
          <a:bodyPr/>
          <a:lstStyle/>
          <a:p>
            <a:r>
              <a:rPr lang="en-GB" sz="4000" cap="all" dirty="0">
                <a:solidFill>
                  <a:schemeClr val="accent2">
                    <a:lumMod val="75000"/>
                  </a:schemeClr>
                </a:solidFill>
                <a:latin typeface="Montserrat Black" panose="00000A00000000000000" pitchFamily="2" charset="0"/>
              </a:rPr>
              <a:t>Guidance for medical schools</a:t>
            </a:r>
            <a:endParaRPr lang="en-GB" sz="4000" dirty="0">
              <a:solidFill>
                <a:schemeClr val="accent2">
                  <a:lumMod val="75000"/>
                </a:schemeClr>
              </a:solidFill>
              <a:latin typeface="Montserrat Black" panose="00000A00000000000000" pitchFamily="2" charset="0"/>
              <a:ea typeface="Verdana" panose="020B0604030504040204" pitchFamily="34" charset="0"/>
              <a:cs typeface="Verdana" panose="020B0604030504040204" pitchFamily="34" charset="0"/>
            </a:endParaRPr>
          </a:p>
        </p:txBody>
      </p:sp>
      <p:sp>
        <p:nvSpPr>
          <p:cNvPr id="5" name="Rectangle 1">
            <a:extLst>
              <a:ext uri="{FF2B5EF4-FFF2-40B4-BE49-F238E27FC236}">
                <a16:creationId xmlns:a16="http://schemas.microsoft.com/office/drawing/2014/main" id="{7CE75864-9803-489E-835D-2254F443F548}"/>
              </a:ext>
            </a:extLst>
          </p:cNvPr>
          <p:cNvSpPr txBox="1">
            <a:spLocks noChangeArrowheads="1"/>
          </p:cNvSpPr>
          <p:nvPr/>
        </p:nvSpPr>
        <p:spPr bwMode="auto">
          <a:xfrm>
            <a:off x="1999712" y="5644033"/>
            <a:ext cx="70317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defTabSz="914400" eaLnBrk="0" fontAlgn="base" hangingPunct="0">
              <a:spcBef>
                <a:spcPct val="0"/>
              </a:spcBef>
              <a:spcAft>
                <a:spcPct val="0"/>
              </a:spcAft>
              <a:buClrTx/>
              <a:buSzTx/>
              <a:buFontTx/>
              <a:buNone/>
            </a:pPr>
            <a:r>
              <a:rPr lang="en-GB" altLang="en-US" sz="2400" b="1" dirty="0">
                <a:solidFill>
                  <a:srgbClr val="404040"/>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rPr>
              <a:t>[Your name]</a:t>
            </a:r>
          </a:p>
          <a:p>
            <a:pPr defTabSz="914400" eaLnBrk="0" fontAlgn="base" hangingPunct="0">
              <a:spcBef>
                <a:spcPct val="0"/>
              </a:spcBef>
              <a:spcAft>
                <a:spcPct val="0"/>
              </a:spcAft>
              <a:buClrTx/>
              <a:buSzTx/>
              <a:buFontTx/>
              <a:buNone/>
            </a:pPr>
            <a:r>
              <a:rPr lang="en-GB" altLang="en-US" sz="2400" b="1" dirty="0">
                <a:solidFill>
                  <a:srgbClr val="404040"/>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rPr>
              <a:t>[Title of event and date]</a:t>
            </a:r>
          </a:p>
        </p:txBody>
      </p:sp>
      <p:pic>
        <p:nvPicPr>
          <p:cNvPr id="9" name="Picture 8" descr="A picture containing clipart&#10;&#10;Description generated with high confidence">
            <a:extLst>
              <a:ext uri="{FF2B5EF4-FFF2-40B4-BE49-F238E27FC236}">
                <a16:creationId xmlns:a16="http://schemas.microsoft.com/office/drawing/2014/main" id="{0210DEB7-D823-4467-92BC-E9E289CA0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689" y="1872938"/>
            <a:ext cx="5385770" cy="1795257"/>
          </a:xfrm>
          <a:prstGeom prst="rect">
            <a:avLst/>
          </a:prstGeom>
        </p:spPr>
      </p:pic>
      <p:pic>
        <p:nvPicPr>
          <p:cNvPr id="11" name="Picture 10">
            <a:extLst>
              <a:ext uri="{FF2B5EF4-FFF2-40B4-BE49-F238E27FC236}">
                <a16:creationId xmlns:a16="http://schemas.microsoft.com/office/drawing/2014/main" id="{46A1A5BF-328C-4E2E-A06C-3624E45DC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11" y="97814"/>
            <a:ext cx="1518138" cy="1795258"/>
          </a:xfrm>
          <a:prstGeom prst="rect">
            <a:avLst/>
          </a:prstGeom>
        </p:spPr>
      </p:pic>
    </p:spTree>
    <p:extLst>
      <p:ext uri="{BB962C8B-B14F-4D97-AF65-F5344CB8AC3E}">
        <p14:creationId xmlns:p14="http://schemas.microsoft.com/office/powerpoint/2010/main" val="117622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BFFAF-AC73-4C60-8155-DF9F4B0EDEAD}"/>
              </a:ext>
            </a:extLst>
          </p:cNvPr>
          <p:cNvPicPr>
            <a:picLocks noChangeAspect="1"/>
          </p:cNvPicPr>
          <p:nvPr/>
        </p:nvPicPr>
        <p:blipFill rotWithShape="1">
          <a:blip r:embed="rId3"/>
          <a:srcRect l="19608" t="13655" r="21837" b="5060"/>
          <a:stretch/>
        </p:blipFill>
        <p:spPr>
          <a:xfrm>
            <a:off x="749145" y="151482"/>
            <a:ext cx="8394591" cy="6555036"/>
          </a:xfrm>
          <a:prstGeom prst="rect">
            <a:avLst/>
          </a:prstGeom>
          <a:ln>
            <a:noFill/>
          </a:ln>
          <a:effectLst>
            <a:softEdge rad="112500"/>
          </a:effectLst>
        </p:spPr>
      </p:pic>
    </p:spTree>
    <p:extLst>
      <p:ext uri="{BB962C8B-B14F-4D97-AF65-F5344CB8AC3E}">
        <p14:creationId xmlns:p14="http://schemas.microsoft.com/office/powerpoint/2010/main" val="234389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DEC5-824E-4403-9046-15931C3AEA3D}"/>
              </a:ext>
            </a:extLst>
          </p:cNvPr>
          <p:cNvPicPr>
            <a:picLocks noChangeAspect="1"/>
          </p:cNvPicPr>
          <p:nvPr/>
        </p:nvPicPr>
        <p:blipFill rotWithShape="1">
          <a:blip r:embed="rId3"/>
          <a:srcRect l="13916" t="21365" r="17862" b="4257"/>
          <a:stretch/>
        </p:blipFill>
        <p:spPr>
          <a:xfrm>
            <a:off x="550844" y="429657"/>
            <a:ext cx="10150152" cy="6224532"/>
          </a:xfrm>
          <a:prstGeom prst="rect">
            <a:avLst/>
          </a:prstGeom>
          <a:ln>
            <a:noFill/>
          </a:ln>
          <a:effectLst>
            <a:softEdge rad="112500"/>
          </a:effectLst>
        </p:spPr>
      </p:pic>
    </p:spTree>
    <p:extLst>
      <p:ext uri="{BB962C8B-B14F-4D97-AF65-F5344CB8AC3E}">
        <p14:creationId xmlns:p14="http://schemas.microsoft.com/office/powerpoint/2010/main" val="385920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7B120E-F980-4275-9359-3E7A6028DAF3}"/>
              </a:ext>
            </a:extLst>
          </p:cNvPr>
          <p:cNvPicPr>
            <a:picLocks noGrp="1" noChangeAspect="1"/>
          </p:cNvPicPr>
          <p:nvPr>
            <p:ph idx="1"/>
          </p:nvPr>
        </p:nvPicPr>
        <p:blipFill rotWithShape="1">
          <a:blip r:embed="rId3"/>
          <a:srcRect l="15247" t="18416" r="17538" b="4381"/>
          <a:stretch/>
        </p:blipFill>
        <p:spPr>
          <a:xfrm>
            <a:off x="357959" y="286439"/>
            <a:ext cx="9491121" cy="6132031"/>
          </a:xfrm>
          <a:prstGeom prst="rect">
            <a:avLst/>
          </a:prstGeom>
          <a:ln>
            <a:noFill/>
          </a:ln>
          <a:effectLst>
            <a:softEdge rad="112500"/>
          </a:effectLst>
        </p:spPr>
      </p:pic>
    </p:spTree>
    <p:extLst>
      <p:ext uri="{BB962C8B-B14F-4D97-AF65-F5344CB8AC3E}">
        <p14:creationId xmlns:p14="http://schemas.microsoft.com/office/powerpoint/2010/main" val="193299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7CF3-2EF1-4BA3-8BC8-56524C7D8A30}"/>
              </a:ext>
            </a:extLst>
          </p:cNvPr>
          <p:cNvSpPr>
            <a:spLocks noGrp="1"/>
          </p:cNvSpPr>
          <p:nvPr>
            <p:ph type="title"/>
          </p:nvPr>
        </p:nvSpPr>
        <p:spPr>
          <a:xfrm>
            <a:off x="527590" y="236415"/>
            <a:ext cx="8596668" cy="1320800"/>
          </a:xfrm>
        </p:spPr>
        <p:txBody>
          <a:bodyPr/>
          <a:lstStyle/>
          <a:p>
            <a:r>
              <a:rPr lang="en-GB" dirty="0"/>
              <a:t>The Online ‘Hub’</a:t>
            </a:r>
          </a:p>
        </p:txBody>
      </p:sp>
      <p:sp>
        <p:nvSpPr>
          <p:cNvPr id="3" name="Content Placeholder 2">
            <a:extLst>
              <a:ext uri="{FF2B5EF4-FFF2-40B4-BE49-F238E27FC236}">
                <a16:creationId xmlns:a16="http://schemas.microsoft.com/office/drawing/2014/main" id="{EB6D4891-10A1-46E0-B7B2-77C6AFDF0BD3}"/>
              </a:ext>
            </a:extLst>
          </p:cNvPr>
          <p:cNvSpPr>
            <a:spLocks noGrp="1"/>
          </p:cNvSpPr>
          <p:nvPr>
            <p:ph idx="1"/>
          </p:nvPr>
        </p:nvSpPr>
        <p:spPr>
          <a:xfrm>
            <a:off x="527590" y="1270001"/>
            <a:ext cx="3810000" cy="5255490"/>
          </a:xfrm>
        </p:spPr>
        <p:txBody>
          <a:bodyPr>
            <a:normAutofit/>
          </a:bodyPr>
          <a:lstStyle/>
          <a:p>
            <a:r>
              <a:rPr lang="en-GB" sz="2000" dirty="0"/>
              <a:t>Hub gathering the materials we publish for med schools and students. This could be either tied to the </a:t>
            </a:r>
            <a:r>
              <a:rPr lang="en-GB" sz="2000" u="sng" dirty="0">
                <a:hlinkClick r:id="rId3"/>
              </a:rPr>
              <a:t>UEF webpage</a:t>
            </a:r>
            <a:r>
              <a:rPr lang="en-GB" sz="2000" dirty="0"/>
              <a:t> or the </a:t>
            </a:r>
            <a:r>
              <a:rPr lang="en-GB" sz="2000" u="sng" dirty="0">
                <a:hlinkClick r:id="rId4"/>
              </a:rPr>
              <a:t>Choose Psychiatry webpage</a:t>
            </a:r>
            <a:r>
              <a:rPr lang="en-GB" sz="2000" dirty="0"/>
              <a:t> (or both).</a:t>
            </a:r>
          </a:p>
          <a:p>
            <a:endParaRPr lang="en-GB" sz="2000" dirty="0"/>
          </a:p>
          <a:p>
            <a:r>
              <a:rPr lang="en-GB" sz="2000" dirty="0"/>
              <a:t>Would include UK map of initiatives by medical schools.</a:t>
            </a:r>
          </a:p>
          <a:p>
            <a:endParaRPr lang="en-GB" sz="2000" dirty="0"/>
          </a:p>
          <a:p>
            <a:r>
              <a:rPr lang="en-GB" sz="2000" dirty="0"/>
              <a:t>Email </a:t>
            </a:r>
            <a:r>
              <a:rPr lang="en-GB" sz="2000" dirty="0">
                <a:solidFill>
                  <a:schemeClr val="tx1"/>
                </a:solidFill>
                <a:hlinkClick r:id="rId5"/>
              </a:rPr>
              <a:t>zoe.mulliez@rcpsych.ac.uk</a:t>
            </a:r>
            <a:r>
              <a:rPr lang="en-GB" sz="2000" dirty="0">
                <a:solidFill>
                  <a:schemeClr val="tx1"/>
                </a:solidFill>
              </a:rPr>
              <a:t>  t</a:t>
            </a:r>
            <a:r>
              <a:rPr lang="en-GB" sz="2000" dirty="0"/>
              <a:t>o showcase your work. </a:t>
            </a:r>
          </a:p>
          <a:p>
            <a:endParaRPr lang="en-GB" dirty="0"/>
          </a:p>
        </p:txBody>
      </p:sp>
      <p:pic>
        <p:nvPicPr>
          <p:cNvPr id="4" name="Picture 3" descr="See the source image">
            <a:extLst>
              <a:ext uri="{FF2B5EF4-FFF2-40B4-BE49-F238E27FC236}">
                <a16:creationId xmlns:a16="http://schemas.microsoft.com/office/drawing/2014/main" id="{C2102ABC-97CC-405B-8E2B-654F9988F6C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4292" y="442912"/>
            <a:ext cx="3810000" cy="5972175"/>
          </a:xfrm>
          <a:prstGeom prst="rect">
            <a:avLst/>
          </a:prstGeom>
          <a:noFill/>
          <a:ln>
            <a:noFill/>
          </a:ln>
        </p:spPr>
      </p:pic>
      <p:sp>
        <p:nvSpPr>
          <p:cNvPr id="5" name="Arrow: Down 4">
            <a:extLst>
              <a:ext uri="{FF2B5EF4-FFF2-40B4-BE49-F238E27FC236}">
                <a16:creationId xmlns:a16="http://schemas.microsoft.com/office/drawing/2014/main" id="{22D7D6EE-DEE5-4638-96CA-9D9143C84D8F}"/>
              </a:ext>
            </a:extLst>
          </p:cNvPr>
          <p:cNvSpPr/>
          <p:nvPr/>
        </p:nvSpPr>
        <p:spPr>
          <a:xfrm rot="1807536">
            <a:off x="7196842" y="3230563"/>
            <a:ext cx="281940" cy="1390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Box 5">
            <a:extLst>
              <a:ext uri="{FF2B5EF4-FFF2-40B4-BE49-F238E27FC236}">
                <a16:creationId xmlns:a16="http://schemas.microsoft.com/office/drawing/2014/main" id="{A2ABA0D0-71C9-4668-8D58-99A34203785D}"/>
              </a:ext>
            </a:extLst>
          </p:cNvPr>
          <p:cNvSpPr txBox="1"/>
          <p:nvPr/>
        </p:nvSpPr>
        <p:spPr>
          <a:xfrm>
            <a:off x="7613181" y="2053456"/>
            <a:ext cx="2401933" cy="1077218"/>
          </a:xfrm>
          <a:prstGeom prst="rect">
            <a:avLst/>
          </a:prstGeom>
          <a:noFill/>
          <a:ln>
            <a:solidFill>
              <a:schemeClr val="tx1"/>
            </a:solidFill>
          </a:ln>
        </p:spPr>
        <p:txBody>
          <a:bodyPr wrap="square" rtlCol="0">
            <a:spAutoFit/>
          </a:bodyPr>
          <a:lstStyle/>
          <a:p>
            <a:r>
              <a:rPr lang="en-GB" sz="1600" dirty="0">
                <a:latin typeface="Trebuchet MS (Body)"/>
              </a:rPr>
              <a:t>Case study showcasing great initiative from </a:t>
            </a:r>
            <a:r>
              <a:rPr lang="en-GB" sz="1600" b="1" dirty="0">
                <a:latin typeface="Trebuchet MS (Body)"/>
              </a:rPr>
              <a:t>Birmingham Medical School</a:t>
            </a:r>
            <a:endParaRPr lang="en-GB" sz="1600" dirty="0">
              <a:latin typeface="Trebuchet MS (Body)"/>
            </a:endParaRPr>
          </a:p>
        </p:txBody>
      </p:sp>
    </p:spTree>
    <p:extLst>
      <p:ext uri="{BB962C8B-B14F-4D97-AF65-F5344CB8AC3E}">
        <p14:creationId xmlns:p14="http://schemas.microsoft.com/office/powerpoint/2010/main" val="12039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Rectangle 3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Shape 4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50C9E1-245E-41C5-8756-C5609788786A}"/>
              </a:ext>
            </a:extLst>
          </p:cNvPr>
          <p:cNvSpPr>
            <a:spLocks noGrp="1"/>
          </p:cNvSpPr>
          <p:nvPr>
            <p:ph type="title"/>
          </p:nvPr>
        </p:nvSpPr>
        <p:spPr>
          <a:xfrm>
            <a:off x="677334" y="609599"/>
            <a:ext cx="3843375" cy="5545667"/>
          </a:xfrm>
        </p:spPr>
        <p:txBody>
          <a:bodyPr anchor="ctr">
            <a:normAutofit/>
          </a:bodyPr>
          <a:lstStyle/>
          <a:p>
            <a:r>
              <a:rPr lang="en-GB" sz="3600">
                <a:solidFill>
                  <a:schemeClr val="tx1">
                    <a:lumMod val="85000"/>
                    <a:lumOff val="15000"/>
                  </a:schemeClr>
                </a:solidFill>
              </a:rPr>
              <a:t>Other activities the College consider doing</a:t>
            </a:r>
          </a:p>
        </p:txBody>
      </p:sp>
      <p:sp>
        <p:nvSpPr>
          <p:cNvPr id="27" name="Content Placeholder 2">
            <a:extLst>
              <a:ext uri="{FF2B5EF4-FFF2-40B4-BE49-F238E27FC236}">
                <a16:creationId xmlns:a16="http://schemas.microsoft.com/office/drawing/2014/main" id="{65C51001-CD5C-4300-8327-6179E1C2B8AA}"/>
              </a:ext>
            </a:extLst>
          </p:cNvPr>
          <p:cNvSpPr>
            <a:spLocks noGrp="1"/>
          </p:cNvSpPr>
          <p:nvPr>
            <p:ph idx="1"/>
          </p:nvPr>
        </p:nvSpPr>
        <p:spPr>
          <a:xfrm>
            <a:off x="6019166" y="283684"/>
            <a:ext cx="6020952" cy="6290631"/>
          </a:xfrm>
        </p:spPr>
        <p:txBody>
          <a:bodyPr anchor="ctr">
            <a:normAutofit/>
          </a:bodyPr>
          <a:lstStyle/>
          <a:p>
            <a:pPr>
              <a:lnSpc>
                <a:spcPct val="90000"/>
              </a:lnSpc>
            </a:pPr>
            <a:r>
              <a:rPr lang="en-GB" dirty="0">
                <a:solidFill>
                  <a:srgbClr val="FFFFFF"/>
                </a:solidFill>
              </a:rPr>
              <a:t>Expand the #</a:t>
            </a:r>
            <a:r>
              <a:rPr lang="en-GB" dirty="0" err="1">
                <a:solidFill>
                  <a:srgbClr val="FFFFFF"/>
                </a:solidFill>
              </a:rPr>
              <a:t>ChoosePsychiatry</a:t>
            </a:r>
            <a:r>
              <a:rPr lang="en-GB" dirty="0">
                <a:solidFill>
                  <a:srgbClr val="FFFFFF"/>
                </a:solidFill>
              </a:rPr>
              <a:t> campaign to reach other audiences</a:t>
            </a:r>
          </a:p>
          <a:p>
            <a:pPr>
              <a:lnSpc>
                <a:spcPct val="90000"/>
              </a:lnSpc>
            </a:pPr>
            <a:r>
              <a:rPr lang="en-GB" dirty="0">
                <a:solidFill>
                  <a:srgbClr val="FFFFFF"/>
                </a:solidFill>
              </a:rPr>
              <a:t>Work with the MSC to involve more psychiatrists in interview panels</a:t>
            </a:r>
          </a:p>
          <a:p>
            <a:pPr>
              <a:lnSpc>
                <a:spcPct val="90000"/>
              </a:lnSpc>
            </a:pPr>
            <a:r>
              <a:rPr lang="en-GB" dirty="0">
                <a:solidFill>
                  <a:srgbClr val="FFFFFF"/>
                </a:solidFill>
              </a:rPr>
              <a:t>Work with providers of mental health services to understand challenges to offer work experience to secondary school students</a:t>
            </a:r>
          </a:p>
          <a:p>
            <a:pPr>
              <a:lnSpc>
                <a:spcPct val="90000"/>
              </a:lnSpc>
            </a:pPr>
            <a:r>
              <a:rPr lang="en-GB" dirty="0">
                <a:solidFill>
                  <a:srgbClr val="FFFFFF"/>
                </a:solidFill>
              </a:rPr>
              <a:t>Develop a toolkit to give </a:t>
            </a:r>
            <a:r>
              <a:rPr lang="en-GB" dirty="0" err="1">
                <a:solidFill>
                  <a:srgbClr val="FFFFFF"/>
                </a:solidFill>
              </a:rPr>
              <a:t>PsychSocs</a:t>
            </a:r>
            <a:r>
              <a:rPr lang="en-GB" dirty="0">
                <a:solidFill>
                  <a:srgbClr val="FFFFFF"/>
                </a:solidFill>
              </a:rPr>
              <a:t> information &amp; advice on funding available, how to host successful events, how to widen the scope of their events, etc.</a:t>
            </a:r>
          </a:p>
          <a:p>
            <a:pPr>
              <a:lnSpc>
                <a:spcPct val="90000"/>
              </a:lnSpc>
            </a:pPr>
            <a:r>
              <a:rPr lang="en-GB" dirty="0">
                <a:solidFill>
                  <a:srgbClr val="FFFFFF"/>
                </a:solidFill>
              </a:rPr>
              <a:t>Work with other Royal Colleges to develop materials for medical schools to integrate teaching of psychiatry into all aspects of the UG curriculum</a:t>
            </a:r>
          </a:p>
          <a:p>
            <a:pPr>
              <a:lnSpc>
                <a:spcPct val="90000"/>
              </a:lnSpc>
            </a:pPr>
            <a:r>
              <a:rPr lang="en-GB" dirty="0">
                <a:solidFill>
                  <a:srgbClr val="FFFFFF"/>
                </a:solidFill>
              </a:rPr>
              <a:t>Work with the MSC to develop psychiatry materials for medical schools running summer/autumn/winter school events</a:t>
            </a:r>
          </a:p>
          <a:p>
            <a:pPr>
              <a:lnSpc>
                <a:spcPct val="90000"/>
              </a:lnSpc>
            </a:pPr>
            <a:r>
              <a:rPr lang="en-GB" dirty="0">
                <a:solidFill>
                  <a:srgbClr val="FFFFFF"/>
                </a:solidFill>
              </a:rPr>
              <a:t>Organise an event on 'Psychiatry &amp; mental health in all specialties’ for both medical schools’ staff and students</a:t>
            </a:r>
          </a:p>
          <a:p>
            <a:pPr>
              <a:lnSpc>
                <a:spcPct val="90000"/>
              </a:lnSpc>
            </a:pPr>
            <a:r>
              <a:rPr lang="en-GB" dirty="0">
                <a:solidFill>
                  <a:srgbClr val="FFFFFF"/>
                </a:solidFill>
              </a:rPr>
              <a:t>Any other ideas? Please email </a:t>
            </a:r>
            <a:r>
              <a:rPr lang="en-GB" u="sng" dirty="0">
                <a:solidFill>
                  <a:srgbClr val="FFFFFF"/>
                </a:solidFill>
              </a:rPr>
              <a:t>zoe.mulliez@rcpsych.ac.uk</a:t>
            </a:r>
          </a:p>
        </p:txBody>
      </p:sp>
    </p:spTree>
    <p:extLst>
      <p:ext uri="{BB962C8B-B14F-4D97-AF65-F5344CB8AC3E}">
        <p14:creationId xmlns:p14="http://schemas.microsoft.com/office/powerpoint/2010/main" val="84377067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0A8A41-433E-4EEF-B46F-D925B283ED5F}"/>
              </a:ext>
            </a:extLst>
          </p:cNvPr>
          <p:cNvSpPr txBox="1">
            <a:spLocks/>
          </p:cNvSpPr>
          <p:nvPr/>
        </p:nvSpPr>
        <p:spPr>
          <a:xfrm>
            <a:off x="951939" y="0"/>
            <a:ext cx="9979649" cy="87767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800" dirty="0"/>
              <a:t>Before we move on to the discussion…</a:t>
            </a:r>
          </a:p>
        </p:txBody>
      </p:sp>
      <p:sp>
        <p:nvSpPr>
          <p:cNvPr id="2" name="TextBox 1">
            <a:extLst>
              <a:ext uri="{FF2B5EF4-FFF2-40B4-BE49-F238E27FC236}">
                <a16:creationId xmlns:a16="http://schemas.microsoft.com/office/drawing/2014/main" id="{EB33AAF7-344D-4437-9C6D-AB508C30B222}"/>
              </a:ext>
            </a:extLst>
          </p:cNvPr>
          <p:cNvSpPr txBox="1"/>
          <p:nvPr/>
        </p:nvSpPr>
        <p:spPr>
          <a:xfrm>
            <a:off x="288070" y="3429000"/>
            <a:ext cx="9727894" cy="461665"/>
          </a:xfrm>
          <a:prstGeom prst="rect">
            <a:avLst/>
          </a:prstGeom>
          <a:noFill/>
        </p:spPr>
        <p:txBody>
          <a:bodyPr wrap="square" rtlCol="0">
            <a:spAutoFit/>
          </a:bodyPr>
          <a:lstStyle/>
          <a:p>
            <a:pPr algn="ctr"/>
            <a:r>
              <a:rPr lang="en-GB" sz="2400" dirty="0">
                <a:hlinkClick r:id="rId3"/>
              </a:rPr>
              <a:t>https://www.youtube.com/watch?v=wW8GNnI1oO4</a:t>
            </a:r>
            <a:endParaRPr lang="en-GB" sz="2400" dirty="0"/>
          </a:p>
        </p:txBody>
      </p:sp>
      <p:sp>
        <p:nvSpPr>
          <p:cNvPr id="4" name="TextBox 3">
            <a:extLst>
              <a:ext uri="{FF2B5EF4-FFF2-40B4-BE49-F238E27FC236}">
                <a16:creationId xmlns:a16="http://schemas.microsoft.com/office/drawing/2014/main" id="{9677A260-E085-4954-B30C-1FE33BD51D6B}"/>
              </a:ext>
            </a:extLst>
          </p:cNvPr>
          <p:cNvSpPr txBox="1"/>
          <p:nvPr/>
        </p:nvSpPr>
        <p:spPr>
          <a:xfrm>
            <a:off x="494127" y="4563855"/>
            <a:ext cx="9315781" cy="1292662"/>
          </a:xfrm>
          <a:prstGeom prst="rect">
            <a:avLst/>
          </a:prstGeom>
          <a:noFill/>
        </p:spPr>
        <p:txBody>
          <a:bodyPr wrap="square" rtlCol="0">
            <a:spAutoFit/>
          </a:bodyPr>
          <a:lstStyle/>
          <a:p>
            <a:endParaRPr lang="en-GB" dirty="0"/>
          </a:p>
          <a:p>
            <a:pPr algn="ctr"/>
            <a:r>
              <a:rPr lang="en-GB" sz="3000" dirty="0">
                <a:solidFill>
                  <a:schemeClr val="accent2"/>
                </a:solidFill>
              </a:rPr>
              <a:t>Please help us ensure that as many students as possible see this! </a:t>
            </a:r>
          </a:p>
        </p:txBody>
      </p:sp>
      <p:pic>
        <p:nvPicPr>
          <p:cNvPr id="6" name="Picture 5" descr="A picture containing clipart&#10;&#10;Description generated with high confidence">
            <a:extLst>
              <a:ext uri="{FF2B5EF4-FFF2-40B4-BE49-F238E27FC236}">
                <a16:creationId xmlns:a16="http://schemas.microsoft.com/office/drawing/2014/main" id="{2B0FE52C-66E5-4AAA-B2A9-F7A314005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629" y="1736075"/>
            <a:ext cx="5078776" cy="1692925"/>
          </a:xfrm>
          <a:prstGeom prst="rect">
            <a:avLst/>
          </a:prstGeom>
        </p:spPr>
      </p:pic>
    </p:spTree>
    <p:extLst>
      <p:ext uri="{BB962C8B-B14F-4D97-AF65-F5344CB8AC3E}">
        <p14:creationId xmlns:p14="http://schemas.microsoft.com/office/powerpoint/2010/main" val="37026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a:extLst>
              <a:ext uri="{FF2B5EF4-FFF2-40B4-BE49-F238E27FC236}">
                <a16:creationId xmlns:a16="http://schemas.microsoft.com/office/drawing/2014/main" id="{8F46AD6E-B488-4CE7-94A6-CCB78213C2EC}"/>
              </a:ext>
            </a:extLst>
          </p:cNvPr>
          <p:cNvPicPr>
            <a:picLocks noChangeAspect="1"/>
          </p:cNvPicPr>
          <p:nvPr/>
        </p:nvPicPr>
        <p:blipFill rotWithShape="1">
          <a:blip r:embed="rId3">
            <a:extLst>
              <a:ext uri="{28A0092B-C50C-407E-A947-70E740481C1C}">
                <a14:useLocalDpi xmlns:a14="http://schemas.microsoft.com/office/drawing/2010/main" val="0"/>
              </a:ext>
            </a:extLst>
          </a:blip>
          <a:srcRect l="27254" t="9091" r="20502" b="1"/>
          <a:stretch/>
        </p:blipFill>
        <p:spPr>
          <a:xfrm>
            <a:off x="4269854" y="84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24"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162866A-1AB3-453F-961F-306690AAE602}"/>
              </a:ext>
            </a:extLst>
          </p:cNvPr>
          <p:cNvSpPr>
            <a:spLocks noGrp="1"/>
          </p:cNvSpPr>
          <p:nvPr>
            <p:ph type="title"/>
          </p:nvPr>
        </p:nvSpPr>
        <p:spPr>
          <a:xfrm>
            <a:off x="412369" y="588432"/>
            <a:ext cx="4991964" cy="5698067"/>
          </a:xfrm>
        </p:spPr>
        <p:txBody>
          <a:bodyPr>
            <a:normAutofit/>
          </a:bodyPr>
          <a:lstStyle/>
          <a:p>
            <a:pPr algn="ctr"/>
            <a:r>
              <a:rPr lang="en-GB" sz="4000" b="1" dirty="0"/>
              <a:t>Discussion</a:t>
            </a:r>
            <a:br>
              <a:rPr lang="en-GB" dirty="0"/>
            </a:br>
            <a:br>
              <a:rPr lang="en-GB" dirty="0"/>
            </a:br>
            <a:br>
              <a:rPr lang="en-GB" dirty="0"/>
            </a:br>
            <a:r>
              <a:rPr lang="en-GB" sz="3100" dirty="0">
                <a:solidFill>
                  <a:schemeClr val="accent2"/>
                </a:solidFill>
              </a:rPr>
              <a:t>How would you like to be involved and implement the Guidance?</a:t>
            </a:r>
            <a:br>
              <a:rPr lang="en-GB" sz="3100" dirty="0">
                <a:solidFill>
                  <a:schemeClr val="accent2"/>
                </a:solidFill>
              </a:rPr>
            </a:br>
            <a:br>
              <a:rPr lang="en-GB" sz="3100" dirty="0">
                <a:solidFill>
                  <a:schemeClr val="accent2"/>
                </a:solidFill>
              </a:rPr>
            </a:br>
            <a:r>
              <a:rPr lang="en-GB" sz="3100" dirty="0">
                <a:solidFill>
                  <a:schemeClr val="accent2"/>
                </a:solidFill>
              </a:rPr>
              <a:t>Is there anything else RCPsych could help you with?</a:t>
            </a:r>
          </a:p>
        </p:txBody>
      </p:sp>
    </p:spTree>
    <p:extLst>
      <p:ext uri="{BB962C8B-B14F-4D97-AF65-F5344CB8AC3E}">
        <p14:creationId xmlns:p14="http://schemas.microsoft.com/office/powerpoint/2010/main" val="399205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9BC3-92B1-4438-A75E-2FB9A78EC3C5}"/>
              </a:ext>
            </a:extLst>
          </p:cNvPr>
          <p:cNvSpPr>
            <a:spLocks noGrp="1"/>
          </p:cNvSpPr>
          <p:nvPr>
            <p:ph type="title"/>
          </p:nvPr>
        </p:nvSpPr>
        <p:spPr>
          <a:xfrm>
            <a:off x="1033485" y="447756"/>
            <a:ext cx="8596668" cy="1320800"/>
          </a:xfrm>
        </p:spPr>
        <p:txBody>
          <a:bodyPr anchor="t">
            <a:normAutofit/>
          </a:bodyPr>
          <a:lstStyle/>
          <a:p>
            <a:r>
              <a:rPr lang="en-GB" dirty="0">
                <a:latin typeface="Verdana" panose="020B0604030504040204" pitchFamily="34" charset="0"/>
                <a:ea typeface="Verdana" panose="020B0604030504040204" pitchFamily="34" charset="0"/>
                <a:cs typeface="Verdana" panose="020B0604030504040204" pitchFamily="34" charset="0"/>
              </a:rPr>
              <a:t>Thank you</a:t>
            </a:r>
          </a:p>
        </p:txBody>
      </p:sp>
      <p:pic>
        <p:nvPicPr>
          <p:cNvPr id="7" name="Graphic 6" descr="Chat">
            <a:extLst>
              <a:ext uri="{FF2B5EF4-FFF2-40B4-BE49-F238E27FC236}">
                <a16:creationId xmlns:a16="http://schemas.microsoft.com/office/drawing/2014/main" id="{95D319A1-5BC8-431C-B413-01F64D9E28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6608" y="-396161"/>
            <a:ext cx="2915973" cy="2915973"/>
          </a:xfrm>
          <a:prstGeom prst="rect">
            <a:avLst/>
          </a:prstGeom>
        </p:spPr>
      </p:pic>
      <p:sp>
        <p:nvSpPr>
          <p:cNvPr id="3" name="Content Placeholder 2">
            <a:extLst>
              <a:ext uri="{FF2B5EF4-FFF2-40B4-BE49-F238E27FC236}">
                <a16:creationId xmlns:a16="http://schemas.microsoft.com/office/drawing/2014/main" id="{A14C5954-27A4-48EF-8262-EBAF48E5C187}"/>
              </a:ext>
            </a:extLst>
          </p:cNvPr>
          <p:cNvSpPr>
            <a:spLocks noGrp="1"/>
          </p:cNvSpPr>
          <p:nvPr>
            <p:ph idx="1"/>
          </p:nvPr>
        </p:nvSpPr>
        <p:spPr>
          <a:xfrm>
            <a:off x="4037307" y="1061825"/>
            <a:ext cx="5381782" cy="5092238"/>
          </a:xfrm>
        </p:spPr>
        <p:txBody>
          <a:bodyPr>
            <a:normAutofit/>
          </a:bodyPr>
          <a:lstStyle/>
          <a:p>
            <a:pPr marL="0" indent="0" algn="ctr">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sz="2600" dirty="0">
                <a:latin typeface="Verdana" panose="020B0604030504040204" pitchFamily="34" charset="0"/>
                <a:ea typeface="Verdana" panose="020B0604030504040204" pitchFamily="34" charset="0"/>
                <a:cs typeface="Verdana" panose="020B0604030504040204" pitchFamily="34" charset="0"/>
              </a:rPr>
              <a:t>The College is keen to hear from you</a:t>
            </a:r>
          </a:p>
          <a:p>
            <a:pPr marL="0" indent="0" algn="ctr">
              <a:buNone/>
            </a:pPr>
            <a:endParaRPr lang="en-GB" sz="2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sz="2600" dirty="0">
                <a:latin typeface="Verdana" panose="020B0604030504040204" pitchFamily="34" charset="0"/>
                <a:ea typeface="Verdana" panose="020B0604030504040204" pitchFamily="34" charset="0"/>
                <a:cs typeface="Verdana" panose="020B0604030504040204" pitchFamily="34" charset="0"/>
              </a:rPr>
              <a:t>Please contact Zoé Mulliez, RCPsych Policy and Campaigns Manager</a:t>
            </a:r>
          </a:p>
          <a:p>
            <a:pPr marL="0" indent="0" algn="ctr">
              <a:buNone/>
            </a:pPr>
            <a:r>
              <a:rPr lang="en-GB" sz="2600" dirty="0">
                <a:latin typeface="Verdana" panose="020B0604030504040204" pitchFamily="34" charset="0"/>
                <a:ea typeface="Verdana" panose="020B0604030504040204" pitchFamily="34" charset="0"/>
                <a:cs typeface="Verdana" panose="020B0604030504040204" pitchFamily="34" charset="0"/>
                <a:hlinkClick r:id="rId5"/>
              </a:rPr>
              <a:t>zoe.mulliez@rcpsych.ac.uk</a:t>
            </a:r>
            <a:r>
              <a:rPr lang="en-GB" sz="26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a:extLst>
              <a:ext uri="{FF2B5EF4-FFF2-40B4-BE49-F238E27FC236}">
                <a16:creationId xmlns:a16="http://schemas.microsoft.com/office/drawing/2014/main" id="{9EDF7EFD-7239-4A72-8BFE-2E963F9E0662}"/>
              </a:ext>
            </a:extLst>
          </p:cNvPr>
          <p:cNvPicPr>
            <a:picLocks noChangeAspect="1"/>
          </p:cNvPicPr>
          <p:nvPr/>
        </p:nvPicPr>
        <p:blipFill rotWithShape="1">
          <a:blip r:embed="rId6"/>
          <a:srcRect l="37799" t="16481" r="37517" b="20772"/>
          <a:stretch/>
        </p:blipFill>
        <p:spPr>
          <a:xfrm>
            <a:off x="848274" y="1564945"/>
            <a:ext cx="2926691" cy="4184899"/>
          </a:xfrm>
          <a:prstGeom prst="roundRect">
            <a:avLst>
              <a:gd name="adj" fmla="val 3970"/>
            </a:avLst>
          </a:prstGeom>
          <a:ln w="38100">
            <a:solidFill>
              <a:schemeClr val="tx1"/>
            </a:solidFill>
          </a:ln>
        </p:spPr>
      </p:pic>
      <p:sp>
        <p:nvSpPr>
          <p:cNvPr id="4" name="TextBox 3">
            <a:extLst>
              <a:ext uri="{FF2B5EF4-FFF2-40B4-BE49-F238E27FC236}">
                <a16:creationId xmlns:a16="http://schemas.microsoft.com/office/drawing/2014/main" id="{3119B609-3E6D-446E-98F7-BDAAF28F4660}"/>
              </a:ext>
            </a:extLst>
          </p:cNvPr>
          <p:cNvSpPr txBox="1"/>
          <p:nvPr/>
        </p:nvSpPr>
        <p:spPr>
          <a:xfrm>
            <a:off x="1244549" y="6105988"/>
            <a:ext cx="8174540" cy="461665"/>
          </a:xfrm>
          <a:prstGeom prst="rect">
            <a:avLst/>
          </a:prstGeom>
          <a:noFill/>
        </p:spPr>
        <p:txBody>
          <a:bodyPr wrap="square" rtlCol="0">
            <a:spAutoFit/>
          </a:bodyPr>
          <a:lstStyle/>
          <a:p>
            <a:r>
              <a:rPr lang="en-GB" sz="2400" b="1" dirty="0"/>
              <a:t>**The Guidance is on the RCPsych website** </a:t>
            </a:r>
          </a:p>
        </p:txBody>
      </p:sp>
    </p:spTree>
    <p:extLst>
      <p:ext uri="{BB962C8B-B14F-4D97-AF65-F5344CB8AC3E}">
        <p14:creationId xmlns:p14="http://schemas.microsoft.com/office/powerpoint/2010/main" val="85494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5AEDD3-2999-42A7-AA4C-4A719AEE1FED}"/>
              </a:ext>
            </a:extLst>
          </p:cNvPr>
          <p:cNvSpPr>
            <a:spLocks noGrp="1"/>
          </p:cNvSpPr>
          <p:nvPr>
            <p:ph type="title"/>
          </p:nvPr>
        </p:nvSpPr>
        <p:spPr>
          <a:xfrm>
            <a:off x="274745" y="2819258"/>
            <a:ext cx="3259668" cy="1541218"/>
          </a:xfrm>
        </p:spPr>
        <p:txBody>
          <a:bodyPr anchor="ctr">
            <a:normAutofit/>
          </a:bodyPr>
          <a:lstStyle/>
          <a:p>
            <a:r>
              <a:rPr lang="en-GB" dirty="0">
                <a:latin typeface="Verdana" panose="020B0604030504040204" pitchFamily="34" charset="0"/>
                <a:ea typeface="Verdana" panose="020B0604030504040204" pitchFamily="34" charset="0"/>
                <a:cs typeface="Verdana" panose="020B0604030504040204" pitchFamily="34" charset="0"/>
              </a:rPr>
              <a:t>Today’s presentation</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E14706-5566-4FF0-8A91-09F8561DE3E7}"/>
              </a:ext>
            </a:extLst>
          </p:cNvPr>
          <p:cNvGraphicFramePr>
            <a:graphicFrameLocks noGrp="1"/>
          </p:cNvGraphicFramePr>
          <p:nvPr>
            <p:ph idx="1"/>
            <p:extLst>
              <p:ext uri="{D42A27DB-BD31-4B8C-83A1-F6EECF244321}">
                <p14:modId xmlns:p14="http://schemas.microsoft.com/office/powerpoint/2010/main" val="1823964150"/>
              </p:ext>
            </p:extLst>
          </p:nvPr>
        </p:nvGraphicFramePr>
        <p:xfrm>
          <a:off x="4852542" y="415637"/>
          <a:ext cx="7034657" cy="581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29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33A4-863F-4028-9210-BCD092AA3ABF}"/>
              </a:ext>
            </a:extLst>
          </p:cNvPr>
          <p:cNvSpPr>
            <a:spLocks noGrp="1"/>
          </p:cNvSpPr>
          <p:nvPr>
            <p:ph type="title"/>
          </p:nvPr>
        </p:nvSpPr>
        <p:spPr>
          <a:xfrm>
            <a:off x="677334" y="609600"/>
            <a:ext cx="8596668" cy="1320800"/>
          </a:xfrm>
        </p:spPr>
        <p:txBody>
          <a:bodyPr anchor="t">
            <a:normAutofit/>
          </a:bodyPr>
          <a:lstStyle/>
          <a:p>
            <a:r>
              <a:rPr lang="en-GB" dirty="0">
                <a:latin typeface="Verdana" panose="020B0604030504040204" pitchFamily="34" charset="0"/>
                <a:ea typeface="Verdana" panose="020B0604030504040204" pitchFamily="34" charset="0"/>
                <a:cs typeface="Verdana" panose="020B0604030504040204" pitchFamily="34" charset="0"/>
              </a:rPr>
              <a:t>About the RCPsych</a:t>
            </a:r>
          </a:p>
        </p:txBody>
      </p:sp>
      <p:pic>
        <p:nvPicPr>
          <p:cNvPr id="7" name="Graphic 6" descr="Group">
            <a:extLst>
              <a:ext uri="{FF2B5EF4-FFF2-40B4-BE49-F238E27FC236}">
                <a16:creationId xmlns:a16="http://schemas.microsoft.com/office/drawing/2014/main" id="{CBCF1984-F42E-49B7-89FF-F017F316E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2E4B70FA-A9ED-4F89-A1F7-DED80FBF0D15}"/>
              </a:ext>
            </a:extLst>
          </p:cNvPr>
          <p:cNvSpPr>
            <a:spLocks noGrp="1"/>
          </p:cNvSpPr>
          <p:nvPr>
            <p:ph idx="1"/>
          </p:nvPr>
        </p:nvSpPr>
        <p:spPr>
          <a:xfrm>
            <a:off x="3970562" y="1927828"/>
            <a:ext cx="5451230" cy="4110962"/>
          </a:xfrm>
        </p:spPr>
        <p:txBody>
          <a:bodyPr>
            <a:normAutofit lnSpcReduction="10000"/>
          </a:bodyPr>
          <a:lstStyle/>
          <a:p>
            <a:pPr>
              <a:lnSpc>
                <a:spcPct val="90000"/>
              </a:lnSpc>
            </a:pPr>
            <a:r>
              <a:rPr lang="en-GB" sz="2200" dirty="0">
                <a:latin typeface="Verdana" panose="020B0604030504040204" pitchFamily="34" charset="0"/>
                <a:ea typeface="Verdana" panose="020B0604030504040204" pitchFamily="34" charset="0"/>
                <a:cs typeface="Verdana" panose="020B0604030504040204" pitchFamily="34" charset="0"/>
              </a:rPr>
              <a:t>Professional medical body</a:t>
            </a:r>
          </a:p>
          <a:p>
            <a:pPr>
              <a:lnSpc>
                <a:spcPct val="90000"/>
              </a:lnSpc>
            </a:pPr>
            <a:endParaRPr lang="en-GB" sz="22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sz="2200" dirty="0">
                <a:latin typeface="Verdana" panose="020B0604030504040204" pitchFamily="34" charset="0"/>
                <a:ea typeface="Verdana" panose="020B0604030504040204" pitchFamily="34" charset="0"/>
                <a:cs typeface="Verdana" panose="020B0604030504040204" pitchFamily="34" charset="0"/>
              </a:rPr>
              <a:t>Aims to improve the outcomes of people with mental illness and the mental health of individuals, their families and communities</a:t>
            </a:r>
          </a:p>
          <a:p>
            <a:pPr>
              <a:lnSpc>
                <a:spcPct val="90000"/>
              </a:lnSpc>
            </a:pPr>
            <a:endParaRPr lang="en-GB" sz="22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sz="2200" dirty="0">
                <a:latin typeface="Verdana" panose="020B0604030504040204" pitchFamily="34" charset="0"/>
                <a:ea typeface="Verdana" panose="020B0604030504040204" pitchFamily="34" charset="0"/>
                <a:cs typeface="Verdana" panose="020B0604030504040204" pitchFamily="34" charset="0"/>
              </a:rPr>
              <a:t>Supports psychiatrists throughout their careers</a:t>
            </a:r>
          </a:p>
          <a:p>
            <a:pPr>
              <a:lnSpc>
                <a:spcPct val="90000"/>
              </a:lnSpc>
            </a:pPr>
            <a:endParaRPr lang="en-GB" sz="22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sz="2200" dirty="0">
                <a:latin typeface="Verdana" panose="020B0604030504040204" pitchFamily="34" charset="0"/>
                <a:ea typeface="Verdana" panose="020B0604030504040204" pitchFamily="34" charset="0"/>
                <a:cs typeface="Verdana" panose="020B0604030504040204" pitchFamily="34" charset="0"/>
              </a:rPr>
              <a:t>Sets and raises standards of psychiatry in the UK</a:t>
            </a:r>
          </a:p>
          <a:p>
            <a:pPr marL="0" indent="0">
              <a:lnSpc>
                <a:spcPct val="90000"/>
              </a:lnSpc>
              <a:buNone/>
            </a:pPr>
            <a:endParaRPr lang="en-GB" sz="1500" dirty="0"/>
          </a:p>
        </p:txBody>
      </p:sp>
      <p:sp>
        <p:nvSpPr>
          <p:cNvPr id="4" name="Rectangle 3">
            <a:extLst>
              <a:ext uri="{FF2B5EF4-FFF2-40B4-BE49-F238E27FC236}">
                <a16:creationId xmlns:a16="http://schemas.microsoft.com/office/drawing/2014/main" id="{F2B8AB46-4B34-4623-8F61-BF6751827A25}"/>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23746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270000"/>
          <a:ext cx="10357946" cy="526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D7AD33A4-863F-4028-9210-BCD092AA3ABF}"/>
              </a:ext>
            </a:extLst>
          </p:cNvPr>
          <p:cNvSpPr>
            <a:spLocks noGrp="1"/>
          </p:cNvSpPr>
          <p:nvPr>
            <p:ph type="title"/>
          </p:nvPr>
        </p:nvSpPr>
        <p:spPr>
          <a:xfrm>
            <a:off x="258693" y="322317"/>
            <a:ext cx="8596668" cy="1320800"/>
          </a:xfrm>
        </p:spPr>
        <p:txBody>
          <a:bodyPr anchor="t">
            <a:normAutofit/>
          </a:bodyPr>
          <a:lstStyle/>
          <a:p>
            <a:r>
              <a:rPr lang="en-GB" dirty="0">
                <a:latin typeface="Verdana" panose="020B0604030504040204" pitchFamily="34" charset="0"/>
                <a:ea typeface="Verdana" panose="020B0604030504040204" pitchFamily="34" charset="0"/>
                <a:cs typeface="Verdana" panose="020B0604030504040204" pitchFamily="34" charset="0"/>
              </a:rPr>
              <a:t>Key challenges in psychiatry</a:t>
            </a:r>
          </a:p>
        </p:txBody>
      </p:sp>
    </p:spTree>
    <p:extLst>
      <p:ext uri="{BB962C8B-B14F-4D97-AF65-F5344CB8AC3E}">
        <p14:creationId xmlns:p14="http://schemas.microsoft.com/office/powerpoint/2010/main" val="60566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61F4-1D4D-4F2D-8BC0-41AEAB760084}"/>
              </a:ext>
            </a:extLst>
          </p:cNvPr>
          <p:cNvSpPr>
            <a:spLocks noGrp="1"/>
          </p:cNvSpPr>
          <p:nvPr>
            <p:ph type="title"/>
          </p:nvPr>
        </p:nvSpPr>
        <p:spPr>
          <a:xfrm>
            <a:off x="515752" y="247201"/>
            <a:ext cx="10197494" cy="1099457"/>
          </a:xfrm>
        </p:spPr>
        <p:txBody>
          <a:bodyPr>
            <a:normAutofit/>
          </a:bodyPr>
          <a:lstStyle/>
          <a:p>
            <a:r>
              <a:rPr lang="en-GB" dirty="0"/>
              <a:t>Examples of RCPsych ongoing projects</a:t>
            </a:r>
          </a:p>
        </p:txBody>
      </p:sp>
      <p:graphicFrame>
        <p:nvGraphicFramePr>
          <p:cNvPr id="13" name="Content Placeholder 2">
            <a:extLst>
              <a:ext uri="{FF2B5EF4-FFF2-40B4-BE49-F238E27FC236}">
                <a16:creationId xmlns:a16="http://schemas.microsoft.com/office/drawing/2014/main" id="{1F44F319-F621-4C62-B0CA-99B44F17E051}"/>
              </a:ext>
            </a:extLst>
          </p:cNvPr>
          <p:cNvGraphicFramePr>
            <a:graphicFrameLocks/>
          </p:cNvGraphicFramePr>
          <p:nvPr>
            <p:extLst>
              <p:ext uri="{D42A27DB-BD31-4B8C-83A1-F6EECF244321}">
                <p14:modId xmlns:p14="http://schemas.microsoft.com/office/powerpoint/2010/main" val="1068863481"/>
              </p:ext>
            </p:extLst>
          </p:nvPr>
        </p:nvGraphicFramePr>
        <p:xfrm>
          <a:off x="515752" y="1346658"/>
          <a:ext cx="9998383" cy="504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84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70A90-43ED-49D0-878C-D9D8A833FE31}"/>
              </a:ext>
            </a:extLst>
          </p:cNvPr>
          <p:cNvSpPr>
            <a:spLocks noGrp="1"/>
          </p:cNvSpPr>
          <p:nvPr>
            <p:ph type="title"/>
          </p:nvPr>
        </p:nvSpPr>
        <p:spPr>
          <a:xfrm>
            <a:off x="1043950" y="1179151"/>
            <a:ext cx="3300646" cy="4463889"/>
          </a:xfrm>
        </p:spPr>
        <p:txBody>
          <a:bodyPr anchor="ctr">
            <a:normAutofit/>
          </a:bodyPr>
          <a:lstStyle/>
          <a:p>
            <a:r>
              <a:rPr lang="en-GB" sz="3600"/>
              <a:t>Aim of this project</a:t>
            </a:r>
          </a:p>
        </p:txBody>
      </p:sp>
      <p:sp>
        <p:nvSpPr>
          <p:cNvPr id="25"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3BCEFF-56AE-46E5-BB8F-2E0D9503E28B}"/>
              </a:ext>
            </a:extLst>
          </p:cNvPr>
          <p:cNvSpPr>
            <a:spLocks noGrp="1"/>
          </p:cNvSpPr>
          <p:nvPr>
            <p:ph idx="1"/>
          </p:nvPr>
        </p:nvSpPr>
        <p:spPr>
          <a:xfrm>
            <a:off x="4968745" y="345727"/>
            <a:ext cx="6526257" cy="6364705"/>
          </a:xfrm>
        </p:spPr>
        <p:txBody>
          <a:bodyPr anchor="ctr">
            <a:normAutofit lnSpcReduction="10000"/>
          </a:bodyPr>
          <a:lstStyle/>
          <a:p>
            <a:pPr>
              <a:lnSpc>
                <a:spcPct val="90000"/>
              </a:lnSpc>
            </a:pPr>
            <a:r>
              <a:rPr lang="en-GB" sz="2200" dirty="0"/>
              <a:t>#</a:t>
            </a:r>
            <a:r>
              <a:rPr lang="en-GB" sz="2200" dirty="0" err="1"/>
              <a:t>ChoosePsychiatry</a:t>
            </a:r>
            <a:r>
              <a:rPr lang="en-GB" sz="2200" dirty="0"/>
              <a:t> recruitment campaign focused on foundation doctors and ‘external influencers’ (e.g. peers, the media, etc.)</a:t>
            </a:r>
          </a:p>
          <a:p>
            <a:pPr>
              <a:lnSpc>
                <a:spcPct val="90000"/>
              </a:lnSpc>
            </a:pPr>
            <a:r>
              <a:rPr lang="en-GB" sz="2200" dirty="0"/>
              <a:t>The College felt it needed a more detailed analysis of students’ experiences at medical school and the factors impacting on their views of the specialty.</a:t>
            </a:r>
          </a:p>
          <a:p>
            <a:pPr>
              <a:lnSpc>
                <a:spcPct val="90000"/>
              </a:lnSpc>
            </a:pPr>
            <a:r>
              <a:rPr lang="en-GB" sz="2200" dirty="0"/>
              <a:t>Through various discussions with external stakeholders, they realised this project could be particularly helpful and timely for medical schools too. </a:t>
            </a:r>
          </a:p>
          <a:p>
            <a:pPr marL="914400" lvl="1" indent="-457200">
              <a:lnSpc>
                <a:spcPct val="90000"/>
              </a:lnSpc>
              <a:buFont typeface="+mj-lt"/>
              <a:buAutoNum type="arabicPeriod"/>
            </a:pPr>
            <a:r>
              <a:rPr lang="en-GB" sz="2200" dirty="0">
                <a:solidFill>
                  <a:schemeClr val="accent1"/>
                </a:solidFill>
              </a:rPr>
              <a:t>The GMC Outcomes for Graduates</a:t>
            </a:r>
          </a:p>
          <a:p>
            <a:pPr marL="914400" lvl="1" indent="-457200">
              <a:lnSpc>
                <a:spcPct val="90000"/>
              </a:lnSpc>
              <a:buFont typeface="+mj-lt"/>
              <a:buAutoNum type="arabicPeriod"/>
            </a:pPr>
            <a:r>
              <a:rPr lang="en-GB" sz="2200" dirty="0">
                <a:solidFill>
                  <a:schemeClr val="accent1"/>
                </a:solidFill>
              </a:rPr>
              <a:t>The bidding process for allocating these new places </a:t>
            </a:r>
          </a:p>
          <a:p>
            <a:pPr marL="914400" lvl="1" indent="-457200">
              <a:lnSpc>
                <a:spcPct val="90000"/>
              </a:lnSpc>
              <a:buFont typeface="+mj-lt"/>
              <a:buAutoNum type="arabicPeriod"/>
            </a:pPr>
            <a:endParaRPr lang="en-GB" sz="2200" dirty="0"/>
          </a:p>
          <a:p>
            <a:pPr marL="342900" lvl="1" indent="-342900">
              <a:lnSpc>
                <a:spcPct val="90000"/>
              </a:lnSpc>
            </a:pPr>
            <a:r>
              <a:rPr lang="en-GB" sz="2200" dirty="0"/>
              <a:t>They decided to develop a practical guidance with 4 key areas for actions and checklists of suggested actions, to make implementation as easy as possible.</a:t>
            </a:r>
          </a:p>
          <a:p>
            <a:pPr marL="342900" lvl="1" indent="-342900">
              <a:lnSpc>
                <a:spcPct val="90000"/>
              </a:lnSpc>
            </a:pPr>
            <a:endParaRPr lang="en-GB" b="1"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287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44" name="Straight Connector 43">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89E9BC3-92B1-4438-A75E-2FB9A78EC3C5}"/>
              </a:ext>
            </a:extLst>
          </p:cNvPr>
          <p:cNvSpPr>
            <a:spLocks noGrp="1"/>
          </p:cNvSpPr>
          <p:nvPr>
            <p:ph type="title"/>
          </p:nvPr>
        </p:nvSpPr>
        <p:spPr>
          <a:xfrm>
            <a:off x="91653" y="1378252"/>
            <a:ext cx="3547581" cy="4093028"/>
          </a:xfrm>
        </p:spPr>
        <p:txBody>
          <a:bodyPr anchor="ctr">
            <a:normAutofit/>
          </a:bodyPr>
          <a:lstStyle/>
          <a:p>
            <a:pPr algn="ctr"/>
            <a:r>
              <a:rPr lang="en-GB" dirty="0">
                <a:latin typeface="Verdana" panose="020B0604030504040204" pitchFamily="34" charset="0"/>
                <a:ea typeface="Verdana" panose="020B0604030504040204" pitchFamily="34" charset="0"/>
                <a:cs typeface="Verdana" panose="020B0604030504040204" pitchFamily="34" charset="0"/>
              </a:rPr>
              <a:t>Methods</a:t>
            </a:r>
          </a:p>
        </p:txBody>
      </p:sp>
      <p:sp>
        <p:nvSpPr>
          <p:cNvPr id="54" name="Rectangle 53">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7565EBEF-CE77-4FFD-993B-3CEC508614F2}"/>
              </a:ext>
            </a:extLst>
          </p:cNvPr>
          <p:cNvGraphicFramePr>
            <a:graphicFrameLocks noGrp="1"/>
          </p:cNvGraphicFramePr>
          <p:nvPr>
            <p:ph idx="1"/>
            <p:extLst>
              <p:ext uri="{D42A27DB-BD31-4B8C-83A1-F6EECF244321}">
                <p14:modId xmlns:p14="http://schemas.microsoft.com/office/powerpoint/2010/main" val="1517116330"/>
              </p:ext>
            </p:extLst>
          </p:nvPr>
        </p:nvGraphicFramePr>
        <p:xfrm>
          <a:off x="5006873" y="614072"/>
          <a:ext cx="6942060" cy="5629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11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BC65E8-DBB9-4ED6-B263-012B7E19A716}"/>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4 key areas for action</a:t>
            </a:r>
          </a:p>
        </p:txBody>
      </p:sp>
      <p:sp>
        <p:nvSpPr>
          <p:cNvPr id="21" name="Isosceles Triangle 2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Checkmark">
            <a:extLst>
              <a:ext uri="{FF2B5EF4-FFF2-40B4-BE49-F238E27FC236}">
                <a16:creationId xmlns:a16="http://schemas.microsoft.com/office/drawing/2014/main" id="{EF5C995C-8004-46BF-B5DF-F85AFD4D3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18649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ABBF0-9554-4CFF-BA1C-CC6D62F81765}"/>
              </a:ext>
            </a:extLst>
          </p:cNvPr>
          <p:cNvPicPr>
            <a:picLocks noChangeAspect="1"/>
          </p:cNvPicPr>
          <p:nvPr/>
        </p:nvPicPr>
        <p:blipFill rotWithShape="1">
          <a:blip r:embed="rId3"/>
          <a:srcRect l="21505" t="18474" r="23935" b="8888"/>
          <a:stretch/>
        </p:blipFill>
        <p:spPr>
          <a:xfrm>
            <a:off x="705077" y="153679"/>
            <a:ext cx="8747393" cy="6550641"/>
          </a:xfrm>
          <a:prstGeom prst="rect">
            <a:avLst/>
          </a:prstGeom>
          <a:ln>
            <a:noFill/>
          </a:ln>
          <a:effectLst>
            <a:softEdge rad="112500"/>
          </a:effectLst>
        </p:spPr>
      </p:pic>
    </p:spTree>
    <p:extLst>
      <p:ext uri="{BB962C8B-B14F-4D97-AF65-F5344CB8AC3E}">
        <p14:creationId xmlns:p14="http://schemas.microsoft.com/office/powerpoint/2010/main" val="2351926152"/>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C3C47706B7649A041D8251A969795" ma:contentTypeVersion="11" ma:contentTypeDescription="Create a new document." ma:contentTypeScope="" ma:versionID="8225addb6fe1abab3bae05c6b4f871c6">
  <xsd:schema xmlns:xsd="http://www.w3.org/2001/XMLSchema" xmlns:xs="http://www.w3.org/2001/XMLSchema" xmlns:p="http://schemas.microsoft.com/office/2006/metadata/properties" xmlns:ns3="2087b778-915d-48fa-a297-9d0ba091e99c" xmlns:ns4="11a1a34d-978e-4efd-9e93-1ce934ace703" targetNamespace="http://schemas.microsoft.com/office/2006/metadata/properties" ma:root="true" ma:fieldsID="6e5003ff75a7a660d3a1e15fc1d97dd8" ns3:_="" ns4:_="">
    <xsd:import namespace="2087b778-915d-48fa-a297-9d0ba091e99c"/>
    <xsd:import namespace="11a1a34d-978e-4efd-9e93-1ce934ace7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7b778-915d-48fa-a297-9d0ba091e9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a1a34d-978e-4efd-9e93-1ce934ace70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5BD30-6091-469E-8078-792A7CBBA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7b778-915d-48fa-a297-9d0ba091e99c"/>
    <ds:schemaRef ds:uri="11a1a34d-978e-4efd-9e93-1ce934ace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B69FE-7B24-4DB5-B8CD-9F519531D313}">
  <ds:schemaRefs>
    <ds:schemaRef ds:uri="2087b778-915d-48fa-a297-9d0ba091e99c"/>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11a1a34d-978e-4efd-9e93-1ce934ace703"/>
    <ds:schemaRef ds:uri="http://www.w3.org/XML/1998/namespace"/>
  </ds:schemaRefs>
</ds:datastoreItem>
</file>

<file path=customXml/itemProps3.xml><?xml version="1.0" encoding="utf-8"?>
<ds:datastoreItem xmlns:ds="http://schemas.openxmlformats.org/officeDocument/2006/customXml" ds:itemID="{48F3EF63-B538-4A7D-9B20-1EBDFAA05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1431</Words>
  <Application>Microsoft Office PowerPoint</Application>
  <PresentationFormat>Widescreen</PresentationFormat>
  <Paragraphs>137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Montserrat Black</vt:lpstr>
      <vt:lpstr>Times New Roman</vt:lpstr>
      <vt:lpstr>Trebuchet MS</vt:lpstr>
      <vt:lpstr>Trebuchet MS (Body)</vt:lpstr>
      <vt:lpstr>Verdana</vt:lpstr>
      <vt:lpstr>Wingdings 3</vt:lpstr>
      <vt:lpstr>Facet</vt:lpstr>
      <vt:lpstr>Guidance for medical schools</vt:lpstr>
      <vt:lpstr>Today’s presentation</vt:lpstr>
      <vt:lpstr>About the RCPsych</vt:lpstr>
      <vt:lpstr>Key challenges in psychiatry</vt:lpstr>
      <vt:lpstr>Examples of RCPsych ongoing projects</vt:lpstr>
      <vt:lpstr>Aim of this project</vt:lpstr>
      <vt:lpstr>Methods</vt:lpstr>
      <vt:lpstr>4 key areas for action</vt:lpstr>
      <vt:lpstr>PowerPoint Presentation</vt:lpstr>
      <vt:lpstr>PowerPoint Presentation</vt:lpstr>
      <vt:lpstr>PowerPoint Presentation</vt:lpstr>
      <vt:lpstr>PowerPoint Presentation</vt:lpstr>
      <vt:lpstr>The Online ‘Hub’</vt:lpstr>
      <vt:lpstr>Other activities the College consider doing</vt:lpstr>
      <vt:lpstr>PowerPoint Presentation</vt:lpstr>
      <vt:lpstr>Discussion   How would you like to be involved and implement the Guidance?  Is there anything else RCPsych could help you with?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medical schools</dc:title>
  <dc:creator>Zoé Mulliez</dc:creator>
  <cp:lastModifiedBy>Zoé Mulliez</cp:lastModifiedBy>
  <cp:revision>7</cp:revision>
  <dcterms:created xsi:type="dcterms:W3CDTF">2019-11-01T10:23:22Z</dcterms:created>
  <dcterms:modified xsi:type="dcterms:W3CDTF">2019-12-16T11:14:14Z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Zoe.Mulliez@rcpsych.ac.uk</vt:lpwstr>
  </property>
  <property fmtid="{D5CDD505-2E9C-101B-9397-08002B2CF9AE}" pid="5" name="MSIP_Label_bd238a98-5de3-4afa-b492-e6339810853c_SetDate">
    <vt:lpwstr>2019-11-01T10:25:33.5427772Z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Extended_MSFT_Method">
    <vt:lpwstr>Automatic</vt:lpwstr>
  </property>
  <property fmtid="{D5CDD505-2E9C-101B-9397-08002B2CF9AE}" pid="9" name="Sensitivity">
    <vt:lpwstr>General</vt:lpwstr>
  </property>
</Properties>
</file>