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0" r:id="rId4"/>
  </p:sldMasterIdLst>
  <p:notesMasterIdLst>
    <p:notesMasterId r:id="rId23"/>
  </p:notesMasterIdLst>
  <p:handoutMasterIdLst>
    <p:handoutMasterId r:id="rId24"/>
  </p:handoutMasterIdLst>
  <p:sldIdLst>
    <p:sldId id="300" r:id="rId5"/>
    <p:sldId id="1419" r:id="rId6"/>
    <p:sldId id="1427" r:id="rId7"/>
    <p:sldId id="278" r:id="rId8"/>
    <p:sldId id="281" r:id="rId9"/>
    <p:sldId id="283" r:id="rId10"/>
    <p:sldId id="1409" r:id="rId11"/>
    <p:sldId id="1410" r:id="rId12"/>
    <p:sldId id="1416" r:id="rId13"/>
    <p:sldId id="1408" r:id="rId14"/>
    <p:sldId id="1421" r:id="rId15"/>
    <p:sldId id="1401" r:id="rId16"/>
    <p:sldId id="285" r:id="rId17"/>
    <p:sldId id="1368" r:id="rId18"/>
    <p:sldId id="1415" r:id="rId19"/>
    <p:sldId id="1312" r:id="rId20"/>
    <p:sldId id="1349" r:id="rId21"/>
    <p:sldId id="142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903F"/>
    <a:srgbClr val="FCF7F1"/>
    <a:srgbClr val="344529"/>
    <a:srgbClr val="2B3922"/>
    <a:srgbClr val="2E3722"/>
    <a:srgbClr val="B8D233"/>
    <a:srgbClr val="5CC6D6"/>
    <a:srgbClr val="F8D22F"/>
    <a:srgbClr val="F03F2B"/>
    <a:srgbClr val="3488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2" autoAdjust="0"/>
    <p:restoredTop sz="83488" autoAdjust="0"/>
  </p:normalViewPr>
  <p:slideViewPr>
    <p:cSldViewPr snapToGrid="0">
      <p:cViewPr varScale="1">
        <p:scale>
          <a:sx n="69" d="100"/>
          <a:sy n="69" d="100"/>
        </p:scale>
        <p:origin x="131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6F5C5BD-8AB6-4E5F-8616-0B1D32D0FBFD}" type="datetime1">
              <a:rPr lang="en-US" smtClean="0"/>
              <a:t>5/2/2024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7ACF5E7-ACB0-497B-A8C6-F2E617B46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339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3DD49AE-E876-4130-BF53-6229B9820536}" type="datetime1">
              <a:rPr lang="en-US" smtClean="0"/>
              <a:t>5/2/2024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/>
              <a:t>Click to edit Master text styles</a:t>
            </a:r>
            <a:endParaRPr lang="en-US"/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7A705E3-E620-489D-9973-6221209A4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818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ATM and Alphas – </a:t>
            </a:r>
            <a:r>
              <a:rPr lang="en-GB" dirty="0" err="1"/>
              <a:t>incr</a:t>
            </a:r>
            <a:r>
              <a:rPr lang="en-GB" dirty="0"/>
              <a:t> NA which has downstream effect on DA which is increased. Less potent effect on DA than stims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C3DD49AE-E876-4130-BF53-6229B9820536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37A705E3-E620-489D-9973-6221209A4B3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3889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5936A8-833B-44AD-A70C-972ECA182AE9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09732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5936A8-833B-44AD-A70C-972ECA182AE9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571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0840E64-78EA-480E-9DFC-F5D183737F14}" type="datetime1">
              <a:rPr lang="en-US" smtClean="0"/>
              <a:t>5/2/2024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5941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FF323AA-170C-4C76-B350-C21CF15222DA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62121837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FF323AA-170C-4C76-B350-C21CF15222DA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17359470"/>
      </p:ext>
    </p:extLst>
  </p:cSld>
  <p:clrMapOvr>
    <a:masterClrMapping/>
  </p:clrMapOvr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FF323AA-170C-4C76-B350-C21CF15222DA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40518311"/>
      </p:ext>
    </p:extLst>
  </p:cSld>
  <p:clrMapOvr>
    <a:masterClrMapping/>
  </p:clrMapOvr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D329652-6112-4F3D-B614-62B56A045E3D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14409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FF323AA-170C-4C76-B350-C21CF15222DA}" type="datetime1">
              <a:rPr lang="en-US" smtClean="0"/>
              <a:t>5/2/2024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66386431"/>
      </p:ext>
    </p:extLst>
  </p:cSld>
  <p:clrMapOvr>
    <a:masterClrMapping/>
  </p:clrMapOvr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FF323AA-170C-4C76-B350-C21CF15222DA}" type="datetime1">
              <a:rPr lang="en-US" smtClean="0"/>
              <a:t>5/2/2024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66379036"/>
      </p:ext>
    </p:extLst>
  </p:cSld>
  <p:clrMapOvr>
    <a:masterClrMapping/>
  </p:clrMapOvr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81B1D06-1BCF-4BCB-9319-09267D16BB9F}" type="datetime1">
              <a:rPr lang="en-US" smtClean="0"/>
              <a:t>5/2/2024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45606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5361324-1C8A-40EA-A8C7-BACD05350B74}" type="datetime1">
              <a:rPr lang="en-US" smtClean="0"/>
              <a:t>5/2/2024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09545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FF323AA-170C-4C76-B350-C21CF15222DA}" type="datetime1">
              <a:rPr lang="en-US" smtClean="0"/>
              <a:t>5/2/2024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394848"/>
      </p:ext>
    </p:extLst>
  </p:cSld>
  <p:clrMapOvr>
    <a:masterClrMapping/>
  </p:clrMapOvr>
  <p:hf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FA2D3EE-FBE6-4434-A13B-BD4C1C612D44}" type="datetime1">
              <a:rPr lang="en-US" smtClean="0"/>
              <a:t>5/2/2024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rt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994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pPr rtl="0"/>
            <a:fld id="{4FF323AA-170C-4C76-B350-C21CF15222DA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406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  <p:sldLayoutId id="2147484008" r:id="rId8"/>
    <p:sldLayoutId id="2147484009" r:id="rId9"/>
    <p:sldLayoutId id="2147484010" r:id="rId10"/>
    <p:sldLayoutId id="2147484011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icinesinpregnancy.org/" TargetMode="External"/><Relationship Id="rId2" Type="http://schemas.openxmlformats.org/officeDocument/2006/relationships/hyperlink" Target="http://www.choiceandmedication.org.uk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cbi.nlm.nih.gov/books/NBK501922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0917B-AEEF-5BDE-D5BC-1BD7AB21F3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49511" y="4385204"/>
            <a:ext cx="6815669" cy="1186390"/>
          </a:xfrm>
        </p:spPr>
        <p:txBody>
          <a:bodyPr>
            <a:normAutofit fontScale="90000"/>
          </a:bodyPr>
          <a:lstStyle/>
          <a:p>
            <a:br>
              <a:rPr lang="en-GB" sz="880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1FB47D-B413-7A69-6DAC-2AD3C387CA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21784"/>
            <a:ext cx="9144000" cy="949810"/>
          </a:xfrm>
        </p:spPr>
        <p:txBody>
          <a:bodyPr>
            <a:normAutofit fontScale="25000" lnSpcReduction="20000"/>
          </a:bodyPr>
          <a:lstStyle/>
          <a:p>
            <a:pPr algn="ctr" rtl="0">
              <a:lnSpc>
                <a:spcPct val="110000"/>
              </a:lnSpc>
              <a:spcAft>
                <a:spcPts val="600"/>
              </a:spcAft>
            </a:pPr>
            <a:r>
              <a:rPr lang="en-GB" sz="11200" dirty="0">
                <a:solidFill>
                  <a:srgbClr val="00B0F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Dr Jessica Gibson, Consultant Psychiatrist, Clinical Lead Oxon Adult ADHD Service</a:t>
            </a:r>
            <a:endParaRPr lang="en-gb" sz="11200" dirty="0">
              <a:solidFill>
                <a:srgbClr val="00B0F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rtl="0">
              <a:lnSpc>
                <a:spcPct val="110000"/>
              </a:lnSpc>
              <a:spcAft>
                <a:spcPts val="600"/>
              </a:spcAft>
            </a:pPr>
            <a:r>
              <a:rPr lang="en-GB" sz="9600" dirty="0">
                <a:latin typeface="Segoe UI" panose="020B0502040204020203" pitchFamily="34" charset="0"/>
                <a:cs typeface="Segoe UI" panose="020B0502040204020203" pitchFamily="34" charset="0"/>
              </a:rPr>
              <a:t>Dean’s Grand Round</a:t>
            </a:r>
          </a:p>
          <a:p>
            <a:pPr algn="ctr" rtl="0">
              <a:lnSpc>
                <a:spcPct val="110000"/>
              </a:lnSpc>
              <a:spcAft>
                <a:spcPts val="600"/>
              </a:spcAft>
            </a:pPr>
            <a:r>
              <a:rPr lang="en-GB" sz="9600" dirty="0">
                <a:latin typeface="Segoe UI" panose="020B0502040204020203" pitchFamily="34" charset="0"/>
                <a:cs typeface="Segoe UI" panose="020B0502040204020203" pitchFamily="34" charset="0"/>
              </a:rPr>
              <a:t>Royal College of Psychiatrists  April 25</a:t>
            </a:r>
            <a:r>
              <a:rPr lang="en-GB" sz="9600" baseline="30000" dirty="0">
                <a:latin typeface="Segoe UI" panose="020B0502040204020203" pitchFamily="34" charset="0"/>
                <a:cs typeface="Segoe UI" panose="020B0502040204020203" pitchFamily="34" charset="0"/>
              </a:rPr>
              <a:t>th</a:t>
            </a:r>
            <a:r>
              <a:rPr lang="en-GB" sz="9600" dirty="0">
                <a:latin typeface="Segoe UI" panose="020B0502040204020203" pitchFamily="34" charset="0"/>
                <a:cs typeface="Segoe UI" panose="020B0502040204020203" pitchFamily="34" charset="0"/>
              </a:rPr>
              <a:t> 2024</a:t>
            </a:r>
            <a:endParaRPr lang="en-gb" sz="9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73FFC-45FD-07DB-C0B8-6F3219664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39C079-7C69-371D-1EA1-55A67FBEB8BB}"/>
              </a:ext>
            </a:extLst>
          </p:cNvPr>
          <p:cNvSpPr txBox="1"/>
          <p:nvPr/>
        </p:nvSpPr>
        <p:spPr>
          <a:xfrm>
            <a:off x="2245779" y="514831"/>
            <a:ext cx="722312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400" dirty="0">
                <a:latin typeface="Segoe UI" panose="020B0502040204020203" pitchFamily="34" charset="0"/>
                <a:cs typeface="Segoe UI" panose="020B0502040204020203" pitchFamily="34" charset="0"/>
              </a:rPr>
              <a:t>ADHD in Perinatal Period</a:t>
            </a:r>
          </a:p>
        </p:txBody>
      </p:sp>
      <p:pic>
        <p:nvPicPr>
          <p:cNvPr id="3076" name="Picture 4" descr="Helping The Needy">
            <a:extLst>
              <a:ext uri="{FF2B5EF4-FFF2-40B4-BE49-F238E27FC236}">
                <a16:creationId xmlns:a16="http://schemas.microsoft.com/office/drawing/2014/main" id="{8F31E095-F2C3-C8AC-0303-50A610904C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5847" y="1513289"/>
            <a:ext cx="2662989" cy="275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69870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9EBB507A-4CD7-4FB2-A45B-AA83624A23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7CB19DE-D478-4EF9-A63B-D47EC43BA2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14798B-BDF5-0A93-7BF0-AD018740C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9395" y="115155"/>
            <a:ext cx="6443895" cy="562708"/>
          </a:xfrm>
        </p:spPr>
        <p:txBody>
          <a:bodyPr vert="horz" lIns="91440" tIns="27432" rIns="91440" bIns="45720" rtlCol="0" anchor="b">
            <a:noAutofit/>
          </a:bodyPr>
          <a:lstStyle/>
          <a:p>
            <a:r>
              <a:rPr lang="en-US" sz="3600" dirty="0">
                <a:solidFill>
                  <a:schemeClr val="accent1"/>
                </a:solidFill>
              </a:rPr>
              <a:t>Work and Relationships</a:t>
            </a:r>
            <a:endParaRPr lang="en-US" sz="3600" dirty="0">
              <a:solidFill>
                <a:schemeClr val="accent1"/>
              </a:solidFill>
              <a:highlight>
                <a:srgbClr val="FFFF00"/>
              </a:highlight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76B2088-ED84-42E5-85EA-9BB3594FF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51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pic>
        <p:nvPicPr>
          <p:cNvPr id="7" name="Picture Placeholder 6" descr="Young woman thinking">
            <a:extLst>
              <a:ext uri="{FF2B5EF4-FFF2-40B4-BE49-F238E27FC236}">
                <a16:creationId xmlns:a16="http://schemas.microsoft.com/office/drawing/2014/main" id="{498643F0-C36B-6D0B-EE79-0FFD567E2F9D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24" r="33572" b="-1"/>
          <a:stretch/>
        </p:blipFill>
        <p:spPr>
          <a:xfrm>
            <a:off x="459552" y="10"/>
            <a:ext cx="3280570" cy="6857990"/>
          </a:xfrm>
          <a:prstGeom prst="rect">
            <a:avLst/>
          </a:prstGeom>
        </p:spPr>
      </p:pic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E24E056A-28FE-372D-2589-22586F573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740122" y="677863"/>
            <a:ext cx="7550367" cy="618012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More likely to:</a:t>
            </a:r>
          </a:p>
          <a:p>
            <a:pPr lvl="1" indent="-18288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be in poorly paid employment, claim benefits, live in temporary or social housing</a:t>
            </a:r>
            <a:r>
              <a:rPr lang="en-US" sz="2400" baseline="30000" dirty="0">
                <a:solidFill>
                  <a:schemeClr val="tx1"/>
                </a:solidFill>
              </a:rPr>
              <a:t>1 </a:t>
            </a:r>
          </a:p>
          <a:p>
            <a:pPr lvl="1" indent="-182880">
              <a:buFont typeface="Arial" panose="020B0604020202020204" pitchFamily="34" charset="0"/>
              <a:buChar char="•"/>
            </a:pPr>
            <a:endParaRPr lang="en-US" sz="2400" baseline="30000" dirty="0">
              <a:solidFill>
                <a:schemeClr val="tx1"/>
              </a:solidFill>
            </a:endParaRPr>
          </a:p>
          <a:p>
            <a:pPr lvl="1" indent="-18288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Higher rates relationship problems and </a:t>
            </a:r>
            <a:r>
              <a:rPr lang="en-US" sz="2400" b="1" dirty="0">
                <a:solidFill>
                  <a:schemeClr val="tx1"/>
                </a:solidFill>
              </a:rPr>
              <a:t>intimate partner violence</a:t>
            </a:r>
            <a:r>
              <a:rPr lang="en-US" sz="2400" baseline="30000" dirty="0">
                <a:solidFill>
                  <a:schemeClr val="tx1"/>
                </a:solidFill>
              </a:rPr>
              <a:t>2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</a:p>
          <a:p>
            <a:pPr lvl="1" indent="-182880">
              <a:buFont typeface="Arial" panose="020B0604020202020204" pitchFamily="34" charset="0"/>
              <a:buChar char="•"/>
            </a:pPr>
            <a:endParaRPr lang="en-US" sz="2400" b="1" dirty="0">
              <a:solidFill>
                <a:schemeClr val="tx1"/>
              </a:solidFill>
            </a:endParaRPr>
          </a:p>
          <a:p>
            <a:pPr lvl="1" indent="-18288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Parenting – challenges with organization, social expectations around household and caring duties, may have stopped ADHD treatment, may have children with ADHD</a:t>
            </a:r>
          </a:p>
          <a:p>
            <a:pPr marL="274320" lvl="1"/>
            <a:endParaRPr lang="en-US" sz="1800" dirty="0">
              <a:solidFill>
                <a:schemeClr val="tx1"/>
              </a:solidFill>
            </a:endParaRPr>
          </a:p>
          <a:p>
            <a:pPr indent="-182880"/>
            <a:endParaRPr lang="en-US" sz="1800" dirty="0">
              <a:solidFill>
                <a:schemeClr val="tx1"/>
              </a:solidFill>
            </a:endParaRPr>
          </a:p>
          <a:p>
            <a:pPr indent="-182880"/>
            <a:r>
              <a:rPr lang="en-US" baseline="30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 Brasset-Grundy A. BG </a:t>
            </a:r>
            <a:r>
              <a:rPr lang="en-US" dirty="0" err="1">
                <a:solidFill>
                  <a:schemeClr val="tx1"/>
                </a:solidFill>
              </a:rPr>
              <a:t>Occas</a:t>
            </a:r>
            <a:r>
              <a:rPr lang="en-US" dirty="0">
                <a:solidFill>
                  <a:schemeClr val="tx1"/>
                </a:solidFill>
              </a:rPr>
              <a:t> Pap no 2.2004.</a:t>
            </a:r>
          </a:p>
          <a:p>
            <a:pPr indent="-182880"/>
            <a:r>
              <a:rPr lang="en-US" baseline="30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 McManus S. Leeds, The NHS Information Centre; 2009.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D0132A-8C01-8092-DA82-BCB35DE651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10797542" y="998537"/>
            <a:ext cx="190499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  <a:defRPr/>
            </a:pPr>
            <a:fld id="{BFA2D3EE-FBE6-4434-A13B-BD4C1C612D44}" type="datetime1">
              <a:rPr lang="en-US"/>
              <a:pPr defTabSz="914400">
                <a:spcAft>
                  <a:spcPts val="600"/>
                </a:spcAft>
                <a:defRPr/>
              </a:pPr>
              <a:t>5/2/2024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4756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A4FA9-B738-7418-B759-FD132C30A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294199"/>
            <a:ext cx="9692640" cy="684370"/>
          </a:xfrm>
        </p:spPr>
        <p:txBody>
          <a:bodyPr/>
          <a:lstStyle/>
          <a:p>
            <a:r>
              <a:rPr lang="en-GB" dirty="0"/>
              <a:t>Oestrogen and Progesterone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353BE-F5A7-C1BF-1E0B-30AB87B5E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FF323AA-170C-4C76-B350-C21CF15222DA}" type="datetime1">
              <a:rPr lang="en-US" smtClean="0"/>
              <a:t>5/2/2024</a:t>
            </a:fld>
            <a:endParaRPr lang="en-US"/>
          </a:p>
        </p:txBody>
      </p:sp>
      <p:pic>
        <p:nvPicPr>
          <p:cNvPr id="2050" name="Picture 2" descr="Lh Levels During Pregnancy Graph">
            <a:extLst>
              <a:ext uri="{FF2B5EF4-FFF2-40B4-BE49-F238E27FC236}">
                <a16:creationId xmlns:a16="http://schemas.microsoft.com/office/drawing/2014/main" id="{18920A7F-A143-BB59-C1A9-2C3F2FD20DD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179" y="1443789"/>
            <a:ext cx="10780295" cy="5120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8904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BA5BA-0ADE-ABE2-BE7A-2864457C7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5316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Hormonal influences on female ADHD</a:t>
            </a:r>
            <a:endParaRPr lang="en-GB" sz="3600" dirty="0">
              <a:highlight>
                <a:srgbClr val="FFFF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2014D-28AD-85FB-FF1C-3143AE4627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30442"/>
            <a:ext cx="10515600" cy="5562432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More research needed!</a:t>
            </a:r>
          </a:p>
          <a:p>
            <a:r>
              <a:rPr lang="en-US" sz="2400" dirty="0" err="1">
                <a:solidFill>
                  <a:srgbClr val="1A1A1A"/>
                </a:solidFill>
              </a:rPr>
              <a:t>Oestrogen</a:t>
            </a:r>
            <a:r>
              <a:rPr lang="en-US" sz="2400" dirty="0">
                <a:solidFill>
                  <a:srgbClr val="1A1A1A"/>
                </a:solidFill>
              </a:rPr>
              <a:t> and progesterone interact with dopamine (DA), noradrenaline, serotonin, and acetylcholine.</a:t>
            </a:r>
          </a:p>
          <a:p>
            <a:r>
              <a:rPr lang="en-US" sz="2400" dirty="0">
                <a:solidFill>
                  <a:srgbClr val="1A1A1A"/>
                </a:solidFill>
              </a:rPr>
              <a:t>ADHD – lower levels of DA and NA in certain brain regions</a:t>
            </a:r>
          </a:p>
          <a:p>
            <a:r>
              <a:rPr lang="en-US" sz="2400" dirty="0" err="1">
                <a:solidFill>
                  <a:srgbClr val="1A1A1A"/>
                </a:solidFill>
              </a:rPr>
              <a:t>Oestrogen</a:t>
            </a:r>
            <a:r>
              <a:rPr lang="en-US" sz="2400" dirty="0">
                <a:solidFill>
                  <a:srgbClr val="1A1A1A"/>
                </a:solidFill>
              </a:rPr>
              <a:t> </a:t>
            </a:r>
            <a:r>
              <a:rPr lang="en-US" sz="2400" b="1" u="sng" dirty="0">
                <a:solidFill>
                  <a:srgbClr val="1A1A1A"/>
                </a:solidFill>
              </a:rPr>
              <a:t>potentiates</a:t>
            </a:r>
            <a:r>
              <a:rPr lang="en-US" sz="2400" dirty="0">
                <a:solidFill>
                  <a:srgbClr val="1A1A1A"/>
                </a:solidFill>
              </a:rPr>
              <a:t> action of DA and  </a:t>
            </a:r>
            <a:r>
              <a:rPr lang="en-US" sz="2400" b="1" dirty="0">
                <a:solidFill>
                  <a:srgbClr val="FF0000"/>
                </a:solidFill>
              </a:rPr>
              <a:t>↑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1A1A1A"/>
                </a:solidFill>
              </a:rPr>
              <a:t>executive function</a:t>
            </a:r>
            <a:endParaRPr lang="en-US" sz="2400" b="1" dirty="0">
              <a:solidFill>
                <a:srgbClr val="1A1A1A"/>
              </a:solidFill>
            </a:endParaRPr>
          </a:p>
          <a:p>
            <a:r>
              <a:rPr lang="en-US" sz="2400" dirty="0">
                <a:solidFill>
                  <a:srgbClr val="1A1A1A"/>
                </a:solidFill>
              </a:rPr>
              <a:t>Low </a:t>
            </a:r>
            <a:r>
              <a:rPr lang="en-US" sz="2400" dirty="0" err="1">
                <a:solidFill>
                  <a:srgbClr val="1A1A1A"/>
                </a:solidFill>
              </a:rPr>
              <a:t>oestrogen</a:t>
            </a:r>
            <a:r>
              <a:rPr lang="en-US" sz="2400" dirty="0">
                <a:solidFill>
                  <a:srgbClr val="1A1A1A"/>
                </a:solidFill>
              </a:rPr>
              <a:t> leads to</a:t>
            </a:r>
            <a:r>
              <a:rPr lang="en-US" sz="2400" dirty="0">
                <a:solidFill>
                  <a:srgbClr val="FF0000"/>
                </a:solidFill>
              </a:rPr>
              <a:t> ↓ </a:t>
            </a:r>
            <a:r>
              <a:rPr lang="en-US" sz="2400" dirty="0">
                <a:solidFill>
                  <a:srgbClr val="1A1A1A"/>
                </a:solidFill>
              </a:rPr>
              <a:t>executive function (poor planning)</a:t>
            </a:r>
          </a:p>
          <a:p>
            <a:r>
              <a:rPr lang="en-US" sz="2400" dirty="0">
                <a:solidFill>
                  <a:srgbClr val="1A1A1A"/>
                </a:solidFill>
              </a:rPr>
              <a:t>Progesterone (and metabolites) are positive modulators on GABA receptors – sedative, anxiolytic, anti-convulsant, neuroprotective but Progesterone (and metabolites)</a:t>
            </a:r>
            <a:r>
              <a:rPr lang="en-US" sz="2400" b="1" dirty="0">
                <a:solidFill>
                  <a:srgbClr val="1A1A1A"/>
                </a:solidFill>
              </a:rPr>
              <a:t> influence emotional processing </a:t>
            </a:r>
            <a:r>
              <a:rPr lang="en-US" sz="2400" dirty="0">
                <a:solidFill>
                  <a:srgbClr val="1A1A1A"/>
                </a:solidFill>
              </a:rPr>
              <a:t>and are likely causal factors for mood symptoms in PMS and PMDD</a:t>
            </a:r>
            <a:r>
              <a:rPr lang="en-US" sz="2400" baseline="30000" dirty="0">
                <a:solidFill>
                  <a:srgbClr val="1A1A1A"/>
                </a:solidFill>
              </a:rPr>
              <a:t>1 and is </a:t>
            </a:r>
            <a:r>
              <a:rPr lang="en-US" sz="2400" b="1" dirty="0">
                <a:solidFill>
                  <a:srgbClr val="1A1A1A"/>
                </a:solidFill>
              </a:rPr>
              <a:t>memory impairing</a:t>
            </a:r>
          </a:p>
          <a:p>
            <a:pPr marL="0" indent="0" algn="l">
              <a:buNone/>
            </a:pPr>
            <a:r>
              <a:rPr lang="en-US" sz="1800" baseline="30000" dirty="0">
                <a:solidFill>
                  <a:srgbClr val="1A1A1A"/>
                </a:solidFill>
                <a:effectLst/>
              </a:rPr>
              <a:t>1</a:t>
            </a:r>
            <a:r>
              <a:rPr lang="en-US" sz="1800" dirty="0">
                <a:solidFill>
                  <a:srgbClr val="1A1A1A"/>
                </a:solidFill>
                <a:effectLst/>
              </a:rPr>
              <a:t> Progesterone – Friend or Foe? Frontiers in Neuroendocrinology, Vol 59, 2020, ISSN 0091-3022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76AE6-7CF5-93D3-3C4F-41DE06617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AF379E8-AC6C-43B9-9222-BDF0AF9336F0}" type="datetime1">
              <a:rPr lang="en-US" smtClean="0"/>
              <a:t>5/2/2024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3512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7942E-F4DB-56C4-5E9F-EEF0D4339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2473"/>
          </a:xfrm>
        </p:spPr>
        <p:txBody>
          <a:bodyPr>
            <a:normAutofit/>
          </a:bodyPr>
          <a:lstStyle/>
          <a:p>
            <a:r>
              <a:rPr lang="en-GB" dirty="0"/>
              <a:t>Menstrual cycle and ADHD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9B4B2-7187-9D0F-1A8D-6FD61438A8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7599"/>
            <a:ext cx="10515600" cy="5740401"/>
          </a:xfrm>
        </p:spPr>
        <p:txBody>
          <a:bodyPr>
            <a:normAutofit/>
          </a:bodyPr>
          <a:lstStyle/>
          <a:p>
            <a:r>
              <a:rPr lang="en-US" sz="2400" b="0" i="0" dirty="0">
                <a:solidFill>
                  <a:srgbClr val="1A1A1A"/>
                </a:solidFill>
                <a:effectLst/>
              </a:rPr>
              <a:t>Menstrual cycle</a:t>
            </a:r>
          </a:p>
          <a:p>
            <a:pPr lvl="1"/>
            <a:r>
              <a:rPr lang="en-US" sz="2200" b="0" i="0" dirty="0" err="1">
                <a:solidFill>
                  <a:srgbClr val="1A1A1A"/>
                </a:solidFill>
                <a:effectLst/>
              </a:rPr>
              <a:t>oestrogen</a:t>
            </a:r>
            <a:r>
              <a:rPr lang="en-US" sz="2200" b="0" i="0" dirty="0">
                <a:solidFill>
                  <a:srgbClr val="1A1A1A"/>
                </a:solidFill>
                <a:effectLst/>
              </a:rPr>
              <a:t> levels rise in follicular phase (day 6 to 14)</a:t>
            </a:r>
            <a:r>
              <a:rPr lang="en-US" sz="2200" b="0" i="0" dirty="0">
                <a:solidFill>
                  <a:srgbClr val="FF0000"/>
                </a:solidFill>
                <a:effectLst/>
              </a:rPr>
              <a:t> lowest </a:t>
            </a:r>
            <a:r>
              <a:rPr lang="en-US" sz="2000" dirty="0">
                <a:solidFill>
                  <a:srgbClr val="FF0000"/>
                </a:solidFill>
                <a:effectLst/>
              </a:rPr>
              <a:t>ADHD symptoms</a:t>
            </a:r>
          </a:p>
          <a:p>
            <a:pPr lvl="1"/>
            <a:r>
              <a:rPr lang="en-US" sz="2200" b="0" i="0" dirty="0" err="1">
                <a:solidFill>
                  <a:srgbClr val="1A1A1A"/>
                </a:solidFill>
                <a:effectLst/>
              </a:rPr>
              <a:t>oestrogen</a:t>
            </a:r>
            <a:r>
              <a:rPr lang="en-US" sz="2200" b="0" i="0" dirty="0">
                <a:solidFill>
                  <a:srgbClr val="1A1A1A"/>
                </a:solidFill>
                <a:effectLst/>
              </a:rPr>
              <a:t> levels drop in luteal phase (day 15-28) as progesterone increases. PMS and PMDD (more prevalent in women with ADHD) occu</a:t>
            </a:r>
            <a:r>
              <a:rPr lang="en-US" sz="2200" dirty="0">
                <a:solidFill>
                  <a:srgbClr val="1A1A1A"/>
                </a:solidFill>
              </a:rPr>
              <a:t>r in this phase.</a:t>
            </a:r>
            <a:r>
              <a:rPr lang="en-US" sz="2200" baseline="30000" dirty="0">
                <a:solidFill>
                  <a:srgbClr val="1A1A1A"/>
                </a:solidFill>
              </a:rPr>
              <a:t>1</a:t>
            </a:r>
            <a:r>
              <a:rPr lang="en-US" sz="2200" dirty="0">
                <a:solidFill>
                  <a:srgbClr val="FF0000"/>
                </a:solidFill>
              </a:rPr>
              <a:t>Exacerbation of ADHD symptoms</a:t>
            </a:r>
          </a:p>
          <a:p>
            <a:pPr lvl="1"/>
            <a:endParaRPr lang="en-US" sz="2200" b="0" i="0" dirty="0">
              <a:solidFill>
                <a:srgbClr val="FF0000"/>
              </a:solidFill>
              <a:effectLst/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ADHD medications less effective in second half of cycle</a:t>
            </a:r>
            <a:r>
              <a:rPr lang="en-US" sz="2400" baseline="30000" dirty="0">
                <a:solidFill>
                  <a:schemeClr val="tx1"/>
                </a:solidFill>
              </a:rPr>
              <a:t>2</a:t>
            </a:r>
          </a:p>
          <a:p>
            <a:endParaRPr lang="en-US" sz="2400" baseline="300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High levels of progesterone in luteal phase (fertile) may increase impulsive </a:t>
            </a:r>
            <a:r>
              <a:rPr lang="en-US" sz="2400" dirty="0" err="1">
                <a:solidFill>
                  <a:schemeClr val="tx1"/>
                </a:solidFill>
              </a:rPr>
              <a:t>behaviours</a:t>
            </a:r>
            <a:r>
              <a:rPr lang="en-US" sz="2400" dirty="0">
                <a:solidFill>
                  <a:schemeClr val="tx1"/>
                </a:solidFill>
              </a:rPr>
              <a:t>, emotional fluctuations, poor memory.</a:t>
            </a:r>
          </a:p>
          <a:p>
            <a:pPr marL="0" indent="0">
              <a:buNone/>
            </a:pPr>
            <a:r>
              <a:rPr lang="en-US" sz="2400" baseline="30000" dirty="0">
                <a:solidFill>
                  <a:schemeClr val="tx1"/>
                </a:solidFill>
              </a:rPr>
              <a:t>1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1800" dirty="0">
                <a:solidFill>
                  <a:schemeClr val="tx1"/>
                </a:solidFill>
              </a:rPr>
              <a:t>White TL. </a:t>
            </a:r>
            <a:r>
              <a:rPr lang="en-US" sz="1800" dirty="0" err="1">
                <a:solidFill>
                  <a:schemeClr val="tx1"/>
                </a:solidFill>
              </a:rPr>
              <a:t>Pharmacol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Biochem</a:t>
            </a:r>
            <a:r>
              <a:rPr lang="en-US" sz="1800" dirty="0">
                <a:solidFill>
                  <a:schemeClr val="tx1"/>
                </a:solidFill>
              </a:rPr>
              <a:t> Behav.2002;71:67-75. </a:t>
            </a:r>
            <a:r>
              <a:rPr lang="en-US" sz="1800" baseline="30000" dirty="0">
                <a:solidFill>
                  <a:srgbClr val="1A1A1A"/>
                </a:solidFill>
              </a:rPr>
              <a:t>2</a:t>
            </a:r>
            <a:r>
              <a:rPr lang="en-US" sz="1800" dirty="0">
                <a:solidFill>
                  <a:srgbClr val="1A1A1A"/>
                </a:solidFill>
                <a:effectLst/>
              </a:rPr>
              <a:t> </a:t>
            </a:r>
            <a:r>
              <a:rPr lang="en-US" sz="1800" dirty="0">
                <a:solidFill>
                  <a:srgbClr val="1A1A1A"/>
                </a:solidFill>
              </a:rPr>
              <a:t>Roberts B. </a:t>
            </a:r>
            <a:r>
              <a:rPr lang="en-GB" sz="1800" b="0" dirty="0" err="1">
                <a:solidFill>
                  <a:srgbClr val="1A1A1A"/>
                </a:solidFill>
                <a:effectLst/>
              </a:rPr>
              <a:t>Psychoneuroendocrinology</a:t>
            </a:r>
            <a:r>
              <a:rPr lang="en-GB" sz="1800" b="0" dirty="0">
                <a:solidFill>
                  <a:srgbClr val="1A1A1A"/>
                </a:solidFill>
                <a:effectLst/>
              </a:rPr>
              <a:t>, 2018: 88;105–114.</a:t>
            </a:r>
          </a:p>
          <a:p>
            <a:pPr marL="0" indent="0"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960319-E402-F96F-CB65-7C3F94A94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AF379E8-AC6C-43B9-9222-BDF0AF9336F0}" type="datetime1">
              <a:rPr lang="en-US" smtClean="0"/>
              <a:t>5/2/2024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7405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A15FC-5D20-AF92-07D2-5F8607943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513347"/>
            <a:ext cx="9692640" cy="1203158"/>
          </a:xfrm>
        </p:spPr>
        <p:txBody>
          <a:bodyPr>
            <a:normAutofit fontScale="90000"/>
          </a:bodyPr>
          <a:lstStyle/>
          <a:p>
            <a:r>
              <a:rPr lang="en-GB" dirty="0"/>
              <a:t>Perinatal ADHD -</a:t>
            </a:r>
            <a:r>
              <a:rPr lang="en-GB" sz="4400" dirty="0">
                <a:solidFill>
                  <a:srgbClr val="C00000"/>
                </a:solidFill>
              </a:rPr>
              <a:t>Where do we see it?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A78A5-36D4-5767-A5ED-1E8E2D85C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588168"/>
            <a:ext cx="8595360" cy="4591969"/>
          </a:xfrm>
        </p:spPr>
        <p:txBody>
          <a:bodyPr>
            <a:normAutofit/>
          </a:bodyPr>
          <a:lstStyle/>
          <a:p>
            <a:endParaRPr lang="en-GB" sz="2800" dirty="0">
              <a:solidFill>
                <a:schemeClr val="tx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tx1"/>
                </a:solidFill>
              </a:rPr>
              <a:t>Antenatal period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tx1"/>
                </a:solidFill>
              </a:rPr>
              <a:t>Pregnancy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tx1"/>
                </a:solidFill>
              </a:rPr>
              <a:t>Postnatal period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tx1"/>
                </a:solidFill>
              </a:rPr>
              <a:t>Influences parenting style</a:t>
            </a:r>
          </a:p>
          <a:p>
            <a:endParaRPr lang="en-GB" sz="2800" dirty="0">
              <a:solidFill>
                <a:schemeClr val="tx1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30016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C059D-294F-1749-3D1B-28FA7A303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4697"/>
          </a:xfrm>
        </p:spPr>
        <p:txBody>
          <a:bodyPr>
            <a:normAutofit/>
          </a:bodyPr>
          <a:lstStyle/>
          <a:p>
            <a:r>
              <a:rPr lang="en-US" sz="4400" b="0" dirty="0">
                <a:solidFill>
                  <a:srgbClr val="C00000"/>
                </a:solidFill>
                <a:ea typeface="ＭＳ Ｐゴシック" pitchFamily="34" charset="-128"/>
              </a:rPr>
              <a:t>T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ＭＳ Ｐゴシック" pitchFamily="34" charset="-128"/>
              </a:rPr>
              <a:t>reatments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ＭＳ Ｐゴシック" pitchFamily="34" charset="-128"/>
              </a:rPr>
              <a:t> 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ＭＳ Ｐゴシック" pitchFamily="34" charset="-128"/>
              </a:rPr>
              <a:t>for ADHD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7E06F-3DEB-611E-D2C4-ED90A4BB5F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40042"/>
            <a:ext cx="5288280" cy="4828674"/>
          </a:xfrm>
        </p:spPr>
        <p:txBody>
          <a:bodyPr>
            <a:normAutofit/>
          </a:bodyPr>
          <a:lstStyle/>
          <a:p>
            <a:pPr marL="0" indent="0" fontAlgn="auto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800" b="1" dirty="0">
                <a:solidFill>
                  <a:srgbClr val="C00000"/>
                </a:solidFill>
                <a:latin typeface="Century Schoolbook" panose="02040604050505020304" pitchFamily="18" charset="0"/>
              </a:rPr>
              <a:t>Stimulants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2800" dirty="0">
                <a:solidFill>
                  <a:schemeClr val="tx1"/>
                </a:solidFill>
              </a:rPr>
              <a:t>Methylphenidate and </a:t>
            </a:r>
            <a:r>
              <a:rPr lang="en-GB" sz="2800" dirty="0" err="1">
                <a:solidFill>
                  <a:schemeClr val="tx1"/>
                </a:solidFill>
              </a:rPr>
              <a:t>Dexamfetamine</a:t>
            </a:r>
            <a:endParaRPr lang="en-GB" sz="28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2800" dirty="0">
                <a:solidFill>
                  <a:schemeClr val="tx1"/>
                </a:solidFill>
              </a:rPr>
              <a:t>IR and XL preparations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2800" dirty="0">
                <a:solidFill>
                  <a:schemeClr val="tx1"/>
                </a:solidFill>
              </a:rPr>
              <a:t>Increase release of DA and NA, reuptake inhibition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2800" dirty="0">
                <a:solidFill>
                  <a:schemeClr val="tx1"/>
                </a:solidFill>
              </a:rPr>
              <a:t>Effects on BP and P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GB" sz="280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GB" sz="2800" dirty="0">
              <a:solidFill>
                <a:schemeClr val="tx1"/>
              </a:solidFill>
            </a:endParaRPr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F4BE7-1BB2-0B92-6D19-D98E7A071E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26479" y="1664201"/>
            <a:ext cx="4734025" cy="4828674"/>
          </a:xfrm>
        </p:spPr>
        <p:txBody>
          <a:bodyPr>
            <a:normAutofit/>
          </a:bodyPr>
          <a:lstStyle/>
          <a:p>
            <a:pPr marL="0" indent="0" fontAlgn="auto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800" b="1" dirty="0">
                <a:solidFill>
                  <a:srgbClr val="C00000"/>
                </a:solidFill>
                <a:latin typeface="Century Schoolbook" panose="02040604050505020304" pitchFamily="18" charset="0"/>
              </a:rPr>
              <a:t>Non stimulant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2800" dirty="0">
                <a:solidFill>
                  <a:schemeClr val="tx1"/>
                </a:solidFill>
              </a:rPr>
              <a:t>Atomoxetine (NARI)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2800" dirty="0">
                <a:solidFill>
                  <a:schemeClr val="tx1"/>
                </a:solidFill>
              </a:rPr>
              <a:t>Alpha 2 agonists – guanfacine and clonidine</a:t>
            </a:r>
          </a:p>
          <a:p>
            <a:pPr fontAlgn="auto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v"/>
            </a:pPr>
            <a:endParaRPr lang="en-GB" sz="2800" dirty="0"/>
          </a:p>
          <a:p>
            <a:pPr marL="0" indent="0" fontAlgn="auto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800" b="1" dirty="0">
                <a:solidFill>
                  <a:srgbClr val="C00000"/>
                </a:solidFill>
              </a:rPr>
              <a:t> Psychosocial</a:t>
            </a:r>
          </a:p>
          <a:p>
            <a:pPr marL="0" indent="0" fontAlgn="auto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800" dirty="0">
                <a:solidFill>
                  <a:schemeClr val="tx1"/>
                </a:solidFill>
              </a:rPr>
              <a:t>CBT, DBT, Mindfulness, Lifestyle changes, Social Skills Training</a:t>
            </a:r>
          </a:p>
          <a:p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4C1C57-DD43-7A5A-0E99-8ECD79BE6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064E64D-1B50-4EC0-83A1-DE58B45AB49E}" type="datetime1">
              <a:rPr lang="en-US" smtClean="0"/>
              <a:t>5/2/2024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3399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B7FD7-157E-4EB5-A633-7A5DE0624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6112" y="125386"/>
            <a:ext cx="9692640" cy="1397124"/>
          </a:xfrm>
        </p:spPr>
        <p:txBody>
          <a:bodyPr/>
          <a:lstStyle/>
          <a:p>
            <a:r>
              <a:rPr lang="en-US" dirty="0"/>
              <a:t>Risk and benefits of medication pregnancy and breast feeding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23C744-D417-453D-8327-0E26F87089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Risks medication </a:t>
            </a:r>
            <a:endParaRPr lang="en-GB" sz="2400" b="1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C1A71E-9ACB-40AB-8F85-DF9D103A6BC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Probably low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B1C15D-BFD8-4D85-967A-5E37EF4892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Risks untreated ADHD </a:t>
            </a:r>
            <a:endParaRPr lang="en-GB" sz="2400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263F2C-71D2-435E-95F5-C1FD62B20B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26480" y="2507549"/>
            <a:ext cx="4480560" cy="4069713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Poor planning and organization</a:t>
            </a:r>
          </a:p>
          <a:p>
            <a:r>
              <a:rPr lang="en-US" sz="2000" dirty="0">
                <a:solidFill>
                  <a:schemeClr val="tx1"/>
                </a:solidFill>
              </a:rPr>
              <a:t>Poor attendance at health </a:t>
            </a:r>
            <a:r>
              <a:rPr lang="en-US" sz="2000" dirty="0" err="1">
                <a:solidFill>
                  <a:schemeClr val="tx1"/>
                </a:solidFill>
              </a:rPr>
              <a:t>apts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Poor diet</a:t>
            </a:r>
          </a:p>
          <a:p>
            <a:r>
              <a:rPr lang="en-US" sz="2000" dirty="0">
                <a:solidFill>
                  <a:schemeClr val="tx1"/>
                </a:solidFill>
              </a:rPr>
              <a:t>Chaotic behavior</a:t>
            </a:r>
          </a:p>
          <a:p>
            <a:r>
              <a:rPr lang="en-US" sz="2000" dirty="0">
                <a:solidFill>
                  <a:schemeClr val="tx1"/>
                </a:solidFill>
              </a:rPr>
              <a:t>Impulsive, risk-taking </a:t>
            </a:r>
          </a:p>
          <a:p>
            <a:r>
              <a:rPr lang="en-US" sz="2000" dirty="0">
                <a:solidFill>
                  <a:schemeClr val="tx1"/>
                </a:solidFill>
              </a:rPr>
              <a:t>Drugs, alcohol</a:t>
            </a:r>
          </a:p>
          <a:p>
            <a:r>
              <a:rPr lang="en-US" sz="2000" dirty="0">
                <a:solidFill>
                  <a:schemeClr val="tx1"/>
                </a:solidFill>
              </a:rPr>
              <a:t>Comorbidities (anxiety, depression)</a:t>
            </a:r>
          </a:p>
          <a:p>
            <a:r>
              <a:rPr lang="en-US" sz="2000" dirty="0">
                <a:solidFill>
                  <a:schemeClr val="tx1"/>
                </a:solidFill>
              </a:rPr>
              <a:t>Child protection concerns</a:t>
            </a:r>
            <a:endParaRPr lang="en-GB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062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8182A-E1AA-4E25-AEC1-88157A85E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1359"/>
          </a:xfrm>
        </p:spPr>
        <p:txBody>
          <a:bodyPr>
            <a:normAutofit/>
          </a:bodyPr>
          <a:lstStyle/>
          <a:p>
            <a:r>
              <a:rPr lang="en-US" sz="3600" dirty="0"/>
              <a:t>ADHD in the Postnatal Period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9353B-17DA-4383-BBCE-170848D5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386" y="1427747"/>
            <a:ext cx="10515600" cy="5065128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Sudden, significant reduction in oestrogen and progesterone</a:t>
            </a:r>
          </a:p>
          <a:p>
            <a:endParaRPr lang="en-GB" sz="2400" dirty="0">
              <a:solidFill>
                <a:schemeClr val="tx1"/>
              </a:solidFill>
            </a:endParaRPr>
          </a:p>
          <a:p>
            <a:r>
              <a:rPr lang="en-GB" sz="2400" dirty="0">
                <a:solidFill>
                  <a:schemeClr val="tx1"/>
                </a:solidFill>
              </a:rPr>
              <a:t>Increased rate of postnatal depression</a:t>
            </a:r>
          </a:p>
          <a:p>
            <a:endParaRPr lang="en-GB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Parenthood is a huge transition – ADHD may reveal itself for first time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Usual structures and routines fall away</a:t>
            </a:r>
          </a:p>
          <a:p>
            <a:pPr lvl="1"/>
            <a:r>
              <a:rPr lang="en-US" sz="2400" dirty="0" err="1">
                <a:solidFill>
                  <a:schemeClr val="tx1"/>
                </a:solidFill>
              </a:rPr>
              <a:t>Organisation</a:t>
            </a:r>
            <a:r>
              <a:rPr lang="en-US" sz="2400" dirty="0">
                <a:solidFill>
                  <a:schemeClr val="tx1"/>
                </a:solidFill>
              </a:rPr>
              <a:t> and multi-tasking challenging </a:t>
            </a:r>
          </a:p>
          <a:p>
            <a:pPr lvl="2"/>
            <a:r>
              <a:rPr lang="en-GB" sz="2400" dirty="0">
                <a:solidFill>
                  <a:schemeClr val="tx1"/>
                </a:solidFill>
              </a:rPr>
              <a:t>Cognitive problems well-established. Executive dysfunction: inhibition;  planning; working memory; set shifting</a:t>
            </a:r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Combined with sleep-deprivation</a:t>
            </a:r>
          </a:p>
          <a:p>
            <a:pPr marL="457200" lvl="1" indent="0"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sz="1600" dirty="0"/>
          </a:p>
          <a:p>
            <a:pPr marL="685800" lvl="2" indent="0">
              <a:buNone/>
            </a:pPr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33699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27D92-12DA-25F2-7384-0FBFE27F2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E08A9-6C2E-182D-7013-87A00DE23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u="sng" kern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www.choiceandmedication.org.uk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u="sng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bumps - best use of medicine in pregnancy (medicinesinpregnancy.org)</a:t>
            </a:r>
            <a:r>
              <a:rPr lang="en-GB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u="sng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Drugs and Lactation Database (</a:t>
            </a:r>
            <a:r>
              <a:rPr lang="en-GB" sz="1800" u="sng" kern="1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LactMed</a:t>
            </a:r>
            <a:r>
              <a:rPr lang="en-GB" sz="1800" u="sng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®) - NCBI Bookshelf (nih.gov)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  <a:p>
            <a:endParaRPr lang="en-GB" dirty="0"/>
          </a:p>
          <a:p>
            <a:pPr marL="0" indent="0" algn="ctr">
              <a:buNone/>
            </a:pPr>
            <a:r>
              <a:rPr lang="en-GB" sz="4000" dirty="0">
                <a:solidFill>
                  <a:srgbClr val="57903F"/>
                </a:solidFill>
              </a:rPr>
              <a:t>THANK YOU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7A044A-DE2C-E780-8B51-72166EC6A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FF323AA-170C-4C76-B350-C21CF15222DA}" type="datetime1">
              <a:rPr lang="en-US" smtClean="0"/>
              <a:t>5/2/2024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31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461BE-800F-B7A0-882A-677094A1A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523949"/>
          </a:xfrm>
        </p:spPr>
        <p:txBody>
          <a:bodyPr>
            <a:normAutofit fontScale="90000"/>
          </a:bodyPr>
          <a:lstStyle/>
          <a:p>
            <a:r>
              <a:rPr lang="en-GB"/>
              <a:t>ADHD Symptom </a:t>
            </a:r>
            <a:r>
              <a:rPr lang="en-GB" dirty="0"/>
              <a:t>Domains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0CB91E-4CBE-4F3C-062A-1650D81261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65701" y="994611"/>
            <a:ext cx="4480560" cy="55691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400" b="1" dirty="0"/>
              <a:t>Inattentive </a:t>
            </a:r>
            <a:r>
              <a:rPr lang="en-GB" b="1" dirty="0"/>
              <a:t>(executive function)</a:t>
            </a:r>
          </a:p>
          <a:p>
            <a:r>
              <a:rPr lang="en-GB" sz="2400" dirty="0"/>
              <a:t>Poor Concentration</a:t>
            </a:r>
          </a:p>
          <a:p>
            <a:r>
              <a:rPr lang="en-GB" sz="2400" dirty="0"/>
              <a:t>Careless errors</a:t>
            </a:r>
          </a:p>
          <a:p>
            <a:r>
              <a:rPr lang="en-GB" sz="2400" dirty="0"/>
              <a:t>Failure to complete tasks</a:t>
            </a:r>
          </a:p>
          <a:p>
            <a:r>
              <a:rPr lang="en-GB" sz="2400" dirty="0"/>
              <a:t>Zoning Out</a:t>
            </a:r>
          </a:p>
          <a:p>
            <a:r>
              <a:rPr lang="en-GB" sz="2400" dirty="0"/>
              <a:t>Organisation challenging</a:t>
            </a:r>
          </a:p>
          <a:p>
            <a:r>
              <a:rPr lang="en-GB" sz="2400" dirty="0"/>
              <a:t>Avoidance of complex tasks</a:t>
            </a:r>
          </a:p>
          <a:p>
            <a:r>
              <a:rPr lang="en-GB" sz="2400" dirty="0"/>
              <a:t>Losing belongings</a:t>
            </a:r>
          </a:p>
          <a:p>
            <a:r>
              <a:rPr lang="en-GB" sz="2400" dirty="0"/>
              <a:t>Distractible</a:t>
            </a:r>
          </a:p>
          <a:p>
            <a:r>
              <a:rPr lang="en-GB" sz="2400" dirty="0"/>
              <a:t>Forgetful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D5AF68-794F-5483-D6DF-023BD50577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26480" y="994611"/>
            <a:ext cx="4480560" cy="55691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400" b="1" dirty="0"/>
              <a:t>Hyperactive/Impulsive</a:t>
            </a:r>
          </a:p>
          <a:p>
            <a:r>
              <a:rPr lang="en-GB" sz="2400" dirty="0"/>
              <a:t>Fidgety</a:t>
            </a:r>
          </a:p>
          <a:p>
            <a:r>
              <a:rPr lang="en-GB" sz="2400" dirty="0"/>
              <a:t>Struggles to stay seated</a:t>
            </a:r>
          </a:p>
          <a:p>
            <a:r>
              <a:rPr lang="en-GB" sz="2400" dirty="0"/>
              <a:t>Internal restlessness</a:t>
            </a:r>
          </a:p>
          <a:p>
            <a:r>
              <a:rPr lang="en-GB" sz="2400" dirty="0"/>
              <a:t>Always ‘on the go’</a:t>
            </a:r>
          </a:p>
          <a:p>
            <a:r>
              <a:rPr lang="en-GB" sz="2400" dirty="0"/>
              <a:t>Trouble doing things quietly</a:t>
            </a:r>
          </a:p>
          <a:p>
            <a:r>
              <a:rPr lang="en-GB" sz="2400" dirty="0"/>
              <a:t>Excessively chatty</a:t>
            </a:r>
          </a:p>
          <a:p>
            <a:r>
              <a:rPr lang="en-GB" sz="2400" dirty="0"/>
              <a:t>Blurts things out</a:t>
            </a:r>
          </a:p>
          <a:p>
            <a:r>
              <a:rPr lang="en-GB" sz="2400" dirty="0"/>
              <a:t>Interrupts</a:t>
            </a:r>
          </a:p>
          <a:p>
            <a:r>
              <a:rPr lang="en-GB" sz="2400" dirty="0"/>
              <a:t>Impatient, struggles to wait turn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2D3F17-6E21-6D1C-C11D-A81101C54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FF323AA-170C-4C76-B350-C21CF15222DA}" type="datetime1">
              <a:rPr lang="en-US" smtClean="0"/>
              <a:t>5/2/2024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839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319D1-667E-D21A-12B2-62E7F749A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652286"/>
          </a:xfrm>
        </p:spPr>
        <p:txBody>
          <a:bodyPr>
            <a:normAutofit fontScale="90000"/>
          </a:bodyPr>
          <a:lstStyle/>
          <a:p>
            <a:r>
              <a:rPr lang="en-GB" dirty="0"/>
              <a:t>Diagnostic Criteria DSM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D2CF31-888F-F4D4-CF29-508F0B9986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1872" y="1171074"/>
            <a:ext cx="4480560" cy="5213684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+mn-lt"/>
              </a:rPr>
              <a:t>&gt; 5 symptoms (either domain) are required</a:t>
            </a:r>
          </a:p>
          <a:p>
            <a:r>
              <a:rPr lang="en-US" sz="2400" dirty="0">
                <a:solidFill>
                  <a:schemeClr val="tx1"/>
                </a:solidFill>
              </a:rPr>
              <a:t>S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ymptoms present prior to age 12 years</a:t>
            </a:r>
            <a:endParaRPr lang="en-US" sz="2400" baseline="300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  <a:latin typeface="+mn-lt"/>
              </a:rPr>
              <a:t>Symptoms present in two or more settings (e.g. at home, school or work; with friends or relatives; in other activities)</a:t>
            </a:r>
            <a:br>
              <a:rPr lang="en-US" sz="2400" dirty="0">
                <a:solidFill>
                  <a:schemeClr val="tx1"/>
                </a:solidFill>
                <a:latin typeface="+mn-lt"/>
              </a:rPr>
            </a:br>
            <a:endParaRPr lang="en-US" sz="2400" dirty="0">
              <a:solidFill>
                <a:schemeClr val="tx1"/>
              </a:solidFill>
              <a:latin typeface="+mn-lt"/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S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ymptoms interfere with functioning</a:t>
            </a:r>
            <a:endParaRPr lang="en-GB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47ABD2-B788-FD3A-590C-AF0AD08516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26480" y="1171074"/>
            <a:ext cx="4480560" cy="5213684"/>
          </a:xfrm>
        </p:spPr>
        <p:txBody>
          <a:bodyPr/>
          <a:lstStyle/>
          <a:p>
            <a:r>
              <a:rPr lang="en-GB" sz="2400" dirty="0">
                <a:solidFill>
                  <a:schemeClr val="tx1"/>
                </a:solidFill>
              </a:rPr>
              <a:t>Functional Impairment:</a:t>
            </a:r>
          </a:p>
          <a:p>
            <a:endParaRPr lang="en-GB" sz="2400" dirty="0">
              <a:solidFill>
                <a:schemeClr val="tx1"/>
              </a:solidFill>
            </a:endParaRPr>
          </a:p>
          <a:p>
            <a:pPr lvl="1"/>
            <a:r>
              <a:rPr lang="en-GB" sz="2400" dirty="0">
                <a:solidFill>
                  <a:schemeClr val="tx1"/>
                </a:solidFill>
              </a:rPr>
              <a:t>Psychosocial – relationships, work, ADLs</a:t>
            </a:r>
          </a:p>
          <a:p>
            <a:pPr lvl="1"/>
            <a:endParaRPr lang="en-GB" sz="2200" dirty="0">
              <a:solidFill>
                <a:schemeClr val="tx1"/>
              </a:solidFill>
            </a:endParaRPr>
          </a:p>
          <a:p>
            <a:pPr lvl="1"/>
            <a:r>
              <a:rPr lang="en-GB" sz="2400" dirty="0">
                <a:solidFill>
                  <a:schemeClr val="tx1"/>
                </a:solidFill>
                <a:cs typeface="Calibri" pitchFamily="34" charset="0"/>
              </a:rPr>
              <a:t>Psychiatric</a:t>
            </a:r>
          </a:p>
          <a:p>
            <a:pPr marL="0" indent="0" eaLnBrk="1" hangingPunct="1">
              <a:spcBef>
                <a:spcPts val="0"/>
              </a:spcBef>
              <a:buClr>
                <a:schemeClr val="tx1"/>
              </a:buClr>
              <a:buNone/>
              <a:defRPr/>
            </a:pPr>
            <a:r>
              <a:rPr lang="en-GB" sz="2400" dirty="0">
                <a:solidFill>
                  <a:schemeClr val="tx1"/>
                </a:solidFill>
                <a:cs typeface="Calibri" pitchFamily="34" charset="0"/>
              </a:rPr>
              <a:t>	Low self-esteem</a:t>
            </a:r>
          </a:p>
          <a:p>
            <a:pPr marL="0" indent="0" eaLnBrk="1" hangingPunct="1">
              <a:spcBef>
                <a:spcPts val="0"/>
              </a:spcBef>
              <a:buClr>
                <a:schemeClr val="tx1"/>
              </a:buClr>
              <a:buNone/>
              <a:defRPr/>
            </a:pPr>
            <a:r>
              <a:rPr lang="en-GB" sz="2400" dirty="0">
                <a:solidFill>
                  <a:schemeClr val="tx1"/>
                </a:solidFill>
                <a:cs typeface="Calibri" pitchFamily="34" charset="0"/>
              </a:rPr>
              <a:t>	Emotional lability</a:t>
            </a:r>
          </a:p>
          <a:p>
            <a:pPr marL="0" indent="0" eaLnBrk="1" hangingPunct="1">
              <a:spcBef>
                <a:spcPts val="0"/>
              </a:spcBef>
              <a:buClr>
                <a:schemeClr val="tx1"/>
              </a:buClr>
              <a:buNone/>
              <a:defRPr/>
            </a:pPr>
            <a:r>
              <a:rPr lang="en-GB" sz="2400" dirty="0">
                <a:solidFill>
                  <a:schemeClr val="tx1"/>
                </a:solidFill>
                <a:cs typeface="Calibri" pitchFamily="34" charset="0"/>
              </a:rPr>
              <a:t>	Sleep problems</a:t>
            </a:r>
          </a:p>
          <a:p>
            <a:pPr marL="0" indent="0" eaLnBrk="1" hangingPunct="1">
              <a:spcBef>
                <a:spcPts val="0"/>
              </a:spcBef>
              <a:buClr>
                <a:schemeClr val="tx1"/>
              </a:buClr>
              <a:buNone/>
              <a:defRPr/>
            </a:pPr>
            <a:r>
              <a:rPr lang="en-GB" sz="2400" dirty="0">
                <a:solidFill>
                  <a:schemeClr val="tx1"/>
                </a:solidFill>
                <a:cs typeface="Calibri" pitchFamily="34" charset="0"/>
              </a:rPr>
              <a:t>	</a:t>
            </a:r>
            <a:r>
              <a:rPr lang="en-GB" sz="2400" b="1" dirty="0">
                <a:solidFill>
                  <a:schemeClr val="tx1"/>
                </a:solidFill>
                <a:cs typeface="Calibri" pitchFamily="34" charset="0"/>
              </a:rPr>
              <a:t>Comorbid disorders 	</a:t>
            </a:r>
            <a:r>
              <a:rPr lang="en-GB" sz="2400" dirty="0">
                <a:solidFill>
                  <a:schemeClr val="tx1"/>
                </a:solidFill>
                <a:cs typeface="Calibri" pitchFamily="34" charset="0"/>
              </a:rPr>
              <a:t>(addiction, anxiety, 	depression, </a:t>
            </a:r>
            <a:r>
              <a:rPr lang="en-GB" sz="2400" dirty="0" err="1">
                <a:solidFill>
                  <a:schemeClr val="tx1"/>
                </a:solidFill>
                <a:cs typeface="Calibri" pitchFamily="34" charset="0"/>
              </a:rPr>
              <a:t>cPTSD</a:t>
            </a:r>
            <a:r>
              <a:rPr lang="en-GB" sz="2400" dirty="0">
                <a:solidFill>
                  <a:schemeClr val="tx1"/>
                </a:solidFill>
                <a:cs typeface="Calibri" pitchFamily="34" charset="0"/>
              </a:rPr>
              <a:t>, 	personality 	disorder) </a:t>
            </a:r>
          </a:p>
          <a:p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AF6474-908D-5E7B-756A-E724C3609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FF323AA-170C-4C76-B350-C21CF15222DA}" type="datetime1">
              <a:rPr lang="en-US" smtClean="0"/>
              <a:t>5/2/2024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096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886D4-84F3-840A-30E7-AA17EF9B1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979" y="135060"/>
            <a:ext cx="10335533" cy="651003"/>
          </a:xfrm>
        </p:spPr>
        <p:txBody>
          <a:bodyPr>
            <a:normAutofit/>
          </a:bodyPr>
          <a:lstStyle/>
          <a:p>
            <a:r>
              <a:rPr lang="en-US" sz="3600" dirty="0"/>
              <a:t>Female ADHD is under-</a:t>
            </a:r>
            <a:r>
              <a:rPr lang="en-US" sz="3600" dirty="0" err="1"/>
              <a:t>recognised</a:t>
            </a:r>
            <a:r>
              <a:rPr lang="en-US" sz="3600" dirty="0"/>
              <a:t> – WHY?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80873-A04F-D3CF-2BF5-3CA8F26D69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979" y="1125415"/>
            <a:ext cx="7524664" cy="5438387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</a:rPr>
              <a:t>Long-accepted that in children prevalence rate M:F 4:1 - probably incorrect!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</a:rPr>
              <a:t>Diagnostic tools have strong male bias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</a:rPr>
              <a:t>Majority of ADHD literature written about males</a:t>
            </a:r>
          </a:p>
          <a:p>
            <a:pPr marL="731520" lvl="1" indent="-457200"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</a:rPr>
              <a:t>Prevalent perspective is that ADHD is a BEHAVIOURAL DISORDER, female internalised presentation is overlooked/misdiagnosed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1100" dirty="0">
              <a:solidFill>
                <a:schemeClr val="tx1"/>
              </a:solidFill>
            </a:endParaRPr>
          </a:p>
          <a:p>
            <a:pPr marL="400050" lvl="1" indent="0">
              <a:buNone/>
            </a:pPr>
            <a:endParaRPr lang="en-GB" sz="1100" baseline="30000" dirty="0">
              <a:solidFill>
                <a:schemeClr val="tx1"/>
              </a:solidFill>
            </a:endParaRPr>
          </a:p>
          <a:p>
            <a:pPr marL="400050" lvl="1" indent="0">
              <a:buNone/>
            </a:pPr>
            <a:r>
              <a:rPr lang="en-GB" sz="1100" baseline="30000" dirty="0">
                <a:solidFill>
                  <a:schemeClr val="tx1"/>
                </a:solidFill>
              </a:rPr>
              <a:t>1 </a:t>
            </a:r>
            <a:r>
              <a:rPr lang="en-GB" sz="1700" dirty="0">
                <a:solidFill>
                  <a:schemeClr val="tx1"/>
                </a:solidFill>
              </a:rPr>
              <a:t>Taylor MJ. J Am </a:t>
            </a:r>
            <a:r>
              <a:rPr lang="en-GB" sz="1700" dirty="0" err="1">
                <a:solidFill>
                  <a:schemeClr val="tx1"/>
                </a:solidFill>
              </a:rPr>
              <a:t>Acad</a:t>
            </a:r>
            <a:r>
              <a:rPr lang="en-GB" sz="1700" dirty="0">
                <a:solidFill>
                  <a:schemeClr val="tx1"/>
                </a:solidFill>
              </a:rPr>
              <a:t> Child </a:t>
            </a:r>
            <a:r>
              <a:rPr lang="en-GB" sz="1700" dirty="0" err="1">
                <a:solidFill>
                  <a:schemeClr val="tx1"/>
                </a:solidFill>
              </a:rPr>
              <a:t>Adolesc</a:t>
            </a:r>
            <a:r>
              <a:rPr lang="en-GB" sz="1700" dirty="0">
                <a:solidFill>
                  <a:schemeClr val="tx1"/>
                </a:solidFill>
              </a:rPr>
              <a:t> Psychiatry, 2016;55:504-12.</a:t>
            </a:r>
          </a:p>
          <a:p>
            <a:pPr marL="857250" lvl="1" indent="-457200">
              <a:buFontTx/>
              <a:buChar char="-"/>
            </a:pPr>
            <a:endParaRPr lang="en-GB" sz="1100" dirty="0"/>
          </a:p>
        </p:txBody>
      </p:sp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id="{714ED883-C4E9-AB0C-BAEB-D14B0514E1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3643" y="1933575"/>
            <a:ext cx="2214663" cy="3639872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CE329C-36AA-991A-6BB9-1D9CA6C3CE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10797542" y="998537"/>
            <a:ext cx="1904999" cy="365125"/>
          </a:xfrm>
        </p:spPr>
        <p:txBody>
          <a:bodyPr>
            <a:normAutofit/>
          </a:bodyPr>
          <a:lstStyle/>
          <a:p>
            <a:pPr rtl="0">
              <a:spcAft>
                <a:spcPts val="600"/>
              </a:spcAft>
            </a:pPr>
            <a:fld id="{6AF379E8-AC6C-43B9-9222-BDF0AF9336F0}" type="datetime1">
              <a:rPr lang="en-US"/>
              <a:pPr rtl="0">
                <a:spcAft>
                  <a:spcPts val="600"/>
                </a:spcAft>
              </a:pPr>
              <a:t>5/2/2024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369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20AD2-402E-4CE5-8AD9-DD90010AE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5"/>
            <a:ext cx="10058400" cy="45719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Female ADHD Mental health co-morbidities –1</a:t>
            </a:r>
            <a:endParaRPr lang="en-GB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1043F-D436-E36A-2B02-BAFBE51E8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973754"/>
            <a:ext cx="10058400" cy="5884246"/>
          </a:xfrm>
        </p:spPr>
        <p:txBody>
          <a:bodyPr>
            <a:normAutofit fontScale="25000" lnSpcReduction="20000"/>
          </a:bodyPr>
          <a:lstStyle/>
          <a:p>
            <a:r>
              <a:rPr lang="en-GB" sz="9600" dirty="0">
                <a:solidFill>
                  <a:schemeClr val="tx1"/>
                </a:solidFill>
              </a:rPr>
              <a:t>Comorbidity is </a:t>
            </a:r>
            <a:r>
              <a:rPr lang="en-GB" sz="9600" u="sng" dirty="0">
                <a:solidFill>
                  <a:schemeClr val="tx1"/>
                </a:solidFill>
              </a:rPr>
              <a:t>not</a:t>
            </a:r>
            <a:r>
              <a:rPr lang="en-GB" sz="9600" dirty="0">
                <a:solidFill>
                  <a:schemeClr val="tx1"/>
                </a:solidFill>
              </a:rPr>
              <a:t> the exception, it’s the </a:t>
            </a:r>
            <a:r>
              <a:rPr lang="en-GB" sz="9600" u="sng" dirty="0">
                <a:solidFill>
                  <a:schemeClr val="tx1"/>
                </a:solidFill>
              </a:rPr>
              <a:t>rule</a:t>
            </a:r>
          </a:p>
          <a:p>
            <a:r>
              <a:rPr lang="en-GB" sz="9600" dirty="0">
                <a:solidFill>
                  <a:schemeClr val="tx1"/>
                </a:solidFill>
              </a:rPr>
              <a:t>About 75% of adults with ADHD will have at least one other mental health disorder. </a:t>
            </a:r>
          </a:p>
          <a:p>
            <a:r>
              <a:rPr lang="en-US" sz="9600" dirty="0">
                <a:solidFill>
                  <a:schemeClr val="tx1"/>
                </a:solidFill>
              </a:rPr>
              <a:t>Females show more internalizing </a:t>
            </a:r>
            <a:r>
              <a:rPr lang="en-US" sz="9600" dirty="0" err="1">
                <a:solidFill>
                  <a:schemeClr val="tx1"/>
                </a:solidFill>
              </a:rPr>
              <a:t>behaviours</a:t>
            </a:r>
            <a:r>
              <a:rPr lang="en-US" sz="9600" dirty="0">
                <a:solidFill>
                  <a:schemeClr val="tx1"/>
                </a:solidFill>
              </a:rPr>
              <a:t>:</a:t>
            </a:r>
          </a:p>
          <a:p>
            <a:pPr lvl="1">
              <a:buFontTx/>
              <a:buChar char="-"/>
            </a:pPr>
            <a:r>
              <a:rPr lang="en-US" sz="9600" dirty="0">
                <a:solidFill>
                  <a:schemeClr val="tx1"/>
                </a:solidFill>
              </a:rPr>
              <a:t>Depression and anxiety</a:t>
            </a:r>
          </a:p>
          <a:p>
            <a:pPr lvl="1">
              <a:buFontTx/>
              <a:buChar char="-"/>
            </a:pPr>
            <a:r>
              <a:rPr lang="en-US" sz="9600" dirty="0">
                <a:solidFill>
                  <a:schemeClr val="tx1"/>
                </a:solidFill>
              </a:rPr>
              <a:t>Emotional variability</a:t>
            </a:r>
          </a:p>
          <a:p>
            <a:pPr lvl="1">
              <a:buFontTx/>
              <a:buChar char="-"/>
            </a:pPr>
            <a:r>
              <a:rPr lang="en-US" sz="9600" dirty="0">
                <a:solidFill>
                  <a:schemeClr val="tx1"/>
                </a:solidFill>
              </a:rPr>
              <a:t>Tendency for these to be seen as the</a:t>
            </a:r>
            <a:r>
              <a:rPr lang="en-US" sz="9600" u="sng" dirty="0">
                <a:solidFill>
                  <a:schemeClr val="tx1"/>
                </a:solidFill>
              </a:rPr>
              <a:t> primary </a:t>
            </a:r>
            <a:r>
              <a:rPr lang="en-US" sz="9600" dirty="0">
                <a:solidFill>
                  <a:schemeClr val="tx1"/>
                </a:solidFill>
              </a:rPr>
              <a:t>problem, rather than possible consequence of ADHD</a:t>
            </a:r>
          </a:p>
          <a:p>
            <a:pPr lvl="2">
              <a:buFontTx/>
              <a:buChar char="-"/>
            </a:pPr>
            <a:endParaRPr lang="en-US" sz="9600" dirty="0">
              <a:solidFill>
                <a:schemeClr val="tx1"/>
              </a:solidFill>
            </a:endParaRPr>
          </a:p>
          <a:p>
            <a:r>
              <a:rPr lang="en-US" sz="9600" dirty="0">
                <a:solidFill>
                  <a:schemeClr val="tx1"/>
                </a:solidFill>
              </a:rPr>
              <a:t>Also externalizing </a:t>
            </a:r>
            <a:r>
              <a:rPr lang="en-US" sz="9600" dirty="0" err="1">
                <a:solidFill>
                  <a:schemeClr val="tx1"/>
                </a:solidFill>
              </a:rPr>
              <a:t>behaviours</a:t>
            </a:r>
            <a:endParaRPr lang="en-US" sz="96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sz="9600" dirty="0">
                <a:solidFill>
                  <a:schemeClr val="tx1"/>
                </a:solidFill>
              </a:rPr>
              <a:t>-  oppositional defiant disorder, conduct disorder, rule-breaking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kumimoji="0" lang="en-US" sz="9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Higher rates </a:t>
            </a:r>
            <a:r>
              <a:rPr kumimoji="0" lang="en-US" sz="9600" i="0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ea typeface="+mn-ea"/>
                <a:cs typeface="+mn-cs"/>
              </a:rPr>
              <a:t>DSH and attempted suicide</a:t>
            </a:r>
            <a:r>
              <a:rPr kumimoji="0" lang="en-US" sz="9600" i="0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ea typeface="+mn-ea"/>
                <a:cs typeface="+mn-cs"/>
              </a:rPr>
              <a:t>1</a:t>
            </a:r>
            <a:r>
              <a:rPr kumimoji="0" lang="en-US" sz="9600" i="0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ea typeface="+mn-ea"/>
                <a:cs typeface="+mn-cs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endParaRPr kumimoji="0" lang="en-US" sz="80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ea typeface="+mn-ea"/>
              <a:cs typeface="+mn-cs"/>
            </a:endParaRPr>
          </a:p>
          <a:p>
            <a:pPr marL="0" indent="0">
              <a:buNone/>
            </a:pPr>
            <a:r>
              <a:rPr kumimoji="0" lang="en-US" sz="7200" b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1</a:t>
            </a:r>
            <a:r>
              <a:rPr kumimoji="0" lang="en-US" sz="72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Fitzgerald et al, </a:t>
            </a:r>
            <a:r>
              <a:rPr kumimoji="0" lang="en-US" sz="7200" b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BJPsych</a:t>
            </a:r>
            <a:r>
              <a:rPr kumimoji="0" lang="en-US" sz="72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2019; Huang et al </a:t>
            </a:r>
            <a:r>
              <a:rPr kumimoji="0" lang="en-US" sz="7200" b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BJPsych</a:t>
            </a:r>
            <a:r>
              <a:rPr kumimoji="0" lang="en-US" sz="72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2018</a:t>
            </a:r>
            <a:endParaRPr lang="en-US" sz="5600" dirty="0"/>
          </a:p>
          <a:p>
            <a:pPr>
              <a:buFont typeface="Arial" panose="020B0604020202020204" pitchFamily="34" charset="0"/>
              <a:buChar char="•"/>
            </a:pPr>
            <a:endParaRPr lang="en-US" sz="56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56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56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5600" dirty="0"/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0A2FE4-C577-9CAC-2EE9-5CF76539D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AF379E8-AC6C-43B9-9222-BDF0AF9336F0}" type="datetime1">
              <a:rPr lang="en-US" smtClean="0"/>
              <a:t>5/2/2024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749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9B284-BE08-50A5-9632-7C9005AFA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5316"/>
          </a:xfrm>
        </p:spPr>
        <p:txBody>
          <a:bodyPr>
            <a:normAutofit/>
          </a:bodyPr>
          <a:lstStyle/>
          <a:p>
            <a:r>
              <a:rPr lang="en-US" sz="3200" dirty="0"/>
              <a:t>Female ADHD Mental health co-morbidities –2</a:t>
            </a:r>
            <a:endParaRPr lang="en-GB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20D90-EAF3-1056-4EBB-D967E7FCA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30442"/>
            <a:ext cx="10515600" cy="5759116"/>
          </a:xfrm>
        </p:spPr>
        <p:txBody>
          <a:bodyPr>
            <a:normAutofit fontScale="25000" lnSpcReduction="20000"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9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960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Disordered eating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960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kumimoji="0" lang="en-US" sz="9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Including Anorexia Nervosa, </a:t>
            </a:r>
            <a:r>
              <a:rPr lang="en-US" sz="9600" dirty="0">
                <a:solidFill>
                  <a:prstClr val="black"/>
                </a:solidFill>
              </a:rPr>
              <a:t>B</a:t>
            </a:r>
            <a:r>
              <a:rPr kumimoji="0" lang="en-US" sz="9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inge</a:t>
            </a:r>
            <a:r>
              <a:rPr kumimoji="0" lang="en-US" sz="9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Eating D</a:t>
            </a:r>
            <a:r>
              <a:rPr lang="en-US" sz="9600" dirty="0" err="1">
                <a:solidFill>
                  <a:prstClr val="black"/>
                </a:solidFill>
              </a:rPr>
              <a:t>isorder</a:t>
            </a:r>
            <a:r>
              <a:rPr lang="en-US" sz="9600" dirty="0">
                <a:solidFill>
                  <a:prstClr val="black"/>
                </a:solidFill>
              </a:rPr>
              <a:t> (</a:t>
            </a:r>
            <a:r>
              <a:rPr kumimoji="0" lang="en-US" sz="9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BED)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9600" b="1" dirty="0">
                <a:solidFill>
                  <a:prstClr val="black"/>
                </a:solidFill>
              </a:rPr>
              <a:t>Obesity </a:t>
            </a:r>
            <a:r>
              <a:rPr lang="en-US" sz="9600" dirty="0">
                <a:solidFill>
                  <a:prstClr val="black"/>
                </a:solidFill>
              </a:rPr>
              <a:t>increased by 70% in adults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en-US" sz="9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960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Substance Misuse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960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9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More likely to </a:t>
            </a:r>
            <a:r>
              <a:rPr kumimoji="0" lang="en-US" sz="960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smoke, drink heavily  and use recreational substances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9600" dirty="0">
                <a:solidFill>
                  <a:schemeClr val="tx1"/>
                </a:solidFill>
              </a:rPr>
              <a:t>Female have higher gaming and social media use</a:t>
            </a:r>
            <a:r>
              <a:rPr lang="en-US" sz="9600" baseline="30000" dirty="0">
                <a:solidFill>
                  <a:schemeClr val="tx1"/>
                </a:solidFill>
              </a:rPr>
              <a:t>1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9600" dirty="0">
              <a:solidFill>
                <a:schemeClr val="tx1"/>
              </a:solidFill>
            </a:endParaRPr>
          </a:p>
          <a:p>
            <a:pPr algn="l"/>
            <a:r>
              <a:rPr kumimoji="0" lang="en-US" sz="9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Increased mortality </a:t>
            </a:r>
            <a:r>
              <a:rPr kumimoji="0" lang="en-US" sz="9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after controlling for comorbid CD, ODD and SUD</a:t>
            </a:r>
            <a:r>
              <a:rPr kumimoji="0" lang="en-US" sz="96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2</a:t>
            </a:r>
            <a:r>
              <a:rPr kumimoji="0" lang="en-US" sz="9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  <a:p>
            <a:pPr algn="l"/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indent="0" algn="l">
              <a:buNone/>
            </a:pPr>
            <a:r>
              <a:rPr lang="en-US" sz="6400" baseline="30000" dirty="0">
                <a:solidFill>
                  <a:prstClr val="black"/>
                </a:solidFill>
              </a:rPr>
              <a:t>1</a:t>
            </a:r>
            <a:r>
              <a:rPr lang="en-US" sz="6400" dirty="0">
                <a:solidFill>
                  <a:prstClr val="black"/>
                </a:solidFill>
              </a:rPr>
              <a:t> </a:t>
            </a:r>
            <a:r>
              <a:rPr lang="en-US" sz="6400" dirty="0" err="1">
                <a:solidFill>
                  <a:prstClr val="black"/>
                </a:solidFill>
              </a:rPr>
              <a:t>Andreassen</a:t>
            </a:r>
            <a:r>
              <a:rPr lang="en-US" sz="6400" dirty="0">
                <a:solidFill>
                  <a:prstClr val="black"/>
                </a:solidFill>
              </a:rPr>
              <a:t> CS. Psychol Addict </a:t>
            </a:r>
            <a:r>
              <a:rPr lang="en-US" sz="6400" dirty="0" err="1">
                <a:solidFill>
                  <a:prstClr val="black"/>
                </a:solidFill>
              </a:rPr>
              <a:t>Behav</a:t>
            </a:r>
            <a:r>
              <a:rPr lang="en-US" sz="6400" dirty="0">
                <a:solidFill>
                  <a:prstClr val="black"/>
                </a:solidFill>
              </a:rPr>
              <a:t>. 2016;30:252-62</a:t>
            </a:r>
          </a:p>
          <a:p>
            <a:pPr marL="0" indent="0" algn="l">
              <a:buNone/>
            </a:pPr>
            <a:r>
              <a:rPr kumimoji="0" lang="en-US" sz="6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2</a:t>
            </a:r>
            <a:r>
              <a:rPr kumimoji="0" lang="en-US" sz="6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Dalsgaard S. Lancet. 2015;385:2190-6</a:t>
            </a:r>
          </a:p>
          <a:p>
            <a:pPr marR="0" lvl="1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1A8824-B11B-A565-3622-E2523C363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AF379E8-AC6C-43B9-9222-BDF0AF9336F0}" type="datetime1">
              <a:rPr lang="en-US" smtClean="0"/>
              <a:t>5/2/2024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65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42F6B-2C13-4F09-79A0-D8786BEFD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5949"/>
          </a:xfrm>
        </p:spPr>
        <p:txBody>
          <a:bodyPr>
            <a:noAutofit/>
          </a:bodyPr>
          <a:lstStyle/>
          <a:p>
            <a:r>
              <a:rPr lang="en-GB" sz="3600" dirty="0"/>
              <a:t>Female ADHD physical comorbidities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1D9DA-3C62-5708-8372-155F5500B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1074"/>
            <a:ext cx="10515600" cy="5470357"/>
          </a:xfrm>
        </p:spPr>
        <p:txBody>
          <a:bodyPr>
            <a:normAutofit fontScale="25000" lnSpcReduction="20000"/>
          </a:bodyPr>
          <a:lstStyle/>
          <a:p>
            <a:endParaRPr lang="en-GB" dirty="0"/>
          </a:p>
          <a:p>
            <a:r>
              <a:rPr lang="en-GB" sz="9600" dirty="0">
                <a:solidFill>
                  <a:schemeClr val="tx1"/>
                </a:solidFill>
              </a:rPr>
              <a:t>Increased risk of ALL physical conditions except arthritis. Most strongly correlated with ADHD are:</a:t>
            </a:r>
          </a:p>
          <a:p>
            <a:endParaRPr lang="en-GB" sz="9600" dirty="0">
              <a:solidFill>
                <a:schemeClr val="tx1"/>
              </a:solidFill>
            </a:endParaRPr>
          </a:p>
          <a:p>
            <a:pPr lvl="1"/>
            <a:r>
              <a:rPr lang="en-GB" sz="9600" dirty="0">
                <a:solidFill>
                  <a:schemeClr val="tx1"/>
                </a:solidFill>
              </a:rPr>
              <a:t>Alcohol-related liver disease</a:t>
            </a:r>
          </a:p>
          <a:p>
            <a:pPr lvl="1"/>
            <a:r>
              <a:rPr lang="en-GB" sz="9600" dirty="0">
                <a:solidFill>
                  <a:schemeClr val="tx1"/>
                </a:solidFill>
              </a:rPr>
              <a:t>Sleep disorders</a:t>
            </a:r>
          </a:p>
          <a:p>
            <a:pPr lvl="1"/>
            <a:r>
              <a:rPr lang="en-GB" sz="9600" dirty="0">
                <a:solidFill>
                  <a:schemeClr val="tx1"/>
                </a:solidFill>
              </a:rPr>
              <a:t>COPD</a:t>
            </a:r>
          </a:p>
          <a:p>
            <a:pPr lvl="1"/>
            <a:r>
              <a:rPr lang="en-GB" sz="9600" dirty="0">
                <a:solidFill>
                  <a:schemeClr val="tx1"/>
                </a:solidFill>
              </a:rPr>
              <a:t>Epilepsy</a:t>
            </a:r>
          </a:p>
          <a:p>
            <a:pPr lvl="1"/>
            <a:r>
              <a:rPr lang="en-GB" sz="9600" dirty="0">
                <a:solidFill>
                  <a:schemeClr val="tx1"/>
                </a:solidFill>
              </a:rPr>
              <a:t>Obesity</a:t>
            </a:r>
            <a:r>
              <a:rPr lang="en-GB" sz="9600" baseline="30000" dirty="0">
                <a:solidFill>
                  <a:schemeClr val="tx1"/>
                </a:solidFill>
              </a:rPr>
              <a:t>1</a:t>
            </a:r>
          </a:p>
          <a:p>
            <a:pPr lvl="1"/>
            <a:endParaRPr lang="en-GB" sz="9600" dirty="0">
              <a:solidFill>
                <a:schemeClr val="tx1"/>
              </a:solidFill>
            </a:endParaRPr>
          </a:p>
          <a:p>
            <a:r>
              <a:rPr lang="en-US" sz="9600" dirty="0">
                <a:solidFill>
                  <a:schemeClr val="tx1"/>
                </a:solidFill>
              </a:rPr>
              <a:t>Chronic fatigue</a:t>
            </a:r>
            <a:r>
              <a:rPr lang="en-US" sz="9600" baseline="30000" dirty="0">
                <a:solidFill>
                  <a:schemeClr val="tx1"/>
                </a:solidFill>
              </a:rPr>
              <a:t>2 </a:t>
            </a:r>
            <a:r>
              <a:rPr lang="en-US" sz="9600" b="1" dirty="0">
                <a:solidFill>
                  <a:schemeClr val="tx1"/>
                </a:solidFill>
              </a:rPr>
              <a:t>, </a:t>
            </a:r>
            <a:r>
              <a:rPr lang="en-US" sz="9600" dirty="0">
                <a:solidFill>
                  <a:schemeClr val="tx1"/>
                </a:solidFill>
              </a:rPr>
              <a:t>hypermobility</a:t>
            </a:r>
            <a:r>
              <a:rPr lang="en-US" sz="9600" baseline="30000" dirty="0">
                <a:solidFill>
                  <a:schemeClr val="tx1"/>
                </a:solidFill>
              </a:rPr>
              <a:t>3</a:t>
            </a:r>
            <a:r>
              <a:rPr lang="en-US" sz="9600" dirty="0">
                <a:solidFill>
                  <a:schemeClr val="tx1"/>
                </a:solidFill>
              </a:rPr>
              <a:t>, fibromyalgia</a:t>
            </a:r>
            <a:r>
              <a:rPr lang="en-US" sz="9600" baseline="30000" dirty="0">
                <a:solidFill>
                  <a:schemeClr val="tx1"/>
                </a:solidFill>
              </a:rPr>
              <a:t> 2 </a:t>
            </a:r>
            <a:r>
              <a:rPr lang="en-US" sz="9600" dirty="0">
                <a:solidFill>
                  <a:schemeClr val="tx1"/>
                </a:solidFill>
              </a:rPr>
              <a:t>(@bendybrain)</a:t>
            </a:r>
          </a:p>
          <a:p>
            <a:r>
              <a:rPr kumimoji="0" lang="en-US" sz="9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Reduced life expectancy of 12.7 years</a:t>
            </a:r>
            <a:r>
              <a:rPr kumimoji="0" lang="en-US" sz="96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3</a:t>
            </a:r>
            <a:r>
              <a:rPr kumimoji="0" lang="en-US" sz="9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  <a:p>
            <a:pPr marL="0" indent="0">
              <a:buNone/>
            </a:pPr>
            <a:endParaRPr lang="en-GB" sz="6400" baseline="300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GB" sz="6400" baseline="30000" dirty="0">
                <a:solidFill>
                  <a:prstClr val="black"/>
                </a:solidFill>
              </a:rPr>
              <a:t>1</a:t>
            </a:r>
            <a:r>
              <a:rPr lang="en-GB" sz="6400" dirty="0">
                <a:solidFill>
                  <a:prstClr val="black"/>
                </a:solidFill>
              </a:rPr>
              <a:t> Du </a:t>
            </a:r>
            <a:r>
              <a:rPr lang="en-GB" sz="6400" dirty="0" err="1">
                <a:solidFill>
                  <a:prstClr val="black"/>
                </a:solidFill>
              </a:rPr>
              <a:t>Rietz</a:t>
            </a:r>
            <a:r>
              <a:rPr lang="en-GB" sz="6400" dirty="0">
                <a:solidFill>
                  <a:prstClr val="black"/>
                </a:solidFill>
              </a:rPr>
              <a:t>. Lancet Psychiatry. 2021.</a:t>
            </a:r>
            <a:r>
              <a:rPr lang="en-GB" sz="6400" baseline="30000" dirty="0">
                <a:solidFill>
                  <a:prstClr val="black"/>
                </a:solidFill>
              </a:rPr>
              <a:t>2</a:t>
            </a:r>
            <a:r>
              <a:rPr lang="en-GB" sz="6400" dirty="0">
                <a:solidFill>
                  <a:prstClr val="black"/>
                </a:solidFill>
              </a:rPr>
              <a:t> </a:t>
            </a:r>
            <a:r>
              <a:rPr lang="en-GB" sz="6400" dirty="0" err="1">
                <a:solidFill>
                  <a:prstClr val="black"/>
                </a:solidFill>
              </a:rPr>
              <a:t>Reyero</a:t>
            </a:r>
            <a:r>
              <a:rPr lang="en-GB" sz="6400" dirty="0">
                <a:solidFill>
                  <a:prstClr val="black"/>
                </a:solidFill>
              </a:rPr>
              <a:t> F. </a:t>
            </a:r>
            <a:r>
              <a:rPr lang="en-GB" sz="6400" dirty="0" err="1">
                <a:solidFill>
                  <a:prstClr val="black"/>
                </a:solidFill>
              </a:rPr>
              <a:t>Eur</a:t>
            </a:r>
            <a:r>
              <a:rPr lang="en-GB" sz="6400" dirty="0">
                <a:solidFill>
                  <a:prstClr val="black"/>
                </a:solidFill>
              </a:rPr>
              <a:t> Psychiatry. 2011;26:482-3.</a:t>
            </a:r>
          </a:p>
          <a:p>
            <a:pPr marL="0" indent="0">
              <a:buNone/>
            </a:pPr>
            <a:r>
              <a:rPr lang="en-GB" sz="6400" dirty="0">
                <a:solidFill>
                  <a:prstClr val="black"/>
                </a:solidFill>
              </a:rPr>
              <a:t>3 </a:t>
            </a:r>
            <a:r>
              <a:rPr lang="en-US" sz="6400" dirty="0">
                <a:solidFill>
                  <a:schemeClr val="tx1"/>
                </a:solidFill>
              </a:rPr>
              <a:t>Eccles JA, et al. BMJ Public Health 2024;</a:t>
            </a:r>
            <a:r>
              <a:rPr lang="en-GB" sz="6400" b="0" i="0" u="none" strike="noStrike" baseline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n-US" sz="3100" dirty="0">
              <a:solidFill>
                <a:prstClr val="black"/>
              </a:solidFill>
            </a:endParaRP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E7DAE4-8FBF-EDC5-1A4C-B4D5546AA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AF379E8-AC6C-43B9-9222-BDF0AF9336F0}" type="datetime1">
              <a:rPr lang="en-US" smtClean="0"/>
              <a:t>5/2/2024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883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2C658-D1AF-41D6-2CC9-CE4F8383F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748539"/>
          </a:xfrm>
        </p:spPr>
        <p:txBody>
          <a:bodyPr>
            <a:normAutofit/>
          </a:bodyPr>
          <a:lstStyle/>
          <a:p>
            <a:r>
              <a:rPr lang="en-GB" sz="4400" dirty="0">
                <a:latin typeface="Cambria" panose="02040503050406030204" pitchFamily="18" charset="0"/>
                <a:ea typeface="Cambria" panose="02040503050406030204" pitchFamily="18" charset="0"/>
              </a:rPr>
              <a:t>Neuro-developmental comorbidities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3FA3D3-2E94-AB2C-3D5C-88EABF215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556084"/>
            <a:ext cx="8595360" cy="4624053"/>
          </a:xfrm>
          <a:prstGeom prst="rect">
            <a:avLst/>
          </a:prstGeom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 b="0" i="0" baseline="0" dirty="0"/>
          </a:p>
          <a:p>
            <a:r>
              <a:rPr lang="en-US" sz="2400" b="0" i="0" baseline="0" dirty="0"/>
              <a:t>Autism Spectrum Disorder &gt;30%</a:t>
            </a:r>
          </a:p>
          <a:p>
            <a:r>
              <a:rPr lang="en-US" sz="2400" dirty="0"/>
              <a:t>Communication Disorders </a:t>
            </a:r>
            <a:r>
              <a:rPr lang="en-US" sz="2400" dirty="0" err="1"/>
              <a:t>eg</a:t>
            </a:r>
            <a:r>
              <a:rPr lang="en-US" sz="2400" dirty="0"/>
              <a:t> social CD</a:t>
            </a:r>
          </a:p>
          <a:p>
            <a:r>
              <a:rPr lang="en-US" sz="2400" b="0" i="0" baseline="0" dirty="0"/>
              <a:t>Specific Learning Difficulties </a:t>
            </a:r>
            <a:r>
              <a:rPr lang="en-US" sz="2400" b="0" i="0" baseline="0" dirty="0" err="1"/>
              <a:t>eg</a:t>
            </a:r>
            <a:r>
              <a:rPr lang="en-US" sz="2400" b="0" i="0" baseline="0" dirty="0"/>
              <a:t> dyslexia, dyscalculia</a:t>
            </a:r>
          </a:p>
          <a:p>
            <a:r>
              <a:rPr lang="en-US" sz="2400" b="0" i="0" baseline="0" dirty="0"/>
              <a:t>Intellectual Disabilities</a:t>
            </a:r>
          </a:p>
          <a:p>
            <a:pPr lvl="0"/>
            <a:r>
              <a:rPr lang="en-US" sz="2400" dirty="0"/>
              <a:t>Motor Disorders </a:t>
            </a:r>
            <a:r>
              <a:rPr lang="en-US" sz="2400" dirty="0" err="1"/>
              <a:t>eg</a:t>
            </a:r>
            <a:r>
              <a:rPr lang="en-US" sz="2400" dirty="0"/>
              <a:t> </a:t>
            </a:r>
            <a:r>
              <a:rPr lang="en-US" sz="2400" b="0" i="0" baseline="0" dirty="0"/>
              <a:t>Stereotypic Movement Disorder, Tic disorders</a:t>
            </a:r>
            <a:endParaRPr lang="en-US" sz="2400" dirty="0"/>
          </a:p>
          <a:p>
            <a:endParaRPr lang="en-US" dirty="0"/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9AD6D-B08F-02F7-A77F-6688A6BC7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AF379E8-AC6C-43B9-9222-BDF0AF9336F0}" type="datetime1">
              <a:rPr lang="en-US" smtClean="0"/>
              <a:t>5/2/2024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635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BB507A-4CD7-4FB2-A45B-AA83624A23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7CB19DE-D478-4EF9-A63B-D47EC43BA2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0356BC-1C4C-7A09-1FB9-4A4E74190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"/>
            <a:ext cx="9692640" cy="753978"/>
          </a:xfr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en-US" sz="4000" dirty="0"/>
              <a:t>Girls and Young Women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1BBC6-2E71-1168-1EDF-CB7C1167B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1960" y="898359"/>
            <a:ext cx="8003458" cy="5665444"/>
          </a:xfrm>
        </p:spPr>
        <p:txBody>
          <a:bodyPr vert="horz" lIns="91440" tIns="45720" rIns="91440" bIns="45720" rtlCol="0">
            <a:noAutofit/>
          </a:bodyPr>
          <a:lstStyle/>
          <a:p>
            <a:pPr marL="742950" lvl="1" indent="-342900"/>
            <a:r>
              <a:rPr lang="en-GB" sz="2400" dirty="0">
                <a:solidFill>
                  <a:schemeClr val="tx1"/>
                </a:solidFill>
                <a:cs typeface="Calibri"/>
              </a:rPr>
              <a:t>L</a:t>
            </a:r>
            <a:r>
              <a:rPr lang="en-GB" sz="2400" dirty="0">
                <a:solidFill>
                  <a:schemeClr val="tx1"/>
                </a:solidFill>
              </a:rPr>
              <a:t>ess likely to be prescribed stimulant medication than boys, and start treatment at older age</a:t>
            </a:r>
            <a:r>
              <a:rPr lang="en-GB" sz="2400" baseline="30000" dirty="0">
                <a:solidFill>
                  <a:schemeClr val="tx1"/>
                </a:solidFill>
              </a:rPr>
              <a:t>1</a:t>
            </a:r>
            <a:r>
              <a:rPr lang="en-GB" sz="2400" dirty="0">
                <a:solidFill>
                  <a:schemeClr val="tx1"/>
                </a:solidFill>
              </a:rPr>
              <a:t> </a:t>
            </a:r>
          </a:p>
          <a:p>
            <a:pPr marL="742950" lvl="1" indent="-342900"/>
            <a:endParaRPr lang="en-GB" sz="2400" dirty="0">
              <a:solidFill>
                <a:schemeClr val="tx1"/>
              </a:solidFill>
            </a:endParaRPr>
          </a:p>
          <a:p>
            <a:pPr marL="742950" lvl="1" indent="-342900"/>
            <a:r>
              <a:rPr lang="en-US" sz="2400" dirty="0">
                <a:solidFill>
                  <a:schemeClr val="tx1"/>
                </a:solidFill>
              </a:rPr>
              <a:t>Lower academic attainment</a:t>
            </a:r>
            <a:r>
              <a:rPr lang="en-US" sz="2400" baseline="30000" dirty="0">
                <a:solidFill>
                  <a:schemeClr val="tx1"/>
                </a:solidFill>
              </a:rPr>
              <a:t>2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marL="742950" lvl="1" indent="-342900"/>
            <a:endParaRPr lang="en-US" sz="2400" dirty="0">
              <a:solidFill>
                <a:schemeClr val="tx1"/>
              </a:solidFill>
            </a:endParaRPr>
          </a:p>
          <a:p>
            <a:pPr marL="742950" lvl="1" indent="-342900"/>
            <a:r>
              <a:rPr lang="en-US" sz="2400" dirty="0">
                <a:solidFill>
                  <a:schemeClr val="tx1"/>
                </a:solidFill>
              </a:rPr>
              <a:t>Increased school drop-out rates and less likely to exceed mandatory minimum level of schooling</a:t>
            </a:r>
          </a:p>
          <a:p>
            <a:pPr marL="742950" lvl="1" indent="-342900"/>
            <a:endParaRPr lang="en-US" sz="2400" dirty="0">
              <a:solidFill>
                <a:schemeClr val="tx1"/>
              </a:solidFill>
            </a:endParaRPr>
          </a:p>
          <a:p>
            <a:pPr marL="742950" lvl="1" indent="-342900"/>
            <a:r>
              <a:rPr lang="en-GB" sz="2400" b="1" dirty="0">
                <a:solidFill>
                  <a:schemeClr val="tx1"/>
                </a:solidFill>
              </a:rPr>
              <a:t>Impulsive behaviours </a:t>
            </a:r>
            <a:r>
              <a:rPr lang="en-US" sz="2400" dirty="0">
                <a:solidFill>
                  <a:schemeClr val="tx1"/>
                </a:solidFill>
              </a:rPr>
              <a:t>Females with ADHD tend to become sexually active, increased number of sexual partners, higher teenage pregnancy, STIs, possible stigma </a:t>
            </a:r>
          </a:p>
          <a:p>
            <a:pPr marL="742950" lvl="1" indent="-342900"/>
            <a:endParaRPr lang="en-US" sz="2000" dirty="0">
              <a:solidFill>
                <a:schemeClr val="tx1"/>
              </a:solidFill>
            </a:endParaRPr>
          </a:p>
          <a:p>
            <a:pPr marL="742950" lvl="1" indent="-342900"/>
            <a:endParaRPr lang="en-US" sz="1400" baseline="30000" dirty="0">
              <a:solidFill>
                <a:schemeClr val="tx1"/>
              </a:solidFill>
              <a:cs typeface="Calibri"/>
            </a:endParaRPr>
          </a:p>
          <a:p>
            <a:pPr marL="400050" lvl="1" indent="0">
              <a:buNone/>
            </a:pPr>
            <a:r>
              <a:rPr lang="en-GB" sz="1400" baseline="30000" dirty="0">
                <a:solidFill>
                  <a:schemeClr val="tx1"/>
                </a:solidFill>
                <a:cs typeface="Calibri"/>
              </a:rPr>
              <a:t>1</a:t>
            </a:r>
            <a:r>
              <a:rPr lang="en-GB" sz="1400" dirty="0">
                <a:solidFill>
                  <a:schemeClr val="tx1"/>
                </a:solidFill>
                <a:cs typeface="Calibri"/>
              </a:rPr>
              <a:t> Dalsgaard S. J Child </a:t>
            </a:r>
            <a:r>
              <a:rPr lang="en-GB" sz="1400" dirty="0" err="1">
                <a:solidFill>
                  <a:schemeClr val="tx1"/>
                </a:solidFill>
                <a:cs typeface="Calibri"/>
              </a:rPr>
              <a:t>Adolesc</a:t>
            </a:r>
            <a:r>
              <a:rPr lang="en-GB" sz="1400" dirty="0">
                <a:solidFill>
                  <a:schemeClr val="tx1"/>
                </a:solidFill>
                <a:cs typeface="Calibri"/>
              </a:rPr>
              <a:t> </a:t>
            </a:r>
            <a:r>
              <a:rPr lang="en-GB" sz="1400" dirty="0" err="1">
                <a:solidFill>
                  <a:schemeClr val="tx1"/>
                </a:solidFill>
                <a:cs typeface="Calibri"/>
              </a:rPr>
              <a:t>Psychopharmacol</a:t>
            </a:r>
            <a:r>
              <a:rPr lang="en-GB" sz="1400" dirty="0">
                <a:solidFill>
                  <a:schemeClr val="tx1"/>
                </a:solidFill>
                <a:cs typeface="Calibri"/>
              </a:rPr>
              <a:t>. 2014;24:253-9.</a:t>
            </a:r>
            <a:r>
              <a:rPr lang="en-US" sz="1400" baseline="30000" dirty="0">
                <a:solidFill>
                  <a:schemeClr val="tx1"/>
                </a:solidFill>
              </a:rPr>
              <a:t>2 </a:t>
            </a:r>
            <a:r>
              <a:rPr lang="en-US" sz="1400" dirty="0">
                <a:solidFill>
                  <a:schemeClr val="tx1"/>
                </a:solidFill>
              </a:rPr>
              <a:t>Holmberg K. Dev Med Child Neurol. 2008;50:134-8   </a:t>
            </a:r>
          </a:p>
          <a:p>
            <a:pPr marL="0" indent="0">
              <a:buNone/>
            </a:pPr>
            <a:endParaRPr lang="en-US" sz="1400" dirty="0">
              <a:solidFill>
                <a:schemeClr val="tx1"/>
              </a:solidFill>
            </a:endParaRPr>
          </a:p>
          <a:p>
            <a:pPr marL="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6" name="Picture Placeholder 7" descr="Portrait of a teenage girl">
            <a:extLst>
              <a:ext uri="{FF2B5EF4-FFF2-40B4-BE49-F238E27FC236}">
                <a16:creationId xmlns:a16="http://schemas.microsoft.com/office/drawing/2014/main" id="{2EBDABEB-27E6-4721-5405-6213480ED2F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43" r="14652" b="-4"/>
          <a:stretch/>
        </p:blipFill>
        <p:spPr>
          <a:xfrm>
            <a:off x="8445418" y="1181099"/>
            <a:ext cx="3304622" cy="4107766"/>
          </a:xfrm>
          <a:prstGeom prst="rect">
            <a:avLst/>
          </a:prstGeom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BBCDB5-D93D-335C-A60C-A2DDDBF9AB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10797542" y="998537"/>
            <a:ext cx="190499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4FF323AA-170C-4C76-B350-C21CF15222DA}" type="datetime1">
              <a:rPr lang="en-US" smtClean="0"/>
              <a:pPr defTabSz="914400">
                <a:spcAft>
                  <a:spcPts val="600"/>
                </a:spcAft>
              </a:pPr>
              <a:t>5/2/2024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902973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7B713C7F-58B7-4AE9-B361-B13EB9EC4C0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F060E7298C07E439D259F17B22465D6" ma:contentTypeVersion="3" ma:contentTypeDescription="Create a new document." ma:contentTypeScope="" ma:versionID="51fba28fefa3244b7670e5a85e659c41">
  <xsd:schema xmlns:xsd="http://www.w3.org/2001/XMLSchema" xmlns:xs="http://www.w3.org/2001/XMLSchema" xmlns:p="http://schemas.microsoft.com/office/2006/metadata/properties" xmlns:ns2="bd21fded-d266-4819-919d-a27ed70134d3" targetNamespace="http://schemas.microsoft.com/office/2006/metadata/properties" ma:root="true" ma:fieldsID="dbf1910a93a9e8c785624c1cf32d67bb" ns2:_="">
    <xsd:import namespace="bd21fded-d266-4819-919d-a27ed70134d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21fded-d266-4819-919d-a27ed70134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11519E6-8F91-40B6-82EE-01072D0873E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AFA77C9-E7BB-4C53-ACD5-0DD8CF730A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21fded-d266-4819-919d-a27ed70134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BF6FEE-852C-40D7-B338-0E1A3C4EDADF}">
  <ds:schemaRefs>
    <ds:schemaRef ds:uri="http://purl.org/dc/dcmitype/"/>
    <ds:schemaRef ds:uri="http://schemas.microsoft.com/office/infopath/2007/PartnerControls"/>
    <ds:schemaRef ds:uri="bd21fded-d266-4819-919d-a27ed70134d3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8738</TotalTime>
  <Words>1152</Words>
  <Application>Microsoft Office PowerPoint</Application>
  <PresentationFormat>Widescreen</PresentationFormat>
  <Paragraphs>213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ＭＳ Ｐゴシック</vt:lpstr>
      <vt:lpstr>Arial</vt:lpstr>
      <vt:lpstr>Calibri</vt:lpstr>
      <vt:lpstr>Cambria</vt:lpstr>
      <vt:lpstr>Century Schoolbook</vt:lpstr>
      <vt:lpstr>Segoe UI</vt:lpstr>
      <vt:lpstr>Times New Roman</vt:lpstr>
      <vt:lpstr>Wingdings</vt:lpstr>
      <vt:lpstr>Wingdings 2</vt:lpstr>
      <vt:lpstr>View</vt:lpstr>
      <vt:lpstr> </vt:lpstr>
      <vt:lpstr>ADHD Symptom Domains </vt:lpstr>
      <vt:lpstr>Diagnostic Criteria DSM 5</vt:lpstr>
      <vt:lpstr>Female ADHD is under-recognised – WHY?</vt:lpstr>
      <vt:lpstr>Female ADHD Mental health co-morbidities –1</vt:lpstr>
      <vt:lpstr>Female ADHD Mental health co-morbidities –2</vt:lpstr>
      <vt:lpstr>Female ADHD physical comorbidities</vt:lpstr>
      <vt:lpstr>Neuro-developmental comorbidities</vt:lpstr>
      <vt:lpstr>Girls and Young Women</vt:lpstr>
      <vt:lpstr>Work and Relationships</vt:lpstr>
      <vt:lpstr>Oestrogen and Progesterone</vt:lpstr>
      <vt:lpstr>Hormonal influences on female ADHD</vt:lpstr>
      <vt:lpstr>Menstrual cycle and ADHD</vt:lpstr>
      <vt:lpstr>Perinatal ADHD -Where do we see it?</vt:lpstr>
      <vt:lpstr>Treatments for ADHD</vt:lpstr>
      <vt:lpstr>Risk and benefits of medication pregnancy and breast feeding</vt:lpstr>
      <vt:lpstr>ADHD in the Postnatal Period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Lorem Ipsum</dc:title>
  <dc:creator>Gibson Jessica (RNU) Oxford Health</dc:creator>
  <cp:lastModifiedBy>Priscilla Muhita</cp:lastModifiedBy>
  <cp:revision>66</cp:revision>
  <dcterms:created xsi:type="dcterms:W3CDTF">2023-10-03T08:10:50Z</dcterms:created>
  <dcterms:modified xsi:type="dcterms:W3CDTF">2024-05-02T10:11:22Z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0x010100DF060E7298C07E439D259F17B22465D6</vt:lpwstr>
  </property>
</Properties>
</file>