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347" r:id="rId3"/>
    <p:sldId id="348" r:id="rId4"/>
    <p:sldId id="264" r:id="rId5"/>
    <p:sldId id="261" r:id="rId6"/>
    <p:sldId id="345" r:id="rId7"/>
    <p:sldId id="281" r:id="rId8"/>
    <p:sldId id="344" r:id="rId9"/>
    <p:sldId id="349" r:id="rId10"/>
    <p:sldId id="336" r:id="rId11"/>
    <p:sldId id="352" r:id="rId12"/>
    <p:sldId id="353" r:id="rId13"/>
    <p:sldId id="354" r:id="rId14"/>
    <p:sldId id="355"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3"/>
  </p:normalViewPr>
  <p:slideViewPr>
    <p:cSldViewPr snapToGrid="0" snapToObjects="1">
      <p:cViewPr varScale="1">
        <p:scale>
          <a:sx n="114" d="100"/>
          <a:sy n="114" d="100"/>
        </p:scale>
        <p:origin x="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822F0-A4F4-4A04-B46C-F40B45BF8B9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3880E53-81CD-4C12-BE10-7CBE1250352F}">
      <dgm:prSet custT="1"/>
      <dgm:spPr/>
      <dgm:t>
        <a:bodyPr/>
        <a:lstStyle/>
        <a:p>
          <a:r>
            <a:rPr lang="en-GB" sz="2400" dirty="0"/>
            <a:t>48 Delphi-PRO  - clinical indicators </a:t>
          </a:r>
        </a:p>
        <a:p>
          <a:endParaRPr lang="en-GB" sz="2400" dirty="0"/>
        </a:p>
        <a:p>
          <a:r>
            <a:rPr lang="en-GB" sz="2000" dirty="0">
              <a:solidFill>
                <a:schemeClr val="tx1"/>
              </a:solidFill>
            </a:rPr>
            <a:t>33 indicators for the Gold Standard </a:t>
          </a:r>
          <a:r>
            <a:rPr lang="en-GB" sz="2000" dirty="0"/>
            <a:t>(80% consensus)</a:t>
          </a:r>
        </a:p>
        <a:p>
          <a:r>
            <a:rPr lang="en-GB" sz="2000" dirty="0"/>
            <a:t> </a:t>
          </a:r>
        </a:p>
        <a:p>
          <a:r>
            <a:rPr lang="en-GB" sz="2000" dirty="0">
              <a:solidFill>
                <a:schemeClr val="tx1"/>
              </a:solidFill>
            </a:rPr>
            <a:t>11 for Minimum Standard </a:t>
          </a:r>
          <a:r>
            <a:rPr lang="en-GB" sz="2000" dirty="0"/>
            <a:t>(100% consensus)</a:t>
          </a:r>
          <a:endParaRPr lang="en-US" sz="2000" dirty="0"/>
        </a:p>
      </dgm:t>
    </dgm:pt>
    <dgm:pt modelId="{F4B4E478-524E-490E-AA25-BD1D8E649CBB}" type="parTrans" cxnId="{3C437EFE-D4DD-4AD4-9A1B-1775EFF50C91}">
      <dgm:prSet/>
      <dgm:spPr/>
      <dgm:t>
        <a:bodyPr/>
        <a:lstStyle/>
        <a:p>
          <a:endParaRPr lang="en-US"/>
        </a:p>
      </dgm:t>
    </dgm:pt>
    <dgm:pt modelId="{B3F0BE32-5D84-43B3-A370-C13D2DF1188F}" type="sibTrans" cxnId="{3C437EFE-D4DD-4AD4-9A1B-1775EFF50C91}">
      <dgm:prSet/>
      <dgm:spPr/>
      <dgm:t>
        <a:bodyPr/>
        <a:lstStyle/>
        <a:p>
          <a:endParaRPr lang="en-US"/>
        </a:p>
      </dgm:t>
    </dgm:pt>
    <dgm:pt modelId="{5FE2AA34-EE37-48F8-9A85-28782AF00AF8}" type="pres">
      <dgm:prSet presAssocID="{3C6822F0-A4F4-4A04-B46C-F40B45BF8B98}" presName="linear" presStyleCnt="0">
        <dgm:presLayoutVars>
          <dgm:animLvl val="lvl"/>
          <dgm:resizeHandles val="exact"/>
        </dgm:presLayoutVars>
      </dgm:prSet>
      <dgm:spPr/>
    </dgm:pt>
    <dgm:pt modelId="{CE896EBE-D6C3-4AA1-90AC-FF74C3117777}" type="pres">
      <dgm:prSet presAssocID="{53880E53-81CD-4C12-BE10-7CBE1250352F}" presName="parentText" presStyleLbl="node1" presStyleIdx="0" presStyleCnt="1" custLinFactNeighborX="-59" custLinFactNeighborY="17902">
        <dgm:presLayoutVars>
          <dgm:chMax val="0"/>
          <dgm:bulletEnabled val="1"/>
        </dgm:presLayoutVars>
      </dgm:prSet>
      <dgm:spPr/>
    </dgm:pt>
  </dgm:ptLst>
  <dgm:cxnLst>
    <dgm:cxn modelId="{6EC2D326-CEC9-4ED6-A8A5-F323C29B88E1}" type="presOf" srcId="{3C6822F0-A4F4-4A04-B46C-F40B45BF8B98}" destId="{5FE2AA34-EE37-48F8-9A85-28782AF00AF8}" srcOrd="0" destOrd="0" presId="urn:microsoft.com/office/officeart/2005/8/layout/vList2"/>
    <dgm:cxn modelId="{5D915E2B-6574-41E4-9AB7-7CA9CD25E802}" type="presOf" srcId="{53880E53-81CD-4C12-BE10-7CBE1250352F}" destId="{CE896EBE-D6C3-4AA1-90AC-FF74C3117777}" srcOrd="0" destOrd="0" presId="urn:microsoft.com/office/officeart/2005/8/layout/vList2"/>
    <dgm:cxn modelId="{3C437EFE-D4DD-4AD4-9A1B-1775EFF50C91}" srcId="{3C6822F0-A4F4-4A04-B46C-F40B45BF8B98}" destId="{53880E53-81CD-4C12-BE10-7CBE1250352F}" srcOrd="0" destOrd="0" parTransId="{F4B4E478-524E-490E-AA25-BD1D8E649CBB}" sibTransId="{B3F0BE32-5D84-43B3-A370-C13D2DF1188F}"/>
    <dgm:cxn modelId="{9BC56AE4-8438-4393-B69C-60E72E4101F8}" type="presParOf" srcId="{5FE2AA34-EE37-48F8-9A85-28782AF00AF8}" destId="{CE896EBE-D6C3-4AA1-90AC-FF74C311777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822F0-A4F4-4A04-B46C-F40B45BF8B9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AD5A50-9E3B-46E0-B249-0DBED2806B23}">
      <dgm:prSet/>
      <dgm:spPr/>
      <dgm:t>
        <a:bodyPr/>
        <a:lstStyle/>
        <a:p>
          <a:r>
            <a:rPr lang="en-GB" dirty="0"/>
            <a:t>Two Round Process. Round 1 participants answered open-ended questions (relating to referral, assessment and diagnosis). </a:t>
          </a:r>
        </a:p>
        <a:p>
          <a:r>
            <a:rPr lang="en-GB" dirty="0"/>
            <a:t>Round 2 participants rated the derived statements.</a:t>
          </a:r>
        </a:p>
        <a:p>
          <a:endParaRPr lang="en-GB" dirty="0"/>
        </a:p>
      </dgm:t>
    </dgm:pt>
    <dgm:pt modelId="{2376C9EB-B7CD-4863-BAB6-E5079FBA155E}" type="parTrans" cxnId="{7823B541-248F-4149-A445-5A837B67A7D3}">
      <dgm:prSet/>
      <dgm:spPr/>
      <dgm:t>
        <a:bodyPr/>
        <a:lstStyle/>
        <a:p>
          <a:endParaRPr lang="en-GB"/>
        </a:p>
      </dgm:t>
    </dgm:pt>
    <dgm:pt modelId="{3FC588B1-FC8A-4877-8CBF-DF28FD77EF52}" type="sibTrans" cxnId="{7823B541-248F-4149-A445-5A837B67A7D3}">
      <dgm:prSet/>
      <dgm:spPr/>
      <dgm:t>
        <a:bodyPr/>
        <a:lstStyle/>
        <a:p>
          <a:endParaRPr lang="en-GB"/>
        </a:p>
      </dgm:t>
    </dgm:pt>
    <dgm:pt modelId="{AA496FC1-E763-4257-9242-7C630BB10981}">
      <dgm:prSet/>
      <dgm:spPr/>
      <dgm:t>
        <a:bodyPr/>
        <a:lstStyle/>
        <a:p>
          <a:r>
            <a:rPr lang="en-GB"/>
            <a:t>Delphi participants were 18 people living with young onset dementia, and 18 supporters. Recruited from across England (NHS &amp; third sector)</a:t>
          </a:r>
          <a:endParaRPr lang="en-GB" dirty="0"/>
        </a:p>
      </dgm:t>
    </dgm:pt>
    <dgm:pt modelId="{30CF6B0E-85CF-43A7-8C4B-E9D2DA67409E}" type="parTrans" cxnId="{8F6F3FDC-0C0E-4620-9DC1-7BE21E9E70CA}">
      <dgm:prSet/>
      <dgm:spPr/>
      <dgm:t>
        <a:bodyPr/>
        <a:lstStyle/>
        <a:p>
          <a:endParaRPr lang="en-GB"/>
        </a:p>
      </dgm:t>
    </dgm:pt>
    <dgm:pt modelId="{2302C8EA-FF4D-41F3-9964-78B812829FF3}" type="sibTrans" cxnId="{8F6F3FDC-0C0E-4620-9DC1-7BE21E9E70CA}">
      <dgm:prSet/>
      <dgm:spPr/>
      <dgm:t>
        <a:bodyPr/>
        <a:lstStyle/>
        <a:p>
          <a:endParaRPr lang="en-GB"/>
        </a:p>
      </dgm:t>
    </dgm:pt>
    <dgm:pt modelId="{B3CEB88E-9A5C-486A-8528-4A9A363FA98A}">
      <dgm:prSet/>
      <dgm:spPr/>
      <dgm:t>
        <a:bodyPr/>
        <a:lstStyle/>
        <a:p>
          <a:r>
            <a:rPr lang="en-GB" dirty="0"/>
            <a:t>relating to the referral, assessment and diagnosis process. </a:t>
          </a:r>
        </a:p>
        <a:p>
          <a:r>
            <a:rPr lang="en-GB" dirty="0">
              <a:solidFill>
                <a:schemeClr val="tx1"/>
              </a:solidFill>
            </a:rPr>
            <a:t>27 statements were rated on average absolutely essential or very important.</a:t>
          </a:r>
          <a:endParaRPr lang="en-US" dirty="0">
            <a:solidFill>
              <a:schemeClr val="tx1"/>
            </a:solidFill>
          </a:endParaRPr>
        </a:p>
      </dgm:t>
    </dgm:pt>
    <dgm:pt modelId="{FE144DC3-E57F-4227-A26B-D786EE45A10C}" type="parTrans" cxnId="{3E7DC2D2-AD70-41D7-AC30-9BAB7538D822}">
      <dgm:prSet/>
      <dgm:spPr/>
      <dgm:t>
        <a:bodyPr/>
        <a:lstStyle/>
        <a:p>
          <a:endParaRPr lang="en-GB"/>
        </a:p>
      </dgm:t>
    </dgm:pt>
    <dgm:pt modelId="{25B27045-7B02-4BCA-B864-E3508556B357}" type="sibTrans" cxnId="{3E7DC2D2-AD70-41D7-AC30-9BAB7538D822}">
      <dgm:prSet/>
      <dgm:spPr/>
      <dgm:t>
        <a:bodyPr/>
        <a:lstStyle/>
        <a:p>
          <a:endParaRPr lang="en-GB"/>
        </a:p>
      </dgm:t>
    </dgm:pt>
    <dgm:pt modelId="{5FE2AA34-EE37-48F8-9A85-28782AF00AF8}" type="pres">
      <dgm:prSet presAssocID="{3C6822F0-A4F4-4A04-B46C-F40B45BF8B98}" presName="linear" presStyleCnt="0">
        <dgm:presLayoutVars>
          <dgm:animLvl val="lvl"/>
          <dgm:resizeHandles val="exact"/>
        </dgm:presLayoutVars>
      </dgm:prSet>
      <dgm:spPr/>
    </dgm:pt>
    <dgm:pt modelId="{61D07452-EF4D-4A94-B86E-F587CF9D1F72}" type="pres">
      <dgm:prSet presAssocID="{AA496FC1-E763-4257-9242-7C630BB10981}" presName="parentText" presStyleLbl="node1" presStyleIdx="0" presStyleCnt="3">
        <dgm:presLayoutVars>
          <dgm:chMax val="0"/>
          <dgm:bulletEnabled val="1"/>
        </dgm:presLayoutVars>
      </dgm:prSet>
      <dgm:spPr/>
    </dgm:pt>
    <dgm:pt modelId="{AF6F459B-5C16-40BE-AEB6-1A21971300EE}" type="pres">
      <dgm:prSet presAssocID="{2302C8EA-FF4D-41F3-9964-78B812829FF3}" presName="spacer" presStyleCnt="0"/>
      <dgm:spPr/>
    </dgm:pt>
    <dgm:pt modelId="{53523931-3677-4B43-AF42-16EFCF0D28CD}" type="pres">
      <dgm:prSet presAssocID="{0AAD5A50-9E3B-46E0-B249-0DBED2806B23}" presName="parentText" presStyleLbl="node1" presStyleIdx="1" presStyleCnt="3">
        <dgm:presLayoutVars>
          <dgm:chMax val="0"/>
          <dgm:bulletEnabled val="1"/>
        </dgm:presLayoutVars>
      </dgm:prSet>
      <dgm:spPr/>
    </dgm:pt>
    <dgm:pt modelId="{D39B46ED-EC26-40D6-9B55-EE0F70B4EBFA}" type="pres">
      <dgm:prSet presAssocID="{3FC588B1-FC8A-4877-8CBF-DF28FD77EF52}" presName="spacer" presStyleCnt="0"/>
      <dgm:spPr/>
    </dgm:pt>
    <dgm:pt modelId="{73D31B79-772C-423C-9603-20EA0F1F1BED}" type="pres">
      <dgm:prSet presAssocID="{B3CEB88E-9A5C-486A-8528-4A9A363FA98A}" presName="parentText" presStyleLbl="node1" presStyleIdx="2" presStyleCnt="3">
        <dgm:presLayoutVars>
          <dgm:chMax val="0"/>
          <dgm:bulletEnabled val="1"/>
        </dgm:presLayoutVars>
      </dgm:prSet>
      <dgm:spPr/>
    </dgm:pt>
  </dgm:ptLst>
  <dgm:cxnLst>
    <dgm:cxn modelId="{4840F713-8B4B-4C90-A754-74E2FF4C9121}" type="presOf" srcId="{B3CEB88E-9A5C-486A-8528-4A9A363FA98A}" destId="{73D31B79-772C-423C-9603-20EA0F1F1BED}" srcOrd="0" destOrd="0" presId="urn:microsoft.com/office/officeart/2005/8/layout/vList2"/>
    <dgm:cxn modelId="{6EC2D326-CEC9-4ED6-A8A5-F323C29B88E1}" type="presOf" srcId="{3C6822F0-A4F4-4A04-B46C-F40B45BF8B98}" destId="{5FE2AA34-EE37-48F8-9A85-28782AF00AF8}" srcOrd="0" destOrd="0" presId="urn:microsoft.com/office/officeart/2005/8/layout/vList2"/>
    <dgm:cxn modelId="{7823B541-248F-4149-A445-5A837B67A7D3}" srcId="{3C6822F0-A4F4-4A04-B46C-F40B45BF8B98}" destId="{0AAD5A50-9E3B-46E0-B249-0DBED2806B23}" srcOrd="1" destOrd="0" parTransId="{2376C9EB-B7CD-4863-BAB6-E5079FBA155E}" sibTransId="{3FC588B1-FC8A-4877-8CBF-DF28FD77EF52}"/>
    <dgm:cxn modelId="{0AE462A7-8E2A-42C2-AB64-3A4CE99D1826}" type="presOf" srcId="{0AAD5A50-9E3B-46E0-B249-0DBED2806B23}" destId="{53523931-3677-4B43-AF42-16EFCF0D28CD}" srcOrd="0" destOrd="0" presId="urn:microsoft.com/office/officeart/2005/8/layout/vList2"/>
    <dgm:cxn modelId="{2DF9E9C9-C851-499F-B587-AE82F304F71D}" type="presOf" srcId="{AA496FC1-E763-4257-9242-7C630BB10981}" destId="{61D07452-EF4D-4A94-B86E-F587CF9D1F72}" srcOrd="0" destOrd="0" presId="urn:microsoft.com/office/officeart/2005/8/layout/vList2"/>
    <dgm:cxn modelId="{3E7DC2D2-AD70-41D7-AC30-9BAB7538D822}" srcId="{3C6822F0-A4F4-4A04-B46C-F40B45BF8B98}" destId="{B3CEB88E-9A5C-486A-8528-4A9A363FA98A}" srcOrd="2" destOrd="0" parTransId="{FE144DC3-E57F-4227-A26B-D786EE45A10C}" sibTransId="{25B27045-7B02-4BCA-B864-E3508556B357}"/>
    <dgm:cxn modelId="{8F6F3FDC-0C0E-4620-9DC1-7BE21E9E70CA}" srcId="{3C6822F0-A4F4-4A04-B46C-F40B45BF8B98}" destId="{AA496FC1-E763-4257-9242-7C630BB10981}" srcOrd="0" destOrd="0" parTransId="{30CF6B0E-85CF-43A7-8C4B-E9D2DA67409E}" sibTransId="{2302C8EA-FF4D-41F3-9964-78B812829FF3}"/>
    <dgm:cxn modelId="{346CC517-202F-4644-A7AD-7060F16B701F}" type="presParOf" srcId="{5FE2AA34-EE37-48F8-9A85-28782AF00AF8}" destId="{61D07452-EF4D-4A94-B86E-F587CF9D1F72}" srcOrd="0" destOrd="0" presId="urn:microsoft.com/office/officeart/2005/8/layout/vList2"/>
    <dgm:cxn modelId="{34A8E924-9F6F-422D-B6EA-C618AE247E73}" type="presParOf" srcId="{5FE2AA34-EE37-48F8-9A85-28782AF00AF8}" destId="{AF6F459B-5C16-40BE-AEB6-1A21971300EE}" srcOrd="1" destOrd="0" presId="urn:microsoft.com/office/officeart/2005/8/layout/vList2"/>
    <dgm:cxn modelId="{2A0CB61D-A1E4-4E79-8BCC-E28FD8E4BF90}" type="presParOf" srcId="{5FE2AA34-EE37-48F8-9A85-28782AF00AF8}" destId="{53523931-3677-4B43-AF42-16EFCF0D28CD}" srcOrd="2" destOrd="0" presId="urn:microsoft.com/office/officeart/2005/8/layout/vList2"/>
    <dgm:cxn modelId="{880F56BC-DED9-4D01-9DC4-03B0EBE24E27}" type="presParOf" srcId="{5FE2AA34-EE37-48F8-9A85-28782AF00AF8}" destId="{D39B46ED-EC26-40D6-9B55-EE0F70B4EBFA}" srcOrd="3" destOrd="0" presId="urn:microsoft.com/office/officeart/2005/8/layout/vList2"/>
    <dgm:cxn modelId="{CF3A2A46-F16A-4739-9B51-DE4038C75955}" type="presParOf" srcId="{5FE2AA34-EE37-48F8-9A85-28782AF00AF8}" destId="{73D31B79-772C-423C-9603-20EA0F1F1B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96EBE-D6C3-4AA1-90AC-FF74C3117777}">
      <dsp:nvSpPr>
        <dsp:cNvPr id="0" name=""/>
        <dsp:cNvSpPr/>
      </dsp:nvSpPr>
      <dsp:spPr>
        <a:xfrm>
          <a:off x="0" y="39413"/>
          <a:ext cx="6797675" cy="2433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48 Delphi-PRO  - clinical indicators </a:t>
          </a:r>
        </a:p>
        <a:p>
          <a:pPr marL="0" lvl="0" indent="0" algn="l" defTabSz="1066800">
            <a:lnSpc>
              <a:spcPct val="90000"/>
            </a:lnSpc>
            <a:spcBef>
              <a:spcPct val="0"/>
            </a:spcBef>
            <a:spcAft>
              <a:spcPct val="35000"/>
            </a:spcAft>
            <a:buNone/>
          </a:pPr>
          <a:endParaRPr lang="en-GB" sz="2400" kern="1200" dirty="0"/>
        </a:p>
        <a:p>
          <a:pPr marL="0" lvl="0" indent="0" algn="l" defTabSz="1066800">
            <a:lnSpc>
              <a:spcPct val="90000"/>
            </a:lnSpc>
            <a:spcBef>
              <a:spcPct val="0"/>
            </a:spcBef>
            <a:spcAft>
              <a:spcPct val="35000"/>
            </a:spcAft>
            <a:buNone/>
          </a:pPr>
          <a:r>
            <a:rPr lang="en-GB" sz="2000" kern="1200" dirty="0">
              <a:solidFill>
                <a:schemeClr val="tx1"/>
              </a:solidFill>
            </a:rPr>
            <a:t>33 indicators for the Gold Standard </a:t>
          </a:r>
          <a:r>
            <a:rPr lang="en-GB" sz="2000" kern="1200" dirty="0"/>
            <a:t>(80% consensus)</a:t>
          </a:r>
        </a:p>
        <a:p>
          <a:pPr marL="0" lvl="0" indent="0" algn="l" defTabSz="1066800">
            <a:lnSpc>
              <a:spcPct val="90000"/>
            </a:lnSpc>
            <a:spcBef>
              <a:spcPct val="0"/>
            </a:spcBef>
            <a:spcAft>
              <a:spcPct val="35000"/>
            </a:spcAft>
            <a:buNone/>
          </a:pPr>
          <a:r>
            <a:rPr lang="en-GB" sz="2000" kern="1200" dirty="0"/>
            <a:t> </a:t>
          </a:r>
        </a:p>
        <a:p>
          <a:pPr marL="0" lvl="0" indent="0" algn="l" defTabSz="1066800">
            <a:lnSpc>
              <a:spcPct val="90000"/>
            </a:lnSpc>
            <a:spcBef>
              <a:spcPct val="0"/>
            </a:spcBef>
            <a:spcAft>
              <a:spcPct val="35000"/>
            </a:spcAft>
            <a:buNone/>
          </a:pPr>
          <a:r>
            <a:rPr lang="en-GB" sz="2000" kern="1200" dirty="0">
              <a:solidFill>
                <a:schemeClr val="tx1"/>
              </a:solidFill>
            </a:rPr>
            <a:t>11 for Minimum Standard </a:t>
          </a:r>
          <a:r>
            <a:rPr lang="en-GB" sz="2000" kern="1200" dirty="0"/>
            <a:t>(100% consensus)</a:t>
          </a:r>
          <a:endParaRPr lang="en-US" sz="2000" kern="1200" dirty="0"/>
        </a:p>
      </dsp:txBody>
      <dsp:txXfrm>
        <a:off x="118799" y="158212"/>
        <a:ext cx="6560077" cy="2196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07452-EF4D-4A94-B86E-F587CF9D1F72}">
      <dsp:nvSpPr>
        <dsp:cNvPr id="0" name=""/>
        <dsp:cNvSpPr/>
      </dsp:nvSpPr>
      <dsp:spPr>
        <a:xfrm>
          <a:off x="0" y="419413"/>
          <a:ext cx="6797675" cy="15672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Delphi participants were 18 people living with young onset dementia, and 18 supporters. Recruited from across England (NHS &amp; third sector)</a:t>
          </a:r>
          <a:endParaRPr lang="en-GB" sz="1900" kern="1200" dirty="0"/>
        </a:p>
      </dsp:txBody>
      <dsp:txXfrm>
        <a:off x="76505" y="495918"/>
        <a:ext cx="6644665" cy="1414205"/>
      </dsp:txXfrm>
    </dsp:sp>
    <dsp:sp modelId="{53523931-3677-4B43-AF42-16EFCF0D28CD}">
      <dsp:nvSpPr>
        <dsp:cNvPr id="0" name=""/>
        <dsp:cNvSpPr/>
      </dsp:nvSpPr>
      <dsp:spPr>
        <a:xfrm>
          <a:off x="0" y="2041348"/>
          <a:ext cx="6797675" cy="156721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Two Round Process. Round 1 participants answered open-ended questions (relating to referral, assessment and diagnosis). </a:t>
          </a:r>
        </a:p>
        <a:p>
          <a:pPr marL="0" lvl="0" indent="0" algn="l" defTabSz="844550">
            <a:lnSpc>
              <a:spcPct val="90000"/>
            </a:lnSpc>
            <a:spcBef>
              <a:spcPct val="0"/>
            </a:spcBef>
            <a:spcAft>
              <a:spcPct val="35000"/>
            </a:spcAft>
            <a:buNone/>
          </a:pPr>
          <a:r>
            <a:rPr lang="en-GB" sz="1900" kern="1200" dirty="0"/>
            <a:t>Round 2 participants rated the derived statements.</a:t>
          </a:r>
        </a:p>
        <a:p>
          <a:pPr marL="0" lvl="0" indent="0" algn="l" defTabSz="844550">
            <a:lnSpc>
              <a:spcPct val="90000"/>
            </a:lnSpc>
            <a:spcBef>
              <a:spcPct val="0"/>
            </a:spcBef>
            <a:spcAft>
              <a:spcPct val="35000"/>
            </a:spcAft>
            <a:buNone/>
          </a:pPr>
          <a:endParaRPr lang="en-GB" sz="1900" kern="1200" dirty="0"/>
        </a:p>
      </dsp:txBody>
      <dsp:txXfrm>
        <a:off x="76505" y="2117853"/>
        <a:ext cx="6644665" cy="1414205"/>
      </dsp:txXfrm>
    </dsp:sp>
    <dsp:sp modelId="{73D31B79-772C-423C-9603-20EA0F1F1BED}">
      <dsp:nvSpPr>
        <dsp:cNvPr id="0" name=""/>
        <dsp:cNvSpPr/>
      </dsp:nvSpPr>
      <dsp:spPr>
        <a:xfrm>
          <a:off x="0" y="3663283"/>
          <a:ext cx="6797675" cy="15672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relating to the referral, assessment and diagnosis process. </a:t>
          </a:r>
        </a:p>
        <a:p>
          <a:pPr marL="0" lvl="0" indent="0" algn="l" defTabSz="844550">
            <a:lnSpc>
              <a:spcPct val="90000"/>
            </a:lnSpc>
            <a:spcBef>
              <a:spcPct val="0"/>
            </a:spcBef>
            <a:spcAft>
              <a:spcPct val="35000"/>
            </a:spcAft>
            <a:buNone/>
          </a:pPr>
          <a:r>
            <a:rPr lang="en-GB" sz="1900" kern="1200" dirty="0">
              <a:solidFill>
                <a:schemeClr val="tx1"/>
              </a:solidFill>
            </a:rPr>
            <a:t>27 statements were rated on average absolutely essential or very important.</a:t>
          </a:r>
          <a:endParaRPr lang="en-US" sz="1900" kern="1200" dirty="0">
            <a:solidFill>
              <a:schemeClr val="tx1"/>
            </a:solidFill>
          </a:endParaRPr>
        </a:p>
      </dsp:txBody>
      <dsp:txXfrm>
        <a:off x="76505" y="3739788"/>
        <a:ext cx="6644665" cy="14142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B5C70-7510-F545-B70D-CB2A75CEDAFC}" type="datetimeFigureOut">
              <a:rPr lang="en-US" smtClean="0"/>
              <a:t>6/26/20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D50E2-3484-9841-9472-E1A153BD68C0}" type="slidenum">
              <a:rPr lang="en-US" smtClean="0"/>
              <a:t>‹#›</a:t>
            </a:fld>
            <a:endParaRPr lang="en-US"/>
          </a:p>
        </p:txBody>
      </p:sp>
    </p:spTree>
    <p:extLst>
      <p:ext uri="{BB962C8B-B14F-4D97-AF65-F5344CB8AC3E}">
        <p14:creationId xmlns:p14="http://schemas.microsoft.com/office/powerpoint/2010/main" val="237799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Diagnosis group: There were 18 different ICD-10 codes that were identified through the query and 14 different dementia diagnoses (See appendix XX for the breakdown). For the purpose of the analysis, diagnoses were group into one of four broad categories: Alzheimer’s disease, Vascular dementia, Dementia in Pick’s disease and ‘Other’.</a:t>
            </a:r>
          </a:p>
          <a:p>
            <a:endParaRPr lang="en-GB" dirty="0"/>
          </a:p>
        </p:txBody>
      </p:sp>
      <p:sp>
        <p:nvSpPr>
          <p:cNvPr id="4" name="Slide Number Placeholder 3"/>
          <p:cNvSpPr>
            <a:spLocks noGrp="1"/>
          </p:cNvSpPr>
          <p:nvPr>
            <p:ph type="sldNum" sz="quarter" idx="5"/>
          </p:nvPr>
        </p:nvSpPr>
        <p:spPr/>
        <p:txBody>
          <a:bodyPr/>
          <a:lstStyle/>
          <a:p>
            <a:fld id="{9DB57510-95B0-467A-86EE-216A17853C97}" type="slidenum">
              <a:rPr lang="en-GB" smtClean="0"/>
              <a:t>5</a:t>
            </a:fld>
            <a:endParaRPr lang="en-GB"/>
          </a:p>
        </p:txBody>
      </p:sp>
    </p:spTree>
    <p:extLst>
      <p:ext uri="{BB962C8B-B14F-4D97-AF65-F5344CB8AC3E}">
        <p14:creationId xmlns:p14="http://schemas.microsoft.com/office/powerpoint/2010/main" val="40068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BEC99-0B83-1A4C-B2B7-1792E8335BC3}" type="slidenum">
              <a:rPr lang="en-US" smtClean="0"/>
              <a:t>7</a:t>
            </a:fld>
            <a:endParaRPr lang="en-US"/>
          </a:p>
        </p:txBody>
      </p:sp>
    </p:spTree>
    <p:extLst>
      <p:ext uri="{BB962C8B-B14F-4D97-AF65-F5344CB8AC3E}">
        <p14:creationId xmlns:p14="http://schemas.microsoft.com/office/powerpoint/2010/main" val="130732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BEC99-0B83-1A4C-B2B7-1792E8335BC3}" type="slidenum">
              <a:rPr lang="en-US" smtClean="0"/>
              <a:t>8</a:t>
            </a:fld>
            <a:endParaRPr lang="en-US"/>
          </a:p>
        </p:txBody>
      </p:sp>
    </p:spTree>
    <p:extLst>
      <p:ext uri="{BB962C8B-B14F-4D97-AF65-F5344CB8AC3E}">
        <p14:creationId xmlns:p14="http://schemas.microsoft.com/office/powerpoint/2010/main" val="253639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BEC99-0B83-1A4C-B2B7-1792E8335BC3}" type="slidenum">
              <a:rPr lang="en-US" smtClean="0"/>
              <a:t>9</a:t>
            </a:fld>
            <a:endParaRPr lang="en-US"/>
          </a:p>
        </p:txBody>
      </p:sp>
    </p:spTree>
    <p:extLst>
      <p:ext uri="{BB962C8B-B14F-4D97-AF65-F5344CB8AC3E}">
        <p14:creationId xmlns:p14="http://schemas.microsoft.com/office/powerpoint/2010/main" val="51913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Diagnosis group: There were 18 different ICD-10 codes that were identified through the query and 14 different dementia diagnoses (See appendix XX for the breakdown). For the purpose of the analysis, diagnoses were group into one of four broad categories: Alzheimer’s disease, Vascular dementia, Dementia in Pick’s disease and ‘Other’.</a:t>
            </a:r>
          </a:p>
          <a:p>
            <a:endParaRPr lang="en-GB" dirty="0"/>
          </a:p>
        </p:txBody>
      </p:sp>
      <p:sp>
        <p:nvSpPr>
          <p:cNvPr id="4" name="Slide Number Placeholder 3"/>
          <p:cNvSpPr>
            <a:spLocks noGrp="1"/>
          </p:cNvSpPr>
          <p:nvPr>
            <p:ph type="sldNum" sz="quarter" idx="5"/>
          </p:nvPr>
        </p:nvSpPr>
        <p:spPr/>
        <p:txBody>
          <a:bodyPr/>
          <a:lstStyle/>
          <a:p>
            <a:fld id="{9DB57510-95B0-467A-86EE-216A17853C97}" type="slidenum">
              <a:rPr lang="en-GB" smtClean="0"/>
              <a:t>10</a:t>
            </a:fld>
            <a:endParaRPr lang="en-GB"/>
          </a:p>
        </p:txBody>
      </p:sp>
    </p:spTree>
    <p:extLst>
      <p:ext uri="{BB962C8B-B14F-4D97-AF65-F5344CB8AC3E}">
        <p14:creationId xmlns:p14="http://schemas.microsoft.com/office/powerpoint/2010/main" val="232659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BEC99-0B83-1A4C-B2B7-1792E8335BC3}" type="slidenum">
              <a:rPr lang="en-US" smtClean="0"/>
              <a:t>15</a:t>
            </a:fld>
            <a:endParaRPr lang="en-US"/>
          </a:p>
        </p:txBody>
      </p:sp>
    </p:spTree>
    <p:extLst>
      <p:ext uri="{BB962C8B-B14F-4D97-AF65-F5344CB8AC3E}">
        <p14:creationId xmlns:p14="http://schemas.microsoft.com/office/powerpoint/2010/main" val="90827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89C5-7639-8547-9183-65E15ACDC1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542B88-A253-ED4D-849C-8FEDF132A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4C1BACF-F92B-1E43-9F94-47DAD13E4A1F}"/>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5" name="Footer Placeholder 4">
            <a:extLst>
              <a:ext uri="{FF2B5EF4-FFF2-40B4-BE49-F238E27FC236}">
                <a16:creationId xmlns:a16="http://schemas.microsoft.com/office/drawing/2014/main" id="{EACB97E3-9EC1-CE4C-86AB-CAB9EB30E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6ACEE-9666-B541-8764-07F7F1324667}"/>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67067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22B9-3380-C448-A9A3-B92E26F524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269980-EE79-9A49-B867-D1F31E9F5B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DE7EC9-6D0D-A447-AEC5-9FBD25AE4B36}"/>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5" name="Footer Placeholder 4">
            <a:extLst>
              <a:ext uri="{FF2B5EF4-FFF2-40B4-BE49-F238E27FC236}">
                <a16:creationId xmlns:a16="http://schemas.microsoft.com/office/drawing/2014/main" id="{EF6397A5-0CCE-4548-AF6C-F6FA4E161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CDBB2-8584-9145-ACB8-1850A62AB8E0}"/>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428429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3E3E7-C124-5545-91CC-34BB3C1CECF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4B02EA-2366-F746-B26B-C88851B080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CE364A-E26A-DB4F-B41A-847B929BF754}"/>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5" name="Footer Placeholder 4">
            <a:extLst>
              <a:ext uri="{FF2B5EF4-FFF2-40B4-BE49-F238E27FC236}">
                <a16:creationId xmlns:a16="http://schemas.microsoft.com/office/drawing/2014/main" id="{FAB058EE-4039-6C47-9F49-7A39C40A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29752-7506-8146-8C96-08B3F81F9C4C}"/>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30242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1119-4401-9C45-BB28-F37F9BA46A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1040BD-B709-0D4E-A9CB-5DA8DEAB65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5A0028-2F36-FA44-B5D3-F05FC562B122}"/>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5" name="Footer Placeholder 4">
            <a:extLst>
              <a:ext uri="{FF2B5EF4-FFF2-40B4-BE49-F238E27FC236}">
                <a16:creationId xmlns:a16="http://schemas.microsoft.com/office/drawing/2014/main" id="{7EFD5E73-D4B3-8F4D-AA26-F9C384894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B81B3-4683-964C-9542-E9A1D2354A84}"/>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261495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A330-99D7-DF42-9273-2E7366D33D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1BAC55-A7AB-604E-94E3-E4764C293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8808BC-7C16-8E46-8650-4C81B988FB60}"/>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5" name="Footer Placeholder 4">
            <a:extLst>
              <a:ext uri="{FF2B5EF4-FFF2-40B4-BE49-F238E27FC236}">
                <a16:creationId xmlns:a16="http://schemas.microsoft.com/office/drawing/2014/main" id="{3F523CB5-4E22-FE4F-818F-CE4640868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64C91-83AF-9147-84B4-DB3E00DC4B0D}"/>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252915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2449-3C96-B644-BD00-9FC8FFB770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5D7448-FF9B-A649-B732-FD89DFE04AF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57E397-750E-9F47-B391-BD11E9BF31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DC777C0-42A8-E545-8B1F-D658B9AF3399}"/>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6" name="Footer Placeholder 5">
            <a:extLst>
              <a:ext uri="{FF2B5EF4-FFF2-40B4-BE49-F238E27FC236}">
                <a16:creationId xmlns:a16="http://schemas.microsoft.com/office/drawing/2014/main" id="{8132F79D-5E47-FF48-BFB4-772F64785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F1FF1-A118-964A-A0D8-7D631525A7CD}"/>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302704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A9-C89B-BD41-91B3-77223B0FC2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1E19AF-FA8F-ED4F-8EFC-DC5A9CC0C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D5E93E-E8F2-6145-9098-9E47F2A909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C4C5CE9-9711-5740-A0EC-F55DED8B3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9E32F4-FD05-2B46-9C5B-B29F6DC0B7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4AF071D-941A-2C47-85DE-846F0F75E4BE}"/>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8" name="Footer Placeholder 7">
            <a:extLst>
              <a:ext uri="{FF2B5EF4-FFF2-40B4-BE49-F238E27FC236}">
                <a16:creationId xmlns:a16="http://schemas.microsoft.com/office/drawing/2014/main" id="{B5F75A11-8B6C-384C-90B4-18ECE3ADF4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3319F-B512-1143-9D0F-5B79DBC0C897}"/>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88451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63D7-C665-4748-A098-37A713A9ED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EC0C57-5362-D943-A5F7-F0EDEA9F1D9F}"/>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4" name="Footer Placeholder 3">
            <a:extLst>
              <a:ext uri="{FF2B5EF4-FFF2-40B4-BE49-F238E27FC236}">
                <a16:creationId xmlns:a16="http://schemas.microsoft.com/office/drawing/2014/main" id="{B01A699C-EAE5-4A48-AD20-2D1D63BA2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85445E-432D-D84C-82F4-1AE7C9C40A68}"/>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402075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10031-626C-6D4D-8156-7D06DAB81103}"/>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3" name="Footer Placeholder 2">
            <a:extLst>
              <a:ext uri="{FF2B5EF4-FFF2-40B4-BE49-F238E27FC236}">
                <a16:creationId xmlns:a16="http://schemas.microsoft.com/office/drawing/2014/main" id="{FF9FFD1E-7C69-5F41-AF73-C73ABD54D1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4307B8-BD47-0248-B982-A226A376FB51}"/>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29014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6452-6A1C-7541-ABFC-C80A751407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8C2BA2A-B695-304E-BBDA-6AEC5F34D0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D682B5-0CF7-3B48-9B65-19190BFC7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E3FB98-4358-4845-AAEC-9596D421EB29}"/>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6" name="Footer Placeholder 5">
            <a:extLst>
              <a:ext uri="{FF2B5EF4-FFF2-40B4-BE49-F238E27FC236}">
                <a16:creationId xmlns:a16="http://schemas.microsoft.com/office/drawing/2014/main" id="{006E2248-8FD5-6B4C-8CBB-57C5462CC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F985B-00C8-404D-AC12-92B949B88ADE}"/>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97409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B0A-8F66-2A4B-B7B3-6B78571D74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F99027-EE51-594D-B839-10BC159AB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ADEE07-9D71-E545-A12D-1B60B72A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C0B7B1-E90E-4F45-882A-8FCA18EE0B25}"/>
              </a:ext>
            </a:extLst>
          </p:cNvPr>
          <p:cNvSpPr>
            <a:spLocks noGrp="1"/>
          </p:cNvSpPr>
          <p:nvPr>
            <p:ph type="dt" sz="half" idx="10"/>
          </p:nvPr>
        </p:nvSpPr>
        <p:spPr/>
        <p:txBody>
          <a:bodyPr/>
          <a:lstStyle/>
          <a:p>
            <a:fld id="{C5D5462D-AD03-934E-A5A9-0487CBBC07CC}" type="datetimeFigureOut">
              <a:rPr lang="en-US" smtClean="0"/>
              <a:t>6/26/20</a:t>
            </a:fld>
            <a:endParaRPr lang="en-US"/>
          </a:p>
        </p:txBody>
      </p:sp>
      <p:sp>
        <p:nvSpPr>
          <p:cNvPr id="6" name="Footer Placeholder 5">
            <a:extLst>
              <a:ext uri="{FF2B5EF4-FFF2-40B4-BE49-F238E27FC236}">
                <a16:creationId xmlns:a16="http://schemas.microsoft.com/office/drawing/2014/main" id="{79B3E036-E6C5-B041-A735-65A760B51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69A92-6B0F-C644-A5D6-C399CC5C9EDE}"/>
              </a:ext>
            </a:extLst>
          </p:cNvPr>
          <p:cNvSpPr>
            <a:spLocks noGrp="1"/>
          </p:cNvSpPr>
          <p:nvPr>
            <p:ph type="sldNum" sz="quarter" idx="12"/>
          </p:nvPr>
        </p:nvSpPr>
        <p:spPr/>
        <p:txBody>
          <a:bodyPr/>
          <a:lstStyle/>
          <a:p>
            <a:fld id="{DCCC330E-F95B-5B40-BC94-DBD95D09A0A6}" type="slidenum">
              <a:rPr lang="en-US" smtClean="0"/>
              <a:t>‹#›</a:t>
            </a:fld>
            <a:endParaRPr lang="en-US"/>
          </a:p>
        </p:txBody>
      </p:sp>
    </p:spTree>
    <p:extLst>
      <p:ext uri="{BB962C8B-B14F-4D97-AF65-F5344CB8AC3E}">
        <p14:creationId xmlns:p14="http://schemas.microsoft.com/office/powerpoint/2010/main" val="396470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069D8-A0A2-F04F-8D75-E08E6CD6D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50DB49-AEF3-674B-91C2-A34D93335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C3D55A-8944-864A-A2A4-3D254FBA1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5462D-AD03-934E-A5A9-0487CBBC07CC}" type="datetimeFigureOut">
              <a:rPr lang="en-US" smtClean="0"/>
              <a:t>6/26/20</a:t>
            </a:fld>
            <a:endParaRPr lang="en-US"/>
          </a:p>
        </p:txBody>
      </p:sp>
      <p:sp>
        <p:nvSpPr>
          <p:cNvPr id="5" name="Footer Placeholder 4">
            <a:extLst>
              <a:ext uri="{FF2B5EF4-FFF2-40B4-BE49-F238E27FC236}">
                <a16:creationId xmlns:a16="http://schemas.microsoft.com/office/drawing/2014/main" id="{90B9B5C3-F42D-304E-9E02-13277EA07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EB9080-867C-E04A-AEF8-0785B6918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C330E-F95B-5B40-BC94-DBD95D09A0A6}" type="slidenum">
              <a:rPr lang="en-US" smtClean="0"/>
              <a:t>‹#›</a:t>
            </a:fld>
            <a:endParaRPr lang="en-US"/>
          </a:p>
        </p:txBody>
      </p:sp>
    </p:spTree>
    <p:extLst>
      <p:ext uri="{BB962C8B-B14F-4D97-AF65-F5344CB8AC3E}">
        <p14:creationId xmlns:p14="http://schemas.microsoft.com/office/powerpoint/2010/main" val="555957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ncbi.nlm.nih.gov/pubmed/?term=LaFontaine%20J%5BAuthor%5D&amp;cauthor=true&amp;cauthor_uid=31530311" TargetMode="External"/><Relationship Id="rId3" Type="http://schemas.openxmlformats.org/officeDocument/2006/relationships/hyperlink" Target="mailto:j.carter@ucl.ac.uk" TargetMode="External"/><Relationship Id="rId7" Type="http://schemas.openxmlformats.org/officeDocument/2006/relationships/hyperlink" Target="https://www.ncbi.nlm.nih.gov/pubmed/?term=Stamou%20V%5BAuthor%5D&amp;cauthor=true&amp;cauthor_uid=31530311" TargetMode="External"/><Relationship Id="rId12" Type="http://schemas.openxmlformats.org/officeDocument/2006/relationships/hyperlink" Target="https://www.ncbi.nlm.nih.gov/pubmed/3164732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cbi.nlm.nih.gov/pubmed/?term=Parkes%20J%5BAuthor%5D&amp;cauthor=true&amp;cauthor_uid=31530311" TargetMode="External"/><Relationship Id="rId11" Type="http://schemas.openxmlformats.org/officeDocument/2006/relationships/hyperlink" Target="https://www.ncbi.nlm.nih.gov/pubmed/31530311" TargetMode="External"/><Relationship Id="rId5" Type="http://schemas.openxmlformats.org/officeDocument/2006/relationships/hyperlink" Target="https://www.ncbi.nlm.nih.gov/pubmed/?term=O'Malley%20M%5BAuthor%5D&amp;cauthor=true&amp;cauthor_uid=31530311" TargetMode="External"/><Relationship Id="rId10" Type="http://schemas.openxmlformats.org/officeDocument/2006/relationships/hyperlink" Target="https://www.ncbi.nlm.nih.gov/pubmed/?term=Carter%20J%5BAuthor%5D&amp;cauthor=true&amp;cauthor_uid=31530311" TargetMode="External"/><Relationship Id="rId4" Type="http://schemas.openxmlformats.org/officeDocument/2006/relationships/hyperlink" Target="https://doi.org/10.1177%2F1471301219876414" TargetMode="External"/><Relationship Id="rId9" Type="http://schemas.openxmlformats.org/officeDocument/2006/relationships/hyperlink" Target="https://www.ncbi.nlm.nih.gov/pubmed/?term=Oyebode%20J%5BAuthor%5D&amp;cauthor=true&amp;cauthor_uid=3153031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www.youngdementiauk.org/angela-projec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52BC-B71D-4C65-994D-6BB9E22A84EB}"/>
              </a:ext>
            </a:extLst>
          </p:cNvPr>
          <p:cNvSpPr>
            <a:spLocks noGrp="1"/>
          </p:cNvSpPr>
          <p:nvPr>
            <p:ph type="ctrTitle"/>
          </p:nvPr>
        </p:nvSpPr>
        <p:spPr>
          <a:xfrm>
            <a:off x="336194" y="2981545"/>
            <a:ext cx="5611721" cy="2385128"/>
          </a:xfrm>
        </p:spPr>
        <p:txBody>
          <a:bodyPr>
            <a:noAutofit/>
          </a:bodyPr>
          <a:lstStyle/>
          <a:p>
            <a:br>
              <a:rPr lang="en-GB" sz="4400" dirty="0"/>
            </a:br>
            <a:br>
              <a:rPr lang="en-GB" sz="4400" dirty="0"/>
            </a:br>
            <a:br>
              <a:rPr lang="en-GB" sz="4400" dirty="0"/>
            </a:br>
            <a:br>
              <a:rPr lang="en-GB" sz="4400" dirty="0"/>
            </a:br>
            <a:br>
              <a:rPr lang="en-GB" sz="4400" dirty="0"/>
            </a:br>
            <a:br>
              <a:rPr lang="en-GB" sz="4400" dirty="0"/>
            </a:br>
            <a:br>
              <a:rPr lang="en-GB" sz="4400" dirty="0"/>
            </a:br>
            <a:r>
              <a:rPr lang="en-GB" sz="3600" dirty="0">
                <a:latin typeface="+mn-lt"/>
              </a:rPr>
              <a:t>New research developments </a:t>
            </a:r>
            <a:br>
              <a:rPr lang="en-GB" sz="3600" dirty="0">
                <a:latin typeface="+mn-lt"/>
              </a:rPr>
            </a:br>
            <a:r>
              <a:rPr lang="en-GB" sz="3600" dirty="0">
                <a:latin typeface="+mn-lt"/>
              </a:rPr>
              <a:t>relevant to YOD </a:t>
            </a:r>
            <a:br>
              <a:rPr lang="en-GB" sz="4400" dirty="0"/>
            </a:br>
            <a:endParaRPr lang="en-GB" sz="4400" dirty="0"/>
          </a:p>
        </p:txBody>
      </p:sp>
      <p:pic>
        <p:nvPicPr>
          <p:cNvPr id="5" name="Picture 4" descr="A close up of a logo&#10;&#10;Description automatically generated">
            <a:extLst>
              <a:ext uri="{FF2B5EF4-FFF2-40B4-BE49-F238E27FC236}">
                <a16:creationId xmlns:a16="http://schemas.microsoft.com/office/drawing/2014/main" id="{19759BC5-0290-42A4-884D-177EFA47B567}"/>
              </a:ext>
            </a:extLst>
          </p:cNvPr>
          <p:cNvPicPr>
            <a:picLocks noChangeAspect="1"/>
          </p:cNvPicPr>
          <p:nvPr/>
        </p:nvPicPr>
        <p:blipFill rotWithShape="1">
          <a:blip r:embed="rId2"/>
          <a:srcRect t="530" r="-1" b="954"/>
          <a:stretch/>
        </p:blipFill>
        <p:spPr>
          <a:xfrm>
            <a:off x="2274046" y="130075"/>
            <a:ext cx="8539365" cy="2818228"/>
          </a:xfrm>
          <a:prstGeom prst="rect">
            <a:avLst/>
          </a:prstGeom>
        </p:spPr>
      </p:pic>
      <p:sp>
        <p:nvSpPr>
          <p:cNvPr id="4" name="Rectangle 3">
            <a:extLst>
              <a:ext uri="{FF2B5EF4-FFF2-40B4-BE49-F238E27FC236}">
                <a16:creationId xmlns:a16="http://schemas.microsoft.com/office/drawing/2014/main" id="{3CC17B21-0785-4B62-9D76-F7BBCE6E2C2A}"/>
              </a:ext>
            </a:extLst>
          </p:cNvPr>
          <p:cNvSpPr/>
          <p:nvPr/>
        </p:nvSpPr>
        <p:spPr>
          <a:xfrm>
            <a:off x="6244086" y="4010718"/>
            <a:ext cx="4520629" cy="14148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Translating evidence into practice</a:t>
            </a:r>
          </a:p>
          <a:p>
            <a:pPr marL="285750" indent="-285750">
              <a:buFont typeface="Arial" panose="020B0604020202020204" pitchFamily="34" charset="0"/>
              <a:buChar char="•"/>
            </a:pPr>
            <a:r>
              <a:rPr lang="en-GB" sz="2000" dirty="0">
                <a:solidFill>
                  <a:schemeClr val="tx1"/>
                </a:solidFill>
              </a:rPr>
              <a:t>Can it inform day to day practice and new ways of working?</a:t>
            </a:r>
          </a:p>
          <a:p>
            <a:endParaRPr lang="en-GB" sz="2000" dirty="0"/>
          </a:p>
        </p:txBody>
      </p:sp>
      <p:sp>
        <p:nvSpPr>
          <p:cNvPr id="3" name="TextBox 2">
            <a:extLst>
              <a:ext uri="{FF2B5EF4-FFF2-40B4-BE49-F238E27FC236}">
                <a16:creationId xmlns:a16="http://schemas.microsoft.com/office/drawing/2014/main" id="{4FD700E3-8506-2145-BF43-BF3632498EDD}"/>
              </a:ext>
            </a:extLst>
          </p:cNvPr>
          <p:cNvSpPr txBox="1"/>
          <p:nvPr/>
        </p:nvSpPr>
        <p:spPr>
          <a:xfrm>
            <a:off x="3602241" y="5823873"/>
            <a:ext cx="4753289" cy="369332"/>
          </a:xfrm>
          <a:prstGeom prst="rect">
            <a:avLst/>
          </a:prstGeom>
          <a:noFill/>
        </p:spPr>
        <p:txBody>
          <a:bodyPr wrap="none" rtlCol="0">
            <a:spAutoFit/>
          </a:bodyPr>
          <a:lstStyle/>
          <a:p>
            <a:r>
              <a:rPr lang="en-US" dirty="0"/>
              <a:t>MSNAP Webinar  Dr Janet Carter, UCL and NELFT</a:t>
            </a:r>
          </a:p>
        </p:txBody>
      </p:sp>
      <p:sp>
        <p:nvSpPr>
          <p:cNvPr id="6" name="TextBox 5">
            <a:extLst>
              <a:ext uri="{FF2B5EF4-FFF2-40B4-BE49-F238E27FC236}">
                <a16:creationId xmlns:a16="http://schemas.microsoft.com/office/drawing/2014/main" id="{591886C4-D970-874B-ACCD-C8B08FF3DB26}"/>
              </a:ext>
            </a:extLst>
          </p:cNvPr>
          <p:cNvSpPr txBox="1"/>
          <p:nvPr/>
        </p:nvSpPr>
        <p:spPr>
          <a:xfrm>
            <a:off x="5897648" y="3023093"/>
            <a:ext cx="4915763" cy="707886"/>
          </a:xfrm>
          <a:prstGeom prst="rect">
            <a:avLst/>
          </a:prstGeom>
          <a:noFill/>
        </p:spPr>
        <p:txBody>
          <a:bodyPr wrap="square" rtlCol="0">
            <a:spAutoFit/>
          </a:bodyPr>
          <a:lstStyle/>
          <a:p>
            <a:pPr algn="ctr"/>
            <a:r>
              <a:rPr lang="en-US" sz="2000" b="1" dirty="0"/>
              <a:t>The Angela Project </a:t>
            </a:r>
            <a:r>
              <a:rPr lang="en-US" sz="2000" dirty="0"/>
              <a:t>– Improving diagnosis</a:t>
            </a:r>
          </a:p>
          <a:p>
            <a:pPr algn="ctr"/>
            <a:r>
              <a:rPr lang="en-US" sz="2000" dirty="0"/>
              <a:t> and support for YPD and families</a:t>
            </a:r>
          </a:p>
        </p:txBody>
      </p:sp>
    </p:spTree>
    <p:extLst>
      <p:ext uri="{BB962C8B-B14F-4D97-AF65-F5344CB8AC3E}">
        <p14:creationId xmlns:p14="http://schemas.microsoft.com/office/powerpoint/2010/main" val="364364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E0FC-8A5E-4A7F-9EC9-8AE49E920A5E}"/>
              </a:ext>
            </a:extLst>
          </p:cNvPr>
          <p:cNvSpPr>
            <a:spLocks noGrp="1"/>
          </p:cNvSpPr>
          <p:nvPr>
            <p:ph type="title"/>
          </p:nvPr>
        </p:nvSpPr>
        <p:spPr>
          <a:xfrm>
            <a:off x="492369" y="516835"/>
            <a:ext cx="3956967" cy="5772840"/>
          </a:xfrm>
          <a:solidFill>
            <a:schemeClr val="accent2"/>
          </a:solidFill>
        </p:spPr>
        <p:txBody>
          <a:bodyPr anchor="ctr">
            <a:normAutofit/>
          </a:bodyPr>
          <a:lstStyle/>
          <a:p>
            <a:r>
              <a:rPr lang="en-GB" sz="3600" dirty="0"/>
              <a:t>Delphi-EXP(</a:t>
            </a:r>
            <a:r>
              <a:rPr lang="en-GB" sz="3600" dirty="0" err="1"/>
              <a:t>erience</a:t>
            </a:r>
            <a:r>
              <a:rPr lang="en-GB" sz="3600" dirty="0"/>
              <a:t>) </a:t>
            </a:r>
            <a:br>
              <a:rPr lang="en-GB" sz="3600" dirty="0"/>
            </a:br>
            <a:br>
              <a:rPr lang="en-GB" sz="3600" dirty="0"/>
            </a:br>
            <a:r>
              <a:rPr lang="en-GB" sz="3600" dirty="0"/>
              <a:t>What matters most to YPD and families/supporters</a:t>
            </a:r>
          </a:p>
        </p:txBody>
      </p:sp>
      <p:graphicFrame>
        <p:nvGraphicFramePr>
          <p:cNvPr id="8" name="Content Placeholder 2">
            <a:extLst>
              <a:ext uri="{FF2B5EF4-FFF2-40B4-BE49-F238E27FC236}">
                <a16:creationId xmlns:a16="http://schemas.microsoft.com/office/drawing/2014/main" id="{B5B5DF95-806A-4FD9-BCD8-A8A4DDAD121B}"/>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2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CA16CF4-F2CC-C544-B7BC-0357DCDA9FF9}"/>
              </a:ext>
            </a:extLst>
          </p:cNvPr>
          <p:cNvGraphicFramePr>
            <a:graphicFrameLocks noGrp="1"/>
          </p:cNvGraphicFramePr>
          <p:nvPr/>
        </p:nvGraphicFramePr>
        <p:xfrm>
          <a:off x="116305" y="424314"/>
          <a:ext cx="11959390" cy="6342380"/>
        </p:xfrm>
        <a:graphic>
          <a:graphicData uri="http://schemas.openxmlformats.org/drawingml/2006/table">
            <a:tbl>
              <a:tblPr firstRow="1" firstCol="1" bandRow="1">
                <a:tableStyleId>{5C22544A-7EE6-4342-B048-85BDC9FD1C3A}</a:tableStyleId>
              </a:tblPr>
              <a:tblGrid>
                <a:gridCol w="5173579">
                  <a:extLst>
                    <a:ext uri="{9D8B030D-6E8A-4147-A177-3AD203B41FA5}">
                      <a16:colId xmlns:a16="http://schemas.microsoft.com/office/drawing/2014/main" val="1911310624"/>
                    </a:ext>
                  </a:extLst>
                </a:gridCol>
                <a:gridCol w="6785811">
                  <a:extLst>
                    <a:ext uri="{9D8B030D-6E8A-4147-A177-3AD203B41FA5}">
                      <a16:colId xmlns:a16="http://schemas.microsoft.com/office/drawing/2014/main" val="3625818557"/>
                    </a:ext>
                  </a:extLst>
                </a:gridCol>
              </a:tblGrid>
              <a:tr h="766545">
                <a:tc>
                  <a:txBody>
                    <a:bodyPr/>
                    <a:lstStyle/>
                    <a:p>
                      <a:pPr algn="l">
                        <a:spcBef>
                          <a:spcPts val="600"/>
                        </a:spcBef>
                        <a:spcAft>
                          <a:spcPts val="600"/>
                        </a:spcAft>
                      </a:pPr>
                      <a:r>
                        <a:rPr lang="en-GB" sz="2000" dirty="0">
                          <a:solidFill>
                            <a:schemeClr val="tx1"/>
                          </a:solidFill>
                          <a:effectLst/>
                        </a:rPr>
                        <a:t>Appointment - Ensure there is enough notice between letters being issued and appointment</a:t>
                      </a:r>
                      <a:endParaRPr lang="en-GB"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en-GB" sz="2000" dirty="0">
                          <a:solidFill>
                            <a:schemeClr val="tx1"/>
                          </a:solidFill>
                          <a:effectLst/>
                          <a:highlight>
                            <a:srgbClr val="FFFF00"/>
                          </a:highlight>
                        </a:rPr>
                        <a:t>Convenience - Making appointments convenient for working adults</a:t>
                      </a:r>
                      <a:endParaRPr lang="en-GB" sz="2000" dirty="0">
                        <a:solidFill>
                          <a:schemeClr val="tx1"/>
                        </a:solidFill>
                        <a:effectLst/>
                        <a:highlight>
                          <a:srgbClr val="FFFF00"/>
                        </a:highligh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6387856"/>
                  </a:ext>
                </a:extLst>
              </a:tr>
              <a:tr h="0">
                <a:tc>
                  <a:txBody>
                    <a:bodyPr/>
                    <a:lstStyle/>
                    <a:p>
                      <a:pPr algn="l">
                        <a:spcBef>
                          <a:spcPts val="600"/>
                        </a:spcBef>
                        <a:spcAft>
                          <a:spcPts val="600"/>
                        </a:spcAft>
                      </a:pPr>
                      <a:r>
                        <a:rPr lang="en-GB" sz="1800" dirty="0">
                          <a:solidFill>
                            <a:schemeClr val="tx1"/>
                          </a:solidFill>
                          <a:effectLst/>
                        </a:rPr>
                        <a:t>Follow-up letter – </a:t>
                      </a:r>
                    </a:p>
                    <a:p>
                      <a:pPr algn="l">
                        <a:spcBef>
                          <a:spcPts val="600"/>
                        </a:spcBef>
                        <a:spcAft>
                          <a:spcPts val="600"/>
                        </a:spcAft>
                      </a:pPr>
                      <a:r>
                        <a:rPr lang="en-GB" sz="1800" dirty="0">
                          <a:solidFill>
                            <a:schemeClr val="tx1"/>
                          </a:solidFill>
                          <a:effectLst/>
                        </a:rPr>
                        <a:t>Providing the person with dementia and their supporters with a letter which details the diagnosis</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spcAft>
                          <a:spcPts val="0"/>
                        </a:spcAft>
                      </a:pPr>
                      <a:r>
                        <a:rPr lang="en-GB" sz="1800" b="1" dirty="0">
                          <a:solidFill>
                            <a:schemeClr val="tx1"/>
                          </a:solidFill>
                          <a:effectLst/>
                        </a:rPr>
                        <a:t>Contact family supporters as well - Healthcare professionals should make contact with family supporters if unable to get through to the person with dementia directly regarding appointments</a:t>
                      </a:r>
                    </a:p>
                    <a:p>
                      <a:pPr algn="l">
                        <a:spcAft>
                          <a:spcPts val="0"/>
                        </a:spcAft>
                      </a:pPr>
                      <a:r>
                        <a:rPr lang="en-GB" sz="1800" b="1" dirty="0">
                          <a:solidFill>
                            <a:schemeClr val="tx1"/>
                          </a:solidFill>
                          <a:effectLst/>
                        </a:rPr>
                        <a:t> </a:t>
                      </a:r>
                      <a:endParaRPr lang="en-GB"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8021368"/>
                  </a:ext>
                </a:extLst>
              </a:tr>
              <a:tr h="608263">
                <a:tc>
                  <a:txBody>
                    <a:bodyPr/>
                    <a:lstStyle/>
                    <a:p>
                      <a:pPr algn="l">
                        <a:spcBef>
                          <a:spcPts val="600"/>
                        </a:spcBef>
                        <a:spcAft>
                          <a:spcPts val="600"/>
                        </a:spcAft>
                      </a:pPr>
                      <a:r>
                        <a:rPr lang="en-GB" sz="1800" dirty="0">
                          <a:solidFill>
                            <a:schemeClr val="tx1"/>
                          </a:solidFill>
                          <a:effectLst/>
                          <a:highlight>
                            <a:srgbClr val="FFFF00"/>
                          </a:highlight>
                        </a:rPr>
                        <a:t>Single point of contact - Having an identified key person as a single point of contact throughout the whole diagnostic process</a:t>
                      </a:r>
                      <a:endParaRPr lang="en-GB" sz="1800" dirty="0">
                        <a:solidFill>
                          <a:schemeClr val="tx1"/>
                        </a:solidFill>
                        <a:effectLst/>
                        <a:highlight>
                          <a:srgbClr val="FFFF00"/>
                        </a:highligh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en-GB" sz="1800" b="1" dirty="0">
                          <a:solidFill>
                            <a:schemeClr val="tx1"/>
                          </a:solidFill>
                          <a:effectLst/>
                          <a:highlight>
                            <a:srgbClr val="FFFF00"/>
                          </a:highlight>
                        </a:rPr>
                        <a:t>Quick Referral - The referral process from GP to first assessment needs to be shorter</a:t>
                      </a:r>
                      <a:endParaRPr lang="en-GB" sz="1800" b="1" dirty="0">
                        <a:solidFill>
                          <a:schemeClr val="tx1"/>
                        </a:solidFill>
                        <a:effectLst/>
                        <a:highlight>
                          <a:srgbClr val="FFFF00"/>
                        </a:highligh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24715293"/>
                  </a:ext>
                </a:extLst>
              </a:tr>
              <a:tr h="608263">
                <a:tc>
                  <a:txBody>
                    <a:bodyPr/>
                    <a:lstStyle/>
                    <a:p>
                      <a:pPr algn="l">
                        <a:spcBef>
                          <a:spcPts val="600"/>
                        </a:spcBef>
                        <a:spcAft>
                          <a:spcPts val="600"/>
                        </a:spcAft>
                      </a:pPr>
                      <a:r>
                        <a:rPr lang="en-GB" sz="1800" dirty="0">
                          <a:solidFill>
                            <a:schemeClr val="tx1"/>
                          </a:solidFill>
                          <a:effectLst/>
                        </a:rPr>
                        <a:t>Referrals to specialist services - Referrals should ideally be made to specialist YOD clinicians and services</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spcAft>
                          <a:spcPts val="0"/>
                        </a:spcAft>
                      </a:pPr>
                      <a:r>
                        <a:rPr lang="en-GB" sz="1800" b="1" dirty="0">
                          <a:solidFill>
                            <a:schemeClr val="tx1"/>
                          </a:solidFill>
                          <a:effectLst/>
                        </a:rPr>
                        <a:t>Home visits – Patients should be seen at home for assessments and post-diagnostic support where appropriate</a:t>
                      </a:r>
                      <a:endParaRPr lang="en-GB"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29167641"/>
                  </a:ext>
                </a:extLst>
              </a:tr>
              <a:tr h="608263">
                <a:tc>
                  <a:txBody>
                    <a:bodyPr/>
                    <a:lstStyle/>
                    <a:p>
                      <a:pPr algn="l">
                        <a:spcBef>
                          <a:spcPts val="600"/>
                        </a:spcBef>
                        <a:spcAft>
                          <a:spcPts val="600"/>
                        </a:spcAft>
                      </a:pPr>
                      <a:r>
                        <a:rPr lang="en-GB" sz="1800" dirty="0">
                          <a:solidFill>
                            <a:schemeClr val="tx1"/>
                          </a:solidFill>
                          <a:effectLst/>
                        </a:rPr>
                        <a:t>Multi-disciplinary team – There should be a multi-disciplinary team involved in diagnosis to provide appropriate support</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en-GB" sz="1800" b="1" dirty="0">
                          <a:solidFill>
                            <a:schemeClr val="tx1"/>
                          </a:solidFill>
                          <a:effectLst/>
                          <a:highlight>
                            <a:srgbClr val="FFFF00"/>
                          </a:highlight>
                        </a:rPr>
                        <a:t>Enhanced awareness of YOD - More awareness and training on rarer dementia types as well as the issues faced by young people with dementia in Mental Health Trusts.</a:t>
                      </a:r>
                      <a:endParaRPr lang="en-GB" sz="1800" b="1" dirty="0">
                        <a:solidFill>
                          <a:schemeClr val="tx1"/>
                        </a:solidFill>
                        <a:effectLst/>
                        <a:highlight>
                          <a:srgbClr val="FFFF00"/>
                        </a:highligh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1182377"/>
                  </a:ext>
                </a:extLst>
              </a:tr>
              <a:tr h="912395">
                <a:tc>
                  <a:txBody>
                    <a:bodyPr/>
                    <a:lstStyle/>
                    <a:p>
                      <a:pPr algn="l">
                        <a:spcBef>
                          <a:spcPts val="600"/>
                        </a:spcBef>
                        <a:spcAft>
                          <a:spcPts val="600"/>
                        </a:spcAft>
                      </a:pPr>
                      <a:r>
                        <a:rPr lang="en-GB" sz="1800" dirty="0">
                          <a:solidFill>
                            <a:schemeClr val="tx1"/>
                          </a:solidFill>
                          <a:effectLst/>
                          <a:highlight>
                            <a:srgbClr val="FFFF00"/>
                          </a:highlight>
                        </a:rPr>
                        <a:t>GP</a:t>
                      </a:r>
                    </a:p>
                    <a:p>
                      <a:pPr algn="l">
                        <a:spcBef>
                          <a:spcPts val="600"/>
                        </a:spcBef>
                        <a:spcAft>
                          <a:spcPts val="600"/>
                        </a:spcAft>
                      </a:pPr>
                      <a:r>
                        <a:rPr lang="en-GB" sz="1800" dirty="0">
                          <a:solidFill>
                            <a:schemeClr val="tx1"/>
                          </a:solidFill>
                          <a:effectLst/>
                          <a:highlight>
                            <a:srgbClr val="FFFF00"/>
                          </a:highlight>
                        </a:rPr>
                        <a:t>to be able to identify dementia in younger people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spcAft>
                          <a:spcPts val="0"/>
                        </a:spcAft>
                      </a:pPr>
                      <a:r>
                        <a:rPr lang="en-GB" sz="1800" b="1" dirty="0">
                          <a:solidFill>
                            <a:schemeClr val="tx1"/>
                          </a:solidFill>
                          <a:effectLst/>
                        </a:rPr>
                        <a:t>Pleasant MRI experience - The MRI experience should provide blankets, ear protectors to reduce noise and allow supporters to be in the room if the person wishes</a:t>
                      </a:r>
                    </a:p>
                    <a:p>
                      <a:pPr algn="l">
                        <a:spcAft>
                          <a:spcPts val="0"/>
                        </a:spcAft>
                      </a:pPr>
                      <a:r>
                        <a:rPr lang="en-GB" sz="1800" b="1" dirty="0">
                          <a:solidFill>
                            <a:schemeClr val="tx1"/>
                          </a:solidFill>
                          <a:effectLst/>
                        </a:rPr>
                        <a:t> </a:t>
                      </a:r>
                      <a:endParaRPr lang="en-GB"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66281922"/>
                  </a:ext>
                </a:extLst>
              </a:tr>
              <a:tr h="608263">
                <a:tc>
                  <a:txBody>
                    <a:bodyPr/>
                    <a:lstStyle/>
                    <a:p>
                      <a:pPr algn="l">
                        <a:spcBef>
                          <a:spcPts val="600"/>
                        </a:spcBef>
                        <a:spcAft>
                          <a:spcPts val="600"/>
                        </a:spcAft>
                      </a:pPr>
                      <a:r>
                        <a:rPr lang="en-GB" sz="1800" dirty="0">
                          <a:solidFill>
                            <a:schemeClr val="tx1"/>
                          </a:solidFill>
                          <a:effectLst/>
                        </a:rPr>
                        <a:t>Results issued more quickly - Results need to be given in clinic more quickly</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en-GB" sz="1800" b="1" dirty="0">
                          <a:solidFill>
                            <a:schemeClr val="tx1"/>
                          </a:solidFill>
                          <a:effectLst/>
                          <a:highlight>
                            <a:srgbClr val="FFFF00"/>
                          </a:highlight>
                        </a:rPr>
                        <a:t>Shorter time to diagnosis - The time taken to achieve a formal diagnosis needs to be shortened if possible</a:t>
                      </a:r>
                      <a:endParaRPr lang="en-GB" sz="1800" b="1" dirty="0">
                        <a:solidFill>
                          <a:schemeClr val="tx1"/>
                        </a:solidFill>
                        <a:effectLst/>
                        <a:highlight>
                          <a:srgbClr val="FFFF00"/>
                        </a:highligh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81877956"/>
                  </a:ext>
                </a:extLst>
              </a:tr>
              <a:tr h="304132">
                <a:tc>
                  <a:txBody>
                    <a:bodyPr/>
                    <a:lstStyle/>
                    <a:p>
                      <a:pPr algn="l">
                        <a:spcBef>
                          <a:spcPts val="600"/>
                        </a:spcBef>
                        <a:spcAft>
                          <a:spcPts val="600"/>
                        </a:spcAft>
                      </a:pPr>
                      <a:r>
                        <a:rPr lang="en-GB" sz="1800" dirty="0">
                          <a:effectLst/>
                        </a:rPr>
                        <a:t> </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spcAft>
                          <a:spcPts val="0"/>
                        </a:spcAft>
                      </a:pPr>
                      <a:r>
                        <a:rPr lang="en-GB" sz="1800" b="1" dirty="0">
                          <a:solidFill>
                            <a:schemeClr val="tx1"/>
                          </a:solidFill>
                          <a:effectLst/>
                        </a:rPr>
                        <a:t>Assessments should be conducted in a quiet and private room</a:t>
                      </a:r>
                      <a:endParaRPr lang="en-GB"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87246683"/>
                  </a:ext>
                </a:extLst>
              </a:tr>
            </a:tbl>
          </a:graphicData>
        </a:graphic>
      </p:graphicFrame>
      <p:sp>
        <p:nvSpPr>
          <p:cNvPr id="5" name="TextBox 4">
            <a:extLst>
              <a:ext uri="{FF2B5EF4-FFF2-40B4-BE49-F238E27FC236}">
                <a16:creationId xmlns:a16="http://schemas.microsoft.com/office/drawing/2014/main" id="{77B90406-F71D-B94B-A3C6-2CBAAFD31AA6}"/>
              </a:ext>
            </a:extLst>
          </p:cNvPr>
          <p:cNvSpPr txBox="1"/>
          <p:nvPr/>
        </p:nvSpPr>
        <p:spPr>
          <a:xfrm>
            <a:off x="1780674" y="0"/>
            <a:ext cx="3547702" cy="400110"/>
          </a:xfrm>
          <a:prstGeom prst="rect">
            <a:avLst/>
          </a:prstGeom>
          <a:noFill/>
        </p:spPr>
        <p:txBody>
          <a:bodyPr wrap="none" rtlCol="0">
            <a:spAutoFit/>
          </a:bodyPr>
          <a:lstStyle/>
          <a:p>
            <a:r>
              <a:rPr lang="en-US" sz="2000" b="1" dirty="0"/>
              <a:t>Functional factors – the process</a:t>
            </a:r>
          </a:p>
        </p:txBody>
      </p:sp>
    </p:spTree>
    <p:extLst>
      <p:ext uri="{BB962C8B-B14F-4D97-AF65-F5344CB8AC3E}">
        <p14:creationId xmlns:p14="http://schemas.microsoft.com/office/powerpoint/2010/main" val="318014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BA4B824-62A1-A644-801B-70FAA9375738}"/>
              </a:ext>
            </a:extLst>
          </p:cNvPr>
          <p:cNvGraphicFramePr>
            <a:graphicFrameLocks noGrp="1"/>
          </p:cNvGraphicFramePr>
          <p:nvPr/>
        </p:nvGraphicFramePr>
        <p:xfrm>
          <a:off x="643466" y="903249"/>
          <a:ext cx="10905067" cy="5406713"/>
        </p:xfrm>
        <a:graphic>
          <a:graphicData uri="http://schemas.openxmlformats.org/drawingml/2006/table">
            <a:tbl>
              <a:tblPr firstRow="1" firstCol="1" bandRow="1"/>
              <a:tblGrid>
                <a:gridCol w="5303459">
                  <a:extLst>
                    <a:ext uri="{9D8B030D-6E8A-4147-A177-3AD203B41FA5}">
                      <a16:colId xmlns:a16="http://schemas.microsoft.com/office/drawing/2014/main" val="1361774319"/>
                    </a:ext>
                  </a:extLst>
                </a:gridCol>
                <a:gridCol w="5601608">
                  <a:extLst>
                    <a:ext uri="{9D8B030D-6E8A-4147-A177-3AD203B41FA5}">
                      <a16:colId xmlns:a16="http://schemas.microsoft.com/office/drawing/2014/main" val="1301262329"/>
                    </a:ext>
                  </a:extLst>
                </a:gridCol>
              </a:tblGrid>
              <a:tr h="1210292">
                <a:tc>
                  <a:txBody>
                    <a:bodyPr/>
                    <a:lstStyle/>
                    <a:p>
                      <a:pPr algn="l" fontAlgn="t">
                        <a:spcBef>
                          <a:spcPts val="0"/>
                        </a:spcBef>
                        <a:spcAft>
                          <a:spcPts val="0"/>
                        </a:spcAft>
                      </a:pPr>
                      <a:r>
                        <a:rPr lang="en-GB" sz="1500" b="1" i="0" u="none" strike="noStrike" dirty="0">
                          <a:effectLst/>
                          <a:latin typeface="Calibri" panose="020F0502020204030204" pitchFamily="34" charset="0"/>
                          <a:ea typeface="Times New Roman" panose="02020603050405020304" pitchFamily="18" charset="0"/>
                        </a:rPr>
                        <a:t>Private discussions </a:t>
                      </a:r>
                      <a:r>
                        <a:rPr lang="en-GB" sz="1500" b="0" i="0" u="none" strike="noStrike" dirty="0">
                          <a:solidFill>
                            <a:srgbClr val="000000"/>
                          </a:solidFill>
                          <a:effectLst/>
                          <a:latin typeface="Calibri" panose="020F0502020204030204" pitchFamily="34" charset="0"/>
                          <a:ea typeface="Times New Roman" panose="02020603050405020304" pitchFamily="18" charset="0"/>
                        </a:rPr>
                        <a:t>–</a:t>
                      </a:r>
                      <a:r>
                        <a:rPr lang="en-GB" sz="1500" b="1" i="0" u="none" strike="noStrike" dirty="0">
                          <a:solidFill>
                            <a:srgbClr val="000000"/>
                          </a:solidFill>
                          <a:effectLst/>
                          <a:latin typeface="Calibri" panose="020F0502020204030204" pitchFamily="34" charset="0"/>
                          <a:ea typeface="Times New Roman" panose="02020603050405020304" pitchFamily="18" charset="0"/>
                        </a:rPr>
                        <a:t> </a:t>
                      </a:r>
                      <a:endParaRPr lang="en-GB" sz="2400" b="0" i="0" u="none" strike="noStrike" dirty="0">
                        <a:effectLst/>
                        <a:latin typeface="Arial" panose="020B0604020202020204" pitchFamily="34" charset="0"/>
                      </a:endParaRPr>
                    </a:p>
                    <a:p>
                      <a:pPr algn="l" fontAlgn="t">
                        <a:spcBef>
                          <a:spcPts val="0"/>
                        </a:spcBef>
                        <a:spcAft>
                          <a:spcPts val="0"/>
                        </a:spcAft>
                      </a:pPr>
                      <a:r>
                        <a:rPr lang="en-GB" sz="1500" b="0" i="0" u="none" strike="noStrike" dirty="0">
                          <a:solidFill>
                            <a:srgbClr val="000000"/>
                          </a:solidFill>
                          <a:effectLst/>
                          <a:highlight>
                            <a:srgbClr val="FFFF00"/>
                          </a:highlight>
                          <a:latin typeface="Calibri" panose="020F0502020204030204" pitchFamily="34" charset="0"/>
                          <a:ea typeface="Times New Roman" panose="02020603050405020304" pitchFamily="18" charset="0"/>
                        </a:rPr>
                        <a:t>Clinicians should offer opportunities for the person with dementia and their supporters</a:t>
                      </a:r>
                      <a:r>
                        <a:rPr lang="en-GB" sz="2400" b="0" i="0" u="none" strike="noStrike" dirty="0">
                          <a:solidFill>
                            <a:schemeClr val="tx1"/>
                          </a:solidFill>
                          <a:effectLst/>
                          <a:highlight>
                            <a:srgbClr val="FFFF00"/>
                          </a:highlight>
                          <a:latin typeface="Arial" panose="020B0604020202020204" pitchFamily="34" charset="0"/>
                          <a:ea typeface="+mn-ea"/>
                        </a:rPr>
                        <a:t> </a:t>
                      </a:r>
                      <a:r>
                        <a:rPr lang="en-GB" sz="1500" b="0" i="0" u="none" strike="noStrike" dirty="0">
                          <a:solidFill>
                            <a:srgbClr val="000000"/>
                          </a:solidFill>
                          <a:effectLst/>
                          <a:highlight>
                            <a:srgbClr val="FFFF00"/>
                          </a:highlight>
                          <a:latin typeface="Calibri" panose="020F0502020204030204" pitchFamily="34" charset="0"/>
                          <a:ea typeface="Times New Roman" panose="02020603050405020304" pitchFamily="18" charset="0"/>
                        </a:rPr>
                        <a:t>to speak separately about any issue they wish to discuss</a:t>
                      </a:r>
                      <a:endParaRPr lang="en-GB" sz="2400" b="0" i="0" u="none" strike="noStrike" dirty="0">
                        <a:effectLst/>
                        <a:highlight>
                          <a:srgbClr val="FFFF00"/>
                        </a:highlight>
                        <a:latin typeface="Arial" panose="020B0604020202020204" pitchFamily="34" charset="0"/>
                      </a:endParaRPr>
                    </a:p>
                    <a:p>
                      <a:pPr algn="l" fontAlgn="t">
                        <a:spcBef>
                          <a:spcPts val="0"/>
                        </a:spcBef>
                        <a:spcAft>
                          <a:spcPts val="0"/>
                        </a:spcAft>
                      </a:pPr>
                      <a:r>
                        <a:rPr lang="en-GB" sz="1500" b="0" i="0" u="none" strike="noStrike" dirty="0">
                          <a:solidFill>
                            <a:srgbClr val="FFFFFF"/>
                          </a:solidFill>
                          <a:effectLst/>
                          <a:latin typeface="Calibri" panose="020F0502020204030204" pitchFamily="34" charset="0"/>
                          <a:ea typeface="Times New Roman" panose="02020603050405020304" pitchFamily="18" charset="0"/>
                        </a:rPr>
                        <a:t> </a:t>
                      </a:r>
                      <a:endParaRPr lang="en-GB" sz="2400" b="0" i="0" u="none" strike="noStrike" dirty="0">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l" fontAlgn="t">
                        <a:spcBef>
                          <a:spcPts val="0"/>
                        </a:spcBef>
                        <a:spcAft>
                          <a:spcPts val="0"/>
                        </a:spcAft>
                      </a:pPr>
                      <a:r>
                        <a:rPr lang="en-GB" sz="1500" b="1" i="0" u="none" strike="noStrike" dirty="0">
                          <a:solidFill>
                            <a:srgbClr val="000000"/>
                          </a:solidFill>
                          <a:effectLst/>
                          <a:highlight>
                            <a:srgbClr val="FFFF00"/>
                          </a:highlight>
                          <a:latin typeface="Calibri" panose="020F0502020204030204" pitchFamily="34" charset="0"/>
                          <a:ea typeface="Times New Roman" panose="02020603050405020304" pitchFamily="18" charset="0"/>
                        </a:rPr>
                        <a:t>Reaction to diagnosis </a:t>
                      </a:r>
                      <a:r>
                        <a:rPr lang="en-GB" sz="1500" b="0" i="0" u="none" strike="noStrike" dirty="0">
                          <a:solidFill>
                            <a:srgbClr val="000000"/>
                          </a:solidFill>
                          <a:effectLst/>
                          <a:highlight>
                            <a:srgbClr val="FFFF00"/>
                          </a:highlight>
                          <a:latin typeface="Calibri" panose="020F0502020204030204" pitchFamily="34" charset="0"/>
                          <a:ea typeface="Times New Roman" panose="02020603050405020304" pitchFamily="18" charset="0"/>
                        </a:rPr>
                        <a:t>- Remember that receiving the diagnosis is a lot to take in for the person with dementia and supporter</a:t>
                      </a:r>
                      <a:endParaRPr lang="en-GB" sz="2400" b="0" i="0" u="none" strike="noStrike" dirty="0">
                        <a:effectLst/>
                        <a:highlight>
                          <a:srgbClr val="FFFF00"/>
                        </a:highligh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2465387480"/>
                  </a:ext>
                </a:extLst>
              </a:tr>
              <a:tr h="1012200">
                <a:tc>
                  <a:txBody>
                    <a:bodyPr/>
                    <a:lstStyle/>
                    <a:p>
                      <a:pPr algn="l" fontAlgn="t">
                        <a:spcBef>
                          <a:spcPts val="0"/>
                        </a:spcBef>
                        <a:spcAft>
                          <a:spcPts val="0"/>
                        </a:spcAft>
                      </a:pPr>
                      <a:r>
                        <a:rPr lang="en-GB" sz="1500" b="1" i="0" u="none" strike="noStrike">
                          <a:effectLst/>
                          <a:latin typeface="Calibri" panose="020F0502020204030204" pitchFamily="34" charset="0"/>
                          <a:ea typeface="Times New Roman" panose="02020603050405020304" pitchFamily="18" charset="0"/>
                        </a:rPr>
                        <a:t>Explanation of assessments </a:t>
                      </a:r>
                      <a:r>
                        <a:rPr lang="en-GB" sz="1500" b="0" i="0" u="none" strike="noStrike">
                          <a:effectLst/>
                          <a:latin typeface="Calibri" panose="020F0502020204030204" pitchFamily="34" charset="0"/>
                          <a:ea typeface="Times New Roman" panose="02020603050405020304" pitchFamily="18" charset="0"/>
                        </a:rPr>
                        <a:t>- Having more information about investigations (for example on what the SPECT scanning was all about)</a:t>
                      </a:r>
                      <a:endParaRPr lang="en-GB" sz="2400" b="0" i="0" u="none" strike="noStrike">
                        <a:effectLst/>
                        <a:latin typeface="Arial" panose="020B0604020202020204" pitchFamily="34" charset="0"/>
                      </a:endParaRPr>
                    </a:p>
                    <a:p>
                      <a:pPr algn="l" fontAlgn="t">
                        <a:spcBef>
                          <a:spcPts val="0"/>
                        </a:spcBef>
                        <a:spcAft>
                          <a:spcPts val="0"/>
                        </a:spcAft>
                      </a:pPr>
                      <a:r>
                        <a:rPr lang="en-GB" sz="1500" b="0" i="0" u="none" strike="noStrike">
                          <a:effectLst/>
                          <a:latin typeface="Calibri" panose="020F0502020204030204" pitchFamily="34" charset="0"/>
                          <a:ea typeface="Times New Roman" panose="02020603050405020304" pitchFamily="18" charset="0"/>
                        </a:rPr>
                        <a:t> </a:t>
                      </a:r>
                      <a:endParaRPr lang="en-GB" sz="2400" b="0" i="0" u="none" strike="noStrike">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spcBef>
                          <a:spcPts val="0"/>
                        </a:spcBef>
                        <a:spcAft>
                          <a:spcPts val="0"/>
                        </a:spcAft>
                      </a:pPr>
                      <a:r>
                        <a:rPr lang="en-GB" sz="1500" b="1" i="0" u="none" strike="noStrike" dirty="0">
                          <a:effectLst/>
                          <a:highlight>
                            <a:srgbClr val="FFFF00"/>
                          </a:highlight>
                          <a:latin typeface="Calibri" panose="020F0502020204030204" pitchFamily="34" charset="0"/>
                          <a:ea typeface="Times New Roman" panose="02020603050405020304" pitchFamily="18" charset="0"/>
                        </a:rPr>
                        <a:t>Understanding all forms of dementia </a:t>
                      </a:r>
                      <a:r>
                        <a:rPr lang="en-GB" sz="1500" b="0" i="0" u="none" strike="noStrike" dirty="0">
                          <a:effectLst/>
                          <a:highlight>
                            <a:srgbClr val="FFFF00"/>
                          </a:highlight>
                          <a:latin typeface="Calibri" panose="020F0502020204030204" pitchFamily="34" charset="0"/>
                          <a:ea typeface="Times New Roman" panose="02020603050405020304" pitchFamily="18" charset="0"/>
                        </a:rPr>
                        <a:t>- </a:t>
                      </a:r>
                      <a:r>
                        <a:rPr lang="en-GB" sz="1500" b="0" i="0" u="none" strike="noStrike" dirty="0">
                          <a:effectLst/>
                          <a:latin typeface="Calibri" panose="020F0502020204030204" pitchFamily="34" charset="0"/>
                          <a:ea typeface="Times New Roman" panose="02020603050405020304" pitchFamily="18" charset="0"/>
                        </a:rPr>
                        <a:t>Being understanding during the assessments, especially visual tests for people with PCA</a:t>
                      </a:r>
                      <a:endParaRPr lang="en-GB" sz="2400" b="0" i="0" u="none" strike="noStrike" dirty="0">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62188329"/>
                  </a:ext>
                </a:extLst>
              </a:tr>
              <a:tr h="775428">
                <a:tc>
                  <a:txBody>
                    <a:bodyPr/>
                    <a:lstStyle/>
                    <a:p>
                      <a:pPr algn="l" fontAlgn="t">
                        <a:spcBef>
                          <a:spcPts val="0"/>
                        </a:spcBef>
                        <a:spcAft>
                          <a:spcPts val="0"/>
                        </a:spcAft>
                      </a:pPr>
                      <a:r>
                        <a:rPr lang="en-GB" sz="1500" b="1" i="0" u="none" strike="noStrike">
                          <a:solidFill>
                            <a:srgbClr val="000000"/>
                          </a:solidFill>
                          <a:effectLst/>
                          <a:latin typeface="Calibri" panose="020F0502020204030204" pitchFamily="34" charset="0"/>
                          <a:ea typeface="Times New Roman" panose="02020603050405020304" pitchFamily="18" charset="0"/>
                        </a:rPr>
                        <a:t>Being involved </a:t>
                      </a:r>
                      <a:r>
                        <a:rPr lang="en-GB" sz="1500" b="0" i="0" u="none" strike="noStrike">
                          <a:solidFill>
                            <a:srgbClr val="000000"/>
                          </a:solidFill>
                          <a:effectLst/>
                          <a:latin typeface="Calibri" panose="020F0502020204030204" pitchFamily="34" charset="0"/>
                          <a:ea typeface="Times New Roman" panose="02020603050405020304" pitchFamily="18" charset="0"/>
                        </a:rPr>
                        <a:t>- Being kept in the loop and feeling involved in the assessment</a:t>
                      </a:r>
                      <a:endParaRPr lang="en-GB" sz="2400" b="0" i="0" u="none" strike="noStrike">
                        <a:effectLst/>
                        <a:latin typeface="Arial" panose="020B0604020202020204" pitchFamily="34" charset="0"/>
                      </a:endParaRPr>
                    </a:p>
                    <a:p>
                      <a:pPr algn="l" fontAlgn="t">
                        <a:spcBef>
                          <a:spcPts val="0"/>
                        </a:spcBef>
                        <a:spcAft>
                          <a:spcPts val="0"/>
                        </a:spcAft>
                      </a:pPr>
                      <a:r>
                        <a:rPr lang="en-GB" sz="1500" b="0" i="0" u="none" strike="noStrike">
                          <a:effectLst/>
                          <a:latin typeface="Calibri" panose="020F0502020204030204" pitchFamily="34" charset="0"/>
                          <a:ea typeface="Times New Roman" panose="02020603050405020304" pitchFamily="18" charset="0"/>
                        </a:rPr>
                        <a:t> </a:t>
                      </a:r>
                      <a:endParaRPr lang="en-GB" sz="2400" b="0" i="0" u="none" strike="noStrike">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l" fontAlgn="t">
                        <a:spcBef>
                          <a:spcPts val="0"/>
                        </a:spcBef>
                        <a:spcAft>
                          <a:spcPts val="0"/>
                        </a:spcAft>
                      </a:pPr>
                      <a:r>
                        <a:rPr lang="en-GB" sz="1500" b="1" i="0" u="none" strike="noStrike" dirty="0">
                          <a:solidFill>
                            <a:srgbClr val="000000"/>
                          </a:solidFill>
                          <a:effectLst/>
                          <a:highlight>
                            <a:srgbClr val="FFFF00"/>
                          </a:highlight>
                          <a:latin typeface="Calibri" panose="020F0502020204030204" pitchFamily="34" charset="0"/>
                          <a:ea typeface="Times New Roman" panose="02020603050405020304" pitchFamily="18" charset="0"/>
                        </a:rPr>
                        <a:t>Meeting in person- </a:t>
                      </a:r>
                      <a:r>
                        <a:rPr lang="en-GB" sz="1500" b="0" i="0" u="none" strike="noStrike" dirty="0">
                          <a:solidFill>
                            <a:srgbClr val="000000"/>
                          </a:solidFill>
                          <a:effectLst/>
                          <a:highlight>
                            <a:srgbClr val="FFFF00"/>
                          </a:highlight>
                          <a:latin typeface="Calibri" panose="020F0502020204030204" pitchFamily="34" charset="0"/>
                          <a:ea typeface="Times New Roman" panose="02020603050405020304" pitchFamily="18" charset="0"/>
                        </a:rPr>
                        <a:t>Communication with clinicians should ideally be in person</a:t>
                      </a:r>
                      <a:endParaRPr lang="en-GB" sz="2400" b="0" i="0" u="none" strike="noStrike" dirty="0">
                        <a:effectLst/>
                        <a:highlight>
                          <a:srgbClr val="FFFF00"/>
                        </a:highligh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921348237"/>
                  </a:ext>
                </a:extLst>
              </a:tr>
              <a:tr h="1012200">
                <a:tc>
                  <a:txBody>
                    <a:bodyPr/>
                    <a:lstStyle/>
                    <a:p>
                      <a:pPr algn="l" fontAlgn="t">
                        <a:spcBef>
                          <a:spcPts val="0"/>
                        </a:spcBef>
                        <a:spcAft>
                          <a:spcPts val="0"/>
                        </a:spcAft>
                      </a:pPr>
                      <a:r>
                        <a:rPr lang="en-GB" sz="1500" b="1" i="0" u="none" strike="noStrike">
                          <a:effectLst/>
                          <a:latin typeface="Calibri" panose="020F0502020204030204" pitchFamily="34" charset="0"/>
                          <a:ea typeface="Times New Roman" panose="02020603050405020304" pitchFamily="18" charset="0"/>
                        </a:rPr>
                        <a:t>Avoid repetition </a:t>
                      </a:r>
                      <a:r>
                        <a:rPr lang="en-GB" sz="1500" b="0" i="0" u="none" strike="noStrike">
                          <a:effectLst/>
                          <a:latin typeface="Calibri" panose="020F0502020204030204" pitchFamily="34" charset="0"/>
                          <a:ea typeface="Times New Roman" panose="02020603050405020304" pitchFamily="18" charset="0"/>
                        </a:rPr>
                        <a:t>- Avoid the same questions being asked by the separate clinicians where possible</a:t>
                      </a:r>
                      <a:endParaRPr lang="en-GB" sz="2400" b="0" i="0" u="none" strike="noStrike">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spcBef>
                          <a:spcPts val="0"/>
                        </a:spcBef>
                        <a:spcAft>
                          <a:spcPts val="0"/>
                        </a:spcAft>
                      </a:pPr>
                      <a:r>
                        <a:rPr lang="en-GB" sz="1500" b="1" i="0" u="none" strike="noStrike" dirty="0">
                          <a:effectLst/>
                          <a:highlight>
                            <a:srgbClr val="FFFF00"/>
                          </a:highlight>
                          <a:latin typeface="Calibri" panose="020F0502020204030204" pitchFamily="34" charset="0"/>
                          <a:ea typeface="Times New Roman" panose="02020603050405020304" pitchFamily="18" charset="0"/>
                        </a:rPr>
                        <a:t>Considerate use of language - </a:t>
                      </a:r>
                      <a:r>
                        <a:rPr lang="en-GB" sz="1500" b="0" i="0" u="none" strike="noStrike" dirty="0">
                          <a:effectLst/>
                          <a:highlight>
                            <a:srgbClr val="FFFF00"/>
                          </a:highlight>
                          <a:latin typeface="Calibri" panose="020F0502020204030204" pitchFamily="34" charset="0"/>
                          <a:ea typeface="Times New Roman" panose="02020603050405020304" pitchFamily="18" charset="0"/>
                        </a:rPr>
                        <a:t>Clinicians should be compassionate, empathic and respectful and particularly sensitive when providing information about a diagnosis</a:t>
                      </a:r>
                      <a:endParaRPr lang="en-GB" sz="2400" b="0" i="0" u="none" strike="noStrike" dirty="0">
                        <a:effectLst/>
                        <a:highlight>
                          <a:srgbClr val="FFFF00"/>
                        </a:highlight>
                        <a:latin typeface="Arial" panose="020B0604020202020204" pitchFamily="34" charset="0"/>
                      </a:endParaRPr>
                    </a:p>
                    <a:p>
                      <a:pPr marL="228600" algn="l" fontAlgn="t">
                        <a:spcBef>
                          <a:spcPts val="0"/>
                        </a:spcBef>
                        <a:spcAft>
                          <a:spcPts val="0"/>
                        </a:spcAft>
                      </a:pPr>
                      <a:r>
                        <a:rPr lang="en-GB" sz="1500" b="0" i="0" u="none" strike="noStrike" dirty="0">
                          <a:effectLst/>
                          <a:latin typeface="Calibri" panose="020F0502020204030204" pitchFamily="34" charset="0"/>
                          <a:ea typeface="Times New Roman" panose="02020603050405020304" pitchFamily="18" charset="0"/>
                        </a:rPr>
                        <a:t> </a:t>
                      </a:r>
                      <a:endParaRPr lang="en-GB" sz="2400" b="0" i="0" u="none" strike="noStrike" dirty="0">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08634701"/>
                  </a:ext>
                </a:extLst>
              </a:tr>
              <a:tr h="775428">
                <a:tc>
                  <a:txBody>
                    <a:bodyPr/>
                    <a:lstStyle/>
                    <a:p>
                      <a:pPr algn="l" fontAlgn="t">
                        <a:spcBef>
                          <a:spcPts val="0"/>
                        </a:spcBef>
                        <a:spcAft>
                          <a:spcPts val="0"/>
                        </a:spcAft>
                      </a:pPr>
                      <a:r>
                        <a:rPr lang="en-GB" sz="1500" b="1" i="0" u="none" strike="noStrike">
                          <a:solidFill>
                            <a:srgbClr val="000000"/>
                          </a:solidFill>
                          <a:effectLst/>
                          <a:latin typeface="Calibri" panose="020F0502020204030204" pitchFamily="34" charset="0"/>
                          <a:ea typeface="Times New Roman" panose="02020603050405020304" pitchFamily="18" charset="0"/>
                        </a:rPr>
                        <a:t>Time to ask questions </a:t>
                      </a:r>
                      <a:r>
                        <a:rPr lang="en-GB" sz="1500" b="0" i="0" u="none" strike="noStrike">
                          <a:solidFill>
                            <a:srgbClr val="000000"/>
                          </a:solidFill>
                          <a:effectLst/>
                          <a:latin typeface="Calibri" panose="020F0502020204030204" pitchFamily="34" charset="0"/>
                          <a:ea typeface="Times New Roman" panose="02020603050405020304" pitchFamily="18" charset="0"/>
                        </a:rPr>
                        <a:t>- Give the person with dementia and their family enough opportunities to ask questions</a:t>
                      </a:r>
                      <a:endParaRPr lang="en-GB" sz="2400" b="0" i="0" u="none" strike="noStrike">
                        <a:effectLst/>
                        <a:latin typeface="Arial" panose="020B0604020202020204" pitchFamily="34" charset="0"/>
                      </a:endParaRPr>
                    </a:p>
                    <a:p>
                      <a:pPr algn="l" fontAlgn="t">
                        <a:spcBef>
                          <a:spcPts val="0"/>
                        </a:spcBef>
                        <a:spcAft>
                          <a:spcPts val="0"/>
                        </a:spcAft>
                      </a:pPr>
                      <a:r>
                        <a:rPr lang="en-GB" sz="1500" b="0" i="0" u="none" strike="noStrike">
                          <a:effectLst/>
                          <a:latin typeface="Calibri" panose="020F0502020204030204" pitchFamily="34" charset="0"/>
                          <a:ea typeface="Times New Roman" panose="02020603050405020304" pitchFamily="18" charset="0"/>
                        </a:rPr>
                        <a:t> </a:t>
                      </a:r>
                      <a:endParaRPr lang="en-GB" sz="2400" b="0" i="0" u="none" strike="noStrike">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l" fontAlgn="t">
                        <a:spcBef>
                          <a:spcPts val="0"/>
                        </a:spcBef>
                        <a:spcAft>
                          <a:spcPts val="0"/>
                        </a:spcAft>
                      </a:pPr>
                      <a:r>
                        <a:rPr lang="en-GB" sz="1500" b="1" i="0" u="none" strike="noStrike">
                          <a:solidFill>
                            <a:srgbClr val="000000"/>
                          </a:solidFill>
                          <a:effectLst/>
                          <a:latin typeface="Calibri" panose="020F0502020204030204" pitchFamily="34" charset="0"/>
                          <a:ea typeface="Times New Roman" panose="02020603050405020304" pitchFamily="18" charset="0"/>
                        </a:rPr>
                        <a:t>Calm approach </a:t>
                      </a:r>
                      <a:r>
                        <a:rPr lang="en-GB" sz="1500" b="0" i="0" u="none" strike="noStrike">
                          <a:solidFill>
                            <a:srgbClr val="000000"/>
                          </a:solidFill>
                          <a:effectLst/>
                          <a:latin typeface="Calibri" panose="020F0502020204030204" pitchFamily="34" charset="0"/>
                          <a:ea typeface="Times New Roman" panose="02020603050405020304" pitchFamily="18" charset="0"/>
                        </a:rPr>
                        <a:t>– The Clinician’s manner should be calm, approachable and easy to talk to</a:t>
                      </a:r>
                      <a:endParaRPr lang="en-GB" sz="2400" b="0" i="0" u="none" strike="noStrike">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782662937"/>
                  </a:ext>
                </a:extLst>
              </a:tr>
              <a:tr h="538656">
                <a:tc>
                  <a:txBody>
                    <a:bodyPr/>
                    <a:lstStyle/>
                    <a:p>
                      <a:pPr algn="l" fontAlgn="t">
                        <a:spcBef>
                          <a:spcPts val="0"/>
                        </a:spcBef>
                        <a:spcAft>
                          <a:spcPts val="0"/>
                        </a:spcAft>
                      </a:pPr>
                      <a:r>
                        <a:rPr lang="en-GB" sz="1500" b="1" i="0" u="none" strike="noStrike">
                          <a:effectLst/>
                          <a:latin typeface="Calibri" panose="020F0502020204030204" pitchFamily="34" charset="0"/>
                          <a:ea typeface="Times New Roman" panose="02020603050405020304" pitchFamily="18" charset="0"/>
                        </a:rPr>
                        <a:t>Using lay terms - </a:t>
                      </a:r>
                      <a:r>
                        <a:rPr lang="en-GB" sz="1500" b="0" i="0" u="none" strike="noStrike">
                          <a:effectLst/>
                          <a:latin typeface="Calibri" panose="020F0502020204030204" pitchFamily="34" charset="0"/>
                          <a:ea typeface="Times New Roman" panose="02020603050405020304" pitchFamily="18" charset="0"/>
                        </a:rPr>
                        <a:t>Clinicians should explain medical terms, and what they mean in a simplified manner.</a:t>
                      </a:r>
                      <a:endParaRPr lang="en-GB" sz="2400" b="0" i="0" u="none" strike="noStrike">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spcBef>
                          <a:spcPts val="0"/>
                        </a:spcBef>
                        <a:spcAft>
                          <a:spcPts val="0"/>
                        </a:spcAft>
                      </a:pPr>
                      <a:r>
                        <a:rPr lang="en-GB" sz="1500" b="0" i="0" u="none" strike="noStrike" dirty="0">
                          <a:effectLst/>
                          <a:latin typeface="Calibri" panose="020F0502020204030204" pitchFamily="34" charset="0"/>
                          <a:ea typeface="Times New Roman" panose="02020603050405020304" pitchFamily="18" charset="0"/>
                        </a:rPr>
                        <a:t> </a:t>
                      </a:r>
                      <a:endParaRPr lang="en-GB" sz="2400" b="0" i="0" u="none" strike="noStrike" dirty="0">
                        <a:effectLst/>
                        <a:latin typeface="Arial" panose="020B0604020202020204" pitchFamily="34" charset="0"/>
                      </a:endParaRPr>
                    </a:p>
                  </a:txBody>
                  <a:tcPr marL="91018" marR="91018" marT="12641"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4993957"/>
                  </a:ext>
                </a:extLst>
              </a:tr>
            </a:tbl>
          </a:graphicData>
        </a:graphic>
      </p:graphicFrame>
      <p:sp>
        <p:nvSpPr>
          <p:cNvPr id="2" name="TextBox 1">
            <a:extLst>
              <a:ext uri="{FF2B5EF4-FFF2-40B4-BE49-F238E27FC236}">
                <a16:creationId xmlns:a16="http://schemas.microsoft.com/office/drawing/2014/main" id="{1C2A8AA7-1D0F-0348-B8E1-810BA9708DD5}"/>
              </a:ext>
            </a:extLst>
          </p:cNvPr>
          <p:cNvSpPr txBox="1"/>
          <p:nvPr/>
        </p:nvSpPr>
        <p:spPr>
          <a:xfrm>
            <a:off x="643466" y="234177"/>
            <a:ext cx="9555257" cy="400110"/>
          </a:xfrm>
          <a:prstGeom prst="rect">
            <a:avLst/>
          </a:prstGeom>
          <a:noFill/>
        </p:spPr>
        <p:txBody>
          <a:bodyPr wrap="square" rtlCol="0">
            <a:spAutoFit/>
          </a:bodyPr>
          <a:lstStyle/>
          <a:p>
            <a:r>
              <a:rPr lang="en-US" sz="2000" b="1" dirty="0"/>
              <a:t>Relational aspects of care – feeling informed, listened to, clinician communication style </a:t>
            </a:r>
          </a:p>
        </p:txBody>
      </p:sp>
    </p:spTree>
    <p:extLst>
      <p:ext uri="{BB962C8B-B14F-4D97-AF65-F5344CB8AC3E}">
        <p14:creationId xmlns:p14="http://schemas.microsoft.com/office/powerpoint/2010/main" val="17105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C9D7B8-A8E4-E24A-9E03-A8EAD379F546}"/>
              </a:ext>
            </a:extLst>
          </p:cNvPr>
          <p:cNvSpPr/>
          <p:nvPr/>
        </p:nvSpPr>
        <p:spPr>
          <a:xfrm>
            <a:off x="345687" y="1483509"/>
            <a:ext cx="11218127" cy="4893647"/>
          </a:xfrm>
          <a:prstGeom prst="rect">
            <a:avLst/>
          </a:prstGeom>
          <a:solidFill>
            <a:schemeClr val="accent6">
              <a:lumMod val="20000"/>
              <a:lumOff val="80000"/>
            </a:schemeClr>
          </a:solidFill>
        </p:spPr>
        <p:txBody>
          <a:bodyPr wrap="square">
            <a:spAutoFit/>
          </a:bodyPr>
          <a:lstStyle/>
          <a:p>
            <a:r>
              <a:rPr lang="en-GB" sz="2400" b="1" dirty="0">
                <a:latin typeface="CenturyGothic"/>
              </a:rPr>
              <a:t>Continuity</a:t>
            </a:r>
          </a:p>
          <a:p>
            <a:pPr marL="342900" indent="-342900">
              <a:buFont typeface="Arial" panose="020B0604020202020204" pitchFamily="34" charset="0"/>
              <a:buChar char="•"/>
            </a:pPr>
            <a:r>
              <a:rPr lang="en-GB" sz="2400" dirty="0">
                <a:latin typeface="CenturyGothic"/>
              </a:rPr>
              <a:t>60% of those diagnosed in neurology services received no follow-up in the first 6/52</a:t>
            </a:r>
          </a:p>
          <a:p>
            <a:pPr marL="342900" indent="-342900">
              <a:buFont typeface="Arial" panose="020B0604020202020204" pitchFamily="34" charset="0"/>
              <a:buChar char="•"/>
            </a:pPr>
            <a:r>
              <a:rPr lang="en-GB" sz="2400" dirty="0">
                <a:latin typeface="CenturyGothic"/>
              </a:rPr>
              <a:t>16% had no-one managing their ongoing care</a:t>
            </a:r>
          </a:p>
          <a:p>
            <a:pPr>
              <a:buFont typeface="Arial" panose="020B0604020202020204" pitchFamily="34" charset="0"/>
              <a:buChar char="•"/>
            </a:pPr>
            <a:r>
              <a:rPr lang="en-GB" sz="2400" dirty="0">
                <a:latin typeface="CenturyGothic"/>
              </a:rPr>
              <a:t>    39% had seen no health professional in the previous three months </a:t>
            </a:r>
            <a:endParaRPr lang="en-GB" sz="2400" dirty="0">
              <a:latin typeface="SymbolMT"/>
            </a:endParaRPr>
          </a:p>
          <a:p>
            <a:endParaRPr lang="en-GB" sz="2400" dirty="0">
              <a:latin typeface="CenturyGothic"/>
            </a:endParaRPr>
          </a:p>
          <a:p>
            <a:r>
              <a:rPr lang="en-GB" sz="2400" b="1" dirty="0">
                <a:latin typeface="CenturyGothic"/>
              </a:rPr>
              <a:t>Specialist services input</a:t>
            </a:r>
            <a:endParaRPr lang="en-GB" sz="2400" b="1" dirty="0">
              <a:latin typeface="SymbolMT"/>
            </a:endParaRPr>
          </a:p>
          <a:p>
            <a:pPr>
              <a:buFont typeface="Arial" panose="020B0604020202020204" pitchFamily="34" charset="0"/>
              <a:buChar char="•"/>
            </a:pPr>
            <a:r>
              <a:rPr lang="en-GB" sz="2400" dirty="0">
                <a:latin typeface="CenturyGothic"/>
              </a:rPr>
              <a:t>   Only 20% had ongoing management from young onset dementia specialists</a:t>
            </a:r>
          </a:p>
          <a:p>
            <a:endParaRPr lang="en-GB" sz="2400" dirty="0">
              <a:latin typeface="CenturyGothic"/>
            </a:endParaRPr>
          </a:p>
          <a:p>
            <a:r>
              <a:rPr lang="en-GB" sz="2400" b="1" dirty="0">
                <a:latin typeface="CenturyGothic"/>
              </a:rPr>
              <a:t>Costs of care</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Family (median £8320 over three months) v statutory services (median £394)</a:t>
            </a:r>
            <a:endParaRPr lang="en-GB" sz="2400" b="1" dirty="0">
              <a:latin typeface="SymbolMT"/>
            </a:endParaRPr>
          </a:p>
          <a:p>
            <a:pPr>
              <a:buFont typeface="Arial" panose="020B0604020202020204" pitchFamily="34" charset="0"/>
              <a:buChar char="•"/>
            </a:pPr>
            <a:r>
              <a:rPr lang="en-GB" sz="2400" dirty="0">
                <a:latin typeface="CenturyGothic"/>
              </a:rPr>
              <a:t>   57% of family carers provided support for five hours or more every day, </a:t>
            </a:r>
          </a:p>
          <a:p>
            <a:pPr>
              <a:buFont typeface="Arial" panose="020B0604020202020204" pitchFamily="34" charset="0"/>
              <a:buChar char="•"/>
            </a:pPr>
            <a:r>
              <a:rPr lang="en-GB" sz="2400" dirty="0">
                <a:latin typeface="CenturyGothic"/>
              </a:rPr>
              <a:t>  69% of carers reported there was no service that provided care for their relative to allow them to take a break</a:t>
            </a:r>
            <a:endParaRPr lang="en-GB" sz="2400" dirty="0">
              <a:latin typeface="SymbolMT"/>
            </a:endParaRPr>
          </a:p>
        </p:txBody>
      </p:sp>
      <p:sp>
        <p:nvSpPr>
          <p:cNvPr id="3" name="TextBox 2">
            <a:extLst>
              <a:ext uri="{FF2B5EF4-FFF2-40B4-BE49-F238E27FC236}">
                <a16:creationId xmlns:a16="http://schemas.microsoft.com/office/drawing/2014/main" id="{CE8B1A11-7408-AA4C-A12C-AD3E87420507}"/>
              </a:ext>
            </a:extLst>
          </p:cNvPr>
          <p:cNvSpPr txBox="1"/>
          <p:nvPr/>
        </p:nvSpPr>
        <p:spPr>
          <a:xfrm>
            <a:off x="223025" y="284075"/>
            <a:ext cx="11218126" cy="954107"/>
          </a:xfrm>
          <a:prstGeom prst="rect">
            <a:avLst/>
          </a:prstGeom>
          <a:noFill/>
        </p:spPr>
        <p:txBody>
          <a:bodyPr wrap="square" rtlCol="0">
            <a:spAutoFit/>
          </a:bodyPr>
          <a:lstStyle/>
          <a:p>
            <a:pPr algn="ctr"/>
            <a:r>
              <a:rPr lang="en-US" sz="2800" b="1" dirty="0"/>
              <a:t>Experiences of support after diagnosis </a:t>
            </a:r>
          </a:p>
          <a:p>
            <a:pPr algn="ctr"/>
            <a:r>
              <a:rPr lang="en-US" sz="2800" dirty="0"/>
              <a:t>findings from  a National survey, focus groups and individual interviews</a:t>
            </a:r>
          </a:p>
        </p:txBody>
      </p:sp>
    </p:spTree>
    <p:extLst>
      <p:ext uri="{BB962C8B-B14F-4D97-AF65-F5344CB8AC3E}">
        <p14:creationId xmlns:p14="http://schemas.microsoft.com/office/powerpoint/2010/main" val="354873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53094F-ACAA-5641-80E3-2F2EB725C2CB}"/>
              </a:ext>
            </a:extLst>
          </p:cNvPr>
          <p:cNvSpPr/>
          <p:nvPr/>
        </p:nvSpPr>
        <p:spPr>
          <a:xfrm>
            <a:off x="847492" y="674784"/>
            <a:ext cx="9768469" cy="5508431"/>
          </a:xfrm>
          <a:prstGeom prst="rect">
            <a:avLst/>
          </a:prstGeom>
          <a:solidFill>
            <a:schemeClr val="accent6">
              <a:lumMod val="20000"/>
              <a:lumOff val="80000"/>
            </a:schemeClr>
          </a:solidFill>
        </p:spPr>
        <p:txBody>
          <a:bodyPr wrap="square">
            <a:spAutoFit/>
          </a:bodyPr>
          <a:lstStyle/>
          <a:p>
            <a:pPr lvl="0">
              <a:lnSpc>
                <a:spcPct val="107000"/>
              </a:lnSpc>
              <a:spcAft>
                <a:spcPts val="0"/>
              </a:spcAft>
            </a:pPr>
            <a:r>
              <a:rPr lang="en-GB" sz="2400" b="1" dirty="0">
                <a:latin typeface="Calibri" panose="020F0502020204030204" pitchFamily="34" charset="0"/>
                <a:ea typeface="Calibri" panose="020F0502020204030204" pitchFamily="34" charset="0"/>
                <a:cs typeface="Times New Roman" panose="02020603050405020304" pitchFamily="18" charset="0"/>
              </a:rPr>
              <a:t>Positive experience of care - Satisfaction with services</a:t>
            </a:r>
          </a:p>
          <a:p>
            <a:pPr lvl="0">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associated with</a:t>
            </a:r>
          </a:p>
          <a:p>
            <a:pPr lvl="0">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Knowing who to contact – named person</a:t>
            </a:r>
          </a:p>
          <a:p>
            <a:pPr marL="342900" lvl="0" indent="-342900">
              <a:lnSpc>
                <a:spcPct val="107000"/>
              </a:lnSpc>
              <a:spcAft>
                <a:spcPts val="0"/>
              </a:spcAft>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being managed in a specialist YOD service</a:t>
            </a:r>
          </a:p>
          <a:p>
            <a:pPr marL="342900" lvl="0" indent="-342900">
              <a:lnSpc>
                <a:spcPct val="107000"/>
              </a:lnSpc>
              <a:spcAft>
                <a:spcPts val="0"/>
              </a:spcAft>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living in the South-East of England (all positively associated with satisfaction)</a:t>
            </a:r>
          </a:p>
          <a:p>
            <a:pPr marL="342900" lvl="0" indent="-342900">
              <a:lnSpc>
                <a:spcPct val="107000"/>
              </a:lnSpc>
              <a:spcAft>
                <a:spcPts val="0"/>
              </a:spcAft>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reporting nobody or a GP alone managed care on a regular basis (associated with lower satisfaction)</a:t>
            </a:r>
          </a:p>
          <a:p>
            <a:pPr marL="342900" lvl="0" indent="-342900">
              <a:lnSpc>
                <a:spcPct val="107000"/>
              </a:lnSpc>
              <a:spcAft>
                <a:spcPts val="0"/>
              </a:spcAft>
              <a:buFont typeface="Symbol" pitchFamily="2" charset="2"/>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Specialist young onset dementia services performed better than other types of service on several quality indicators, including regularity of appointments, continuity of services, having a care plan and satisfaction with services. </a:t>
            </a:r>
          </a:p>
        </p:txBody>
      </p:sp>
    </p:spTree>
    <p:extLst>
      <p:ext uri="{BB962C8B-B14F-4D97-AF65-F5344CB8AC3E}">
        <p14:creationId xmlns:p14="http://schemas.microsoft.com/office/powerpoint/2010/main" val="321570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FF584-B093-A344-9995-B554E88FC329}"/>
              </a:ext>
            </a:extLst>
          </p:cNvPr>
          <p:cNvSpPr txBox="1"/>
          <p:nvPr/>
        </p:nvSpPr>
        <p:spPr>
          <a:xfrm>
            <a:off x="372041" y="234179"/>
            <a:ext cx="11180290" cy="2308324"/>
          </a:xfrm>
          <a:prstGeom prst="rect">
            <a:avLst/>
          </a:prstGeom>
          <a:solidFill>
            <a:schemeClr val="accent6">
              <a:lumMod val="20000"/>
              <a:lumOff val="80000"/>
            </a:schemeClr>
          </a:solidFill>
        </p:spPr>
        <p:txBody>
          <a:bodyPr wrap="square" rtlCol="0">
            <a:spAutoFit/>
          </a:bodyPr>
          <a:lstStyle/>
          <a:p>
            <a:r>
              <a:rPr lang="en-US" sz="2400" dirty="0"/>
              <a:t>What next</a:t>
            </a:r>
          </a:p>
          <a:p>
            <a:endParaRPr lang="en-US" sz="2400" dirty="0"/>
          </a:p>
          <a:p>
            <a:pPr marL="342900" indent="-342900">
              <a:buFont typeface="Arial" panose="020B0604020202020204" pitchFamily="34" charset="0"/>
              <a:buChar char="•"/>
            </a:pPr>
            <a:r>
              <a:rPr lang="en-US" sz="2400" dirty="0"/>
              <a:t>Use indicators to devise proformas/templates /educational/audit tools/care plans</a:t>
            </a:r>
          </a:p>
          <a:p>
            <a:pPr marL="342900" indent="-342900">
              <a:buFont typeface="Arial" panose="020B0604020202020204" pitchFamily="34" charset="0"/>
              <a:buChar char="•"/>
            </a:pPr>
            <a:r>
              <a:rPr lang="en-US" sz="2400" dirty="0"/>
              <a:t>Working with YDN to convert this evidence into usable tools</a:t>
            </a:r>
          </a:p>
          <a:p>
            <a:endParaRPr lang="en-US" sz="2400" dirty="0"/>
          </a:p>
          <a:p>
            <a:r>
              <a:rPr lang="en-US" sz="2400" dirty="0"/>
              <a:t>			THANK-YOU -  </a:t>
            </a:r>
            <a:r>
              <a:rPr lang="en-US" sz="2400" dirty="0">
                <a:hlinkClick r:id="rId3"/>
              </a:rPr>
              <a:t>j.carter@ucl.ac.uk</a:t>
            </a:r>
            <a:endParaRPr lang="en-US" sz="2400" dirty="0"/>
          </a:p>
        </p:txBody>
      </p:sp>
      <p:sp>
        <p:nvSpPr>
          <p:cNvPr id="3" name="Rectangle 2">
            <a:extLst>
              <a:ext uri="{FF2B5EF4-FFF2-40B4-BE49-F238E27FC236}">
                <a16:creationId xmlns:a16="http://schemas.microsoft.com/office/drawing/2014/main" id="{453FB5B7-56D9-6A46-96B7-496C8699CD04}"/>
              </a:ext>
            </a:extLst>
          </p:cNvPr>
          <p:cNvSpPr/>
          <p:nvPr/>
        </p:nvSpPr>
        <p:spPr>
          <a:xfrm>
            <a:off x="535260" y="3011709"/>
            <a:ext cx="11017071" cy="3600986"/>
          </a:xfrm>
          <a:prstGeom prst="rect">
            <a:avLst/>
          </a:prstGeom>
        </p:spPr>
        <p:txBody>
          <a:bodyPr wrap="square">
            <a:spAutoFit/>
          </a:bodyPr>
          <a:lstStyle/>
          <a:p>
            <a:pPr algn="just">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1. </a:t>
            </a:r>
            <a:r>
              <a:rPr lang="en-US" sz="1400" b="1" dirty="0">
                <a:latin typeface="Calibri" panose="020F0502020204030204" pitchFamily="34" charset="0"/>
                <a:ea typeface="Calibri" panose="020F0502020204030204" pitchFamily="34" charset="0"/>
                <a:cs typeface="Times New Roman" panose="02020603050405020304" pitchFamily="18" charset="0"/>
              </a:rPr>
              <a:t>Living with Young Onset Dementia and actively shaping dementia research through PPI - The Angela Project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Keith Oliver, Dr Mary O’Malley, Prof Jacqueline Parkes, Dr Vasileios </a:t>
            </a:r>
            <a:r>
              <a:rPr lang="en-US" sz="1400" dirty="0" err="1">
                <a:latin typeface="Calibri" panose="020F0502020204030204" pitchFamily="34" charset="0"/>
                <a:ea typeface="Calibri" panose="020F0502020204030204" pitchFamily="34" charset="0"/>
                <a:cs typeface="Times New Roman" panose="02020603050405020304" pitchFamily="18" charset="0"/>
              </a:rPr>
              <a:t>Stamou</a:t>
            </a:r>
            <a:r>
              <a:rPr lang="en-US" sz="1400" dirty="0">
                <a:latin typeface="Calibri" panose="020F0502020204030204" pitchFamily="34" charset="0"/>
                <a:ea typeface="Calibri" panose="020F0502020204030204" pitchFamily="34" charset="0"/>
                <a:cs typeface="Times New Roman" panose="02020603050405020304" pitchFamily="18" charset="0"/>
              </a:rPr>
              <a:t>, Dr Jenny LaFontaine, Prof Jan </a:t>
            </a:r>
            <a:r>
              <a:rPr lang="en-US" sz="1400" dirty="0" err="1">
                <a:latin typeface="Calibri" panose="020F0502020204030204" pitchFamily="34" charset="0"/>
                <a:ea typeface="Calibri" panose="020F0502020204030204" pitchFamily="34" charset="0"/>
                <a:cs typeface="Times New Roman" panose="02020603050405020304" pitchFamily="18" charset="0"/>
              </a:rPr>
              <a:t>Oyebode</a:t>
            </a:r>
            <a:r>
              <a:rPr lang="en-US" sz="1400" dirty="0">
                <a:latin typeface="Calibri" panose="020F0502020204030204" pitchFamily="34" charset="0"/>
                <a:ea typeface="Calibri" panose="020F0502020204030204" pitchFamily="34" charset="0"/>
                <a:cs typeface="Times New Roman" panose="02020603050405020304" pitchFamily="18" charset="0"/>
              </a:rPr>
              <a:t> &amp; Dr Janet Carter</a:t>
            </a:r>
            <a:r>
              <a:rPr lang="en-US" sz="1400" baseline="300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i="1" dirty="0">
                <a:latin typeface="Calibri" panose="020F0502020204030204" pitchFamily="34" charset="0"/>
                <a:ea typeface="Calibri" panose="020F0502020204030204" pitchFamily="34" charset="0"/>
                <a:cs typeface="Times New Roman" panose="02020603050405020304" pitchFamily="18" charset="0"/>
              </a:rPr>
              <a:t>Dementia, 2020, 19 (1): 41-48</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4"/>
              </a:rPr>
              <a:t>doi.org/10.1177/1471301219876414</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2. </a:t>
            </a:r>
            <a:r>
              <a:rPr lang="en-GB" sz="1400" b="1" dirty="0">
                <a:latin typeface="Calibri" panose="020F0502020204030204" pitchFamily="34" charset="0"/>
                <a:ea typeface="Calibri" panose="020F0502020204030204" pitchFamily="34" charset="0"/>
                <a:cs typeface="Times New Roman" panose="02020603050405020304" pitchFamily="18" charset="0"/>
              </a:rPr>
              <a:t>Young-onset dementia: scoping review of key pointers to diagnostic accuracy.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5"/>
              </a:rPr>
              <a:t>O'Malley M</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6"/>
              </a:rPr>
              <a:t>Parkes J</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Stamou V</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8"/>
              </a:rPr>
              <a:t>LaFontaine J</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9"/>
              </a:rPr>
              <a:t>Oyebode J</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10"/>
              </a:rPr>
              <a:t>Carter J</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11"/>
              </a:rPr>
              <a:t>BJPsych Open.</a:t>
            </a:r>
            <a:r>
              <a:rPr lang="en-GB"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2019 </a:t>
            </a:r>
            <a:r>
              <a:rPr lang="en-GB" sz="1400" i="1" dirty="0">
                <a:latin typeface="Calibri" panose="020F0502020204030204" pitchFamily="34" charset="0"/>
                <a:ea typeface="Calibri" panose="020F0502020204030204" pitchFamily="34" charset="0"/>
                <a:cs typeface="Times New Roman" panose="02020603050405020304" pitchFamily="18" charset="0"/>
              </a:rPr>
              <a:t>Jun </a:t>
            </a:r>
            <a:r>
              <a:rPr lang="en-GB" sz="1400" dirty="0">
                <a:latin typeface="Calibri" panose="020F0502020204030204" pitchFamily="34" charset="0"/>
                <a:ea typeface="Calibri" panose="020F0502020204030204" pitchFamily="34" charset="0"/>
                <a:cs typeface="Times New Roman" panose="02020603050405020304" pitchFamily="18" charset="0"/>
              </a:rPr>
              <a:t>4;5(3):e48. </a:t>
            </a:r>
            <a:r>
              <a:rPr lang="en-GB" sz="1400" dirty="0" err="1">
                <a:latin typeface="Calibri" panose="020F0502020204030204" pitchFamily="34" charset="0"/>
                <a:ea typeface="Calibri" panose="020F0502020204030204" pitchFamily="34" charset="0"/>
                <a:cs typeface="Times New Roman" panose="02020603050405020304" pitchFamily="18" charset="0"/>
              </a:rPr>
              <a:t>doi</a:t>
            </a:r>
            <a:r>
              <a:rPr lang="en-GB" sz="1400" dirty="0">
                <a:latin typeface="Calibri" panose="020F0502020204030204" pitchFamily="34" charset="0"/>
                <a:ea typeface="Calibri" panose="020F0502020204030204" pitchFamily="34" charset="0"/>
                <a:cs typeface="Times New Roman" panose="02020603050405020304" pitchFamily="18" charset="0"/>
              </a:rPr>
              <a:t>: 10.1192/bjo.2019.36.</a:t>
            </a:r>
          </a:p>
          <a:p>
            <a:pPr algn="just">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GB" sz="1400" b="1" dirty="0">
                <a:latin typeface="Calibri" panose="020F0502020204030204" pitchFamily="34" charset="0"/>
                <a:ea typeface="Calibri" panose="020F0502020204030204" pitchFamily="34" charset="0"/>
                <a:cs typeface="Times New Roman" panose="02020603050405020304" pitchFamily="18" charset="0"/>
              </a:rPr>
              <a:t>3. Receiving a diagnosis of young onset dementia: a scoping review of lived experiences.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5"/>
              </a:rPr>
              <a:t>O'Malley M</a:t>
            </a:r>
            <a:r>
              <a:rPr lang="en-GB"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Stamou V</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8"/>
              </a:rPr>
              <a:t>LaFontaine J</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9"/>
              </a:rPr>
              <a:t>Oyebode J</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10"/>
              </a:rPr>
              <a:t>Carter J</a:t>
            </a:r>
            <a:r>
              <a:rPr lang="en-GB"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6"/>
              </a:rPr>
              <a:t> Parkes J</a:t>
            </a:r>
            <a:r>
              <a:rPr lang="en-GB" sz="1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12" tooltip="Aging &amp; mental health."/>
              </a:rPr>
              <a:t>Aging Ment Health).</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2019 </a:t>
            </a:r>
            <a:r>
              <a:rPr lang="en-GB" sz="1400" dirty="0">
                <a:latin typeface="Calibri" panose="020F0502020204030204" pitchFamily="34" charset="0"/>
                <a:ea typeface="Calibri" panose="020F0502020204030204" pitchFamily="34" charset="0"/>
                <a:cs typeface="Times New Roman" panose="02020603050405020304" pitchFamily="18" charset="0"/>
              </a:rPr>
              <a:t>Oct 24:1-12. </a:t>
            </a:r>
            <a:r>
              <a:rPr lang="en-GB" sz="1400" dirty="0" err="1">
                <a:latin typeface="Calibri" panose="020F0502020204030204" pitchFamily="34" charset="0"/>
                <a:ea typeface="Calibri" panose="020F0502020204030204" pitchFamily="34" charset="0"/>
                <a:cs typeface="Times New Roman" panose="02020603050405020304" pitchFamily="18" charset="0"/>
              </a:rPr>
              <a:t>doi</a:t>
            </a:r>
            <a:r>
              <a:rPr lang="en-GB" sz="1400" dirty="0">
                <a:latin typeface="Calibri" panose="020F0502020204030204" pitchFamily="34" charset="0"/>
                <a:ea typeface="Calibri" panose="020F0502020204030204" pitchFamily="34" charset="0"/>
                <a:cs typeface="Times New Roman" panose="02020603050405020304" pitchFamily="18" charset="0"/>
              </a:rPr>
              <a:t>: 10.1080/13607863.2019.1673699. </a:t>
            </a:r>
          </a:p>
          <a:p>
            <a:pPr algn="just">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4. The nature of positive post-diagnostic support as experienced by people with young onset dementia.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Stamou</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La Fontaine J, O’Malley M, Jones B, Gage H, Parkes J, Carter J, </a:t>
            </a:r>
            <a:r>
              <a:rPr lang="en-GB"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Oyebode</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J. (2020). Aging and Mental Health </a:t>
            </a: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2020 Feb 18:1-9. </a:t>
            </a:r>
            <a:r>
              <a:rPr lang="en-GB"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doi</a:t>
            </a: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10.1080/13607863.2020.1727854.</a:t>
            </a:r>
          </a:p>
          <a:p>
            <a:pPr>
              <a:spcAft>
                <a:spcPts val="0"/>
              </a:spcAft>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1400" dirty="0"/>
              <a:t>5. </a:t>
            </a:r>
            <a:r>
              <a:rPr lang="en-GB" sz="1400" b="1" dirty="0"/>
              <a:t>International consensus on quality indicators for clinical diagnosis of young onset dementia using a modified e-Delphi approach </a:t>
            </a:r>
            <a:r>
              <a:rPr lang="en-GB" sz="1400" dirty="0"/>
              <a:t>(Int. J. Geriatric Psychiatry 2020 in press) O’Malley M, </a:t>
            </a:r>
            <a:r>
              <a:rPr lang="en-GB" sz="1400" dirty="0" err="1"/>
              <a:t>Stamou</a:t>
            </a:r>
            <a:r>
              <a:rPr lang="en-GB" sz="1400" dirty="0"/>
              <a:t> V, LaFontaine J, </a:t>
            </a:r>
            <a:r>
              <a:rPr lang="en-GB" sz="1400" dirty="0" err="1"/>
              <a:t>Oyebode</a:t>
            </a:r>
            <a:r>
              <a:rPr lang="en-GB" sz="1400" dirty="0"/>
              <a:t> J, Parkes J, Carter J</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4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B3DC-F8D7-B043-B4BE-5A4CF940F77E}"/>
              </a:ext>
            </a:extLst>
          </p:cNvPr>
          <p:cNvSpPr>
            <a:spLocks noGrp="1"/>
          </p:cNvSpPr>
          <p:nvPr>
            <p:ph type="title"/>
          </p:nvPr>
        </p:nvSpPr>
        <p:spPr>
          <a:xfrm>
            <a:off x="581722" y="165775"/>
            <a:ext cx="11028556" cy="1144589"/>
          </a:xfrm>
        </p:spPr>
        <p:txBody>
          <a:bodyPr>
            <a:normAutofit/>
          </a:bodyPr>
          <a:lstStyle/>
          <a:p>
            <a:r>
              <a:rPr lang="en-US" sz="3200" b="1" dirty="0"/>
              <a:t>Main questions from the study – improving diagnosis and support</a:t>
            </a:r>
          </a:p>
        </p:txBody>
      </p:sp>
      <p:sp>
        <p:nvSpPr>
          <p:cNvPr id="3" name="Content Placeholder 2">
            <a:extLst>
              <a:ext uri="{FF2B5EF4-FFF2-40B4-BE49-F238E27FC236}">
                <a16:creationId xmlns:a16="http://schemas.microsoft.com/office/drawing/2014/main" id="{7F8A0C89-F3D8-F94A-98DA-F2823FCE6BEE}"/>
              </a:ext>
            </a:extLst>
          </p:cNvPr>
          <p:cNvSpPr>
            <a:spLocks noGrp="1"/>
          </p:cNvSpPr>
          <p:nvPr>
            <p:ph idx="1"/>
          </p:nvPr>
        </p:nvSpPr>
        <p:spPr>
          <a:xfrm>
            <a:off x="367992" y="1433027"/>
            <a:ext cx="11619570" cy="4351338"/>
          </a:xfrm>
          <a:solidFill>
            <a:schemeClr val="bg2"/>
          </a:solidFill>
        </p:spPr>
        <p:txBody>
          <a:bodyPr>
            <a:normAutofit fontScale="92500"/>
          </a:bodyPr>
          <a:lstStyle/>
          <a:p>
            <a:endParaRPr lang="en-US" sz="3200" dirty="0"/>
          </a:p>
          <a:p>
            <a:r>
              <a:rPr lang="en-US" sz="3200" dirty="0"/>
              <a:t>Can we identify quality indicators/standards to improve diagnosis?</a:t>
            </a:r>
          </a:p>
          <a:p>
            <a:endParaRPr lang="en-US" sz="3200" dirty="0"/>
          </a:p>
          <a:p>
            <a:r>
              <a:rPr lang="en-US" sz="3200" dirty="0"/>
              <a:t>Can we improve patient experience – understand what matters most?</a:t>
            </a:r>
          </a:p>
          <a:p>
            <a:endParaRPr lang="en-US" sz="3200" dirty="0"/>
          </a:p>
          <a:p>
            <a:r>
              <a:rPr lang="en-US" sz="3200" dirty="0"/>
              <a:t>Can we assess how well we currently perform?  – case note audit</a:t>
            </a:r>
          </a:p>
          <a:p>
            <a:endParaRPr lang="en-US" sz="3200" dirty="0"/>
          </a:p>
          <a:p>
            <a:r>
              <a:rPr lang="en-US" sz="3200" dirty="0"/>
              <a:t>Can we understand what works best for support after diagnosis?</a:t>
            </a:r>
          </a:p>
          <a:p>
            <a:endParaRPr lang="en-US" sz="3200" dirty="0"/>
          </a:p>
          <a:p>
            <a:endParaRPr lang="en-US" sz="3200" dirty="0"/>
          </a:p>
        </p:txBody>
      </p:sp>
    </p:spTree>
    <p:extLst>
      <p:ext uri="{BB962C8B-B14F-4D97-AF65-F5344CB8AC3E}">
        <p14:creationId xmlns:p14="http://schemas.microsoft.com/office/powerpoint/2010/main" val="231486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48EE06-88D1-9C46-9793-D0472B7F24B6}"/>
              </a:ext>
            </a:extLst>
          </p:cNvPr>
          <p:cNvSpPr/>
          <p:nvPr/>
        </p:nvSpPr>
        <p:spPr>
          <a:xfrm>
            <a:off x="1160088" y="1004137"/>
            <a:ext cx="4949047" cy="646331"/>
          </a:xfrm>
          <a:prstGeom prst="rect">
            <a:avLst/>
          </a:prstGeom>
        </p:spPr>
        <p:txBody>
          <a:bodyPr wrap="none">
            <a:spAutoFit/>
          </a:bodyPr>
          <a:lstStyle/>
          <a:p>
            <a:r>
              <a:rPr lang="en-US" dirty="0">
                <a:hlinkClick r:id="rId2"/>
              </a:rPr>
              <a:t>https://www.youngdementiauk.org/angela-project</a:t>
            </a:r>
            <a:endParaRPr lang="en-US" dirty="0"/>
          </a:p>
          <a:p>
            <a:endParaRPr lang="en-US" dirty="0"/>
          </a:p>
        </p:txBody>
      </p:sp>
      <p:pic>
        <p:nvPicPr>
          <p:cNvPr id="8" name="Picture 7">
            <a:extLst>
              <a:ext uri="{FF2B5EF4-FFF2-40B4-BE49-F238E27FC236}">
                <a16:creationId xmlns:a16="http://schemas.microsoft.com/office/drawing/2014/main" id="{97BC6ACA-7D8C-FD4D-883D-2E976CE7E392}"/>
              </a:ext>
            </a:extLst>
          </p:cNvPr>
          <p:cNvPicPr>
            <a:picLocks noChangeAspect="1"/>
          </p:cNvPicPr>
          <p:nvPr/>
        </p:nvPicPr>
        <p:blipFill>
          <a:blip r:embed="rId3"/>
          <a:stretch>
            <a:fillRect/>
          </a:stretch>
        </p:blipFill>
        <p:spPr>
          <a:xfrm>
            <a:off x="1212649" y="1596854"/>
            <a:ext cx="5148952" cy="3945301"/>
          </a:xfrm>
          <a:prstGeom prst="rect">
            <a:avLst/>
          </a:prstGeom>
        </p:spPr>
      </p:pic>
      <p:pic>
        <p:nvPicPr>
          <p:cNvPr id="13" name="Picture 12">
            <a:extLst>
              <a:ext uri="{FF2B5EF4-FFF2-40B4-BE49-F238E27FC236}">
                <a16:creationId xmlns:a16="http://schemas.microsoft.com/office/drawing/2014/main" id="{F4373030-4FD9-EC41-B42B-66375E649F5B}"/>
              </a:ext>
            </a:extLst>
          </p:cNvPr>
          <p:cNvPicPr>
            <a:picLocks noChangeAspect="1"/>
          </p:cNvPicPr>
          <p:nvPr/>
        </p:nvPicPr>
        <p:blipFill>
          <a:blip r:embed="rId4"/>
          <a:stretch>
            <a:fillRect/>
          </a:stretch>
        </p:blipFill>
        <p:spPr>
          <a:xfrm>
            <a:off x="8573310" y="869859"/>
            <a:ext cx="3220806" cy="1095451"/>
          </a:xfrm>
          <a:prstGeom prst="rect">
            <a:avLst/>
          </a:prstGeom>
        </p:spPr>
      </p:pic>
      <p:sp>
        <p:nvSpPr>
          <p:cNvPr id="2" name="TextBox 1">
            <a:extLst>
              <a:ext uri="{FF2B5EF4-FFF2-40B4-BE49-F238E27FC236}">
                <a16:creationId xmlns:a16="http://schemas.microsoft.com/office/drawing/2014/main" id="{0DD83F4D-2C3D-CC40-AEC4-91C11E5CAE84}"/>
              </a:ext>
            </a:extLst>
          </p:cNvPr>
          <p:cNvSpPr txBox="1"/>
          <p:nvPr/>
        </p:nvSpPr>
        <p:spPr>
          <a:xfrm>
            <a:off x="8573310" y="4621520"/>
            <a:ext cx="3171297" cy="923330"/>
          </a:xfrm>
          <a:prstGeom prst="rect">
            <a:avLst/>
          </a:prstGeom>
          <a:noFill/>
        </p:spPr>
        <p:txBody>
          <a:bodyPr wrap="square" rtlCol="0">
            <a:spAutoFit/>
          </a:bodyPr>
          <a:lstStyle/>
          <a:p>
            <a:pPr algn="ctr"/>
            <a:r>
              <a:rPr lang="en-US" dirty="0"/>
              <a:t>Recommendations for service design and development,</a:t>
            </a:r>
          </a:p>
          <a:p>
            <a:pPr algn="ctr"/>
            <a:r>
              <a:rPr lang="en-US" dirty="0"/>
              <a:t>care planning</a:t>
            </a:r>
          </a:p>
        </p:txBody>
      </p:sp>
    </p:spTree>
    <p:extLst>
      <p:ext uri="{BB962C8B-B14F-4D97-AF65-F5344CB8AC3E}">
        <p14:creationId xmlns:p14="http://schemas.microsoft.com/office/powerpoint/2010/main" val="197394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EB627AA9-2645-3E4F-AB36-04A2D589842A}"/>
              </a:ext>
            </a:extLst>
          </p:cNvPr>
          <p:cNvPicPr/>
          <p:nvPr/>
        </p:nvPicPr>
        <p:blipFill>
          <a:blip r:embed="rId2"/>
          <a:stretch>
            <a:fillRect/>
          </a:stretch>
        </p:blipFill>
        <p:spPr>
          <a:xfrm>
            <a:off x="3166425" y="371476"/>
            <a:ext cx="8858249" cy="5643561"/>
          </a:xfrm>
          <a:prstGeom prst="rect">
            <a:avLst/>
          </a:prstGeom>
        </p:spPr>
      </p:pic>
      <p:sp>
        <p:nvSpPr>
          <p:cNvPr id="3" name="TextBox 2">
            <a:extLst>
              <a:ext uri="{FF2B5EF4-FFF2-40B4-BE49-F238E27FC236}">
                <a16:creationId xmlns:a16="http://schemas.microsoft.com/office/drawing/2014/main" id="{F0AA2F4B-6038-C543-B8FE-DB6B982EB368}"/>
              </a:ext>
            </a:extLst>
          </p:cNvPr>
          <p:cNvSpPr txBox="1"/>
          <p:nvPr/>
        </p:nvSpPr>
        <p:spPr>
          <a:xfrm>
            <a:off x="150974" y="978934"/>
            <a:ext cx="2818762" cy="2339102"/>
          </a:xfrm>
          <a:prstGeom prst="rect">
            <a:avLst/>
          </a:prstGeom>
          <a:solidFill>
            <a:schemeClr val="bg2"/>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Issues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–psychosocial</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clinical differences to LOD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delay to diagnosis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misdiagnosis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under-investigation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poor patient experience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C6BC8-2F50-A44A-9FBE-55AEBFE98C72}"/>
              </a:ext>
            </a:extLst>
          </p:cNvPr>
          <p:cNvSpPr txBox="1"/>
          <p:nvPr/>
        </p:nvSpPr>
        <p:spPr>
          <a:xfrm>
            <a:off x="150974" y="3818930"/>
            <a:ext cx="2802410" cy="1477328"/>
          </a:xfrm>
          <a:prstGeom prst="rect">
            <a:avLst/>
          </a:prstGeom>
          <a:solidFill>
            <a:schemeClr val="bg2"/>
          </a:solidFill>
          <a:ln>
            <a:solidFill>
              <a:schemeClr val="tx1"/>
            </a:solidFill>
          </a:ln>
        </p:spPr>
        <p:txBody>
          <a:bodyPr wrap="square" rtlCol="0">
            <a:spAutoFit/>
          </a:bodyPr>
          <a:lstStyle/>
          <a:p>
            <a:pPr algn="ctr">
              <a:defRPr/>
            </a:pPr>
            <a:r>
              <a:rPr lang="en-GB" dirty="0">
                <a:ea typeface="Calibri" panose="020F0502020204030204" pitchFamily="34" charset="0"/>
                <a:cs typeface="Times New Roman" panose="02020603050405020304" pitchFamily="18" charset="0"/>
              </a:rPr>
              <a:t>Routine assessments </a:t>
            </a:r>
          </a:p>
          <a:p>
            <a:pPr algn="ctr">
              <a:defRPr/>
            </a:pPr>
            <a:r>
              <a:rPr lang="en-GB" dirty="0">
                <a:ea typeface="Calibri" panose="020F0502020204030204" pitchFamily="34" charset="0"/>
                <a:cs typeface="Times New Roman" panose="02020603050405020304" pitchFamily="18" charset="0"/>
              </a:rPr>
              <a:t>tailored to older patients </a:t>
            </a:r>
          </a:p>
          <a:p>
            <a:pPr algn="ctr">
              <a:defRPr/>
            </a:pPr>
            <a:r>
              <a:rPr lang="en-GB" dirty="0">
                <a:ea typeface="Calibri" panose="020F0502020204030204" pitchFamily="34" charset="0"/>
                <a:cs typeface="Times New Roman" panose="02020603050405020304" pitchFamily="18" charset="0"/>
              </a:rPr>
              <a:t>are insufficient to identify </a:t>
            </a:r>
          </a:p>
          <a:p>
            <a:pPr algn="ctr">
              <a:defRPr/>
            </a:pPr>
            <a:r>
              <a:rPr lang="en-GB" dirty="0">
                <a:ea typeface="Calibri" panose="020F0502020204030204" pitchFamily="34" charset="0"/>
                <a:cs typeface="Times New Roman" panose="02020603050405020304" pitchFamily="18" charset="0"/>
              </a:rPr>
              <a:t>the complex presentations of YOD</a:t>
            </a:r>
          </a:p>
        </p:txBody>
      </p:sp>
    </p:spTree>
    <p:extLst>
      <p:ext uri="{BB962C8B-B14F-4D97-AF65-F5344CB8AC3E}">
        <p14:creationId xmlns:p14="http://schemas.microsoft.com/office/powerpoint/2010/main" val="161622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E0FC-8A5E-4A7F-9EC9-8AE49E920A5E}"/>
              </a:ext>
            </a:extLst>
          </p:cNvPr>
          <p:cNvSpPr>
            <a:spLocks noGrp="1"/>
          </p:cNvSpPr>
          <p:nvPr>
            <p:ph type="title"/>
          </p:nvPr>
        </p:nvSpPr>
        <p:spPr>
          <a:xfrm>
            <a:off x="208722" y="516835"/>
            <a:ext cx="3627781" cy="5772840"/>
          </a:xfrm>
        </p:spPr>
        <p:txBody>
          <a:bodyPr anchor="ctr">
            <a:normAutofit/>
          </a:bodyPr>
          <a:lstStyle/>
          <a:p>
            <a:br>
              <a:rPr lang="en-GB" sz="2800" dirty="0">
                <a:solidFill>
                  <a:srgbClr val="FFFFFF"/>
                </a:solidFill>
              </a:rPr>
            </a:br>
            <a:r>
              <a:rPr lang="en-GB" sz="2800" b="1" dirty="0"/>
              <a:t>Delphi Study</a:t>
            </a:r>
            <a:br>
              <a:rPr lang="en-GB" sz="2800" dirty="0"/>
            </a:br>
            <a:r>
              <a:rPr lang="en-GB" sz="2800" b="1" dirty="0"/>
              <a:t>Method</a:t>
            </a:r>
            <a:br>
              <a:rPr lang="en-GB" sz="2800" dirty="0"/>
            </a:br>
            <a:br>
              <a:rPr lang="en-GB" sz="2800" dirty="0"/>
            </a:br>
            <a:r>
              <a:rPr lang="en-GB" sz="2800" dirty="0"/>
              <a:t>-iterative questionnaire</a:t>
            </a:r>
            <a:br>
              <a:rPr lang="en-GB" sz="2800" dirty="0"/>
            </a:br>
            <a:br>
              <a:rPr lang="en-GB" sz="2800" dirty="0"/>
            </a:br>
            <a:r>
              <a:rPr lang="en-GB" sz="2800" dirty="0"/>
              <a:t>-translates professional experience into clinical decision making</a:t>
            </a:r>
            <a:br>
              <a:rPr lang="en-GB" sz="2800" dirty="0"/>
            </a:br>
            <a:br>
              <a:rPr lang="en-GB" sz="2800" dirty="0"/>
            </a:br>
            <a:r>
              <a:rPr lang="en-GB" sz="2800" dirty="0"/>
              <a:t>- forces consensus</a:t>
            </a:r>
            <a:br>
              <a:rPr lang="en-GB" sz="2800" dirty="0"/>
            </a:br>
            <a:endParaRPr lang="en-GB" sz="2800" dirty="0"/>
          </a:p>
        </p:txBody>
      </p:sp>
      <p:graphicFrame>
        <p:nvGraphicFramePr>
          <p:cNvPr id="8" name="Content Placeholder 2">
            <a:extLst>
              <a:ext uri="{FF2B5EF4-FFF2-40B4-BE49-F238E27FC236}">
                <a16:creationId xmlns:a16="http://schemas.microsoft.com/office/drawing/2014/main" id="{B5B5DF95-806A-4FD9-BCD8-A8A4DDAD121B}"/>
              </a:ext>
            </a:extLst>
          </p:cNvPr>
          <p:cNvGraphicFramePr>
            <a:graphicFrameLocks noGrp="1"/>
          </p:cNvGraphicFramePr>
          <p:nvPr>
            <p:ph idx="1"/>
          </p:nvPr>
        </p:nvGraphicFramePr>
        <p:xfrm>
          <a:off x="4663430" y="3611472"/>
          <a:ext cx="6797675" cy="2473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6887465-AE30-1640-8D4D-FF72BF61010A}"/>
              </a:ext>
            </a:extLst>
          </p:cNvPr>
          <p:cNvSpPr txBox="1"/>
          <p:nvPr/>
        </p:nvSpPr>
        <p:spPr>
          <a:xfrm>
            <a:off x="4602510" y="406523"/>
            <a:ext cx="6797674" cy="2800767"/>
          </a:xfrm>
          <a:prstGeom prst="rect">
            <a:avLst/>
          </a:prstGeom>
          <a:noFill/>
        </p:spPr>
        <p:txBody>
          <a:bodyPr wrap="square" rtlCol="0">
            <a:spAutoFit/>
          </a:bodyPr>
          <a:lstStyle/>
          <a:p>
            <a:r>
              <a:rPr lang="en-GB" sz="3200" dirty="0"/>
              <a:t>Delphi-PRO(</a:t>
            </a:r>
            <a:r>
              <a:rPr lang="en-GB" sz="3200" dirty="0" err="1"/>
              <a:t>fessional</a:t>
            </a:r>
            <a:r>
              <a:rPr lang="en-GB" sz="3200" dirty="0"/>
              <a:t>)</a:t>
            </a:r>
          </a:p>
          <a:p>
            <a:endParaRPr lang="en-GB" sz="3200" dirty="0"/>
          </a:p>
          <a:p>
            <a:pPr marL="457200" indent="-457200">
              <a:buFont typeface="Arial" panose="020B0604020202020204" pitchFamily="34" charset="0"/>
              <a:buChar char="•"/>
            </a:pPr>
            <a:r>
              <a:rPr lang="en-GB" sz="2800" dirty="0"/>
              <a:t>23 international clinical experts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Identify ‘quality indicators’ for </a:t>
            </a:r>
            <a:br>
              <a:rPr lang="en-GB" sz="2800" dirty="0"/>
            </a:br>
            <a:r>
              <a:rPr lang="en-GB" sz="2800" dirty="0"/>
              <a:t>making an accurate diagnosis of YOD</a:t>
            </a:r>
            <a:r>
              <a:rPr lang="en-GB" dirty="0">
                <a:solidFill>
                  <a:srgbClr val="FFFFFF"/>
                </a:solidFill>
              </a:rPr>
              <a:t>?</a:t>
            </a:r>
            <a:endParaRPr lang="en-US" dirty="0"/>
          </a:p>
        </p:txBody>
      </p:sp>
    </p:spTree>
    <p:extLst>
      <p:ext uri="{BB962C8B-B14F-4D97-AF65-F5344CB8AC3E}">
        <p14:creationId xmlns:p14="http://schemas.microsoft.com/office/powerpoint/2010/main" val="272859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96A5AA-F4BD-984A-872A-44254EA38B5B}"/>
              </a:ext>
            </a:extLst>
          </p:cNvPr>
          <p:cNvGraphicFramePr>
            <a:graphicFrameLocks noGrp="1"/>
          </p:cNvGraphicFramePr>
          <p:nvPr/>
        </p:nvGraphicFramePr>
        <p:xfrm>
          <a:off x="628056" y="1824698"/>
          <a:ext cx="10722695" cy="4588124"/>
        </p:xfrm>
        <a:graphic>
          <a:graphicData uri="http://schemas.openxmlformats.org/drawingml/2006/table">
            <a:tbl>
              <a:tblPr firstRow="1" firstCol="1" bandRow="1">
                <a:tableStyleId>{9D7B26C5-4107-4FEC-AEDC-1716B250A1EF}</a:tableStyleId>
              </a:tblPr>
              <a:tblGrid>
                <a:gridCol w="3378212">
                  <a:extLst>
                    <a:ext uri="{9D8B030D-6E8A-4147-A177-3AD203B41FA5}">
                      <a16:colId xmlns:a16="http://schemas.microsoft.com/office/drawing/2014/main" val="3016851111"/>
                    </a:ext>
                  </a:extLst>
                </a:gridCol>
                <a:gridCol w="7344483">
                  <a:extLst>
                    <a:ext uri="{9D8B030D-6E8A-4147-A177-3AD203B41FA5}">
                      <a16:colId xmlns:a16="http://schemas.microsoft.com/office/drawing/2014/main" val="2877203390"/>
                    </a:ext>
                  </a:extLst>
                </a:gridCol>
              </a:tblGrid>
              <a:tr h="669762">
                <a:tc rowSpan="5">
                  <a:txBody>
                    <a:bodyPr/>
                    <a:lstStyle/>
                    <a:p>
                      <a:pPr>
                        <a:lnSpc>
                          <a:spcPct val="115000"/>
                        </a:lnSpc>
                        <a:spcAft>
                          <a:spcPts val="0"/>
                        </a:spcAft>
                        <a:tabLst>
                          <a:tab pos="822960" algn="l"/>
                        </a:tabLst>
                      </a:pPr>
                      <a:r>
                        <a:rPr lang="en-GB" sz="2000" dirty="0">
                          <a:solidFill>
                            <a:schemeClr val="tx1"/>
                          </a:solidFill>
                          <a:effectLst/>
                        </a:rPr>
                        <a:t>CATEGORY</a:t>
                      </a:r>
                    </a:p>
                    <a:p>
                      <a:pPr>
                        <a:lnSpc>
                          <a:spcPct val="115000"/>
                        </a:lnSpc>
                        <a:spcAft>
                          <a:spcPts val="0"/>
                        </a:spcAft>
                        <a:tabLst>
                          <a:tab pos="822960" algn="l"/>
                        </a:tabLst>
                      </a:pPr>
                      <a:r>
                        <a:rPr lang="en-GB" sz="2400" dirty="0">
                          <a:solidFill>
                            <a:schemeClr val="tx1"/>
                          </a:solidFill>
                          <a:effectLst/>
                        </a:rPr>
                        <a:t>Psychiatric History and symptom enquiry</a:t>
                      </a:r>
                    </a:p>
                    <a:p>
                      <a:pPr>
                        <a:lnSpc>
                          <a:spcPct val="115000"/>
                        </a:lnSpc>
                        <a:spcAft>
                          <a:spcPts val="0"/>
                        </a:spcAft>
                        <a:tabLst>
                          <a:tab pos="822960" algn="l"/>
                        </a:tabLst>
                      </a:pPr>
                      <a:endParaRPr lang="en-GB" sz="2000" dirty="0">
                        <a:solidFill>
                          <a:schemeClr val="tx1"/>
                        </a:solidFill>
                        <a:effectLst/>
                        <a:latin typeface="+mn-lt"/>
                        <a:ea typeface="Calibri" panose="020F0502020204030204" pitchFamily="34" charset="0"/>
                        <a:cs typeface="Times New Roman" panose="02020603050405020304" pitchFamily="18" charset="0"/>
                      </a:endParaRPr>
                    </a:p>
                  </a:txBody>
                  <a:tcPr marL="134261" marR="134261" marT="0" marB="0">
                    <a:noFill/>
                  </a:tcPr>
                </a:tc>
                <a:tc>
                  <a:txBody>
                    <a:bodyPr/>
                    <a:lstStyle/>
                    <a:p>
                      <a:pPr>
                        <a:lnSpc>
                          <a:spcPct val="115000"/>
                        </a:lnSpc>
                        <a:spcAft>
                          <a:spcPts val="0"/>
                        </a:spcAft>
                        <a:tabLst>
                          <a:tab pos="822960" algn="l"/>
                        </a:tabLst>
                      </a:pPr>
                      <a:r>
                        <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STATEMENT</a:t>
                      </a:r>
                    </a:p>
                  </a:txBody>
                  <a:tcPr marL="134261" marR="134261" marT="0" marB="0">
                    <a:noFill/>
                  </a:tcPr>
                </a:tc>
                <a:extLst>
                  <a:ext uri="{0D108BD9-81ED-4DB2-BD59-A6C34878D82A}">
                    <a16:rowId xmlns:a16="http://schemas.microsoft.com/office/drawing/2014/main" val="1024990689"/>
                  </a:ext>
                </a:extLst>
              </a:tr>
              <a:tr h="682095">
                <a:tc vMerge="1">
                  <a:txBody>
                    <a:bodyPr/>
                    <a:lstStyle/>
                    <a:p>
                      <a:pPr>
                        <a:lnSpc>
                          <a:spcPct val="115000"/>
                        </a:lnSpc>
                        <a:spcAft>
                          <a:spcPts val="0"/>
                        </a:spcAft>
                        <a:tabLst>
                          <a:tab pos="822960" algn="l"/>
                        </a:tabLst>
                      </a:pP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4261" marR="134261" marT="0" marB="0">
                    <a:noFill/>
                  </a:tcPr>
                </a:tc>
                <a:tc>
                  <a:txBody>
                    <a:bodyPr/>
                    <a:lstStyle/>
                    <a:p>
                      <a:pPr>
                        <a:lnSpc>
                          <a:spcPct val="115000"/>
                        </a:lnSpc>
                        <a:spcAft>
                          <a:spcPts val="0"/>
                        </a:spcAft>
                        <a:tabLst>
                          <a:tab pos="822960" algn="l"/>
                        </a:tabLst>
                      </a:pPr>
                      <a:r>
                        <a:rPr lang="en-GB" sz="2200" dirty="0">
                          <a:solidFill>
                            <a:schemeClr val="tx1"/>
                          </a:solidFill>
                          <a:effectLst/>
                        </a:rPr>
                        <a:t>6.1. Take a thorough psychiatric history</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4261" marR="134261" marT="0" marB="0">
                    <a:solidFill>
                      <a:schemeClr val="bg2"/>
                    </a:solidFill>
                  </a:tcPr>
                </a:tc>
                <a:extLst>
                  <a:ext uri="{0D108BD9-81ED-4DB2-BD59-A6C34878D82A}">
                    <a16:rowId xmlns:a16="http://schemas.microsoft.com/office/drawing/2014/main" val="3222531043"/>
                  </a:ext>
                </a:extLst>
              </a:tr>
              <a:tr h="694813">
                <a:tc vMerge="1">
                  <a:txBody>
                    <a:bodyPr/>
                    <a:lstStyle/>
                    <a:p>
                      <a:endParaRPr lang="en-US"/>
                    </a:p>
                  </a:txBody>
                  <a:tcPr/>
                </a:tc>
                <a:tc>
                  <a:txBody>
                    <a:bodyPr/>
                    <a:lstStyle/>
                    <a:p>
                      <a:pPr>
                        <a:lnSpc>
                          <a:spcPct val="115000"/>
                        </a:lnSpc>
                        <a:spcAft>
                          <a:spcPts val="0"/>
                        </a:spcAft>
                        <a:tabLst>
                          <a:tab pos="822960" algn="l"/>
                        </a:tabLst>
                      </a:pPr>
                      <a:r>
                        <a:rPr lang="en-GB" sz="2200" dirty="0">
                          <a:effectLst/>
                        </a:rPr>
                        <a:t>7.1. Exclude Symptoms of mood disorder</a:t>
                      </a:r>
                      <a:endParaRPr lang="en-GB"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4261" marR="134261" marT="0" marB="0">
                    <a:solidFill>
                      <a:schemeClr val="bg2"/>
                    </a:solidFill>
                  </a:tcPr>
                </a:tc>
                <a:extLst>
                  <a:ext uri="{0D108BD9-81ED-4DB2-BD59-A6C34878D82A}">
                    <a16:rowId xmlns:a16="http://schemas.microsoft.com/office/drawing/2014/main" val="4182846714"/>
                  </a:ext>
                </a:extLst>
              </a:tr>
              <a:tr h="708053">
                <a:tc vMerge="1">
                  <a:txBody>
                    <a:bodyPr/>
                    <a:lstStyle/>
                    <a:p>
                      <a:endParaRPr lang="en-US"/>
                    </a:p>
                  </a:txBody>
                  <a:tcPr/>
                </a:tc>
                <a:tc>
                  <a:txBody>
                    <a:bodyPr/>
                    <a:lstStyle/>
                    <a:p>
                      <a:pPr>
                        <a:lnSpc>
                          <a:spcPct val="115000"/>
                        </a:lnSpc>
                        <a:spcAft>
                          <a:spcPts val="0"/>
                        </a:spcAft>
                        <a:tabLst>
                          <a:tab pos="822960" algn="l"/>
                        </a:tabLst>
                      </a:pPr>
                      <a:r>
                        <a:rPr lang="en-GB" sz="2200" dirty="0">
                          <a:effectLst/>
                        </a:rPr>
                        <a:t>7.3. Exclude psychotic symptoms</a:t>
                      </a:r>
                      <a:endParaRPr lang="en-GB"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4261" marR="134261" marT="0" marB="0"/>
                </a:tc>
                <a:extLst>
                  <a:ext uri="{0D108BD9-81ED-4DB2-BD59-A6C34878D82A}">
                    <a16:rowId xmlns:a16="http://schemas.microsoft.com/office/drawing/2014/main" val="2157092152"/>
                  </a:ext>
                </a:extLst>
              </a:tr>
              <a:tr h="846019">
                <a:tc vMerge="1">
                  <a:txBody>
                    <a:bodyPr/>
                    <a:lstStyle/>
                    <a:p>
                      <a:endParaRPr lang="en-US"/>
                    </a:p>
                  </a:txBody>
                  <a:tcPr/>
                </a:tc>
                <a:tc>
                  <a:txBody>
                    <a:bodyPr/>
                    <a:lstStyle/>
                    <a:p>
                      <a:pPr>
                        <a:lnSpc>
                          <a:spcPct val="115000"/>
                        </a:lnSpc>
                        <a:spcAft>
                          <a:spcPts val="0"/>
                        </a:spcAft>
                        <a:tabLst>
                          <a:tab pos="822960" algn="l"/>
                        </a:tabLst>
                      </a:pPr>
                      <a:r>
                        <a:rPr lang="en-GB" sz="2200" dirty="0">
                          <a:effectLst/>
                        </a:rPr>
                        <a:t>7.7. Include a mental state examination</a:t>
                      </a:r>
                      <a:endParaRPr lang="en-GB"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4261" marR="134261" marT="0" marB="0">
                    <a:solidFill>
                      <a:schemeClr val="bg2"/>
                    </a:solidFill>
                  </a:tcPr>
                </a:tc>
                <a:extLst>
                  <a:ext uri="{0D108BD9-81ED-4DB2-BD59-A6C34878D82A}">
                    <a16:rowId xmlns:a16="http://schemas.microsoft.com/office/drawing/2014/main" val="3149936065"/>
                  </a:ext>
                </a:extLst>
              </a:tr>
              <a:tr h="987382">
                <a:tc>
                  <a:txBody>
                    <a:bodyPr/>
                    <a:lstStyle/>
                    <a:p>
                      <a:pPr>
                        <a:lnSpc>
                          <a:spcPct val="115000"/>
                        </a:lnSpc>
                        <a:spcAft>
                          <a:spcPts val="0"/>
                        </a:spcAft>
                        <a:tabLst>
                          <a:tab pos="822960" algn="l"/>
                        </a:tabLst>
                      </a:pPr>
                      <a:r>
                        <a:rPr lang="en-GB" sz="2200">
                          <a:effectLst/>
                        </a:rPr>
                        <a:t>Physical examination</a:t>
                      </a:r>
                      <a:endParaRPr lang="en-GB" sz="2300">
                        <a:effectLst/>
                      </a:endParaRPr>
                    </a:p>
                    <a:p>
                      <a:pPr>
                        <a:lnSpc>
                          <a:spcPct val="115000"/>
                        </a:lnSpc>
                        <a:spcAft>
                          <a:spcPts val="0"/>
                        </a:spcAft>
                        <a:tabLst>
                          <a:tab pos="822960" algn="l"/>
                        </a:tabLst>
                      </a:pPr>
                      <a:r>
                        <a:rPr lang="en-GB" sz="2200">
                          <a:effectLst/>
                        </a:rPr>
                        <a:t> </a:t>
                      </a:r>
                      <a:endParaRPr lang="en-GB"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134261" marR="134261" marT="0" marB="0"/>
                </a:tc>
                <a:tc>
                  <a:txBody>
                    <a:bodyPr/>
                    <a:lstStyle/>
                    <a:p>
                      <a:pPr>
                        <a:lnSpc>
                          <a:spcPct val="115000"/>
                        </a:lnSpc>
                        <a:spcAft>
                          <a:spcPts val="0"/>
                        </a:spcAft>
                        <a:tabLst>
                          <a:tab pos="822960" algn="l"/>
                        </a:tabLst>
                      </a:pPr>
                      <a:r>
                        <a:rPr lang="en-GB" sz="2200" dirty="0">
                          <a:effectLst/>
                        </a:rPr>
                        <a:t>3.4. A Physical Examination should be conducted</a:t>
                      </a:r>
                      <a:endParaRPr lang="en-GB" sz="2300" dirty="0">
                        <a:effectLst/>
                      </a:endParaRPr>
                    </a:p>
                    <a:p>
                      <a:pPr>
                        <a:lnSpc>
                          <a:spcPct val="115000"/>
                        </a:lnSpc>
                        <a:spcAft>
                          <a:spcPts val="0"/>
                        </a:spcAft>
                        <a:tabLst>
                          <a:tab pos="822960" algn="l"/>
                        </a:tabLst>
                      </a:pPr>
                      <a:r>
                        <a:rPr lang="en-GB" sz="2200" dirty="0">
                          <a:effectLst/>
                        </a:rPr>
                        <a:t> </a:t>
                      </a:r>
                      <a:endParaRPr lang="en-GB"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4261" marR="134261" marT="0" marB="0"/>
                </a:tc>
                <a:extLst>
                  <a:ext uri="{0D108BD9-81ED-4DB2-BD59-A6C34878D82A}">
                    <a16:rowId xmlns:a16="http://schemas.microsoft.com/office/drawing/2014/main" val="219578310"/>
                  </a:ext>
                </a:extLst>
              </a:tr>
            </a:tbl>
          </a:graphicData>
        </a:graphic>
      </p:graphicFrame>
      <p:sp>
        <p:nvSpPr>
          <p:cNvPr id="3" name="Rectangle 2">
            <a:extLst>
              <a:ext uri="{FF2B5EF4-FFF2-40B4-BE49-F238E27FC236}">
                <a16:creationId xmlns:a16="http://schemas.microsoft.com/office/drawing/2014/main" id="{F76B7455-5E2E-2049-B9A3-65599F0B0CEF}"/>
              </a:ext>
            </a:extLst>
          </p:cNvPr>
          <p:cNvSpPr/>
          <p:nvPr/>
        </p:nvSpPr>
        <p:spPr>
          <a:xfrm>
            <a:off x="628056" y="342468"/>
            <a:ext cx="5621475" cy="1077218"/>
          </a:xfrm>
          <a:prstGeom prst="rect">
            <a:avLst/>
          </a:prstGeom>
          <a:solidFill>
            <a:schemeClr val="bg1"/>
          </a:solidFill>
        </p:spPr>
        <p:txBody>
          <a:bodyPr wrap="none">
            <a:spAutoFit/>
          </a:bodyPr>
          <a:lstStyle/>
          <a:p>
            <a:r>
              <a:rPr lang="en-US" sz="3200" b="1" dirty="0"/>
              <a:t>Examples of quality indicators</a:t>
            </a:r>
          </a:p>
          <a:p>
            <a:r>
              <a:rPr lang="en-US" sz="3200" b="1" dirty="0"/>
              <a:t> reaching 80% consensus in grey</a:t>
            </a:r>
          </a:p>
        </p:txBody>
      </p:sp>
    </p:spTree>
    <p:extLst>
      <p:ext uri="{BB962C8B-B14F-4D97-AF65-F5344CB8AC3E}">
        <p14:creationId xmlns:p14="http://schemas.microsoft.com/office/powerpoint/2010/main" val="349254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74343A-63F8-9E4D-9722-D24F11CCD27D}"/>
              </a:ext>
            </a:extLst>
          </p:cNvPr>
          <p:cNvSpPr/>
          <p:nvPr/>
        </p:nvSpPr>
        <p:spPr>
          <a:xfrm>
            <a:off x="182880" y="282310"/>
            <a:ext cx="9696616" cy="584775"/>
          </a:xfrm>
          <a:prstGeom prst="rect">
            <a:avLst/>
          </a:prstGeom>
          <a:solidFill>
            <a:schemeClr val="bg1"/>
          </a:solidFill>
        </p:spPr>
        <p:txBody>
          <a:bodyPr wrap="square">
            <a:spAutoFit/>
          </a:bodyPr>
          <a:lstStyle/>
          <a:p>
            <a:r>
              <a:rPr lang="en-US" sz="3200" b="1" dirty="0"/>
              <a:t>Examples of quality indicators </a:t>
            </a:r>
          </a:p>
        </p:txBody>
      </p:sp>
      <p:graphicFrame>
        <p:nvGraphicFramePr>
          <p:cNvPr id="2" name="Table 1">
            <a:extLst>
              <a:ext uri="{FF2B5EF4-FFF2-40B4-BE49-F238E27FC236}">
                <a16:creationId xmlns:a16="http://schemas.microsoft.com/office/drawing/2014/main" id="{3581E808-BC7E-4444-A6AE-DA29F1A3C00D}"/>
              </a:ext>
            </a:extLst>
          </p:cNvPr>
          <p:cNvGraphicFramePr>
            <a:graphicFrameLocks noGrp="1"/>
          </p:cNvGraphicFramePr>
          <p:nvPr/>
        </p:nvGraphicFramePr>
        <p:xfrm>
          <a:off x="390847" y="1010167"/>
          <a:ext cx="11410306" cy="2103120"/>
        </p:xfrm>
        <a:graphic>
          <a:graphicData uri="http://schemas.openxmlformats.org/drawingml/2006/table">
            <a:tbl>
              <a:tblPr firstRow="1" firstCol="1" bandRow="1">
                <a:tableStyleId>{5C22544A-7EE6-4342-B048-85BDC9FD1C3A}</a:tableStyleId>
              </a:tblPr>
              <a:tblGrid>
                <a:gridCol w="2442117">
                  <a:extLst>
                    <a:ext uri="{9D8B030D-6E8A-4147-A177-3AD203B41FA5}">
                      <a16:colId xmlns:a16="http://schemas.microsoft.com/office/drawing/2014/main" val="449154971"/>
                    </a:ext>
                  </a:extLst>
                </a:gridCol>
                <a:gridCol w="8968189">
                  <a:extLst>
                    <a:ext uri="{9D8B030D-6E8A-4147-A177-3AD203B41FA5}">
                      <a16:colId xmlns:a16="http://schemas.microsoft.com/office/drawing/2014/main" val="126377750"/>
                    </a:ext>
                  </a:extLst>
                </a:gridCol>
              </a:tblGrid>
              <a:tr h="188709">
                <a:tc rowSpan="3">
                  <a:txBody>
                    <a:bodyPr/>
                    <a:lstStyle/>
                    <a:p>
                      <a:pPr algn="just">
                        <a:spcAft>
                          <a:spcPts val="0"/>
                        </a:spcAft>
                      </a:pPr>
                      <a:r>
                        <a:rPr lang="en-GB" sz="2400" dirty="0">
                          <a:solidFill>
                            <a:schemeClr val="tx1"/>
                          </a:solidFill>
                          <a:effectLst/>
                        </a:rPr>
                        <a:t>Imaging</a:t>
                      </a:r>
                    </a:p>
                    <a:p>
                      <a:pPr algn="just">
                        <a:spcAft>
                          <a:spcPts val="0"/>
                        </a:spcAft>
                      </a:pP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Only 4/23 </a:t>
                      </a:r>
                    </a:p>
                    <a:p>
                      <a:pPr algn="just">
                        <a:spcAft>
                          <a:spcPts val="0"/>
                        </a:spcAft>
                      </a:pPr>
                      <a:r>
                        <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thought</a:t>
                      </a:r>
                    </a:p>
                    <a:p>
                      <a:pPr algn="just">
                        <a:spcAft>
                          <a:spcPts val="0"/>
                        </a:spcAft>
                      </a:pPr>
                      <a:r>
                        <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CT preferable</a:t>
                      </a:r>
                    </a:p>
                  </a:txBody>
                  <a:tcPr marL="68580" marR="68580" marT="0" marB="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rPr>
                        <a:t>12.1. Do baseline structural neuroimaging (22/23)</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marL="68580" marR="68580" marT="0" marB="0">
                    <a:solidFill>
                      <a:schemeClr val="bg2"/>
                    </a:solidFill>
                  </a:tcPr>
                </a:tc>
                <a:extLst>
                  <a:ext uri="{0D108BD9-81ED-4DB2-BD59-A6C34878D82A}">
                    <a16:rowId xmlns:a16="http://schemas.microsoft.com/office/drawing/2014/main" val="3908873528"/>
                  </a:ext>
                </a:extLst>
              </a:tr>
              <a:tr h="276339">
                <a:tc vMerge="1">
                  <a:txBody>
                    <a:bodyPr/>
                    <a:lstStyle/>
                    <a:p>
                      <a:endParaRPr lang="en-US"/>
                    </a:p>
                  </a:txBody>
                  <a:tcPr/>
                </a:tc>
                <a:tc>
                  <a:txBody>
                    <a:bodyPr/>
                    <a:lstStyle/>
                    <a:p>
                      <a:pPr algn="just">
                        <a:spcAft>
                          <a:spcPts val="0"/>
                        </a:spcAft>
                      </a:pPr>
                      <a:r>
                        <a:rPr lang="en-GB" sz="2400" dirty="0">
                          <a:effectLst/>
                        </a:rPr>
                        <a:t>12.6. Do an MRI dementia protocol incorporating T1, T2 and Flair images (19/23)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609546163"/>
                  </a:ext>
                </a:extLst>
              </a:tr>
              <a:tr h="276339">
                <a:tc vMerge="1">
                  <a:txBody>
                    <a:bodyPr/>
                    <a:lstStyle/>
                    <a:p>
                      <a:endParaRPr lang="en-US"/>
                    </a:p>
                  </a:txBody>
                  <a:tcPr/>
                </a:tc>
                <a:tc>
                  <a:txBody>
                    <a:bodyPr/>
                    <a:lstStyle/>
                    <a:p>
                      <a:pPr algn="just">
                        <a:spcAft>
                          <a:spcPts val="0"/>
                        </a:spcAft>
                      </a:pPr>
                      <a:r>
                        <a:rPr lang="en-GB" sz="2400" dirty="0">
                          <a:effectLst/>
                        </a:rPr>
                        <a:t>12.5. Assess Medial Temporal Lobe  atrophy on MRI – volumetric analysis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41212919"/>
                  </a:ext>
                </a:extLst>
              </a:tr>
            </a:tbl>
          </a:graphicData>
        </a:graphic>
      </p:graphicFrame>
      <p:graphicFrame>
        <p:nvGraphicFramePr>
          <p:cNvPr id="6" name="Table 5">
            <a:extLst>
              <a:ext uri="{FF2B5EF4-FFF2-40B4-BE49-F238E27FC236}">
                <a16:creationId xmlns:a16="http://schemas.microsoft.com/office/drawing/2014/main" id="{A472C010-9F80-854D-8262-ABF6ED8376EF}"/>
              </a:ext>
            </a:extLst>
          </p:cNvPr>
          <p:cNvGraphicFramePr>
            <a:graphicFrameLocks noGrp="1"/>
          </p:cNvGraphicFramePr>
          <p:nvPr/>
        </p:nvGraphicFramePr>
        <p:xfrm>
          <a:off x="182881" y="3560587"/>
          <a:ext cx="3530476" cy="2954040"/>
        </p:xfrm>
        <a:graphic>
          <a:graphicData uri="http://schemas.openxmlformats.org/drawingml/2006/table">
            <a:tbl>
              <a:tblPr firstRow="1" firstCol="1" bandRow="1">
                <a:tableStyleId>{5C22544A-7EE6-4342-B048-85BDC9FD1C3A}</a:tableStyleId>
              </a:tblPr>
              <a:tblGrid>
                <a:gridCol w="3530476">
                  <a:extLst>
                    <a:ext uri="{9D8B030D-6E8A-4147-A177-3AD203B41FA5}">
                      <a16:colId xmlns:a16="http://schemas.microsoft.com/office/drawing/2014/main" val="1002656673"/>
                    </a:ext>
                  </a:extLst>
                </a:gridCol>
              </a:tblGrid>
              <a:tr h="369255">
                <a:tc>
                  <a:txBody>
                    <a:bodyPr/>
                    <a:lstStyle/>
                    <a:p>
                      <a:pPr>
                        <a:lnSpc>
                          <a:spcPct val="200000"/>
                        </a:lnSpc>
                        <a:spcAft>
                          <a:spcPts val="800"/>
                        </a:spcAft>
                      </a:pPr>
                      <a:r>
                        <a:rPr lang="en-GB" sz="1200" dirty="0">
                          <a:solidFill>
                            <a:schemeClr val="tx1"/>
                          </a:solidFill>
                          <a:effectLst/>
                        </a:rPr>
                        <a:t>A basic/routine dementia blood screen</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81322448"/>
                  </a:ext>
                </a:extLst>
              </a:tr>
              <a:tr h="369255">
                <a:tc>
                  <a:txBody>
                    <a:bodyPr/>
                    <a:lstStyle/>
                    <a:p>
                      <a:pPr>
                        <a:lnSpc>
                          <a:spcPct val="200000"/>
                        </a:lnSpc>
                        <a:spcAft>
                          <a:spcPts val="800"/>
                        </a:spcAft>
                      </a:pPr>
                      <a:r>
                        <a:rPr lang="en-GB" sz="1200" dirty="0">
                          <a:solidFill>
                            <a:schemeClr val="tx1"/>
                          </a:solidFill>
                          <a:effectLst/>
                        </a:rPr>
                        <a:t> A chest x-ray</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988629306"/>
                  </a:ext>
                </a:extLst>
              </a:tr>
              <a:tr h="369255">
                <a:tc>
                  <a:txBody>
                    <a:bodyPr/>
                    <a:lstStyle/>
                    <a:p>
                      <a:pPr>
                        <a:lnSpc>
                          <a:spcPct val="200000"/>
                        </a:lnSpc>
                        <a:spcAft>
                          <a:spcPts val="800"/>
                        </a:spcAft>
                      </a:pPr>
                      <a:r>
                        <a:rPr lang="en-GB" sz="1200" dirty="0">
                          <a:solidFill>
                            <a:schemeClr val="tx1"/>
                          </a:solidFill>
                          <a:effectLst/>
                        </a:rPr>
                        <a:t>An ECG</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87772297"/>
                  </a:ext>
                </a:extLst>
              </a:tr>
              <a:tr h="369255">
                <a:tc>
                  <a:txBody>
                    <a:bodyPr/>
                    <a:lstStyle/>
                    <a:p>
                      <a:pPr>
                        <a:lnSpc>
                          <a:spcPct val="200000"/>
                        </a:lnSpc>
                        <a:spcAft>
                          <a:spcPts val="800"/>
                        </a:spcAft>
                      </a:pPr>
                      <a:r>
                        <a:rPr lang="en-GB" sz="1200" dirty="0">
                          <a:solidFill>
                            <a:schemeClr val="tx1"/>
                          </a:solidFill>
                          <a:effectLst/>
                        </a:rPr>
                        <a:t> A screen for autoimmune disorders</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217013913"/>
                  </a:ext>
                </a:extLst>
              </a:tr>
              <a:tr h="369255">
                <a:tc>
                  <a:txBody>
                    <a:bodyPr/>
                    <a:lstStyle/>
                    <a:p>
                      <a:pPr>
                        <a:lnSpc>
                          <a:spcPct val="200000"/>
                        </a:lnSpc>
                        <a:spcAft>
                          <a:spcPts val="800"/>
                        </a:spcAft>
                      </a:pPr>
                      <a:r>
                        <a:rPr lang="en-GB" sz="1200" dirty="0">
                          <a:solidFill>
                            <a:schemeClr val="tx1"/>
                          </a:solidFill>
                          <a:effectLst/>
                        </a:rPr>
                        <a:t>To enquire if there are any swallowing difficulties</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746798041"/>
                  </a:ext>
                </a:extLst>
              </a:tr>
              <a:tr h="369255">
                <a:tc>
                  <a:txBody>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lang="en-GB" sz="1200" dirty="0">
                          <a:solidFill>
                            <a:schemeClr val="tx1"/>
                          </a:solidFill>
                          <a:effectLst/>
                        </a:rPr>
                        <a:t>Use a mood inventory such as GDS, BDI, HADS</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16127259"/>
                  </a:ext>
                </a:extLst>
              </a:tr>
              <a:tr h="369255">
                <a:tc>
                  <a:txBody>
                    <a:bodyPr/>
                    <a:lstStyle/>
                    <a:p>
                      <a:pPr>
                        <a:lnSpc>
                          <a:spcPct val="200000"/>
                        </a:lnSpc>
                        <a:spcAft>
                          <a:spcPts val="800"/>
                        </a:spcAft>
                      </a:pPr>
                      <a:r>
                        <a:rPr lang="en-GB" sz="1200" dirty="0">
                          <a:solidFill>
                            <a:schemeClr val="tx1"/>
                          </a:solidFill>
                          <a:effectLst/>
                        </a:rPr>
                        <a:t>To assess for previous head injuries</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27428442"/>
                  </a:ext>
                </a:extLst>
              </a:tr>
              <a:tr h="369255">
                <a:tc>
                  <a:txBody>
                    <a:bodyPr/>
                    <a:lstStyle/>
                    <a:p>
                      <a:pPr>
                        <a:lnSpc>
                          <a:spcPct val="200000"/>
                        </a:lnSpc>
                        <a:spcAft>
                          <a:spcPts val="800"/>
                        </a:spcAft>
                      </a:pPr>
                      <a:r>
                        <a:rPr lang="en-GB" sz="1200" dirty="0">
                          <a:solidFill>
                            <a:schemeClr val="tx1"/>
                          </a:solidFill>
                          <a:effectLst/>
                        </a:rPr>
                        <a:t>To ask about stressful life events</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908677637"/>
                  </a:ext>
                </a:extLst>
              </a:tr>
            </a:tbl>
          </a:graphicData>
        </a:graphic>
      </p:graphicFrame>
      <p:sp>
        <p:nvSpPr>
          <p:cNvPr id="7" name="TextBox 6">
            <a:extLst>
              <a:ext uri="{FF2B5EF4-FFF2-40B4-BE49-F238E27FC236}">
                <a16:creationId xmlns:a16="http://schemas.microsoft.com/office/drawing/2014/main" id="{2CC49B5E-AB63-CE44-9760-CB22DFCBC2EA}"/>
              </a:ext>
            </a:extLst>
          </p:cNvPr>
          <p:cNvSpPr txBox="1"/>
          <p:nvPr/>
        </p:nvSpPr>
        <p:spPr>
          <a:xfrm>
            <a:off x="9320291" y="4032836"/>
            <a:ext cx="2751696" cy="1015663"/>
          </a:xfrm>
          <a:prstGeom prst="rect">
            <a:avLst/>
          </a:prstGeom>
          <a:noFill/>
        </p:spPr>
        <p:txBody>
          <a:bodyPr wrap="square" rtlCol="0">
            <a:spAutoFit/>
          </a:bodyPr>
          <a:lstStyle/>
          <a:p>
            <a:pPr algn="ctr"/>
            <a:r>
              <a:rPr lang="en-US" sz="2000" dirty="0"/>
              <a:t>Examples of</a:t>
            </a:r>
          </a:p>
          <a:p>
            <a:pPr algn="ctr"/>
            <a:r>
              <a:rPr lang="en-US" sz="2000" dirty="0"/>
              <a:t>Statements not reaching consensus</a:t>
            </a:r>
          </a:p>
        </p:txBody>
      </p:sp>
      <p:graphicFrame>
        <p:nvGraphicFramePr>
          <p:cNvPr id="8" name="Table 7">
            <a:extLst>
              <a:ext uri="{FF2B5EF4-FFF2-40B4-BE49-F238E27FC236}">
                <a16:creationId xmlns:a16="http://schemas.microsoft.com/office/drawing/2014/main" id="{B91B5C7D-AA31-B842-BFBE-E35DEF6F55E5}"/>
              </a:ext>
            </a:extLst>
          </p:cNvPr>
          <p:cNvGraphicFramePr>
            <a:graphicFrameLocks noGrp="1"/>
          </p:cNvGraphicFramePr>
          <p:nvPr/>
        </p:nvGraphicFramePr>
        <p:xfrm>
          <a:off x="4210213" y="3642564"/>
          <a:ext cx="4613222" cy="2827458"/>
        </p:xfrm>
        <a:graphic>
          <a:graphicData uri="http://schemas.openxmlformats.org/drawingml/2006/table">
            <a:tbl>
              <a:tblPr firstRow="1" firstCol="1" bandRow="1">
                <a:tableStyleId>{5C22544A-7EE6-4342-B048-85BDC9FD1C3A}</a:tableStyleId>
              </a:tblPr>
              <a:tblGrid>
                <a:gridCol w="4613222">
                  <a:extLst>
                    <a:ext uri="{9D8B030D-6E8A-4147-A177-3AD203B41FA5}">
                      <a16:colId xmlns:a16="http://schemas.microsoft.com/office/drawing/2014/main" val="453995704"/>
                    </a:ext>
                  </a:extLst>
                </a:gridCol>
              </a:tblGrid>
              <a:tr h="419293">
                <a:tc>
                  <a:txBody>
                    <a:bodyPr/>
                    <a:lstStyle/>
                    <a:p>
                      <a:pPr>
                        <a:lnSpc>
                          <a:spcPct val="200000"/>
                        </a:lnSpc>
                        <a:spcAft>
                          <a:spcPts val="800"/>
                        </a:spcAft>
                      </a:pPr>
                      <a:r>
                        <a:rPr lang="en-GB" sz="1200" b="1" kern="1200" dirty="0">
                          <a:solidFill>
                            <a:schemeClr val="tx1"/>
                          </a:solidFill>
                          <a:effectLst/>
                          <a:latin typeface="+mn-lt"/>
                          <a:ea typeface="+mn-ea"/>
                          <a:cs typeface="+mn-cs"/>
                        </a:rPr>
                        <a:t>CSF analysis for biomarkers i.e. TAU and AB42 markers</a:t>
                      </a:r>
                      <a:r>
                        <a:rPr lang="en-GB" sz="1200" dirty="0">
                          <a:solidFill>
                            <a:schemeClr val="tx1"/>
                          </a:solidFill>
                          <a:effectLst/>
                        </a:rPr>
                        <a:t> </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065549035"/>
                  </a:ext>
                </a:extLst>
              </a:tr>
              <a:tr h="481633">
                <a:tc>
                  <a:txBody>
                    <a:bodyPr/>
                    <a:lstStyle/>
                    <a:p>
                      <a:pPr>
                        <a:lnSpc>
                          <a:spcPct val="200000"/>
                        </a:lnSpc>
                        <a:spcAft>
                          <a:spcPts val="800"/>
                        </a:spcAft>
                      </a:pPr>
                      <a:r>
                        <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AMYLOID-PET</a:t>
                      </a:r>
                      <a:r>
                        <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if available</a:t>
                      </a:r>
                    </a:p>
                  </a:txBody>
                  <a:tcPr marL="68580" marR="68580" marT="0" marB="0">
                    <a:solidFill>
                      <a:schemeClr val="accent6">
                        <a:lumMod val="20000"/>
                        <a:lumOff val="80000"/>
                      </a:schemeClr>
                    </a:solidFill>
                  </a:tcPr>
                </a:tc>
                <a:extLst>
                  <a:ext uri="{0D108BD9-81ED-4DB2-BD59-A6C34878D82A}">
                    <a16:rowId xmlns:a16="http://schemas.microsoft.com/office/drawing/2014/main" val="1917736283"/>
                  </a:ext>
                </a:extLst>
              </a:tr>
              <a:tr h="481633">
                <a:tc>
                  <a:txBody>
                    <a:bodyPr/>
                    <a:lstStyle/>
                    <a:p>
                      <a:pPr>
                        <a:lnSpc>
                          <a:spcPct val="200000"/>
                        </a:lnSpc>
                        <a:spcAft>
                          <a:spcPts val="800"/>
                        </a:spcAft>
                      </a:pPr>
                      <a:r>
                        <a:rPr lang="en-GB" sz="1400" dirty="0">
                          <a:solidFill>
                            <a:schemeClr val="tx1"/>
                          </a:solidFill>
                          <a:effectLst/>
                        </a:rPr>
                        <a:t>CT</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8526062"/>
                  </a:ext>
                </a:extLst>
              </a:tr>
              <a:tr h="481633">
                <a:tc>
                  <a:txBody>
                    <a:bodyPr/>
                    <a:lstStyle/>
                    <a:p>
                      <a:pPr>
                        <a:lnSpc>
                          <a:spcPct val="200000"/>
                        </a:lnSpc>
                        <a:spcAft>
                          <a:spcPts val="800"/>
                        </a:spcAft>
                      </a:pPr>
                      <a:r>
                        <a:rPr lang="en-GB" sz="1400" dirty="0">
                          <a:solidFill>
                            <a:schemeClr val="tx1"/>
                          </a:solidFill>
                          <a:effectLst/>
                        </a:rPr>
                        <a:t>Volumetric analysis of MRI</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056446086"/>
                  </a:ext>
                </a:extLst>
              </a:tr>
              <a:tr h="481633">
                <a:tc>
                  <a:txBody>
                    <a:bodyPr/>
                    <a:lstStyle/>
                    <a:p>
                      <a:pPr>
                        <a:lnSpc>
                          <a:spcPct val="200000"/>
                        </a:lnSpc>
                        <a:spcAft>
                          <a:spcPts val="800"/>
                        </a:spcAft>
                      </a:pPr>
                      <a:r>
                        <a:rPr lang="en-GB" sz="1400" dirty="0">
                          <a:solidFill>
                            <a:schemeClr val="tx1"/>
                          </a:solidFill>
                          <a:effectLst/>
                        </a:rPr>
                        <a:t>Use a mood inventory such as GDS, BDI, HADS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157470933"/>
                  </a:ext>
                </a:extLst>
              </a:tr>
              <a:tr h="481633">
                <a:tc>
                  <a:txBody>
                    <a:bodyPr/>
                    <a:lstStyle/>
                    <a:p>
                      <a:pPr>
                        <a:lnSpc>
                          <a:spcPct val="200000"/>
                        </a:lnSpc>
                        <a:spcAft>
                          <a:spcPts val="800"/>
                        </a:spcAft>
                      </a:pPr>
                      <a:r>
                        <a:rPr lang="en-GB" sz="1400" dirty="0">
                          <a:solidFill>
                            <a:schemeClr val="tx1"/>
                          </a:solidFill>
                          <a:effectLst/>
                        </a:rPr>
                        <a:t>Use an inventory for neuropsychiatric symptoms such as NPI</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960970023"/>
                  </a:ext>
                </a:extLst>
              </a:tr>
            </a:tbl>
          </a:graphicData>
        </a:graphic>
      </p:graphicFrame>
      <p:sp>
        <p:nvSpPr>
          <p:cNvPr id="9" name="TextBox 8">
            <a:extLst>
              <a:ext uri="{FF2B5EF4-FFF2-40B4-BE49-F238E27FC236}">
                <a16:creationId xmlns:a16="http://schemas.microsoft.com/office/drawing/2014/main" id="{B8F0E139-201E-BB44-9CFD-E8B33CD50B3D}"/>
              </a:ext>
            </a:extLst>
          </p:cNvPr>
          <p:cNvSpPr txBox="1"/>
          <p:nvPr/>
        </p:nvSpPr>
        <p:spPr>
          <a:xfrm>
            <a:off x="390847" y="3210209"/>
            <a:ext cx="11751935"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20273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02A4959-CDE1-6940-8DD4-AE03BCAF0233}"/>
              </a:ext>
            </a:extLst>
          </p:cNvPr>
          <p:cNvGraphicFramePr>
            <a:graphicFrameLocks noGrp="1"/>
          </p:cNvGraphicFramePr>
          <p:nvPr/>
        </p:nvGraphicFramePr>
        <p:xfrm>
          <a:off x="586409" y="480060"/>
          <a:ext cx="10724322" cy="5834722"/>
        </p:xfrm>
        <a:graphic>
          <a:graphicData uri="http://schemas.openxmlformats.org/drawingml/2006/table">
            <a:tbl>
              <a:tblPr firstRow="1" firstCol="1" bandRow="1"/>
              <a:tblGrid>
                <a:gridCol w="10724322">
                  <a:extLst>
                    <a:ext uri="{9D8B030D-6E8A-4147-A177-3AD203B41FA5}">
                      <a16:colId xmlns:a16="http://schemas.microsoft.com/office/drawing/2014/main" val="1270454334"/>
                    </a:ext>
                  </a:extLst>
                </a:gridCol>
              </a:tblGrid>
              <a:tr h="483607">
                <a:tc>
                  <a:txBody>
                    <a:bodyPr/>
                    <a:lstStyle/>
                    <a:p>
                      <a:pPr algn="l" fontAlgn="t">
                        <a:lnSpc>
                          <a:spcPct val="200000"/>
                        </a:lnSpc>
                        <a:spcBef>
                          <a:spcPts val="0"/>
                        </a:spcBef>
                        <a:spcAft>
                          <a:spcPts val="800"/>
                        </a:spcAft>
                      </a:pPr>
                      <a:r>
                        <a:rPr lang="en-GB" sz="1400" b="1" i="0" u="none" strike="noStrike" dirty="0">
                          <a:effectLst/>
                          <a:latin typeface="+mn-lt"/>
                          <a:ea typeface="Calibri" panose="020F0502020204030204" pitchFamily="34" charset="0"/>
                          <a:cs typeface="Times New Roman" panose="02020603050405020304" pitchFamily="18" charset="0"/>
                        </a:rPr>
                        <a:t> </a:t>
                      </a:r>
                      <a:r>
                        <a:rPr lang="en-GB" sz="1600" b="1" i="0" u="none" strike="noStrike" dirty="0">
                          <a:effectLst/>
                          <a:latin typeface="+mn-lt"/>
                          <a:ea typeface="Calibri" panose="020F0502020204030204" pitchFamily="34" charset="0"/>
                          <a:cs typeface="Times New Roman" panose="02020603050405020304" pitchFamily="18" charset="0"/>
                        </a:rPr>
                        <a:t>Statements rated by 100% of experts as essential – MINIMUM STANDARD</a:t>
                      </a:r>
                      <a:endParaRPr lang="en-GB" sz="1600" b="0" i="0" u="none" strike="noStrike" dirty="0">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399689"/>
                  </a:ext>
                </a:extLst>
              </a:tr>
              <a:tr h="766553">
                <a:tc>
                  <a:txBody>
                    <a:bodyPr/>
                    <a:lstStyle/>
                    <a:p>
                      <a:pPr algn="l" fontAlgn="t">
                        <a:lnSpc>
                          <a:spcPct val="200000"/>
                        </a:lnSpc>
                        <a:spcBef>
                          <a:spcPts val="0"/>
                        </a:spcBef>
                        <a:spcAft>
                          <a:spcPts val="800"/>
                        </a:spcAft>
                      </a:pPr>
                      <a:r>
                        <a:rPr lang="en-GB" sz="1400" b="0" i="0" u="none" strike="noStrike" dirty="0">
                          <a:solidFill>
                            <a:srgbClr val="000000"/>
                          </a:solidFill>
                          <a:effectLst/>
                          <a:latin typeface="+mn-lt"/>
                          <a:ea typeface="Calibri" panose="020F0502020204030204" pitchFamily="34" charset="0"/>
                          <a:cs typeface="Times New Roman" panose="02020603050405020304" pitchFamily="18" charset="0"/>
                        </a:rPr>
                        <a:t>Diagnosis of YOD is a clinical judgement and has a profound impact on the future, so it important to convey this to patient and their family and remain open to the need to review and potentially modify opinion</a:t>
                      </a:r>
                      <a:endParaRPr lang="en-GB" sz="1400" b="0" i="0" u="none" strike="noStrike" dirty="0">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97821464"/>
                  </a:ext>
                </a:extLst>
              </a:tr>
              <a:tr h="424312">
                <a:tc>
                  <a:txBody>
                    <a:bodyPr/>
                    <a:lstStyle/>
                    <a:p>
                      <a:pPr algn="l" fontAlgn="t">
                        <a:lnSpc>
                          <a:spcPct val="200000"/>
                        </a:lnSpc>
                        <a:spcBef>
                          <a:spcPts val="0"/>
                        </a:spcBef>
                        <a:spcAft>
                          <a:spcPts val="800"/>
                        </a:spcAft>
                      </a:pPr>
                      <a:r>
                        <a:rPr lang="en-GB" sz="1400" b="0" i="0" u="none" strike="noStrike" dirty="0">
                          <a:solidFill>
                            <a:srgbClr val="000000"/>
                          </a:solidFill>
                          <a:effectLst/>
                          <a:latin typeface="+mn-lt"/>
                          <a:ea typeface="Calibri" panose="020F0502020204030204" pitchFamily="34" charset="0"/>
                          <a:cs typeface="Times New Roman" panose="02020603050405020304" pitchFamily="18" charset="0"/>
                        </a:rPr>
                        <a:t>Establishing rapport to enable open reporting of symptoms</a:t>
                      </a:r>
                      <a:endParaRPr lang="en-GB" sz="1400" b="0" i="0" u="none" strike="noStrike" dirty="0">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54341618"/>
                  </a:ext>
                </a:extLst>
              </a:tr>
              <a:tr h="424312">
                <a:tc>
                  <a:txBody>
                    <a:bodyPr/>
                    <a:lstStyle/>
                    <a:p>
                      <a:pPr algn="l" fontAlgn="t">
                        <a:lnSpc>
                          <a:spcPct val="200000"/>
                        </a:lnSpc>
                        <a:spcBef>
                          <a:spcPts val="0"/>
                        </a:spcBef>
                        <a:spcAft>
                          <a:spcPts val="800"/>
                        </a:spcAft>
                      </a:pPr>
                      <a:r>
                        <a:rPr lang="en-GB" sz="1400" b="0" i="0" u="none" strike="noStrike">
                          <a:solidFill>
                            <a:srgbClr val="000000"/>
                          </a:solidFill>
                          <a:effectLst/>
                          <a:latin typeface="+mn-lt"/>
                          <a:ea typeface="Calibri" panose="020F0502020204030204" pitchFamily="34" charset="0"/>
                          <a:cs typeface="Times New Roman" panose="02020603050405020304" pitchFamily="18" charset="0"/>
                        </a:rPr>
                        <a:t>To ask an informant (e.g. wife/husband) for a collateral history</a:t>
                      </a:r>
                      <a:endParaRPr lang="en-GB" sz="1400" b="0" i="0" u="none" strike="noStrike">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40138331"/>
                  </a:ext>
                </a:extLst>
              </a:tr>
              <a:tr h="424312">
                <a:tc>
                  <a:txBody>
                    <a:bodyPr/>
                    <a:lstStyle/>
                    <a:p>
                      <a:pPr algn="l" fontAlgn="t">
                        <a:lnSpc>
                          <a:spcPct val="200000"/>
                        </a:lnSpc>
                        <a:spcBef>
                          <a:spcPts val="0"/>
                        </a:spcBef>
                        <a:spcAft>
                          <a:spcPts val="800"/>
                        </a:spcAft>
                      </a:pPr>
                      <a:r>
                        <a:rPr lang="en-GB" sz="1400" b="0" i="0" u="none" strike="noStrike">
                          <a:solidFill>
                            <a:srgbClr val="000000"/>
                          </a:solidFill>
                          <a:effectLst/>
                          <a:latin typeface="+mn-lt"/>
                          <a:ea typeface="Calibri" panose="020F0502020204030204" pitchFamily="34" charset="0"/>
                          <a:cs typeface="Times New Roman" panose="02020603050405020304" pitchFamily="18" charset="0"/>
                        </a:rPr>
                        <a:t>To understand the symptom type and the mode of onset</a:t>
                      </a:r>
                      <a:endParaRPr lang="en-GB" sz="1400" b="0" i="0" u="none" strike="noStrike">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40338983"/>
                  </a:ext>
                </a:extLst>
              </a:tr>
              <a:tr h="548556">
                <a:tc>
                  <a:txBody>
                    <a:bodyPr/>
                    <a:lstStyle/>
                    <a:p>
                      <a:pPr algn="l" fontAlgn="t">
                        <a:lnSpc>
                          <a:spcPct val="200000"/>
                        </a:lnSpc>
                        <a:spcBef>
                          <a:spcPts val="0"/>
                        </a:spcBef>
                        <a:spcAft>
                          <a:spcPts val="800"/>
                        </a:spcAft>
                      </a:pPr>
                      <a:r>
                        <a:rPr lang="en-GB" sz="1400" b="0" i="0" u="none" strike="noStrike" dirty="0">
                          <a:solidFill>
                            <a:srgbClr val="000000"/>
                          </a:solidFill>
                          <a:effectLst/>
                          <a:latin typeface="+mn-lt"/>
                          <a:ea typeface="Calibri" panose="020F0502020204030204" pitchFamily="34" charset="0"/>
                          <a:cs typeface="Times New Roman" panose="02020603050405020304" pitchFamily="18" charset="0"/>
                        </a:rPr>
                        <a:t>Enquire about loss of sympathy/empathy towards others, disinhibited behaviour, change in food preferences and changes in personality</a:t>
                      </a:r>
                      <a:endParaRPr lang="en-GB" sz="1400" b="0" i="0" u="none" strike="noStrike" dirty="0">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48101355"/>
                  </a:ext>
                </a:extLst>
              </a:tr>
              <a:tr h="424312">
                <a:tc>
                  <a:txBody>
                    <a:bodyPr/>
                    <a:lstStyle/>
                    <a:p>
                      <a:pPr algn="l" fontAlgn="t">
                        <a:lnSpc>
                          <a:spcPct val="200000"/>
                        </a:lnSpc>
                        <a:spcBef>
                          <a:spcPts val="0"/>
                        </a:spcBef>
                        <a:spcAft>
                          <a:spcPts val="800"/>
                        </a:spcAft>
                      </a:pPr>
                      <a:r>
                        <a:rPr lang="en-GB" sz="1400" b="0" i="0" u="none" strike="noStrike" dirty="0">
                          <a:solidFill>
                            <a:srgbClr val="000000"/>
                          </a:solidFill>
                          <a:effectLst/>
                          <a:latin typeface="+mn-lt"/>
                          <a:ea typeface="Calibri" panose="020F0502020204030204" pitchFamily="34" charset="0"/>
                          <a:cs typeface="Times New Roman" panose="02020603050405020304" pitchFamily="18" charset="0"/>
                        </a:rPr>
                        <a:t>To enquire about changes in physical health</a:t>
                      </a:r>
                      <a:endParaRPr lang="en-GB" sz="1400" b="0" i="0" u="none" strike="noStrike" dirty="0">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25787845"/>
                  </a:ext>
                </a:extLst>
              </a:tr>
              <a:tr h="424312">
                <a:tc>
                  <a:txBody>
                    <a:bodyPr/>
                    <a:lstStyle/>
                    <a:p>
                      <a:pPr algn="l" fontAlgn="t">
                        <a:lnSpc>
                          <a:spcPct val="200000"/>
                        </a:lnSpc>
                        <a:spcBef>
                          <a:spcPts val="0"/>
                        </a:spcBef>
                        <a:spcAft>
                          <a:spcPts val="800"/>
                        </a:spcAft>
                      </a:pPr>
                      <a:r>
                        <a:rPr lang="en-GB" sz="1400" b="0" i="0" u="none" strike="noStrike">
                          <a:solidFill>
                            <a:srgbClr val="000000"/>
                          </a:solidFill>
                          <a:effectLst/>
                          <a:latin typeface="+mn-lt"/>
                          <a:ea typeface="Calibri" panose="020F0502020204030204" pitchFamily="34" charset="0"/>
                          <a:cs typeface="Times New Roman" panose="02020603050405020304" pitchFamily="18" charset="0"/>
                        </a:rPr>
                        <a:t>If there have been any changes in activities of daily living</a:t>
                      </a:r>
                      <a:endParaRPr lang="en-GB" sz="1400" b="0" i="0" u="none" strike="noStrike">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98235112"/>
                  </a:ext>
                </a:extLst>
              </a:tr>
              <a:tr h="424312">
                <a:tc>
                  <a:txBody>
                    <a:bodyPr/>
                    <a:lstStyle/>
                    <a:p>
                      <a:pPr algn="l" fontAlgn="t">
                        <a:lnSpc>
                          <a:spcPct val="200000"/>
                        </a:lnSpc>
                        <a:spcBef>
                          <a:spcPts val="0"/>
                        </a:spcBef>
                        <a:spcAft>
                          <a:spcPts val="800"/>
                        </a:spcAft>
                      </a:pPr>
                      <a:r>
                        <a:rPr lang="en-GB" sz="1400" b="0" i="0" u="none" strike="noStrike">
                          <a:solidFill>
                            <a:srgbClr val="000000"/>
                          </a:solidFill>
                          <a:effectLst/>
                          <a:latin typeface="+mn-lt"/>
                          <a:ea typeface="Calibri" panose="020F0502020204030204" pitchFamily="34" charset="0"/>
                          <a:cs typeface="Times New Roman" panose="02020603050405020304" pitchFamily="18" charset="0"/>
                        </a:rPr>
                        <a:t>To ask about changes in behaviour</a:t>
                      </a:r>
                      <a:endParaRPr lang="en-GB" sz="1400" b="0" i="0" u="none" strike="noStrike">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24664303"/>
                  </a:ext>
                </a:extLst>
              </a:tr>
              <a:tr h="424312">
                <a:tc>
                  <a:txBody>
                    <a:bodyPr/>
                    <a:lstStyle/>
                    <a:p>
                      <a:pPr algn="l" fontAlgn="t">
                        <a:lnSpc>
                          <a:spcPct val="200000"/>
                        </a:lnSpc>
                        <a:spcBef>
                          <a:spcPts val="0"/>
                        </a:spcBef>
                        <a:spcAft>
                          <a:spcPts val="800"/>
                        </a:spcAft>
                      </a:pPr>
                      <a:r>
                        <a:rPr lang="en-GB" sz="1400" b="0" i="0" u="none" strike="noStrike">
                          <a:solidFill>
                            <a:srgbClr val="000000"/>
                          </a:solidFill>
                          <a:effectLst/>
                          <a:latin typeface="+mn-lt"/>
                          <a:ea typeface="Calibri" panose="020F0502020204030204" pitchFamily="34" charset="0"/>
                          <a:cs typeface="Times New Roman" panose="02020603050405020304" pitchFamily="18" charset="0"/>
                        </a:rPr>
                        <a:t>To ask if a first degree relative has had young onset dementia</a:t>
                      </a:r>
                      <a:endParaRPr lang="en-GB" sz="1400" b="0" i="0" u="none" strike="noStrike">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16785665"/>
                  </a:ext>
                </a:extLst>
              </a:tr>
              <a:tr h="424312">
                <a:tc>
                  <a:txBody>
                    <a:bodyPr/>
                    <a:lstStyle/>
                    <a:p>
                      <a:pPr algn="l" fontAlgn="t">
                        <a:lnSpc>
                          <a:spcPct val="200000"/>
                        </a:lnSpc>
                        <a:spcBef>
                          <a:spcPts val="0"/>
                        </a:spcBef>
                        <a:spcAft>
                          <a:spcPts val="800"/>
                        </a:spcAft>
                      </a:pPr>
                      <a:r>
                        <a:rPr lang="en-GB" sz="1400" b="0" i="0" u="none" strike="noStrike">
                          <a:solidFill>
                            <a:srgbClr val="000000"/>
                          </a:solidFill>
                          <a:effectLst/>
                          <a:latin typeface="+mn-lt"/>
                          <a:ea typeface="Calibri" panose="020F0502020204030204" pitchFamily="34" charset="0"/>
                          <a:cs typeface="Times New Roman" panose="02020603050405020304" pitchFamily="18" charset="0"/>
                        </a:rPr>
                        <a:t>To have a full medical history (including cardiovascular history)</a:t>
                      </a:r>
                      <a:endParaRPr lang="en-GB" sz="1400" b="0" i="0" u="none" strike="noStrike">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92487030"/>
                  </a:ext>
                </a:extLst>
              </a:tr>
              <a:tr h="424312">
                <a:tc>
                  <a:txBody>
                    <a:bodyPr/>
                    <a:lstStyle/>
                    <a:p>
                      <a:pPr algn="l" fontAlgn="t">
                        <a:lnSpc>
                          <a:spcPct val="200000"/>
                        </a:lnSpc>
                        <a:spcBef>
                          <a:spcPts val="0"/>
                        </a:spcBef>
                        <a:spcAft>
                          <a:spcPts val="800"/>
                        </a:spcAft>
                      </a:pPr>
                      <a:r>
                        <a:rPr lang="en-GB" sz="1400" b="0" i="0" u="none" strike="noStrike" dirty="0">
                          <a:solidFill>
                            <a:srgbClr val="000000"/>
                          </a:solidFill>
                          <a:effectLst/>
                          <a:latin typeface="+mn-lt"/>
                          <a:ea typeface="Calibri" panose="020F0502020204030204" pitchFamily="34" charset="0"/>
                          <a:cs typeface="Times New Roman" panose="02020603050405020304" pitchFamily="18" charset="0"/>
                        </a:rPr>
                        <a:t>A thorough neurological assessment should be conducted</a:t>
                      </a:r>
                      <a:endParaRPr lang="en-GB" sz="1400" b="0" i="0" u="none" strike="noStrike" dirty="0">
                        <a:effectLst/>
                        <a:latin typeface="+mn-lt"/>
                      </a:endParaRPr>
                    </a:p>
                  </a:txBody>
                  <a:tcPr marL="68441" marR="68441" marT="9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23579994"/>
                  </a:ext>
                </a:extLst>
              </a:tr>
            </a:tbl>
          </a:graphicData>
        </a:graphic>
      </p:graphicFrame>
    </p:spTree>
    <p:extLst>
      <p:ext uri="{BB962C8B-B14F-4D97-AF65-F5344CB8AC3E}">
        <p14:creationId xmlns:p14="http://schemas.microsoft.com/office/powerpoint/2010/main" val="327939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661E2D-85E1-E549-BC5A-9AB8B99997C6}"/>
              </a:ext>
            </a:extLst>
          </p:cNvPr>
          <p:cNvGraphicFramePr>
            <a:graphicFrameLocks noGrp="1"/>
          </p:cNvGraphicFramePr>
          <p:nvPr/>
        </p:nvGraphicFramePr>
        <p:xfrm>
          <a:off x="593439" y="950497"/>
          <a:ext cx="11215702" cy="871584"/>
        </p:xfrm>
        <a:graphic>
          <a:graphicData uri="http://schemas.openxmlformats.org/drawingml/2006/table">
            <a:tbl>
              <a:tblPr firstRow="1" firstCol="1" bandRow="1">
                <a:tableStyleId>{5C22544A-7EE6-4342-B048-85BDC9FD1C3A}</a:tableStyleId>
              </a:tblPr>
              <a:tblGrid>
                <a:gridCol w="4196277">
                  <a:extLst>
                    <a:ext uri="{9D8B030D-6E8A-4147-A177-3AD203B41FA5}">
                      <a16:colId xmlns:a16="http://schemas.microsoft.com/office/drawing/2014/main" val="961794892"/>
                    </a:ext>
                  </a:extLst>
                </a:gridCol>
                <a:gridCol w="7019425">
                  <a:extLst>
                    <a:ext uri="{9D8B030D-6E8A-4147-A177-3AD203B41FA5}">
                      <a16:colId xmlns:a16="http://schemas.microsoft.com/office/drawing/2014/main" val="3916310949"/>
                    </a:ext>
                  </a:extLst>
                </a:gridCol>
              </a:tblGrid>
              <a:tr h="422618">
                <a:tc>
                  <a:txBody>
                    <a:bodyPr/>
                    <a:lstStyle/>
                    <a:p>
                      <a:pPr>
                        <a:lnSpc>
                          <a:spcPct val="200000"/>
                        </a:lnSpc>
                        <a:spcAft>
                          <a:spcPts val="800"/>
                        </a:spcAft>
                      </a:pPr>
                      <a:r>
                        <a:rPr lang="en-GB" sz="1400" dirty="0">
                          <a:solidFill>
                            <a:schemeClr val="tx1"/>
                          </a:solidFill>
                          <a:effectLst/>
                        </a:rPr>
                        <a:t>Pre-assessment and communication</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b="0" dirty="0">
                          <a:solidFill>
                            <a:schemeClr val="tx1"/>
                          </a:solidFill>
                          <a:effectLst/>
                        </a:rPr>
                        <a:t>The assessment should start with counselling to ascertain what patient and supporters require</a:t>
                      </a:r>
                      <a:endPar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34707901"/>
                  </a:ext>
                </a:extLst>
              </a:tr>
              <a:tr h="448966">
                <a:tc>
                  <a:txBody>
                    <a:bodyPr/>
                    <a:lstStyle/>
                    <a:p>
                      <a:pPr>
                        <a:lnSpc>
                          <a:spcPct val="200000"/>
                        </a:lnSpc>
                        <a:spcAft>
                          <a:spcPts val="800"/>
                        </a:spcAft>
                      </a:pPr>
                      <a:r>
                        <a:rPr lang="en-GB" sz="1400" dirty="0">
                          <a:solidFill>
                            <a:schemeClr val="tx1"/>
                          </a:solidFill>
                          <a:effectLst/>
                        </a:rPr>
                        <a:t>Pre-assessment and communication</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Ensuring the patient has capacity</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168689334"/>
                  </a:ext>
                </a:extLst>
              </a:tr>
            </a:tbl>
          </a:graphicData>
        </a:graphic>
      </p:graphicFrame>
      <p:sp>
        <p:nvSpPr>
          <p:cNvPr id="6" name="TextBox 5">
            <a:extLst>
              <a:ext uri="{FF2B5EF4-FFF2-40B4-BE49-F238E27FC236}">
                <a16:creationId xmlns:a16="http://schemas.microsoft.com/office/drawing/2014/main" id="{5AF987DA-6B55-F740-8186-13075700C9BB}"/>
              </a:ext>
            </a:extLst>
          </p:cNvPr>
          <p:cNvSpPr txBox="1"/>
          <p:nvPr/>
        </p:nvSpPr>
        <p:spPr>
          <a:xfrm>
            <a:off x="1003610" y="201549"/>
            <a:ext cx="9141956" cy="523220"/>
          </a:xfrm>
          <a:prstGeom prst="rect">
            <a:avLst/>
          </a:prstGeom>
          <a:noFill/>
        </p:spPr>
        <p:txBody>
          <a:bodyPr wrap="square" rtlCol="0">
            <a:spAutoFit/>
          </a:bodyPr>
          <a:lstStyle/>
          <a:p>
            <a:pPr algn="ctr"/>
            <a:r>
              <a:rPr lang="en-US" sz="2800" dirty="0"/>
              <a:t>Example of gold standard indicators</a:t>
            </a:r>
          </a:p>
        </p:txBody>
      </p:sp>
      <p:graphicFrame>
        <p:nvGraphicFramePr>
          <p:cNvPr id="7" name="Table 6">
            <a:extLst>
              <a:ext uri="{FF2B5EF4-FFF2-40B4-BE49-F238E27FC236}">
                <a16:creationId xmlns:a16="http://schemas.microsoft.com/office/drawing/2014/main" id="{11EA8BEF-BBD3-5948-B85E-2D88F9D19306}"/>
              </a:ext>
            </a:extLst>
          </p:cNvPr>
          <p:cNvGraphicFramePr>
            <a:graphicFrameLocks noGrp="1"/>
          </p:cNvGraphicFramePr>
          <p:nvPr/>
        </p:nvGraphicFramePr>
        <p:xfrm>
          <a:off x="593438" y="1969870"/>
          <a:ext cx="11126495" cy="2317970"/>
        </p:xfrm>
        <a:graphic>
          <a:graphicData uri="http://schemas.openxmlformats.org/drawingml/2006/table">
            <a:tbl>
              <a:tblPr firstRow="1" firstCol="1" bandRow="1">
                <a:tableStyleId>{5C22544A-7EE6-4342-B048-85BDC9FD1C3A}</a:tableStyleId>
              </a:tblPr>
              <a:tblGrid>
                <a:gridCol w="4197905">
                  <a:extLst>
                    <a:ext uri="{9D8B030D-6E8A-4147-A177-3AD203B41FA5}">
                      <a16:colId xmlns:a16="http://schemas.microsoft.com/office/drawing/2014/main" val="498978214"/>
                    </a:ext>
                  </a:extLst>
                </a:gridCol>
                <a:gridCol w="6928590">
                  <a:extLst>
                    <a:ext uri="{9D8B030D-6E8A-4147-A177-3AD203B41FA5}">
                      <a16:colId xmlns:a16="http://schemas.microsoft.com/office/drawing/2014/main" val="1639551573"/>
                    </a:ext>
                  </a:extLst>
                </a:gridCol>
              </a:tblGrid>
              <a:tr h="555164">
                <a:tc>
                  <a:txBody>
                    <a:bodyPr/>
                    <a:lstStyle/>
                    <a:p>
                      <a:pPr>
                        <a:lnSpc>
                          <a:spcPct val="200000"/>
                        </a:lnSpc>
                        <a:spcAft>
                          <a:spcPts val="800"/>
                        </a:spcAft>
                      </a:pPr>
                      <a:r>
                        <a:rPr lang="en-GB" sz="1400" dirty="0">
                          <a:solidFill>
                            <a:schemeClr val="tx1"/>
                          </a:solidFill>
                          <a:effectLst/>
                        </a:rPr>
                        <a:t>Neuroimaging include  </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b="0">
                          <a:solidFill>
                            <a:schemeClr val="tx1"/>
                          </a:solidFill>
                          <a:effectLst/>
                        </a:rPr>
                        <a:t>Visual assessment </a:t>
                      </a:r>
                      <a:r>
                        <a:rPr lang="en-GB" sz="1400" b="0" dirty="0">
                          <a:solidFill>
                            <a:schemeClr val="tx1"/>
                          </a:solidFill>
                          <a:effectLst/>
                        </a:rPr>
                        <a:t>of MTL atrophy on MRI</a:t>
                      </a:r>
                      <a:endPar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30533046"/>
                  </a:ext>
                </a:extLst>
              </a:tr>
              <a:tr h="466725">
                <a:tc>
                  <a:txBody>
                    <a:bodyPr/>
                    <a:lstStyle/>
                    <a:p>
                      <a:pPr>
                        <a:lnSpc>
                          <a:spcPct val="200000"/>
                        </a:lnSpc>
                        <a:spcAft>
                          <a:spcPts val="800"/>
                        </a:spcAft>
                      </a:pPr>
                      <a:r>
                        <a:rPr lang="en-GB" sz="1400" dirty="0">
                          <a:solidFill>
                            <a:schemeClr val="tx1"/>
                          </a:solidFill>
                          <a:effectLst/>
                        </a:rPr>
                        <a:t>Neuropsychological assessment</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An ACE* -3 is useful to understand the cognitive profile</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547052655"/>
                  </a:ext>
                </a:extLst>
              </a:tr>
              <a:tr h="503601">
                <a:tc>
                  <a:txBody>
                    <a:bodyPr/>
                    <a:lstStyle/>
                    <a:p>
                      <a:pPr>
                        <a:lnSpc>
                          <a:spcPct val="200000"/>
                        </a:lnSpc>
                        <a:spcAft>
                          <a:spcPts val="800"/>
                        </a:spcAft>
                      </a:pPr>
                      <a:r>
                        <a:rPr lang="en-GB" sz="1400" dirty="0">
                          <a:solidFill>
                            <a:schemeClr val="tx1"/>
                          </a:solidFill>
                          <a:effectLst/>
                        </a:rPr>
                        <a:t>Neuropsychological assessment</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Patterns of cognitive deficits provide clues to disease aetiology on the ACE-3</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438477198"/>
                  </a:ext>
                </a:extLst>
              </a:tr>
              <a:tr h="748727">
                <a:tc>
                  <a:txBody>
                    <a:bodyPr/>
                    <a:lstStyle/>
                    <a:p>
                      <a:pPr>
                        <a:lnSpc>
                          <a:spcPct val="200000"/>
                        </a:lnSpc>
                        <a:spcAft>
                          <a:spcPts val="800"/>
                        </a:spcAft>
                      </a:pPr>
                      <a:r>
                        <a:rPr lang="en-GB" sz="1400" dirty="0">
                          <a:solidFill>
                            <a:schemeClr val="tx1"/>
                          </a:solidFill>
                          <a:effectLst/>
                        </a:rPr>
                        <a:t>Neuropsychological assessment</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Detailed neuropsychology testing should be considered if there is under-performance on screening measures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471764272"/>
                  </a:ext>
                </a:extLst>
              </a:tr>
            </a:tbl>
          </a:graphicData>
        </a:graphic>
      </p:graphicFrame>
      <p:graphicFrame>
        <p:nvGraphicFramePr>
          <p:cNvPr id="8" name="Table 7">
            <a:extLst>
              <a:ext uri="{FF2B5EF4-FFF2-40B4-BE49-F238E27FC236}">
                <a16:creationId xmlns:a16="http://schemas.microsoft.com/office/drawing/2014/main" id="{71E7009E-882F-1B40-B1FE-424276EBD8E1}"/>
              </a:ext>
            </a:extLst>
          </p:cNvPr>
          <p:cNvGraphicFramePr>
            <a:graphicFrameLocks noGrp="1"/>
          </p:cNvGraphicFramePr>
          <p:nvPr/>
        </p:nvGraphicFramePr>
        <p:xfrm>
          <a:off x="593438" y="4410770"/>
          <a:ext cx="11126495" cy="2194624"/>
        </p:xfrm>
        <a:graphic>
          <a:graphicData uri="http://schemas.openxmlformats.org/drawingml/2006/table">
            <a:tbl>
              <a:tblPr firstRow="1" firstCol="1" bandRow="1">
                <a:tableStyleId>{5C22544A-7EE6-4342-B048-85BDC9FD1C3A}</a:tableStyleId>
              </a:tblPr>
              <a:tblGrid>
                <a:gridCol w="4222255">
                  <a:extLst>
                    <a:ext uri="{9D8B030D-6E8A-4147-A177-3AD203B41FA5}">
                      <a16:colId xmlns:a16="http://schemas.microsoft.com/office/drawing/2014/main" val="3954207968"/>
                    </a:ext>
                  </a:extLst>
                </a:gridCol>
                <a:gridCol w="6904240">
                  <a:extLst>
                    <a:ext uri="{9D8B030D-6E8A-4147-A177-3AD203B41FA5}">
                      <a16:colId xmlns:a16="http://schemas.microsoft.com/office/drawing/2014/main" val="2816451092"/>
                    </a:ext>
                  </a:extLst>
                </a:gridCol>
              </a:tblGrid>
              <a:tr h="0">
                <a:tc>
                  <a:txBody>
                    <a:bodyPr/>
                    <a:lstStyle/>
                    <a:p>
                      <a:pPr>
                        <a:lnSpc>
                          <a:spcPct val="200000"/>
                        </a:lnSpc>
                        <a:spcAft>
                          <a:spcPts val="800"/>
                        </a:spcAft>
                      </a:pPr>
                      <a:r>
                        <a:rPr lang="en-GB" sz="1400" dirty="0">
                          <a:solidFill>
                            <a:schemeClr val="tx1"/>
                          </a:solidFill>
                          <a:effectLst/>
                        </a:rPr>
                        <a:t>Neurological examination: examine for</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Eye movements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547562223"/>
                  </a:ext>
                </a:extLst>
              </a:tr>
              <a:tr h="182880">
                <a:tc>
                  <a:txBody>
                    <a:bodyPr/>
                    <a:lstStyle/>
                    <a:p>
                      <a:pPr>
                        <a:lnSpc>
                          <a:spcPct val="200000"/>
                        </a:lnSpc>
                        <a:spcAft>
                          <a:spcPts val="800"/>
                        </a:spcAft>
                      </a:pP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Cerebellar signs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602781805"/>
                  </a:ext>
                </a:extLst>
              </a:tr>
              <a:tr h="182880">
                <a:tc>
                  <a:txBody>
                    <a:bodyPr/>
                    <a:lstStyle/>
                    <a:p>
                      <a:pPr>
                        <a:lnSpc>
                          <a:spcPct val="200000"/>
                        </a:lnSpc>
                        <a:spcAft>
                          <a:spcPts val="800"/>
                        </a:spcAft>
                      </a:pP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Tongue or limb fasciculation</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540565151"/>
                  </a:ext>
                </a:extLst>
              </a:tr>
              <a:tr h="182880">
                <a:tc>
                  <a:txBody>
                    <a:bodyPr/>
                    <a:lstStyle/>
                    <a:p>
                      <a:pPr>
                        <a:lnSpc>
                          <a:spcPct val="200000"/>
                        </a:lnSpc>
                        <a:spcAft>
                          <a:spcPts val="800"/>
                        </a:spcAft>
                      </a:pP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Frontal signs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151688370"/>
                  </a:ext>
                </a:extLst>
              </a:tr>
              <a:tr h="182880">
                <a:tc>
                  <a:txBody>
                    <a:bodyPr/>
                    <a:lstStyle/>
                    <a:p>
                      <a:pPr>
                        <a:lnSpc>
                          <a:spcPct val="200000"/>
                        </a:lnSpc>
                        <a:spcAft>
                          <a:spcPts val="800"/>
                        </a:spcAft>
                      </a:pP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Extrapyramidal features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19026807"/>
                  </a:ext>
                </a:extLst>
              </a:tr>
              <a:tr h="182880">
                <a:tc>
                  <a:txBody>
                    <a:bodyPr/>
                    <a:lstStyle/>
                    <a:p>
                      <a:pPr>
                        <a:lnSpc>
                          <a:spcPct val="200000"/>
                        </a:lnSpc>
                        <a:spcAft>
                          <a:spcPts val="800"/>
                        </a:spcAft>
                      </a:pP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200000"/>
                        </a:lnSpc>
                        <a:spcAft>
                          <a:spcPts val="800"/>
                        </a:spcAft>
                      </a:pPr>
                      <a:r>
                        <a:rPr lang="en-GB" sz="1400" dirty="0">
                          <a:solidFill>
                            <a:schemeClr val="tx1"/>
                          </a:solidFill>
                          <a:effectLst/>
                        </a:rPr>
                        <a:t>Motor Skills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286500258"/>
                  </a:ext>
                </a:extLst>
              </a:tr>
            </a:tbl>
          </a:graphicData>
        </a:graphic>
      </p:graphicFrame>
    </p:spTree>
    <p:extLst>
      <p:ext uri="{BB962C8B-B14F-4D97-AF65-F5344CB8AC3E}">
        <p14:creationId xmlns:p14="http://schemas.microsoft.com/office/powerpoint/2010/main" val="1028219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1925</Words>
  <Application>Microsoft Macintosh PowerPoint</Application>
  <PresentationFormat>Widescreen</PresentationFormat>
  <Paragraphs>207</Paragraphs>
  <Slides>15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CenturyGothic</vt:lpstr>
      <vt:lpstr>Symbol</vt:lpstr>
      <vt:lpstr>SymbolMT</vt:lpstr>
      <vt:lpstr>Times New Roman</vt:lpstr>
      <vt:lpstr>Office Theme</vt:lpstr>
      <vt:lpstr>       New research developments  relevant to YOD  </vt:lpstr>
      <vt:lpstr>Main questions from the study – improving diagnosis and support</vt:lpstr>
      <vt:lpstr>PowerPoint Presentation</vt:lpstr>
      <vt:lpstr>PowerPoint Presentation</vt:lpstr>
      <vt:lpstr> Delphi Study Method  -iterative questionnaire  -translates professional experience into clinical decision making  - forces consensus </vt:lpstr>
      <vt:lpstr>PowerPoint Presentation</vt:lpstr>
      <vt:lpstr>PowerPoint Presentation</vt:lpstr>
      <vt:lpstr>PowerPoint Presentation</vt:lpstr>
      <vt:lpstr>PowerPoint Presentation</vt:lpstr>
      <vt:lpstr>Delphi-EXP(erience)   What matters most to YPD and families/supporters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New research developments  relevant to YOD  </dc:title>
  <dc:creator>Janet Carter</dc:creator>
  <cp:lastModifiedBy>Janet Carter</cp:lastModifiedBy>
  <cp:revision>1</cp:revision>
  <dcterms:created xsi:type="dcterms:W3CDTF">2020-06-26T13:01:40Z</dcterms:created>
  <dcterms:modified xsi:type="dcterms:W3CDTF">2020-06-26T13:02:33Z</dcterms:modified>
</cp:coreProperties>
</file>