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3" r:id="rId2"/>
    <p:sldMasterId id="2147483680" r:id="rId3"/>
    <p:sldMasterId id="2147483683" r:id="rId4"/>
  </p:sldMasterIdLst>
  <p:notesMasterIdLst>
    <p:notesMasterId r:id="rId37"/>
  </p:notesMasterIdLst>
  <p:sldIdLst>
    <p:sldId id="290" r:id="rId5"/>
    <p:sldId id="291" r:id="rId6"/>
    <p:sldId id="292" r:id="rId7"/>
    <p:sldId id="293" r:id="rId8"/>
    <p:sldId id="294" r:id="rId9"/>
    <p:sldId id="257" r:id="rId10"/>
    <p:sldId id="262" r:id="rId11"/>
    <p:sldId id="265" r:id="rId12"/>
    <p:sldId id="284" r:id="rId13"/>
    <p:sldId id="269" r:id="rId14"/>
    <p:sldId id="281" r:id="rId15"/>
    <p:sldId id="279" r:id="rId16"/>
    <p:sldId id="285" r:id="rId17"/>
    <p:sldId id="280" r:id="rId18"/>
    <p:sldId id="277" r:id="rId19"/>
    <p:sldId id="283" r:id="rId20"/>
    <p:sldId id="286" r:id="rId21"/>
    <p:sldId id="278" r:id="rId22"/>
    <p:sldId id="282" r:id="rId23"/>
    <p:sldId id="287" r:id="rId24"/>
    <p:sldId id="295" r:id="rId25"/>
    <p:sldId id="297" r:id="rId26"/>
    <p:sldId id="298" r:id="rId27"/>
    <p:sldId id="299" r:id="rId28"/>
    <p:sldId id="300" r:id="rId29"/>
    <p:sldId id="301" r:id="rId30"/>
    <p:sldId id="302" r:id="rId31"/>
    <p:sldId id="303" r:id="rId32"/>
    <p:sldId id="304" r:id="rId33"/>
    <p:sldId id="305" r:id="rId34"/>
    <p:sldId id="306" r:id="rId35"/>
    <p:sldId id="29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5" autoAdjust="0"/>
    <p:restoredTop sz="94660"/>
  </p:normalViewPr>
  <p:slideViewPr>
    <p:cSldViewPr>
      <p:cViewPr varScale="1">
        <p:scale>
          <a:sx n="61" d="100"/>
          <a:sy n="61" d="100"/>
        </p:scale>
        <p:origin x="-105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hyperlink" Target="about:blank"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0.svg"/></Relationships>
</file>

<file path=ppt/diagrams/_rels/data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8.svg"/><Relationship Id="rId1"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1" Type="http://schemas.openxmlformats.org/officeDocument/2006/relationships/hyperlink" Target="about:blank"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8.svg"/><Relationship Id="rId1"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68A2E-F736-40B4-BB98-9DC16D67A01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734BE60-BB22-4B4D-ADE1-FCD6C88456D6}">
      <dgm:prSet/>
      <dgm:spPr/>
      <dgm:t>
        <a:bodyPr/>
        <a:lstStyle/>
        <a:p>
          <a:r>
            <a:rPr lang="en-GB" dirty="0"/>
            <a:t>COVID </a:t>
          </a:r>
          <a:r>
            <a:rPr lang="en-GB" dirty="0" smtClean="0"/>
            <a:t>19 posed a challenge to our ‘routine’ memory clinic work </a:t>
          </a:r>
          <a:endParaRPr lang="en-US" dirty="0"/>
        </a:p>
      </dgm:t>
    </dgm:pt>
    <dgm:pt modelId="{5480B728-FD2B-4640-B6E1-0E2F8AFE3F12}" type="parTrans" cxnId="{77107407-2A09-4F90-908C-0943BDF9ADF2}">
      <dgm:prSet/>
      <dgm:spPr/>
      <dgm:t>
        <a:bodyPr/>
        <a:lstStyle/>
        <a:p>
          <a:endParaRPr lang="en-US"/>
        </a:p>
      </dgm:t>
    </dgm:pt>
    <dgm:pt modelId="{DBF9C324-CA43-41D5-BEA5-0454201A20CA}" type="sibTrans" cxnId="{77107407-2A09-4F90-908C-0943BDF9ADF2}">
      <dgm:prSet/>
      <dgm:spPr/>
      <dgm:t>
        <a:bodyPr/>
        <a:lstStyle/>
        <a:p>
          <a:endParaRPr lang="en-US"/>
        </a:p>
      </dgm:t>
    </dgm:pt>
    <dgm:pt modelId="{7823ED9A-C6A2-48FC-A51A-8887E762ADA9}">
      <dgm:prSet/>
      <dgm:spPr/>
      <dgm:t>
        <a:bodyPr/>
        <a:lstStyle/>
        <a:p>
          <a:r>
            <a:rPr lang="en-US" dirty="0" smtClean="0"/>
            <a:t>Business as usual is not possible neither we can close for business</a:t>
          </a:r>
          <a:endParaRPr lang="en-US" dirty="0"/>
        </a:p>
      </dgm:t>
    </dgm:pt>
    <dgm:pt modelId="{37E9864F-E78A-4FA9-91C9-D7E8FAC9A64A}" type="parTrans" cxnId="{C1B12C1F-E7E3-4F1B-A108-FF03B5E85D36}">
      <dgm:prSet/>
      <dgm:spPr/>
      <dgm:t>
        <a:bodyPr/>
        <a:lstStyle/>
        <a:p>
          <a:endParaRPr lang="en-US"/>
        </a:p>
      </dgm:t>
    </dgm:pt>
    <dgm:pt modelId="{879393B9-A46A-4BF9-B208-41121B0260FE}" type="sibTrans" cxnId="{C1B12C1F-E7E3-4F1B-A108-FF03B5E85D36}">
      <dgm:prSet/>
      <dgm:spPr/>
      <dgm:t>
        <a:bodyPr/>
        <a:lstStyle/>
        <a:p>
          <a:endParaRPr lang="en-US"/>
        </a:p>
      </dgm:t>
    </dgm:pt>
    <dgm:pt modelId="{FAB66484-43D6-4629-A2CE-A9529814C603}">
      <dgm:prSet/>
      <dgm:spPr/>
      <dgm:t>
        <a:bodyPr/>
        <a:lstStyle/>
        <a:p>
          <a:r>
            <a:rPr lang="en-GB" dirty="0" smtClean="0"/>
            <a:t>We used NEED and RISK as a mantra to challenge whatever we did</a:t>
          </a:r>
          <a:endParaRPr lang="en-US" dirty="0"/>
        </a:p>
      </dgm:t>
    </dgm:pt>
    <dgm:pt modelId="{01B41D6A-1D02-4129-9413-CFBF85C81FF8}" type="parTrans" cxnId="{208ACEA6-8C01-4AF2-9539-3A163F655AF4}">
      <dgm:prSet/>
      <dgm:spPr/>
      <dgm:t>
        <a:bodyPr/>
        <a:lstStyle/>
        <a:p>
          <a:endParaRPr lang="en-US"/>
        </a:p>
      </dgm:t>
    </dgm:pt>
    <dgm:pt modelId="{41638D99-7CFF-4C1C-A9F5-80DE66B5938E}" type="sibTrans" cxnId="{208ACEA6-8C01-4AF2-9539-3A163F655AF4}">
      <dgm:prSet/>
      <dgm:spPr/>
      <dgm:t>
        <a:bodyPr/>
        <a:lstStyle/>
        <a:p>
          <a:endParaRPr lang="en-US"/>
        </a:p>
      </dgm:t>
    </dgm:pt>
    <dgm:pt modelId="{864825D1-51DE-431B-90D9-3154FD053826}">
      <dgm:prSet/>
      <dgm:spPr/>
      <dgm:t>
        <a:bodyPr/>
        <a:lstStyle/>
        <a:p>
          <a:r>
            <a:rPr lang="en-GB" dirty="0" smtClean="0"/>
            <a:t>Patients and families were clearly keen to engage in the new way</a:t>
          </a:r>
          <a:endParaRPr lang="en-US" dirty="0"/>
        </a:p>
      </dgm:t>
    </dgm:pt>
    <dgm:pt modelId="{1EDA56F7-2AC3-4CC0-91B5-0BA5A5045141}" type="parTrans" cxnId="{CE272FA5-DA0A-44A8-9C6A-FCF9472B3E6C}">
      <dgm:prSet/>
      <dgm:spPr/>
      <dgm:t>
        <a:bodyPr/>
        <a:lstStyle/>
        <a:p>
          <a:endParaRPr lang="en-US"/>
        </a:p>
      </dgm:t>
    </dgm:pt>
    <dgm:pt modelId="{DD24B9D1-AFB8-423B-A2F7-75C76755C620}" type="sibTrans" cxnId="{CE272FA5-DA0A-44A8-9C6A-FCF9472B3E6C}">
      <dgm:prSet/>
      <dgm:spPr/>
      <dgm:t>
        <a:bodyPr/>
        <a:lstStyle/>
        <a:p>
          <a:endParaRPr lang="en-US"/>
        </a:p>
      </dgm:t>
    </dgm:pt>
    <dgm:pt modelId="{8E58CEF6-FCA0-46C6-91F6-3069F11828A0}" type="pres">
      <dgm:prSet presAssocID="{B0A68A2E-F736-40B4-BB98-9DC16D67A012}" presName="vert0" presStyleCnt="0">
        <dgm:presLayoutVars>
          <dgm:dir/>
          <dgm:animOne val="branch"/>
          <dgm:animLvl val="lvl"/>
        </dgm:presLayoutVars>
      </dgm:prSet>
      <dgm:spPr/>
      <dgm:t>
        <a:bodyPr/>
        <a:lstStyle/>
        <a:p>
          <a:endParaRPr lang="en-US"/>
        </a:p>
      </dgm:t>
    </dgm:pt>
    <dgm:pt modelId="{18506187-DFD4-4A2A-9111-6619FA4DFF1A}" type="pres">
      <dgm:prSet presAssocID="{C734BE60-BB22-4B4D-ADE1-FCD6C88456D6}" presName="thickLine" presStyleLbl="alignNode1" presStyleIdx="0" presStyleCnt="4"/>
      <dgm:spPr/>
    </dgm:pt>
    <dgm:pt modelId="{4D06C492-58C2-4918-97DA-26B2F67C0C24}" type="pres">
      <dgm:prSet presAssocID="{C734BE60-BB22-4B4D-ADE1-FCD6C88456D6}" presName="horz1" presStyleCnt="0"/>
      <dgm:spPr/>
    </dgm:pt>
    <dgm:pt modelId="{A768083B-54E8-4FFD-B579-CC7BDB18F534}" type="pres">
      <dgm:prSet presAssocID="{C734BE60-BB22-4B4D-ADE1-FCD6C88456D6}" presName="tx1" presStyleLbl="revTx" presStyleIdx="0" presStyleCnt="4"/>
      <dgm:spPr/>
      <dgm:t>
        <a:bodyPr/>
        <a:lstStyle/>
        <a:p>
          <a:endParaRPr lang="en-US"/>
        </a:p>
      </dgm:t>
    </dgm:pt>
    <dgm:pt modelId="{37AC5EB6-4F35-49D8-ADD3-985809758B8B}" type="pres">
      <dgm:prSet presAssocID="{C734BE60-BB22-4B4D-ADE1-FCD6C88456D6}" presName="vert1" presStyleCnt="0"/>
      <dgm:spPr/>
    </dgm:pt>
    <dgm:pt modelId="{44DC2378-3775-49F3-BEA4-8E1C100BD6B4}" type="pres">
      <dgm:prSet presAssocID="{7823ED9A-C6A2-48FC-A51A-8887E762ADA9}" presName="thickLine" presStyleLbl="alignNode1" presStyleIdx="1" presStyleCnt="4"/>
      <dgm:spPr/>
    </dgm:pt>
    <dgm:pt modelId="{090562A4-B4CA-4A7D-9172-6A56E6D3C8A0}" type="pres">
      <dgm:prSet presAssocID="{7823ED9A-C6A2-48FC-A51A-8887E762ADA9}" presName="horz1" presStyleCnt="0"/>
      <dgm:spPr/>
    </dgm:pt>
    <dgm:pt modelId="{6F7D5D8C-8359-42B5-ACB1-22B708ABC74D}" type="pres">
      <dgm:prSet presAssocID="{7823ED9A-C6A2-48FC-A51A-8887E762ADA9}" presName="tx1" presStyleLbl="revTx" presStyleIdx="1" presStyleCnt="4"/>
      <dgm:spPr/>
      <dgm:t>
        <a:bodyPr/>
        <a:lstStyle/>
        <a:p>
          <a:endParaRPr lang="en-US"/>
        </a:p>
      </dgm:t>
    </dgm:pt>
    <dgm:pt modelId="{9DD2C237-3271-4C1B-B1B3-6F964356B6EE}" type="pres">
      <dgm:prSet presAssocID="{7823ED9A-C6A2-48FC-A51A-8887E762ADA9}" presName="vert1" presStyleCnt="0"/>
      <dgm:spPr/>
    </dgm:pt>
    <dgm:pt modelId="{49A04727-BEDB-4013-A2F2-BFA778AB0109}" type="pres">
      <dgm:prSet presAssocID="{FAB66484-43D6-4629-A2CE-A9529814C603}" presName="thickLine" presStyleLbl="alignNode1" presStyleIdx="2" presStyleCnt="4"/>
      <dgm:spPr/>
    </dgm:pt>
    <dgm:pt modelId="{CDD858CA-FA24-4BE7-8DB1-A40AEA29D4E5}" type="pres">
      <dgm:prSet presAssocID="{FAB66484-43D6-4629-A2CE-A9529814C603}" presName="horz1" presStyleCnt="0"/>
      <dgm:spPr/>
    </dgm:pt>
    <dgm:pt modelId="{3D641183-1865-4382-A920-BCC432EAC833}" type="pres">
      <dgm:prSet presAssocID="{FAB66484-43D6-4629-A2CE-A9529814C603}" presName="tx1" presStyleLbl="revTx" presStyleIdx="2" presStyleCnt="4"/>
      <dgm:spPr/>
      <dgm:t>
        <a:bodyPr/>
        <a:lstStyle/>
        <a:p>
          <a:endParaRPr lang="en-US"/>
        </a:p>
      </dgm:t>
    </dgm:pt>
    <dgm:pt modelId="{14D6C0AB-BC77-441F-9201-9D8B05A69578}" type="pres">
      <dgm:prSet presAssocID="{FAB66484-43D6-4629-A2CE-A9529814C603}" presName="vert1" presStyleCnt="0"/>
      <dgm:spPr/>
    </dgm:pt>
    <dgm:pt modelId="{F13A1E0D-61CA-494D-813A-FB9CD49E6545}" type="pres">
      <dgm:prSet presAssocID="{864825D1-51DE-431B-90D9-3154FD053826}" presName="thickLine" presStyleLbl="alignNode1" presStyleIdx="3" presStyleCnt="4"/>
      <dgm:spPr/>
    </dgm:pt>
    <dgm:pt modelId="{9DF83CB1-5CBD-4F7D-8085-7C35761641D3}" type="pres">
      <dgm:prSet presAssocID="{864825D1-51DE-431B-90D9-3154FD053826}" presName="horz1" presStyleCnt="0"/>
      <dgm:spPr/>
    </dgm:pt>
    <dgm:pt modelId="{D22F3A0C-E3D6-40CA-BF6C-0B6F8D2C1EE6}" type="pres">
      <dgm:prSet presAssocID="{864825D1-51DE-431B-90D9-3154FD053826}" presName="tx1" presStyleLbl="revTx" presStyleIdx="3" presStyleCnt="4"/>
      <dgm:spPr/>
      <dgm:t>
        <a:bodyPr/>
        <a:lstStyle/>
        <a:p>
          <a:endParaRPr lang="en-US"/>
        </a:p>
      </dgm:t>
    </dgm:pt>
    <dgm:pt modelId="{B706E981-44CE-41EC-A9AA-3BF88C24D060}" type="pres">
      <dgm:prSet presAssocID="{864825D1-51DE-431B-90D9-3154FD053826}" presName="vert1" presStyleCnt="0"/>
      <dgm:spPr/>
    </dgm:pt>
  </dgm:ptLst>
  <dgm:cxnLst>
    <dgm:cxn modelId="{77107407-2A09-4F90-908C-0943BDF9ADF2}" srcId="{B0A68A2E-F736-40B4-BB98-9DC16D67A012}" destId="{C734BE60-BB22-4B4D-ADE1-FCD6C88456D6}" srcOrd="0" destOrd="0" parTransId="{5480B728-FD2B-4640-B6E1-0E2F8AFE3F12}" sibTransId="{DBF9C324-CA43-41D5-BEA5-0454201A20CA}"/>
    <dgm:cxn modelId="{07409813-1C97-4EAE-BA15-57CEF0927E28}" type="presOf" srcId="{C734BE60-BB22-4B4D-ADE1-FCD6C88456D6}" destId="{A768083B-54E8-4FFD-B579-CC7BDB18F534}" srcOrd="0" destOrd="0" presId="urn:microsoft.com/office/officeart/2008/layout/LinedList"/>
    <dgm:cxn modelId="{CE272FA5-DA0A-44A8-9C6A-FCF9472B3E6C}" srcId="{B0A68A2E-F736-40B4-BB98-9DC16D67A012}" destId="{864825D1-51DE-431B-90D9-3154FD053826}" srcOrd="3" destOrd="0" parTransId="{1EDA56F7-2AC3-4CC0-91B5-0BA5A5045141}" sibTransId="{DD24B9D1-AFB8-423B-A2F7-75C76755C620}"/>
    <dgm:cxn modelId="{8E577FA6-4E6F-4DCB-BD51-B2E29DFF4B52}" type="presOf" srcId="{864825D1-51DE-431B-90D9-3154FD053826}" destId="{D22F3A0C-E3D6-40CA-BF6C-0B6F8D2C1EE6}" srcOrd="0" destOrd="0" presId="urn:microsoft.com/office/officeart/2008/layout/LinedList"/>
    <dgm:cxn modelId="{4E076137-4E40-489B-BFAD-A78D2D162B89}" type="presOf" srcId="{B0A68A2E-F736-40B4-BB98-9DC16D67A012}" destId="{8E58CEF6-FCA0-46C6-91F6-3069F11828A0}" srcOrd="0" destOrd="0" presId="urn:microsoft.com/office/officeart/2008/layout/LinedList"/>
    <dgm:cxn modelId="{6FF8B680-71C3-40B5-83E6-F147136DDEB2}" type="presOf" srcId="{FAB66484-43D6-4629-A2CE-A9529814C603}" destId="{3D641183-1865-4382-A920-BCC432EAC833}" srcOrd="0" destOrd="0" presId="urn:microsoft.com/office/officeart/2008/layout/LinedList"/>
    <dgm:cxn modelId="{7A1E3117-4A1B-44C9-B174-5A1C396C1409}" type="presOf" srcId="{7823ED9A-C6A2-48FC-A51A-8887E762ADA9}" destId="{6F7D5D8C-8359-42B5-ACB1-22B708ABC74D}" srcOrd="0" destOrd="0" presId="urn:microsoft.com/office/officeart/2008/layout/LinedList"/>
    <dgm:cxn modelId="{208ACEA6-8C01-4AF2-9539-3A163F655AF4}" srcId="{B0A68A2E-F736-40B4-BB98-9DC16D67A012}" destId="{FAB66484-43D6-4629-A2CE-A9529814C603}" srcOrd="2" destOrd="0" parTransId="{01B41D6A-1D02-4129-9413-CFBF85C81FF8}" sibTransId="{41638D99-7CFF-4C1C-A9F5-80DE66B5938E}"/>
    <dgm:cxn modelId="{C1B12C1F-E7E3-4F1B-A108-FF03B5E85D36}" srcId="{B0A68A2E-F736-40B4-BB98-9DC16D67A012}" destId="{7823ED9A-C6A2-48FC-A51A-8887E762ADA9}" srcOrd="1" destOrd="0" parTransId="{37E9864F-E78A-4FA9-91C9-D7E8FAC9A64A}" sibTransId="{879393B9-A46A-4BF9-B208-41121B0260FE}"/>
    <dgm:cxn modelId="{D61D2293-11AB-4A5C-BBD3-26CB8D43D6E7}" type="presParOf" srcId="{8E58CEF6-FCA0-46C6-91F6-3069F11828A0}" destId="{18506187-DFD4-4A2A-9111-6619FA4DFF1A}" srcOrd="0" destOrd="0" presId="urn:microsoft.com/office/officeart/2008/layout/LinedList"/>
    <dgm:cxn modelId="{C787FB6B-955A-4A7A-A2A5-2515CDE972DA}" type="presParOf" srcId="{8E58CEF6-FCA0-46C6-91F6-3069F11828A0}" destId="{4D06C492-58C2-4918-97DA-26B2F67C0C24}" srcOrd="1" destOrd="0" presId="urn:microsoft.com/office/officeart/2008/layout/LinedList"/>
    <dgm:cxn modelId="{95846C78-F1EB-4446-8789-A6E89B1BEC04}" type="presParOf" srcId="{4D06C492-58C2-4918-97DA-26B2F67C0C24}" destId="{A768083B-54E8-4FFD-B579-CC7BDB18F534}" srcOrd="0" destOrd="0" presId="urn:microsoft.com/office/officeart/2008/layout/LinedList"/>
    <dgm:cxn modelId="{D84EA13B-1353-46AF-B64E-351F9ED25AD6}" type="presParOf" srcId="{4D06C492-58C2-4918-97DA-26B2F67C0C24}" destId="{37AC5EB6-4F35-49D8-ADD3-985809758B8B}" srcOrd="1" destOrd="0" presId="urn:microsoft.com/office/officeart/2008/layout/LinedList"/>
    <dgm:cxn modelId="{F21377DA-10F0-4489-9C9B-A1B9B2802AF3}" type="presParOf" srcId="{8E58CEF6-FCA0-46C6-91F6-3069F11828A0}" destId="{44DC2378-3775-49F3-BEA4-8E1C100BD6B4}" srcOrd="2" destOrd="0" presId="urn:microsoft.com/office/officeart/2008/layout/LinedList"/>
    <dgm:cxn modelId="{83FB39A1-730E-4D23-87CB-3C2494D50121}" type="presParOf" srcId="{8E58CEF6-FCA0-46C6-91F6-3069F11828A0}" destId="{090562A4-B4CA-4A7D-9172-6A56E6D3C8A0}" srcOrd="3" destOrd="0" presId="urn:microsoft.com/office/officeart/2008/layout/LinedList"/>
    <dgm:cxn modelId="{CC7B4048-5144-4402-BE4E-3998190D63DA}" type="presParOf" srcId="{090562A4-B4CA-4A7D-9172-6A56E6D3C8A0}" destId="{6F7D5D8C-8359-42B5-ACB1-22B708ABC74D}" srcOrd="0" destOrd="0" presId="urn:microsoft.com/office/officeart/2008/layout/LinedList"/>
    <dgm:cxn modelId="{CE8A69BE-6F52-4962-9A1D-488D05F78009}" type="presParOf" srcId="{090562A4-B4CA-4A7D-9172-6A56E6D3C8A0}" destId="{9DD2C237-3271-4C1B-B1B3-6F964356B6EE}" srcOrd="1" destOrd="0" presId="urn:microsoft.com/office/officeart/2008/layout/LinedList"/>
    <dgm:cxn modelId="{35FC47EB-ADC4-420F-929F-C2F2C52863A6}" type="presParOf" srcId="{8E58CEF6-FCA0-46C6-91F6-3069F11828A0}" destId="{49A04727-BEDB-4013-A2F2-BFA778AB0109}" srcOrd="4" destOrd="0" presId="urn:microsoft.com/office/officeart/2008/layout/LinedList"/>
    <dgm:cxn modelId="{28B0F55B-25DB-4618-8E36-0EEC2DA4A32D}" type="presParOf" srcId="{8E58CEF6-FCA0-46C6-91F6-3069F11828A0}" destId="{CDD858CA-FA24-4BE7-8DB1-A40AEA29D4E5}" srcOrd="5" destOrd="0" presId="urn:microsoft.com/office/officeart/2008/layout/LinedList"/>
    <dgm:cxn modelId="{3A80E131-3AB4-4753-8AE1-E3FB23638AA1}" type="presParOf" srcId="{CDD858CA-FA24-4BE7-8DB1-A40AEA29D4E5}" destId="{3D641183-1865-4382-A920-BCC432EAC833}" srcOrd="0" destOrd="0" presId="urn:microsoft.com/office/officeart/2008/layout/LinedList"/>
    <dgm:cxn modelId="{31AB654E-0ECC-422E-82BF-49513D8C2D84}" type="presParOf" srcId="{CDD858CA-FA24-4BE7-8DB1-A40AEA29D4E5}" destId="{14D6C0AB-BC77-441F-9201-9D8B05A69578}" srcOrd="1" destOrd="0" presId="urn:microsoft.com/office/officeart/2008/layout/LinedList"/>
    <dgm:cxn modelId="{418B2193-B3F4-4E03-B65C-868DE45D0E7E}" type="presParOf" srcId="{8E58CEF6-FCA0-46C6-91F6-3069F11828A0}" destId="{F13A1E0D-61CA-494D-813A-FB9CD49E6545}" srcOrd="6" destOrd="0" presId="urn:microsoft.com/office/officeart/2008/layout/LinedList"/>
    <dgm:cxn modelId="{C6738339-CF2E-4F57-946A-6EBB6BBD8D25}" type="presParOf" srcId="{8E58CEF6-FCA0-46C6-91F6-3069F11828A0}" destId="{9DF83CB1-5CBD-4F7D-8085-7C35761641D3}" srcOrd="7" destOrd="0" presId="urn:microsoft.com/office/officeart/2008/layout/LinedList"/>
    <dgm:cxn modelId="{52BED6EF-67E2-4812-9970-C9B1488E4374}" type="presParOf" srcId="{9DF83CB1-5CBD-4F7D-8085-7C35761641D3}" destId="{D22F3A0C-E3D6-40CA-BF6C-0B6F8D2C1EE6}" srcOrd="0" destOrd="0" presId="urn:microsoft.com/office/officeart/2008/layout/LinedList"/>
    <dgm:cxn modelId="{77A044AF-6BB8-4B8A-A240-146274EEB54F}" type="presParOf" srcId="{9DF83CB1-5CBD-4F7D-8085-7C35761641D3}" destId="{B706E981-44CE-41EC-A9AA-3BF88C24D0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83A7F-3156-4097-BC87-11CACC6F6C0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546E538-81D9-4FB6-B1A8-924EC44F95ED}">
      <dgm:prSet/>
      <dgm:spPr/>
      <dgm:t>
        <a:bodyPr/>
        <a:lstStyle/>
        <a:p>
          <a:r>
            <a:rPr lang="en-GB" dirty="0" smtClean="0"/>
            <a:t>Enhanced Screening </a:t>
          </a:r>
          <a:r>
            <a:rPr lang="mr-IN" dirty="0" smtClean="0"/>
            <a:t>–</a:t>
          </a:r>
          <a:r>
            <a:rPr lang="en-GB" dirty="0" smtClean="0"/>
            <a:t> Need &amp; Risk</a:t>
          </a:r>
          <a:endParaRPr lang="en-US" dirty="0"/>
        </a:p>
      </dgm:t>
    </dgm:pt>
    <dgm:pt modelId="{AE0CB3CB-B8BA-4F46-BB0C-840A7CCC2E89}" type="parTrans" cxnId="{ADB01292-BF8C-4092-89D3-9E2B761F1947}">
      <dgm:prSet/>
      <dgm:spPr/>
      <dgm:t>
        <a:bodyPr/>
        <a:lstStyle/>
        <a:p>
          <a:endParaRPr lang="en-US"/>
        </a:p>
      </dgm:t>
    </dgm:pt>
    <dgm:pt modelId="{EF8EA66D-C52A-4EFA-967E-261B67D348D5}" type="sibTrans" cxnId="{ADB01292-BF8C-4092-89D3-9E2B761F1947}">
      <dgm:prSet/>
      <dgm:spPr/>
      <dgm:t>
        <a:bodyPr/>
        <a:lstStyle/>
        <a:p>
          <a:endParaRPr lang="en-US"/>
        </a:p>
      </dgm:t>
    </dgm:pt>
    <dgm:pt modelId="{C0B54237-E27D-402D-8F89-ABA7438EC7A6}">
      <dgm:prSet/>
      <dgm:spPr/>
      <dgm:t>
        <a:bodyPr/>
        <a:lstStyle/>
        <a:p>
          <a:r>
            <a:rPr lang="en-GB" smtClean="0"/>
            <a:t>Assessment </a:t>
          </a:r>
          <a:r>
            <a:rPr lang="mr-IN" smtClean="0"/>
            <a:t>–</a:t>
          </a:r>
          <a:r>
            <a:rPr lang="en-GB" smtClean="0"/>
            <a:t> Remote vs F2F</a:t>
          </a:r>
          <a:endParaRPr lang="en-US" dirty="0"/>
        </a:p>
      </dgm:t>
    </dgm:pt>
    <dgm:pt modelId="{A2E4E3D4-EA29-4542-B8DB-25AAAB720BDF}" type="parTrans" cxnId="{A1B18317-48AF-4CCD-8B31-FF4B5FB5219F}">
      <dgm:prSet/>
      <dgm:spPr/>
      <dgm:t>
        <a:bodyPr/>
        <a:lstStyle/>
        <a:p>
          <a:endParaRPr lang="en-US"/>
        </a:p>
      </dgm:t>
    </dgm:pt>
    <dgm:pt modelId="{7DB36106-F3E2-4C95-AAB2-B66FBEB65D66}" type="sibTrans" cxnId="{A1B18317-48AF-4CCD-8B31-FF4B5FB5219F}">
      <dgm:prSet/>
      <dgm:spPr/>
      <dgm:t>
        <a:bodyPr/>
        <a:lstStyle/>
        <a:p>
          <a:endParaRPr lang="en-US"/>
        </a:p>
      </dgm:t>
    </dgm:pt>
    <dgm:pt modelId="{BA315540-101F-44DE-AA8C-BCCFA6FC6498}">
      <dgm:prSet/>
      <dgm:spPr/>
      <dgm:t>
        <a:bodyPr/>
        <a:lstStyle/>
        <a:p>
          <a:r>
            <a:rPr lang="en-GB" smtClean="0"/>
            <a:t>Diagnosis </a:t>
          </a:r>
          <a:r>
            <a:rPr lang="mr-IN" smtClean="0"/>
            <a:t>–</a:t>
          </a:r>
          <a:r>
            <a:rPr lang="en-GB" smtClean="0"/>
            <a:t> Remote vs F2F</a:t>
          </a:r>
          <a:endParaRPr lang="en-US" dirty="0"/>
        </a:p>
      </dgm:t>
    </dgm:pt>
    <dgm:pt modelId="{9C8C22B8-264F-46A0-A1FB-4C0FD72A5BAA}" type="parTrans" cxnId="{070F370F-EE7B-4E23-B4A8-37ABDE8516DC}">
      <dgm:prSet/>
      <dgm:spPr/>
      <dgm:t>
        <a:bodyPr/>
        <a:lstStyle/>
        <a:p>
          <a:endParaRPr lang="en-US"/>
        </a:p>
      </dgm:t>
    </dgm:pt>
    <dgm:pt modelId="{E31B04B1-25E5-478D-825A-BD48CF4A2675}" type="sibTrans" cxnId="{070F370F-EE7B-4E23-B4A8-37ABDE8516DC}">
      <dgm:prSet/>
      <dgm:spPr/>
      <dgm:t>
        <a:bodyPr/>
        <a:lstStyle/>
        <a:p>
          <a:endParaRPr lang="en-US"/>
        </a:p>
      </dgm:t>
    </dgm:pt>
    <dgm:pt modelId="{A365B472-0E67-4E16-9202-FE61A68E02BB}">
      <dgm:prSet/>
      <dgm:spPr/>
      <dgm:t>
        <a:bodyPr/>
        <a:lstStyle/>
        <a:p>
          <a:r>
            <a:rPr lang="en-GB" dirty="0" smtClean="0"/>
            <a:t>Future Planning </a:t>
          </a:r>
          <a:r>
            <a:rPr lang="mr-IN" dirty="0" smtClean="0"/>
            <a:t>–</a:t>
          </a:r>
          <a:r>
            <a:rPr lang="en-GB" dirty="0" smtClean="0"/>
            <a:t> OT assessment </a:t>
          </a:r>
          <a:r>
            <a:rPr lang="en-GB" dirty="0" err="1" smtClean="0"/>
            <a:t>etc</a:t>
          </a:r>
          <a:endParaRPr lang="en-US" dirty="0"/>
        </a:p>
      </dgm:t>
    </dgm:pt>
    <dgm:pt modelId="{ECB3AD22-0951-4D49-9036-F7E586052F9D}" type="parTrans" cxnId="{13A75F0F-2D86-4981-BC9A-66F6A999C6A1}">
      <dgm:prSet/>
      <dgm:spPr/>
      <dgm:t>
        <a:bodyPr/>
        <a:lstStyle/>
        <a:p>
          <a:endParaRPr lang="en-US"/>
        </a:p>
      </dgm:t>
    </dgm:pt>
    <dgm:pt modelId="{4815450C-F6A8-4B13-951F-6AA87EC276BE}" type="sibTrans" cxnId="{13A75F0F-2D86-4981-BC9A-66F6A999C6A1}">
      <dgm:prSet/>
      <dgm:spPr/>
      <dgm:t>
        <a:bodyPr/>
        <a:lstStyle/>
        <a:p>
          <a:endParaRPr lang="en-US"/>
        </a:p>
      </dgm:t>
    </dgm:pt>
    <dgm:pt modelId="{ED200187-0BC1-454B-8F24-05C4E5343248}">
      <dgm:prSet/>
      <dgm:spPr/>
      <dgm:t>
        <a:bodyPr/>
        <a:lstStyle/>
        <a:p>
          <a:r>
            <a:rPr lang="en-GB" dirty="0" smtClean="0"/>
            <a:t>Discussion with patients and Family</a:t>
          </a:r>
          <a:endParaRPr lang="en-US" dirty="0"/>
        </a:p>
      </dgm:t>
    </dgm:pt>
    <dgm:pt modelId="{89B97EF7-D3AD-764B-B185-97895B873217}" type="parTrans" cxnId="{72762CAD-A1BD-4544-B7E7-7510EA879375}">
      <dgm:prSet/>
      <dgm:spPr/>
      <dgm:t>
        <a:bodyPr/>
        <a:lstStyle/>
        <a:p>
          <a:endParaRPr lang="en-US"/>
        </a:p>
      </dgm:t>
    </dgm:pt>
    <dgm:pt modelId="{21E2DE2C-5B5E-554C-9D41-A81E690F919D}" type="sibTrans" cxnId="{72762CAD-A1BD-4544-B7E7-7510EA879375}">
      <dgm:prSet/>
      <dgm:spPr/>
      <dgm:t>
        <a:bodyPr/>
        <a:lstStyle/>
        <a:p>
          <a:endParaRPr lang="en-US"/>
        </a:p>
      </dgm:t>
    </dgm:pt>
    <dgm:pt modelId="{18460907-ED6E-406A-B446-C4D7A4873A66}" type="pres">
      <dgm:prSet presAssocID="{B4683A7F-3156-4097-BC87-11CACC6F6C0F}" presName="outerComposite" presStyleCnt="0">
        <dgm:presLayoutVars>
          <dgm:chMax val="5"/>
          <dgm:dir/>
          <dgm:resizeHandles val="exact"/>
        </dgm:presLayoutVars>
      </dgm:prSet>
      <dgm:spPr/>
      <dgm:t>
        <a:bodyPr/>
        <a:lstStyle/>
        <a:p>
          <a:endParaRPr lang="en-US"/>
        </a:p>
      </dgm:t>
    </dgm:pt>
    <dgm:pt modelId="{4CB34EBA-755F-4B91-84CC-9945EB2FAE30}" type="pres">
      <dgm:prSet presAssocID="{B4683A7F-3156-4097-BC87-11CACC6F6C0F}" presName="dummyMaxCanvas" presStyleCnt="0">
        <dgm:presLayoutVars/>
      </dgm:prSet>
      <dgm:spPr/>
    </dgm:pt>
    <dgm:pt modelId="{707D0EFD-6F87-40B4-904C-BDD411865887}" type="pres">
      <dgm:prSet presAssocID="{B4683A7F-3156-4097-BC87-11CACC6F6C0F}" presName="FiveNodes_1" presStyleLbl="node1" presStyleIdx="0" presStyleCnt="5">
        <dgm:presLayoutVars>
          <dgm:bulletEnabled val="1"/>
        </dgm:presLayoutVars>
      </dgm:prSet>
      <dgm:spPr/>
      <dgm:t>
        <a:bodyPr/>
        <a:lstStyle/>
        <a:p>
          <a:endParaRPr lang="en-US"/>
        </a:p>
      </dgm:t>
    </dgm:pt>
    <dgm:pt modelId="{229A21F6-9407-4A30-A61F-4A7264C1A8A3}" type="pres">
      <dgm:prSet presAssocID="{B4683A7F-3156-4097-BC87-11CACC6F6C0F}" presName="FiveNodes_2" presStyleLbl="node1" presStyleIdx="1" presStyleCnt="5">
        <dgm:presLayoutVars>
          <dgm:bulletEnabled val="1"/>
        </dgm:presLayoutVars>
      </dgm:prSet>
      <dgm:spPr/>
      <dgm:t>
        <a:bodyPr/>
        <a:lstStyle/>
        <a:p>
          <a:endParaRPr lang="en-US"/>
        </a:p>
      </dgm:t>
    </dgm:pt>
    <dgm:pt modelId="{9DBDECBE-7F61-4599-ABCE-CE9BBFA8BC17}" type="pres">
      <dgm:prSet presAssocID="{B4683A7F-3156-4097-BC87-11CACC6F6C0F}" presName="FiveNodes_3" presStyleLbl="node1" presStyleIdx="2" presStyleCnt="5">
        <dgm:presLayoutVars>
          <dgm:bulletEnabled val="1"/>
        </dgm:presLayoutVars>
      </dgm:prSet>
      <dgm:spPr/>
      <dgm:t>
        <a:bodyPr/>
        <a:lstStyle/>
        <a:p>
          <a:endParaRPr lang="en-US"/>
        </a:p>
      </dgm:t>
    </dgm:pt>
    <dgm:pt modelId="{AA58C863-27B4-4AF3-BD6D-825D2A91B73F}" type="pres">
      <dgm:prSet presAssocID="{B4683A7F-3156-4097-BC87-11CACC6F6C0F}" presName="FiveNodes_4" presStyleLbl="node1" presStyleIdx="3" presStyleCnt="5">
        <dgm:presLayoutVars>
          <dgm:bulletEnabled val="1"/>
        </dgm:presLayoutVars>
      </dgm:prSet>
      <dgm:spPr/>
      <dgm:t>
        <a:bodyPr/>
        <a:lstStyle/>
        <a:p>
          <a:endParaRPr lang="en-US"/>
        </a:p>
      </dgm:t>
    </dgm:pt>
    <dgm:pt modelId="{332F6FA9-CD44-4BA3-BF61-2D3DA1B59360}" type="pres">
      <dgm:prSet presAssocID="{B4683A7F-3156-4097-BC87-11CACC6F6C0F}" presName="FiveNodes_5" presStyleLbl="node1" presStyleIdx="4" presStyleCnt="5">
        <dgm:presLayoutVars>
          <dgm:bulletEnabled val="1"/>
        </dgm:presLayoutVars>
      </dgm:prSet>
      <dgm:spPr/>
      <dgm:t>
        <a:bodyPr/>
        <a:lstStyle/>
        <a:p>
          <a:endParaRPr lang="en-US"/>
        </a:p>
      </dgm:t>
    </dgm:pt>
    <dgm:pt modelId="{DC419509-6B35-43A0-93E6-08A8C06481E7}" type="pres">
      <dgm:prSet presAssocID="{B4683A7F-3156-4097-BC87-11CACC6F6C0F}" presName="FiveConn_1-2" presStyleLbl="fgAccFollowNode1" presStyleIdx="0" presStyleCnt="4">
        <dgm:presLayoutVars>
          <dgm:bulletEnabled val="1"/>
        </dgm:presLayoutVars>
      </dgm:prSet>
      <dgm:spPr/>
      <dgm:t>
        <a:bodyPr/>
        <a:lstStyle/>
        <a:p>
          <a:endParaRPr lang="en-US"/>
        </a:p>
      </dgm:t>
    </dgm:pt>
    <dgm:pt modelId="{F288974F-7597-4404-B795-2128F7806614}" type="pres">
      <dgm:prSet presAssocID="{B4683A7F-3156-4097-BC87-11CACC6F6C0F}" presName="FiveConn_2-3" presStyleLbl="fgAccFollowNode1" presStyleIdx="1" presStyleCnt="4">
        <dgm:presLayoutVars>
          <dgm:bulletEnabled val="1"/>
        </dgm:presLayoutVars>
      </dgm:prSet>
      <dgm:spPr/>
      <dgm:t>
        <a:bodyPr/>
        <a:lstStyle/>
        <a:p>
          <a:endParaRPr lang="en-US"/>
        </a:p>
      </dgm:t>
    </dgm:pt>
    <dgm:pt modelId="{3AD51556-70BB-4681-9080-C942979C025B}" type="pres">
      <dgm:prSet presAssocID="{B4683A7F-3156-4097-BC87-11CACC6F6C0F}" presName="FiveConn_3-4" presStyleLbl="fgAccFollowNode1" presStyleIdx="2" presStyleCnt="4">
        <dgm:presLayoutVars>
          <dgm:bulletEnabled val="1"/>
        </dgm:presLayoutVars>
      </dgm:prSet>
      <dgm:spPr/>
      <dgm:t>
        <a:bodyPr/>
        <a:lstStyle/>
        <a:p>
          <a:endParaRPr lang="en-US"/>
        </a:p>
      </dgm:t>
    </dgm:pt>
    <dgm:pt modelId="{12C86D7A-3F5F-4620-9B19-423FB2C1046E}" type="pres">
      <dgm:prSet presAssocID="{B4683A7F-3156-4097-BC87-11CACC6F6C0F}" presName="FiveConn_4-5" presStyleLbl="fgAccFollowNode1" presStyleIdx="3" presStyleCnt="4">
        <dgm:presLayoutVars>
          <dgm:bulletEnabled val="1"/>
        </dgm:presLayoutVars>
      </dgm:prSet>
      <dgm:spPr/>
      <dgm:t>
        <a:bodyPr/>
        <a:lstStyle/>
        <a:p>
          <a:endParaRPr lang="en-US"/>
        </a:p>
      </dgm:t>
    </dgm:pt>
    <dgm:pt modelId="{3D559B5B-C939-44BD-8146-F1FF038C1B6E}" type="pres">
      <dgm:prSet presAssocID="{B4683A7F-3156-4097-BC87-11CACC6F6C0F}" presName="FiveNodes_1_text" presStyleLbl="node1" presStyleIdx="4" presStyleCnt="5">
        <dgm:presLayoutVars>
          <dgm:bulletEnabled val="1"/>
        </dgm:presLayoutVars>
      </dgm:prSet>
      <dgm:spPr/>
      <dgm:t>
        <a:bodyPr/>
        <a:lstStyle/>
        <a:p>
          <a:endParaRPr lang="en-US"/>
        </a:p>
      </dgm:t>
    </dgm:pt>
    <dgm:pt modelId="{E147E95E-43C5-48E7-8BAB-546F8AB55522}" type="pres">
      <dgm:prSet presAssocID="{B4683A7F-3156-4097-BC87-11CACC6F6C0F}" presName="FiveNodes_2_text" presStyleLbl="node1" presStyleIdx="4" presStyleCnt="5">
        <dgm:presLayoutVars>
          <dgm:bulletEnabled val="1"/>
        </dgm:presLayoutVars>
      </dgm:prSet>
      <dgm:spPr/>
      <dgm:t>
        <a:bodyPr/>
        <a:lstStyle/>
        <a:p>
          <a:endParaRPr lang="en-US"/>
        </a:p>
      </dgm:t>
    </dgm:pt>
    <dgm:pt modelId="{8C39BCED-7BF0-41DB-A98F-1BE84B4C076B}" type="pres">
      <dgm:prSet presAssocID="{B4683A7F-3156-4097-BC87-11CACC6F6C0F}" presName="FiveNodes_3_text" presStyleLbl="node1" presStyleIdx="4" presStyleCnt="5">
        <dgm:presLayoutVars>
          <dgm:bulletEnabled val="1"/>
        </dgm:presLayoutVars>
      </dgm:prSet>
      <dgm:spPr/>
      <dgm:t>
        <a:bodyPr/>
        <a:lstStyle/>
        <a:p>
          <a:endParaRPr lang="en-US"/>
        </a:p>
      </dgm:t>
    </dgm:pt>
    <dgm:pt modelId="{6A7A313F-847C-4AA8-B632-90AF7FBEAE10}" type="pres">
      <dgm:prSet presAssocID="{B4683A7F-3156-4097-BC87-11CACC6F6C0F}" presName="FiveNodes_4_text" presStyleLbl="node1" presStyleIdx="4" presStyleCnt="5">
        <dgm:presLayoutVars>
          <dgm:bulletEnabled val="1"/>
        </dgm:presLayoutVars>
      </dgm:prSet>
      <dgm:spPr/>
      <dgm:t>
        <a:bodyPr/>
        <a:lstStyle/>
        <a:p>
          <a:endParaRPr lang="en-US"/>
        </a:p>
      </dgm:t>
    </dgm:pt>
    <dgm:pt modelId="{6039D408-205C-4768-A55D-4C52C2E92DB8}" type="pres">
      <dgm:prSet presAssocID="{B4683A7F-3156-4097-BC87-11CACC6F6C0F}" presName="FiveNodes_5_text" presStyleLbl="node1" presStyleIdx="4" presStyleCnt="5">
        <dgm:presLayoutVars>
          <dgm:bulletEnabled val="1"/>
        </dgm:presLayoutVars>
      </dgm:prSet>
      <dgm:spPr/>
      <dgm:t>
        <a:bodyPr/>
        <a:lstStyle/>
        <a:p>
          <a:endParaRPr lang="en-US"/>
        </a:p>
      </dgm:t>
    </dgm:pt>
  </dgm:ptLst>
  <dgm:cxnLst>
    <dgm:cxn modelId="{81342D36-8CE6-415F-95F7-0D15AF799FFE}" type="presOf" srcId="{A365B472-0E67-4E16-9202-FE61A68E02BB}" destId="{6039D408-205C-4768-A55D-4C52C2E92DB8}" srcOrd="1" destOrd="0" presId="urn:microsoft.com/office/officeart/2005/8/layout/vProcess5"/>
    <dgm:cxn modelId="{911A9C2A-4847-4F8F-B2F4-C01C2F9BF1A5}" type="presOf" srcId="{7DB36106-F3E2-4C95-AAB2-B66FBEB65D66}" destId="{3AD51556-70BB-4681-9080-C942979C025B}" srcOrd="0" destOrd="0" presId="urn:microsoft.com/office/officeart/2005/8/layout/vProcess5"/>
    <dgm:cxn modelId="{9E3FD26B-4750-4BED-B94F-3729869C6557}" type="presOf" srcId="{ED200187-0BC1-454B-8F24-05C4E5343248}" destId="{E147E95E-43C5-48E7-8BAB-546F8AB55522}" srcOrd="1" destOrd="0" presId="urn:microsoft.com/office/officeart/2005/8/layout/vProcess5"/>
    <dgm:cxn modelId="{1041145A-01D1-41DF-800F-A5183E8DEBD5}" type="presOf" srcId="{B4683A7F-3156-4097-BC87-11CACC6F6C0F}" destId="{18460907-ED6E-406A-B446-C4D7A4873A66}" srcOrd="0" destOrd="0" presId="urn:microsoft.com/office/officeart/2005/8/layout/vProcess5"/>
    <dgm:cxn modelId="{4E51F7F7-3056-41A5-9EDA-88F9806B9E0B}" type="presOf" srcId="{EF8EA66D-C52A-4EFA-967E-261B67D348D5}" destId="{DC419509-6B35-43A0-93E6-08A8C06481E7}" srcOrd="0" destOrd="0" presId="urn:microsoft.com/office/officeart/2005/8/layout/vProcess5"/>
    <dgm:cxn modelId="{103BD7CD-757A-41D3-9761-69D22D023D35}" type="presOf" srcId="{21E2DE2C-5B5E-554C-9D41-A81E690F919D}" destId="{F288974F-7597-4404-B795-2128F7806614}" srcOrd="0" destOrd="0" presId="urn:microsoft.com/office/officeart/2005/8/layout/vProcess5"/>
    <dgm:cxn modelId="{8B19E8C9-BCBA-48AD-88F9-39FF45BC78E3}" type="presOf" srcId="{BA315540-101F-44DE-AA8C-BCCFA6FC6498}" destId="{6A7A313F-847C-4AA8-B632-90AF7FBEAE10}" srcOrd="1" destOrd="0" presId="urn:microsoft.com/office/officeart/2005/8/layout/vProcess5"/>
    <dgm:cxn modelId="{F5904E0E-C83E-4EF0-9CAB-545F27FF0134}" type="presOf" srcId="{ED200187-0BC1-454B-8F24-05C4E5343248}" destId="{229A21F6-9407-4A30-A61F-4A7264C1A8A3}" srcOrd="0" destOrd="0" presId="urn:microsoft.com/office/officeart/2005/8/layout/vProcess5"/>
    <dgm:cxn modelId="{7430D46E-26D0-43B4-9189-93C0A81EAC6F}" type="presOf" srcId="{3546E538-81D9-4FB6-B1A8-924EC44F95ED}" destId="{3D559B5B-C939-44BD-8146-F1FF038C1B6E}" srcOrd="1" destOrd="0" presId="urn:microsoft.com/office/officeart/2005/8/layout/vProcess5"/>
    <dgm:cxn modelId="{3A3B3A1E-B802-4FD9-BFE4-7483E1A1DD1A}" type="presOf" srcId="{3546E538-81D9-4FB6-B1A8-924EC44F95ED}" destId="{707D0EFD-6F87-40B4-904C-BDD411865887}" srcOrd="0" destOrd="0" presId="urn:microsoft.com/office/officeart/2005/8/layout/vProcess5"/>
    <dgm:cxn modelId="{1ECFB7EF-890C-4CAF-850E-5AF24A895D08}" type="presOf" srcId="{C0B54237-E27D-402D-8F89-ABA7438EC7A6}" destId="{8C39BCED-7BF0-41DB-A98F-1BE84B4C076B}" srcOrd="1" destOrd="0" presId="urn:microsoft.com/office/officeart/2005/8/layout/vProcess5"/>
    <dgm:cxn modelId="{82A141AB-843C-420E-8D4A-15623D8D2BC0}" type="presOf" srcId="{C0B54237-E27D-402D-8F89-ABA7438EC7A6}" destId="{9DBDECBE-7F61-4599-ABCE-CE9BBFA8BC17}" srcOrd="0" destOrd="0" presId="urn:microsoft.com/office/officeart/2005/8/layout/vProcess5"/>
    <dgm:cxn modelId="{ADB01292-BF8C-4092-89D3-9E2B761F1947}" srcId="{B4683A7F-3156-4097-BC87-11CACC6F6C0F}" destId="{3546E538-81D9-4FB6-B1A8-924EC44F95ED}" srcOrd="0" destOrd="0" parTransId="{AE0CB3CB-B8BA-4F46-BB0C-840A7CCC2E89}" sibTransId="{EF8EA66D-C52A-4EFA-967E-261B67D348D5}"/>
    <dgm:cxn modelId="{72762CAD-A1BD-4544-B7E7-7510EA879375}" srcId="{B4683A7F-3156-4097-BC87-11CACC6F6C0F}" destId="{ED200187-0BC1-454B-8F24-05C4E5343248}" srcOrd="1" destOrd="0" parTransId="{89B97EF7-D3AD-764B-B185-97895B873217}" sibTransId="{21E2DE2C-5B5E-554C-9D41-A81E690F919D}"/>
    <dgm:cxn modelId="{9339A617-15AA-4B79-A129-FFC764C09D17}" type="presOf" srcId="{E31B04B1-25E5-478D-825A-BD48CF4A2675}" destId="{12C86D7A-3F5F-4620-9B19-423FB2C1046E}" srcOrd="0" destOrd="0" presId="urn:microsoft.com/office/officeart/2005/8/layout/vProcess5"/>
    <dgm:cxn modelId="{1BD1B21C-15FB-4208-88E4-C6D53C020B49}" type="presOf" srcId="{BA315540-101F-44DE-AA8C-BCCFA6FC6498}" destId="{AA58C863-27B4-4AF3-BD6D-825D2A91B73F}" srcOrd="0" destOrd="0" presId="urn:microsoft.com/office/officeart/2005/8/layout/vProcess5"/>
    <dgm:cxn modelId="{070F370F-EE7B-4E23-B4A8-37ABDE8516DC}" srcId="{B4683A7F-3156-4097-BC87-11CACC6F6C0F}" destId="{BA315540-101F-44DE-AA8C-BCCFA6FC6498}" srcOrd="3" destOrd="0" parTransId="{9C8C22B8-264F-46A0-A1FB-4C0FD72A5BAA}" sibTransId="{E31B04B1-25E5-478D-825A-BD48CF4A2675}"/>
    <dgm:cxn modelId="{D5A37D89-428D-4696-8C9B-60523DCFED3C}" type="presOf" srcId="{A365B472-0E67-4E16-9202-FE61A68E02BB}" destId="{332F6FA9-CD44-4BA3-BF61-2D3DA1B59360}" srcOrd="0" destOrd="0" presId="urn:microsoft.com/office/officeart/2005/8/layout/vProcess5"/>
    <dgm:cxn modelId="{13A75F0F-2D86-4981-BC9A-66F6A999C6A1}" srcId="{B4683A7F-3156-4097-BC87-11CACC6F6C0F}" destId="{A365B472-0E67-4E16-9202-FE61A68E02BB}" srcOrd="4" destOrd="0" parTransId="{ECB3AD22-0951-4D49-9036-F7E586052F9D}" sibTransId="{4815450C-F6A8-4B13-951F-6AA87EC276BE}"/>
    <dgm:cxn modelId="{A1B18317-48AF-4CCD-8B31-FF4B5FB5219F}" srcId="{B4683A7F-3156-4097-BC87-11CACC6F6C0F}" destId="{C0B54237-E27D-402D-8F89-ABA7438EC7A6}" srcOrd="2" destOrd="0" parTransId="{A2E4E3D4-EA29-4542-B8DB-25AAAB720BDF}" sibTransId="{7DB36106-F3E2-4C95-AAB2-B66FBEB65D66}"/>
    <dgm:cxn modelId="{9210BF94-A1DF-4E08-9D5F-69E8C245E49F}" type="presParOf" srcId="{18460907-ED6E-406A-B446-C4D7A4873A66}" destId="{4CB34EBA-755F-4B91-84CC-9945EB2FAE30}" srcOrd="0" destOrd="0" presId="urn:microsoft.com/office/officeart/2005/8/layout/vProcess5"/>
    <dgm:cxn modelId="{32E28752-FA6E-4AA7-8A49-783A42882981}" type="presParOf" srcId="{18460907-ED6E-406A-B446-C4D7A4873A66}" destId="{707D0EFD-6F87-40B4-904C-BDD411865887}" srcOrd="1" destOrd="0" presId="urn:microsoft.com/office/officeart/2005/8/layout/vProcess5"/>
    <dgm:cxn modelId="{711B4DBA-2E5B-4606-A1C2-2E39D198EB26}" type="presParOf" srcId="{18460907-ED6E-406A-B446-C4D7A4873A66}" destId="{229A21F6-9407-4A30-A61F-4A7264C1A8A3}" srcOrd="2" destOrd="0" presId="urn:microsoft.com/office/officeart/2005/8/layout/vProcess5"/>
    <dgm:cxn modelId="{CBED7845-02A5-4BB9-9370-2AA746172330}" type="presParOf" srcId="{18460907-ED6E-406A-B446-C4D7A4873A66}" destId="{9DBDECBE-7F61-4599-ABCE-CE9BBFA8BC17}" srcOrd="3" destOrd="0" presId="urn:microsoft.com/office/officeart/2005/8/layout/vProcess5"/>
    <dgm:cxn modelId="{6D5DEE4F-2A16-4DC3-A851-E422506D1C2C}" type="presParOf" srcId="{18460907-ED6E-406A-B446-C4D7A4873A66}" destId="{AA58C863-27B4-4AF3-BD6D-825D2A91B73F}" srcOrd="4" destOrd="0" presId="urn:microsoft.com/office/officeart/2005/8/layout/vProcess5"/>
    <dgm:cxn modelId="{48E28BE8-88A3-42A8-AADD-81A138040768}" type="presParOf" srcId="{18460907-ED6E-406A-B446-C4D7A4873A66}" destId="{332F6FA9-CD44-4BA3-BF61-2D3DA1B59360}" srcOrd="5" destOrd="0" presId="urn:microsoft.com/office/officeart/2005/8/layout/vProcess5"/>
    <dgm:cxn modelId="{1B2CB94F-4030-44BB-ACF0-0CEDEC7B4DB0}" type="presParOf" srcId="{18460907-ED6E-406A-B446-C4D7A4873A66}" destId="{DC419509-6B35-43A0-93E6-08A8C06481E7}" srcOrd="6" destOrd="0" presId="urn:microsoft.com/office/officeart/2005/8/layout/vProcess5"/>
    <dgm:cxn modelId="{1E4BFC0A-6F47-4595-8E80-C06D2164E862}" type="presParOf" srcId="{18460907-ED6E-406A-B446-C4D7A4873A66}" destId="{F288974F-7597-4404-B795-2128F7806614}" srcOrd="7" destOrd="0" presId="urn:microsoft.com/office/officeart/2005/8/layout/vProcess5"/>
    <dgm:cxn modelId="{1CC1A072-6CE4-416D-94B7-442B7EF5DC13}" type="presParOf" srcId="{18460907-ED6E-406A-B446-C4D7A4873A66}" destId="{3AD51556-70BB-4681-9080-C942979C025B}" srcOrd="8" destOrd="0" presId="urn:microsoft.com/office/officeart/2005/8/layout/vProcess5"/>
    <dgm:cxn modelId="{02D3B98F-FD5E-466E-A29A-04812B72C9D0}" type="presParOf" srcId="{18460907-ED6E-406A-B446-C4D7A4873A66}" destId="{12C86D7A-3F5F-4620-9B19-423FB2C1046E}" srcOrd="9" destOrd="0" presId="urn:microsoft.com/office/officeart/2005/8/layout/vProcess5"/>
    <dgm:cxn modelId="{CFF37363-1645-4DE1-9A4F-DB7668529742}" type="presParOf" srcId="{18460907-ED6E-406A-B446-C4D7A4873A66}" destId="{3D559B5B-C939-44BD-8146-F1FF038C1B6E}" srcOrd="10" destOrd="0" presId="urn:microsoft.com/office/officeart/2005/8/layout/vProcess5"/>
    <dgm:cxn modelId="{9FDEB0E0-B7B1-42B9-811E-4E125FEAFD03}" type="presParOf" srcId="{18460907-ED6E-406A-B446-C4D7A4873A66}" destId="{E147E95E-43C5-48E7-8BAB-546F8AB55522}" srcOrd="11" destOrd="0" presId="urn:microsoft.com/office/officeart/2005/8/layout/vProcess5"/>
    <dgm:cxn modelId="{34C62A87-DFCD-43B9-BB0D-00CAFFA7B16C}" type="presParOf" srcId="{18460907-ED6E-406A-B446-C4D7A4873A66}" destId="{8C39BCED-7BF0-41DB-A98F-1BE84B4C076B}" srcOrd="12" destOrd="0" presId="urn:microsoft.com/office/officeart/2005/8/layout/vProcess5"/>
    <dgm:cxn modelId="{A40ABDD9-6477-45DC-A82D-C14C6DCFDEBD}" type="presParOf" srcId="{18460907-ED6E-406A-B446-C4D7A4873A66}" destId="{6A7A313F-847C-4AA8-B632-90AF7FBEAE10}" srcOrd="13" destOrd="0" presId="urn:microsoft.com/office/officeart/2005/8/layout/vProcess5"/>
    <dgm:cxn modelId="{0A644321-8C78-463C-946F-FCC5B6203E06}" type="presParOf" srcId="{18460907-ED6E-406A-B446-C4D7A4873A66}" destId="{6039D408-205C-4768-A55D-4C52C2E92DB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1A7E0-4E46-4E49-A8DE-4D8791694B0E}"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54753DD9-C870-4341-9B4F-30410E05D2F4}">
      <dgm:prSet/>
      <dgm:spPr/>
      <dgm:t>
        <a:bodyPr/>
        <a:lstStyle/>
        <a:p>
          <a:r>
            <a:rPr lang="en-GB" dirty="0" smtClean="0"/>
            <a:t>SCREENING</a:t>
          </a:r>
          <a:endParaRPr lang="en-US" dirty="0"/>
        </a:p>
      </dgm:t>
    </dgm:pt>
    <dgm:pt modelId="{E4A15F95-C235-4374-866E-E7D54F18C21B}" type="parTrans" cxnId="{BEA5BC84-EB17-4B5D-A294-1722B47AA3F8}">
      <dgm:prSet/>
      <dgm:spPr/>
      <dgm:t>
        <a:bodyPr/>
        <a:lstStyle/>
        <a:p>
          <a:endParaRPr lang="en-US"/>
        </a:p>
      </dgm:t>
    </dgm:pt>
    <dgm:pt modelId="{3AC33E04-B311-4996-B280-4B79858F213D}" type="sibTrans" cxnId="{BEA5BC84-EB17-4B5D-A294-1722B47AA3F8}">
      <dgm:prSet/>
      <dgm:spPr/>
      <dgm:t>
        <a:bodyPr/>
        <a:lstStyle/>
        <a:p>
          <a:endParaRPr lang="en-US"/>
        </a:p>
      </dgm:t>
    </dgm:pt>
    <dgm:pt modelId="{2F8EA7CF-7338-42FE-BBBF-4D7D6D0066F8}">
      <dgm:prSet/>
      <dgm:spPr/>
      <dgm:t>
        <a:bodyPr/>
        <a:lstStyle/>
        <a:p>
          <a:r>
            <a:rPr lang="en-GB" dirty="0" smtClean="0"/>
            <a:t>ASSESSMENT</a:t>
          </a:r>
          <a:endParaRPr lang="en-US" dirty="0"/>
        </a:p>
      </dgm:t>
    </dgm:pt>
    <dgm:pt modelId="{FA71783A-4028-43B6-96C6-C0F90502D090}" type="parTrans" cxnId="{380AFD13-DDA4-4756-B161-FF28233866B1}">
      <dgm:prSet/>
      <dgm:spPr/>
      <dgm:t>
        <a:bodyPr/>
        <a:lstStyle/>
        <a:p>
          <a:endParaRPr lang="en-US"/>
        </a:p>
      </dgm:t>
    </dgm:pt>
    <dgm:pt modelId="{D3A56B5B-852B-4CF8-BADC-DCD84FF87BC3}" type="sibTrans" cxnId="{380AFD13-DDA4-4756-B161-FF28233866B1}">
      <dgm:prSet/>
      <dgm:spPr/>
      <dgm:t>
        <a:bodyPr/>
        <a:lstStyle/>
        <a:p>
          <a:endParaRPr lang="en-US"/>
        </a:p>
      </dgm:t>
    </dgm:pt>
    <dgm:pt modelId="{06356F9F-1E8F-45D2-9AE3-F56045455114}">
      <dgm:prSet/>
      <dgm:spPr/>
      <dgm:t>
        <a:bodyPr/>
        <a:lstStyle/>
        <a:p>
          <a:r>
            <a:rPr lang="en-GB" dirty="0" smtClean="0"/>
            <a:t>DIAGNOSIS</a:t>
          </a:r>
        </a:p>
        <a:p>
          <a:r>
            <a:rPr lang="en-GB" dirty="0" smtClean="0"/>
            <a:t>+</a:t>
          </a:r>
        </a:p>
        <a:p>
          <a:r>
            <a:rPr lang="en-GB" dirty="0" smtClean="0"/>
            <a:t>POST DIAGNOSIS </a:t>
          </a:r>
          <a:endParaRPr lang="en-US" dirty="0"/>
        </a:p>
      </dgm:t>
    </dgm:pt>
    <dgm:pt modelId="{3EF8533B-CEFD-459C-89D5-1DD626D55D1C}" type="parTrans" cxnId="{2E11510C-1654-4208-A7B6-F2CABE1C6FC9}">
      <dgm:prSet/>
      <dgm:spPr/>
      <dgm:t>
        <a:bodyPr/>
        <a:lstStyle/>
        <a:p>
          <a:endParaRPr lang="en-US"/>
        </a:p>
      </dgm:t>
    </dgm:pt>
    <dgm:pt modelId="{0956C975-FF5F-4AAF-9E8B-0E99B6CAAFAF}" type="sibTrans" cxnId="{2E11510C-1654-4208-A7B6-F2CABE1C6FC9}">
      <dgm:prSet/>
      <dgm:spPr/>
      <dgm:t>
        <a:bodyPr/>
        <a:lstStyle/>
        <a:p>
          <a:endParaRPr lang="en-US"/>
        </a:p>
      </dgm:t>
    </dgm:pt>
    <dgm:pt modelId="{8B911B77-7D3B-4067-8D7F-30F065590E71}" type="pres">
      <dgm:prSet presAssocID="{31F1A7E0-4E46-4E49-A8DE-4D8791694B0E}" presName="hierChild1" presStyleCnt="0">
        <dgm:presLayoutVars>
          <dgm:chPref val="1"/>
          <dgm:dir/>
          <dgm:animOne val="branch"/>
          <dgm:animLvl val="lvl"/>
          <dgm:resizeHandles/>
        </dgm:presLayoutVars>
      </dgm:prSet>
      <dgm:spPr/>
      <dgm:t>
        <a:bodyPr/>
        <a:lstStyle/>
        <a:p>
          <a:endParaRPr lang="en-US"/>
        </a:p>
      </dgm:t>
    </dgm:pt>
    <dgm:pt modelId="{05EB7751-24AC-4201-B7CB-FFAA210F75A5}" type="pres">
      <dgm:prSet presAssocID="{54753DD9-C870-4341-9B4F-30410E05D2F4}" presName="hierRoot1" presStyleCnt="0"/>
      <dgm:spPr/>
    </dgm:pt>
    <dgm:pt modelId="{C13B5A2F-DC6F-40E1-A5E8-3611DF29AE58}" type="pres">
      <dgm:prSet presAssocID="{54753DD9-C870-4341-9B4F-30410E05D2F4}" presName="composite" presStyleCnt="0"/>
      <dgm:spPr/>
    </dgm:pt>
    <dgm:pt modelId="{F4598E70-B3EE-48B0-A11A-CD56A791B882}" type="pres">
      <dgm:prSet presAssocID="{54753DD9-C870-4341-9B4F-30410E05D2F4}" presName="background" presStyleLbl="node0" presStyleIdx="0" presStyleCnt="3"/>
      <dgm:spPr/>
    </dgm:pt>
    <dgm:pt modelId="{7DF42F17-D889-401D-9835-4247565EFF5A}" type="pres">
      <dgm:prSet presAssocID="{54753DD9-C870-4341-9B4F-30410E05D2F4}" presName="text" presStyleLbl="fgAcc0" presStyleIdx="0" presStyleCnt="3">
        <dgm:presLayoutVars>
          <dgm:chPref val="3"/>
        </dgm:presLayoutVars>
      </dgm:prSet>
      <dgm:spPr/>
      <dgm:t>
        <a:bodyPr/>
        <a:lstStyle/>
        <a:p>
          <a:endParaRPr lang="en-US"/>
        </a:p>
      </dgm:t>
    </dgm:pt>
    <dgm:pt modelId="{AB79F1C6-BB9B-4AF5-9921-B686732742F3}" type="pres">
      <dgm:prSet presAssocID="{54753DD9-C870-4341-9B4F-30410E05D2F4}" presName="hierChild2" presStyleCnt="0"/>
      <dgm:spPr/>
    </dgm:pt>
    <dgm:pt modelId="{81C57116-8261-4DA2-9897-C2830A149520}" type="pres">
      <dgm:prSet presAssocID="{2F8EA7CF-7338-42FE-BBBF-4D7D6D0066F8}" presName="hierRoot1" presStyleCnt="0"/>
      <dgm:spPr/>
    </dgm:pt>
    <dgm:pt modelId="{87073EA7-62AA-4088-9B6C-9D19E290419E}" type="pres">
      <dgm:prSet presAssocID="{2F8EA7CF-7338-42FE-BBBF-4D7D6D0066F8}" presName="composite" presStyleCnt="0"/>
      <dgm:spPr/>
    </dgm:pt>
    <dgm:pt modelId="{6C5D2EB4-9474-48E2-9970-6BCD697DD560}" type="pres">
      <dgm:prSet presAssocID="{2F8EA7CF-7338-42FE-BBBF-4D7D6D0066F8}" presName="background" presStyleLbl="node0" presStyleIdx="1" presStyleCnt="3"/>
      <dgm:spPr/>
    </dgm:pt>
    <dgm:pt modelId="{2BD2544D-21DB-4F1F-B17B-6D5A05452C7F}" type="pres">
      <dgm:prSet presAssocID="{2F8EA7CF-7338-42FE-BBBF-4D7D6D0066F8}" presName="text" presStyleLbl="fgAcc0" presStyleIdx="1" presStyleCnt="3">
        <dgm:presLayoutVars>
          <dgm:chPref val="3"/>
        </dgm:presLayoutVars>
      </dgm:prSet>
      <dgm:spPr/>
      <dgm:t>
        <a:bodyPr/>
        <a:lstStyle/>
        <a:p>
          <a:endParaRPr lang="en-US"/>
        </a:p>
      </dgm:t>
    </dgm:pt>
    <dgm:pt modelId="{925FAC4A-41F8-4375-8C39-0B6A93A66697}" type="pres">
      <dgm:prSet presAssocID="{2F8EA7CF-7338-42FE-BBBF-4D7D6D0066F8}" presName="hierChild2" presStyleCnt="0"/>
      <dgm:spPr/>
    </dgm:pt>
    <dgm:pt modelId="{A638A283-C45E-47BA-9073-963538067F99}" type="pres">
      <dgm:prSet presAssocID="{06356F9F-1E8F-45D2-9AE3-F56045455114}" presName="hierRoot1" presStyleCnt="0"/>
      <dgm:spPr/>
    </dgm:pt>
    <dgm:pt modelId="{BCDF766B-2CA5-4CBB-9C51-A77C65DA0F06}" type="pres">
      <dgm:prSet presAssocID="{06356F9F-1E8F-45D2-9AE3-F56045455114}" presName="composite" presStyleCnt="0"/>
      <dgm:spPr/>
    </dgm:pt>
    <dgm:pt modelId="{808ECDBB-7909-4AB1-96DC-CEC61CC1D68F}" type="pres">
      <dgm:prSet presAssocID="{06356F9F-1E8F-45D2-9AE3-F56045455114}" presName="background" presStyleLbl="node0" presStyleIdx="2" presStyleCnt="3"/>
      <dgm:spPr/>
    </dgm:pt>
    <dgm:pt modelId="{44D607C7-1D7B-4045-B9C6-BF45A624EF93}" type="pres">
      <dgm:prSet presAssocID="{06356F9F-1E8F-45D2-9AE3-F56045455114}" presName="text" presStyleLbl="fgAcc0" presStyleIdx="2" presStyleCnt="3">
        <dgm:presLayoutVars>
          <dgm:chPref val="3"/>
        </dgm:presLayoutVars>
      </dgm:prSet>
      <dgm:spPr/>
      <dgm:t>
        <a:bodyPr/>
        <a:lstStyle/>
        <a:p>
          <a:endParaRPr lang="en-US"/>
        </a:p>
      </dgm:t>
    </dgm:pt>
    <dgm:pt modelId="{454A6ECD-658C-450D-9C30-ABC636EAE548}" type="pres">
      <dgm:prSet presAssocID="{06356F9F-1E8F-45D2-9AE3-F56045455114}" presName="hierChild2" presStyleCnt="0"/>
      <dgm:spPr/>
    </dgm:pt>
  </dgm:ptLst>
  <dgm:cxnLst>
    <dgm:cxn modelId="{03179DFA-E981-437A-AA92-300A75A06F9C}" type="presOf" srcId="{31F1A7E0-4E46-4E49-A8DE-4D8791694B0E}" destId="{8B911B77-7D3B-4067-8D7F-30F065590E71}" srcOrd="0" destOrd="0" presId="urn:microsoft.com/office/officeart/2005/8/layout/hierarchy1"/>
    <dgm:cxn modelId="{380AFD13-DDA4-4756-B161-FF28233866B1}" srcId="{31F1A7E0-4E46-4E49-A8DE-4D8791694B0E}" destId="{2F8EA7CF-7338-42FE-BBBF-4D7D6D0066F8}" srcOrd="1" destOrd="0" parTransId="{FA71783A-4028-43B6-96C6-C0F90502D090}" sibTransId="{D3A56B5B-852B-4CF8-BADC-DCD84FF87BC3}"/>
    <dgm:cxn modelId="{BEA5BC84-EB17-4B5D-A294-1722B47AA3F8}" srcId="{31F1A7E0-4E46-4E49-A8DE-4D8791694B0E}" destId="{54753DD9-C870-4341-9B4F-30410E05D2F4}" srcOrd="0" destOrd="0" parTransId="{E4A15F95-C235-4374-866E-E7D54F18C21B}" sibTransId="{3AC33E04-B311-4996-B280-4B79858F213D}"/>
    <dgm:cxn modelId="{AE66DE98-CCA2-4DC8-A3F8-55BBB68347CA}" type="presOf" srcId="{2F8EA7CF-7338-42FE-BBBF-4D7D6D0066F8}" destId="{2BD2544D-21DB-4F1F-B17B-6D5A05452C7F}" srcOrd="0" destOrd="0" presId="urn:microsoft.com/office/officeart/2005/8/layout/hierarchy1"/>
    <dgm:cxn modelId="{BD7D07E7-F244-4715-B5E3-8174C9042FE6}" type="presOf" srcId="{06356F9F-1E8F-45D2-9AE3-F56045455114}" destId="{44D607C7-1D7B-4045-B9C6-BF45A624EF93}" srcOrd="0" destOrd="0" presId="urn:microsoft.com/office/officeart/2005/8/layout/hierarchy1"/>
    <dgm:cxn modelId="{2E11510C-1654-4208-A7B6-F2CABE1C6FC9}" srcId="{31F1A7E0-4E46-4E49-A8DE-4D8791694B0E}" destId="{06356F9F-1E8F-45D2-9AE3-F56045455114}" srcOrd="2" destOrd="0" parTransId="{3EF8533B-CEFD-459C-89D5-1DD626D55D1C}" sibTransId="{0956C975-FF5F-4AAF-9E8B-0E99B6CAAFAF}"/>
    <dgm:cxn modelId="{18412B8F-3623-4CAD-89F6-A7E625F8B94B}" type="presOf" srcId="{54753DD9-C870-4341-9B4F-30410E05D2F4}" destId="{7DF42F17-D889-401D-9835-4247565EFF5A}" srcOrd="0" destOrd="0" presId="urn:microsoft.com/office/officeart/2005/8/layout/hierarchy1"/>
    <dgm:cxn modelId="{94489E87-26B8-4BD5-B1F0-08557C8A6FDD}" type="presParOf" srcId="{8B911B77-7D3B-4067-8D7F-30F065590E71}" destId="{05EB7751-24AC-4201-B7CB-FFAA210F75A5}" srcOrd="0" destOrd="0" presId="urn:microsoft.com/office/officeart/2005/8/layout/hierarchy1"/>
    <dgm:cxn modelId="{8BFDD069-25B1-4AF8-874A-883F11529123}" type="presParOf" srcId="{05EB7751-24AC-4201-B7CB-FFAA210F75A5}" destId="{C13B5A2F-DC6F-40E1-A5E8-3611DF29AE58}" srcOrd="0" destOrd="0" presId="urn:microsoft.com/office/officeart/2005/8/layout/hierarchy1"/>
    <dgm:cxn modelId="{D35100E5-1E94-41BB-8DA8-E7BFBF50303E}" type="presParOf" srcId="{C13B5A2F-DC6F-40E1-A5E8-3611DF29AE58}" destId="{F4598E70-B3EE-48B0-A11A-CD56A791B882}" srcOrd="0" destOrd="0" presId="urn:microsoft.com/office/officeart/2005/8/layout/hierarchy1"/>
    <dgm:cxn modelId="{C2D00561-C14D-4630-BB54-0502A7F9B906}" type="presParOf" srcId="{C13B5A2F-DC6F-40E1-A5E8-3611DF29AE58}" destId="{7DF42F17-D889-401D-9835-4247565EFF5A}" srcOrd="1" destOrd="0" presId="urn:microsoft.com/office/officeart/2005/8/layout/hierarchy1"/>
    <dgm:cxn modelId="{9E2B1A1F-FF5D-4CD0-AA5B-066799FBE927}" type="presParOf" srcId="{05EB7751-24AC-4201-B7CB-FFAA210F75A5}" destId="{AB79F1C6-BB9B-4AF5-9921-B686732742F3}" srcOrd="1" destOrd="0" presId="urn:microsoft.com/office/officeart/2005/8/layout/hierarchy1"/>
    <dgm:cxn modelId="{DAFC0EF5-DE06-4100-8174-F2FADBCA0FB5}" type="presParOf" srcId="{8B911B77-7D3B-4067-8D7F-30F065590E71}" destId="{81C57116-8261-4DA2-9897-C2830A149520}" srcOrd="1" destOrd="0" presId="urn:microsoft.com/office/officeart/2005/8/layout/hierarchy1"/>
    <dgm:cxn modelId="{AEE38547-55D5-43C0-B2B7-BBFAD20FFA60}" type="presParOf" srcId="{81C57116-8261-4DA2-9897-C2830A149520}" destId="{87073EA7-62AA-4088-9B6C-9D19E290419E}" srcOrd="0" destOrd="0" presId="urn:microsoft.com/office/officeart/2005/8/layout/hierarchy1"/>
    <dgm:cxn modelId="{5A5AFDF4-A30C-4FE9-9582-03E70C43A83E}" type="presParOf" srcId="{87073EA7-62AA-4088-9B6C-9D19E290419E}" destId="{6C5D2EB4-9474-48E2-9970-6BCD697DD560}" srcOrd="0" destOrd="0" presId="urn:microsoft.com/office/officeart/2005/8/layout/hierarchy1"/>
    <dgm:cxn modelId="{879CA3BC-D48D-4340-87FB-05AC99D3D190}" type="presParOf" srcId="{87073EA7-62AA-4088-9B6C-9D19E290419E}" destId="{2BD2544D-21DB-4F1F-B17B-6D5A05452C7F}" srcOrd="1" destOrd="0" presId="urn:microsoft.com/office/officeart/2005/8/layout/hierarchy1"/>
    <dgm:cxn modelId="{0E3F64EB-2123-4BE9-AEA3-7F861D354328}" type="presParOf" srcId="{81C57116-8261-4DA2-9897-C2830A149520}" destId="{925FAC4A-41F8-4375-8C39-0B6A93A66697}" srcOrd="1" destOrd="0" presId="urn:microsoft.com/office/officeart/2005/8/layout/hierarchy1"/>
    <dgm:cxn modelId="{964E9F79-FEEB-4BDB-9A4F-998F1ACDFB24}" type="presParOf" srcId="{8B911B77-7D3B-4067-8D7F-30F065590E71}" destId="{A638A283-C45E-47BA-9073-963538067F99}" srcOrd="2" destOrd="0" presId="urn:microsoft.com/office/officeart/2005/8/layout/hierarchy1"/>
    <dgm:cxn modelId="{80895FBA-E6C6-4152-A7AC-CB8CD965D36E}" type="presParOf" srcId="{A638A283-C45E-47BA-9073-963538067F99}" destId="{BCDF766B-2CA5-4CBB-9C51-A77C65DA0F06}" srcOrd="0" destOrd="0" presId="urn:microsoft.com/office/officeart/2005/8/layout/hierarchy1"/>
    <dgm:cxn modelId="{95F01C86-A30D-403D-9742-9A22F7CA77B6}" type="presParOf" srcId="{BCDF766B-2CA5-4CBB-9C51-A77C65DA0F06}" destId="{808ECDBB-7909-4AB1-96DC-CEC61CC1D68F}" srcOrd="0" destOrd="0" presId="urn:microsoft.com/office/officeart/2005/8/layout/hierarchy1"/>
    <dgm:cxn modelId="{E9E95C8E-F2B7-48EB-B859-76F49E9A38CB}" type="presParOf" srcId="{BCDF766B-2CA5-4CBB-9C51-A77C65DA0F06}" destId="{44D607C7-1D7B-4045-B9C6-BF45A624EF93}" srcOrd="1" destOrd="0" presId="urn:microsoft.com/office/officeart/2005/8/layout/hierarchy1"/>
    <dgm:cxn modelId="{29EE7C32-807F-4F66-92DD-0DFA5691F112}" type="presParOf" srcId="{A638A283-C45E-47BA-9073-963538067F99}" destId="{454A6ECD-658C-450D-9C30-ABC636EAE54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DF4597-12CB-410F-995C-B59D4776AE0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F4A8E97-009A-427B-AAA7-5DB777DD3220}">
      <dgm:prSet custT="1"/>
      <dgm:spPr/>
      <dgm:t>
        <a:bodyPr/>
        <a:lstStyle/>
        <a:p>
          <a:r>
            <a:rPr lang="en-GB" sz="2200" dirty="0"/>
            <a:t>A thorough and well informed history is key</a:t>
          </a:r>
          <a:endParaRPr lang="en-US" sz="2200" dirty="0"/>
        </a:p>
      </dgm:t>
    </dgm:pt>
    <dgm:pt modelId="{EC83901A-FC70-40E7-878E-844ECF688A95}" type="parTrans" cxnId="{DA2A00B9-47F0-405B-8665-8C326668667E}">
      <dgm:prSet/>
      <dgm:spPr/>
      <dgm:t>
        <a:bodyPr/>
        <a:lstStyle/>
        <a:p>
          <a:endParaRPr lang="en-US"/>
        </a:p>
      </dgm:t>
    </dgm:pt>
    <dgm:pt modelId="{E9DA18ED-3D55-40A9-A532-1ADF5A419A07}" type="sibTrans" cxnId="{DA2A00B9-47F0-405B-8665-8C326668667E}">
      <dgm:prSet/>
      <dgm:spPr/>
      <dgm:t>
        <a:bodyPr/>
        <a:lstStyle/>
        <a:p>
          <a:endParaRPr lang="en-US"/>
        </a:p>
      </dgm:t>
    </dgm:pt>
    <dgm:pt modelId="{D07B22A4-726A-405F-9509-E17EC4A3FA38}">
      <dgm:prSet/>
      <dgm:spPr/>
      <dgm:t>
        <a:bodyPr/>
        <a:lstStyle/>
        <a:p>
          <a:r>
            <a:rPr lang="en-GB" dirty="0"/>
            <a:t>The IQ code  (</a:t>
          </a:r>
          <a:r>
            <a:rPr lang="en-GB" u="sng" dirty="0">
              <a:hlinkClick xmlns:r="http://schemas.openxmlformats.org/officeDocument/2006/relationships" r:id="rId1"/>
            </a:rPr>
            <a:t>https://www.cochrane.org/CD011333/DEMENTIA_using-structured-questionnaire-iqcode-detect-individuals-who-may-go-develop-dementia</a:t>
          </a:r>
          <a:r>
            <a:rPr lang="en-GB" dirty="0"/>
            <a:t>) is a helpful instrument of proven </a:t>
          </a:r>
          <a:r>
            <a:rPr lang="en-GB" dirty="0" smtClean="0"/>
            <a:t>validity</a:t>
          </a:r>
          <a:endParaRPr lang="en-US" dirty="0"/>
        </a:p>
      </dgm:t>
    </dgm:pt>
    <dgm:pt modelId="{9B59C049-00EC-495A-AE48-C1AC18D2991B}" type="parTrans" cxnId="{18A7BA9C-3B0C-4D98-80B2-814E982F6DB5}">
      <dgm:prSet/>
      <dgm:spPr/>
      <dgm:t>
        <a:bodyPr/>
        <a:lstStyle/>
        <a:p>
          <a:endParaRPr lang="en-US"/>
        </a:p>
      </dgm:t>
    </dgm:pt>
    <dgm:pt modelId="{0A64BB44-6645-43D5-BBC6-C12645977E66}" type="sibTrans" cxnId="{18A7BA9C-3B0C-4D98-80B2-814E982F6DB5}">
      <dgm:prSet/>
      <dgm:spPr/>
      <dgm:t>
        <a:bodyPr/>
        <a:lstStyle/>
        <a:p>
          <a:endParaRPr lang="en-US"/>
        </a:p>
      </dgm:t>
    </dgm:pt>
    <dgm:pt modelId="{7ED20171-FD2C-4979-8172-0703422049FC}">
      <dgm:prSet custT="1"/>
      <dgm:spPr/>
      <dgm:t>
        <a:bodyPr/>
        <a:lstStyle/>
        <a:p>
          <a:endParaRPr lang="en-US" sz="4400" dirty="0"/>
        </a:p>
      </dgm:t>
    </dgm:pt>
    <dgm:pt modelId="{C846B2FD-AE90-471D-B316-F369E76EB7D7}" type="parTrans" cxnId="{902ADD4A-2B13-4EC9-869B-00A4E08C7204}">
      <dgm:prSet/>
      <dgm:spPr/>
      <dgm:t>
        <a:bodyPr/>
        <a:lstStyle/>
        <a:p>
          <a:endParaRPr lang="en-GB"/>
        </a:p>
      </dgm:t>
    </dgm:pt>
    <dgm:pt modelId="{C2552D18-2C8E-4BB0-A4D7-7F93D98BE4A2}" type="sibTrans" cxnId="{902ADD4A-2B13-4EC9-869B-00A4E08C7204}">
      <dgm:prSet/>
      <dgm:spPr/>
      <dgm:t>
        <a:bodyPr/>
        <a:lstStyle/>
        <a:p>
          <a:endParaRPr lang="en-GB"/>
        </a:p>
      </dgm:t>
    </dgm:pt>
    <dgm:pt modelId="{54996583-3D79-4B4A-8961-EC18E76F6BA4}" type="pres">
      <dgm:prSet presAssocID="{4CDF4597-12CB-410F-995C-B59D4776AE0F}" presName="vert0" presStyleCnt="0">
        <dgm:presLayoutVars>
          <dgm:dir/>
          <dgm:animOne val="branch"/>
          <dgm:animLvl val="lvl"/>
        </dgm:presLayoutVars>
      </dgm:prSet>
      <dgm:spPr/>
      <dgm:t>
        <a:bodyPr/>
        <a:lstStyle/>
        <a:p>
          <a:endParaRPr lang="en-US"/>
        </a:p>
      </dgm:t>
    </dgm:pt>
    <dgm:pt modelId="{7BA14ED7-73C2-4A30-89D9-CA2DB647E26C}" type="pres">
      <dgm:prSet presAssocID="{9F4A8E97-009A-427B-AAA7-5DB777DD3220}" presName="thickLine" presStyleLbl="alignNode1" presStyleIdx="0" presStyleCnt="3"/>
      <dgm:spPr/>
    </dgm:pt>
    <dgm:pt modelId="{C26D9683-F68B-4B06-90FE-E8B2021A80E5}" type="pres">
      <dgm:prSet presAssocID="{9F4A8E97-009A-427B-AAA7-5DB777DD3220}" presName="horz1" presStyleCnt="0"/>
      <dgm:spPr/>
    </dgm:pt>
    <dgm:pt modelId="{92E2DF04-5AAA-4283-A82B-95FF2E9B0E52}" type="pres">
      <dgm:prSet presAssocID="{9F4A8E97-009A-427B-AAA7-5DB777DD3220}" presName="tx1" presStyleLbl="revTx" presStyleIdx="0" presStyleCnt="3" custScaleY="12879" custLinFactNeighborX="-8794" custLinFactNeighborY="-1285"/>
      <dgm:spPr/>
      <dgm:t>
        <a:bodyPr/>
        <a:lstStyle/>
        <a:p>
          <a:endParaRPr lang="en-US"/>
        </a:p>
      </dgm:t>
    </dgm:pt>
    <dgm:pt modelId="{9E329FDB-3E95-496B-85BD-0F8A3F3C235C}" type="pres">
      <dgm:prSet presAssocID="{9F4A8E97-009A-427B-AAA7-5DB777DD3220}" presName="vert1" presStyleCnt="0"/>
      <dgm:spPr/>
    </dgm:pt>
    <dgm:pt modelId="{DA3E8307-FC1A-46B8-84BC-67655F76B83C}" type="pres">
      <dgm:prSet presAssocID="{7ED20171-FD2C-4979-8172-0703422049FC}" presName="thickLine" presStyleLbl="alignNode1" presStyleIdx="1" presStyleCnt="3"/>
      <dgm:spPr/>
    </dgm:pt>
    <dgm:pt modelId="{9817B420-5AAC-401D-BDF6-28BB378C17C7}" type="pres">
      <dgm:prSet presAssocID="{7ED20171-FD2C-4979-8172-0703422049FC}" presName="horz1" presStyleCnt="0"/>
      <dgm:spPr/>
    </dgm:pt>
    <dgm:pt modelId="{46626DFC-8232-4296-A7F9-66C2DBC2B365}" type="pres">
      <dgm:prSet presAssocID="{7ED20171-FD2C-4979-8172-0703422049FC}" presName="tx1" presStyleLbl="revTx" presStyleIdx="1" presStyleCnt="3"/>
      <dgm:spPr/>
      <dgm:t>
        <a:bodyPr/>
        <a:lstStyle/>
        <a:p>
          <a:endParaRPr lang="en-GB"/>
        </a:p>
      </dgm:t>
    </dgm:pt>
    <dgm:pt modelId="{FB30EEF5-C53F-4C9A-ABC4-92C8CC7AF68E}" type="pres">
      <dgm:prSet presAssocID="{7ED20171-FD2C-4979-8172-0703422049FC}" presName="vert1" presStyleCnt="0"/>
      <dgm:spPr/>
    </dgm:pt>
    <dgm:pt modelId="{AA3A6E55-C896-4C09-A020-FD7E1774686B}" type="pres">
      <dgm:prSet presAssocID="{D07B22A4-726A-405F-9509-E17EC4A3FA38}" presName="thickLine" presStyleLbl="alignNode1" presStyleIdx="2" presStyleCnt="3"/>
      <dgm:spPr/>
    </dgm:pt>
    <dgm:pt modelId="{8232ECA0-C874-4935-8DC3-43B1E5B73209}" type="pres">
      <dgm:prSet presAssocID="{D07B22A4-726A-405F-9509-E17EC4A3FA38}" presName="horz1" presStyleCnt="0"/>
      <dgm:spPr/>
    </dgm:pt>
    <dgm:pt modelId="{EBAD8C8C-E90F-4078-B50E-A0CB191930AB}" type="pres">
      <dgm:prSet presAssocID="{D07B22A4-726A-405F-9509-E17EC4A3FA38}" presName="tx1" presStyleLbl="revTx" presStyleIdx="2" presStyleCnt="3" custScaleY="33418" custLinFactNeighborY="-2021"/>
      <dgm:spPr/>
      <dgm:t>
        <a:bodyPr/>
        <a:lstStyle/>
        <a:p>
          <a:endParaRPr lang="en-US"/>
        </a:p>
      </dgm:t>
    </dgm:pt>
    <dgm:pt modelId="{57B8FA9A-1EC6-4B6D-A581-03DF2C34BE76}" type="pres">
      <dgm:prSet presAssocID="{D07B22A4-726A-405F-9509-E17EC4A3FA38}" presName="vert1" presStyleCnt="0"/>
      <dgm:spPr/>
    </dgm:pt>
  </dgm:ptLst>
  <dgm:cxnLst>
    <dgm:cxn modelId="{A87C5735-9D67-42DB-9212-A91DC05ED48B}" type="presOf" srcId="{D07B22A4-726A-405F-9509-E17EC4A3FA38}" destId="{EBAD8C8C-E90F-4078-B50E-A0CB191930AB}" srcOrd="0" destOrd="0" presId="urn:microsoft.com/office/officeart/2008/layout/LinedList"/>
    <dgm:cxn modelId="{EFD89338-8C3A-4ACC-9C2C-F75CE67CF314}" type="presOf" srcId="{4CDF4597-12CB-410F-995C-B59D4776AE0F}" destId="{54996583-3D79-4B4A-8961-EC18E76F6BA4}" srcOrd="0" destOrd="0" presId="urn:microsoft.com/office/officeart/2008/layout/LinedList"/>
    <dgm:cxn modelId="{C0713D81-5697-4807-A482-16AAC6C2D238}" type="presOf" srcId="{7ED20171-FD2C-4979-8172-0703422049FC}" destId="{46626DFC-8232-4296-A7F9-66C2DBC2B365}" srcOrd="0" destOrd="0" presId="urn:microsoft.com/office/officeart/2008/layout/LinedList"/>
    <dgm:cxn modelId="{18A7BA9C-3B0C-4D98-80B2-814E982F6DB5}" srcId="{4CDF4597-12CB-410F-995C-B59D4776AE0F}" destId="{D07B22A4-726A-405F-9509-E17EC4A3FA38}" srcOrd="2" destOrd="0" parTransId="{9B59C049-00EC-495A-AE48-C1AC18D2991B}" sibTransId="{0A64BB44-6645-43D5-BBC6-C12645977E66}"/>
    <dgm:cxn modelId="{7DD2EC0B-5DF8-4D0D-92D3-5FABBCA62485}" type="presOf" srcId="{9F4A8E97-009A-427B-AAA7-5DB777DD3220}" destId="{92E2DF04-5AAA-4283-A82B-95FF2E9B0E52}" srcOrd="0" destOrd="0" presId="urn:microsoft.com/office/officeart/2008/layout/LinedList"/>
    <dgm:cxn modelId="{DA2A00B9-47F0-405B-8665-8C326668667E}" srcId="{4CDF4597-12CB-410F-995C-B59D4776AE0F}" destId="{9F4A8E97-009A-427B-AAA7-5DB777DD3220}" srcOrd="0" destOrd="0" parTransId="{EC83901A-FC70-40E7-878E-844ECF688A95}" sibTransId="{E9DA18ED-3D55-40A9-A532-1ADF5A419A07}"/>
    <dgm:cxn modelId="{902ADD4A-2B13-4EC9-869B-00A4E08C7204}" srcId="{4CDF4597-12CB-410F-995C-B59D4776AE0F}" destId="{7ED20171-FD2C-4979-8172-0703422049FC}" srcOrd="1" destOrd="0" parTransId="{C846B2FD-AE90-471D-B316-F369E76EB7D7}" sibTransId="{C2552D18-2C8E-4BB0-A4D7-7F93D98BE4A2}"/>
    <dgm:cxn modelId="{8883BB1F-8A5E-4771-8B13-C8CE34073A3F}" type="presParOf" srcId="{54996583-3D79-4B4A-8961-EC18E76F6BA4}" destId="{7BA14ED7-73C2-4A30-89D9-CA2DB647E26C}" srcOrd="0" destOrd="0" presId="urn:microsoft.com/office/officeart/2008/layout/LinedList"/>
    <dgm:cxn modelId="{5D69F48E-4FE1-40E7-B33D-0A55EB4BEE03}" type="presParOf" srcId="{54996583-3D79-4B4A-8961-EC18E76F6BA4}" destId="{C26D9683-F68B-4B06-90FE-E8B2021A80E5}" srcOrd="1" destOrd="0" presId="urn:microsoft.com/office/officeart/2008/layout/LinedList"/>
    <dgm:cxn modelId="{D61BBAB9-ACA0-4C61-A3A5-AC010568DBE5}" type="presParOf" srcId="{C26D9683-F68B-4B06-90FE-E8B2021A80E5}" destId="{92E2DF04-5AAA-4283-A82B-95FF2E9B0E52}" srcOrd="0" destOrd="0" presId="urn:microsoft.com/office/officeart/2008/layout/LinedList"/>
    <dgm:cxn modelId="{308F97F5-654B-4C0A-9BDD-9C4CE7646707}" type="presParOf" srcId="{C26D9683-F68B-4B06-90FE-E8B2021A80E5}" destId="{9E329FDB-3E95-496B-85BD-0F8A3F3C235C}" srcOrd="1" destOrd="0" presId="urn:microsoft.com/office/officeart/2008/layout/LinedList"/>
    <dgm:cxn modelId="{1DF6C4A5-528B-400B-ADFC-D7255E217E63}" type="presParOf" srcId="{54996583-3D79-4B4A-8961-EC18E76F6BA4}" destId="{DA3E8307-FC1A-46B8-84BC-67655F76B83C}" srcOrd="2" destOrd="0" presId="urn:microsoft.com/office/officeart/2008/layout/LinedList"/>
    <dgm:cxn modelId="{F8B05536-F298-4802-998B-502A9B6E8A8C}" type="presParOf" srcId="{54996583-3D79-4B4A-8961-EC18E76F6BA4}" destId="{9817B420-5AAC-401D-BDF6-28BB378C17C7}" srcOrd="3" destOrd="0" presId="urn:microsoft.com/office/officeart/2008/layout/LinedList"/>
    <dgm:cxn modelId="{FD55BD4C-1AD5-4591-804B-95A736221F58}" type="presParOf" srcId="{9817B420-5AAC-401D-BDF6-28BB378C17C7}" destId="{46626DFC-8232-4296-A7F9-66C2DBC2B365}" srcOrd="0" destOrd="0" presId="urn:microsoft.com/office/officeart/2008/layout/LinedList"/>
    <dgm:cxn modelId="{C01BB40D-DC05-4722-A02E-DFEDF392F5DA}" type="presParOf" srcId="{9817B420-5AAC-401D-BDF6-28BB378C17C7}" destId="{FB30EEF5-C53F-4C9A-ABC4-92C8CC7AF68E}" srcOrd="1" destOrd="0" presId="urn:microsoft.com/office/officeart/2008/layout/LinedList"/>
    <dgm:cxn modelId="{B800D3A1-D330-4E70-949C-B9450171F5A4}" type="presParOf" srcId="{54996583-3D79-4B4A-8961-EC18E76F6BA4}" destId="{AA3A6E55-C896-4C09-A020-FD7E1774686B}" srcOrd="4" destOrd="0" presId="urn:microsoft.com/office/officeart/2008/layout/LinedList"/>
    <dgm:cxn modelId="{5A040619-05E7-4822-86AA-0F584F443F62}" type="presParOf" srcId="{54996583-3D79-4B4A-8961-EC18E76F6BA4}" destId="{8232ECA0-C874-4935-8DC3-43B1E5B73209}" srcOrd="5" destOrd="0" presId="urn:microsoft.com/office/officeart/2008/layout/LinedList"/>
    <dgm:cxn modelId="{BB6D0D1F-3C8D-4B8C-9B75-D791A6902981}" type="presParOf" srcId="{8232ECA0-C874-4935-8DC3-43B1E5B73209}" destId="{EBAD8C8C-E90F-4078-B50E-A0CB191930AB}" srcOrd="0" destOrd="0" presId="urn:microsoft.com/office/officeart/2008/layout/LinedList"/>
    <dgm:cxn modelId="{1FDD88A8-3718-444D-82F1-4B81C3298D07}" type="presParOf" srcId="{8232ECA0-C874-4935-8DC3-43B1E5B73209}" destId="{57B8FA9A-1EC6-4B6D-A581-03DF2C34BE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9FF200-5EEF-47A3-8737-A0CFB59BAFE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3AC2AA1-5DBE-410E-89B4-F2F0BC73E884}">
      <dgm:prSet custT="1"/>
      <dgm:spPr/>
      <dgm:t>
        <a:bodyPr/>
        <a:lstStyle/>
        <a:p>
          <a:r>
            <a:rPr lang="en-US" sz="2400" dirty="0" smtClean="0"/>
            <a:t>Cognitive Assessment</a:t>
          </a:r>
          <a:endParaRPr lang="en-US" sz="2400" dirty="0"/>
        </a:p>
      </dgm:t>
    </dgm:pt>
    <dgm:pt modelId="{4735995F-7718-438B-94A7-34A731C7C462}" type="parTrans" cxnId="{4391EFBE-235E-4823-8056-E068ED235C2A}">
      <dgm:prSet/>
      <dgm:spPr/>
      <dgm:t>
        <a:bodyPr/>
        <a:lstStyle/>
        <a:p>
          <a:endParaRPr lang="en-US"/>
        </a:p>
      </dgm:t>
    </dgm:pt>
    <dgm:pt modelId="{3C84A833-A8F7-4943-8FEC-97AC00D3C42B}" type="sibTrans" cxnId="{4391EFBE-235E-4823-8056-E068ED235C2A}">
      <dgm:prSet/>
      <dgm:spPr/>
      <dgm:t>
        <a:bodyPr/>
        <a:lstStyle/>
        <a:p>
          <a:endParaRPr lang="en-US"/>
        </a:p>
      </dgm:t>
    </dgm:pt>
    <dgm:pt modelId="{F896AA87-10D4-4710-A132-2DC720067B78}">
      <dgm:prSet custT="1"/>
      <dgm:spPr/>
      <dgm:t>
        <a:bodyPr/>
        <a:lstStyle/>
        <a:p>
          <a:r>
            <a:rPr lang="en-US" sz="2400" dirty="0" smtClean="0"/>
            <a:t>Neuro-imaging</a:t>
          </a:r>
          <a:endParaRPr lang="en-US" sz="2400" dirty="0"/>
        </a:p>
      </dgm:t>
    </dgm:pt>
    <dgm:pt modelId="{8EC0C51B-69ED-48D7-9484-254CDA69A06B}" type="parTrans" cxnId="{7ECA5D69-CD14-4528-AEDD-814E59A8531D}">
      <dgm:prSet/>
      <dgm:spPr/>
      <dgm:t>
        <a:bodyPr/>
        <a:lstStyle/>
        <a:p>
          <a:endParaRPr lang="en-US"/>
        </a:p>
      </dgm:t>
    </dgm:pt>
    <dgm:pt modelId="{68FE8F25-76A6-4948-9DE6-AAFC93C2D7F2}" type="sibTrans" cxnId="{7ECA5D69-CD14-4528-AEDD-814E59A8531D}">
      <dgm:prSet/>
      <dgm:spPr/>
      <dgm:t>
        <a:bodyPr/>
        <a:lstStyle/>
        <a:p>
          <a:endParaRPr lang="en-US"/>
        </a:p>
      </dgm:t>
    </dgm:pt>
    <dgm:pt modelId="{C4E0441E-E498-430E-ACC0-370B44DA0F97}">
      <dgm:prSet custT="1"/>
      <dgm:spPr/>
      <dgm:t>
        <a:bodyPr/>
        <a:lstStyle/>
        <a:p>
          <a:r>
            <a:rPr lang="en-GB" sz="2400" dirty="0" smtClean="0"/>
            <a:t>Depression &amp; anxiety assessments</a:t>
          </a:r>
        </a:p>
      </dgm:t>
    </dgm:pt>
    <dgm:pt modelId="{0593A9CF-60EB-45BE-9A00-9EFB340ECB92}" type="parTrans" cxnId="{BB78DF03-0476-4281-B7B8-EE3F8AB1227B}">
      <dgm:prSet/>
      <dgm:spPr/>
      <dgm:t>
        <a:bodyPr/>
        <a:lstStyle/>
        <a:p>
          <a:endParaRPr lang="en-US"/>
        </a:p>
      </dgm:t>
    </dgm:pt>
    <dgm:pt modelId="{57E569DF-4F51-42E6-B6EB-57CDA7E90522}" type="sibTrans" cxnId="{BB78DF03-0476-4281-B7B8-EE3F8AB1227B}">
      <dgm:prSet/>
      <dgm:spPr/>
      <dgm:t>
        <a:bodyPr/>
        <a:lstStyle/>
        <a:p>
          <a:endParaRPr lang="en-US"/>
        </a:p>
      </dgm:t>
    </dgm:pt>
    <dgm:pt modelId="{7EBBFA6A-DC64-4611-9444-9CFDB65B3E11}">
      <dgm:prSet custT="1"/>
      <dgm:spPr/>
      <dgm:t>
        <a:bodyPr/>
        <a:lstStyle/>
        <a:p>
          <a:r>
            <a:rPr lang="en-US" sz="2400" dirty="0" smtClean="0"/>
            <a:t>OT Assessment</a:t>
          </a:r>
          <a:endParaRPr lang="en-US" sz="2400" dirty="0"/>
        </a:p>
      </dgm:t>
    </dgm:pt>
    <dgm:pt modelId="{ADD1E161-C70A-4D8C-AE21-82617108F4A3}" type="parTrans" cxnId="{D218B2C6-EB16-4AD0-B6BE-930E9EBAD23E}">
      <dgm:prSet/>
      <dgm:spPr/>
      <dgm:t>
        <a:bodyPr/>
        <a:lstStyle/>
        <a:p>
          <a:endParaRPr lang="en-GB"/>
        </a:p>
      </dgm:t>
    </dgm:pt>
    <dgm:pt modelId="{6C838514-4CA4-4213-9822-42D945511F89}" type="sibTrans" cxnId="{D218B2C6-EB16-4AD0-B6BE-930E9EBAD23E}">
      <dgm:prSet/>
      <dgm:spPr/>
      <dgm:t>
        <a:bodyPr/>
        <a:lstStyle/>
        <a:p>
          <a:endParaRPr lang="en-GB"/>
        </a:p>
      </dgm:t>
    </dgm:pt>
    <dgm:pt modelId="{A6CE12FF-0F3A-4F66-96CA-F6FEBBED2B1D}" type="pres">
      <dgm:prSet presAssocID="{AF9FF200-5EEF-47A3-8737-A0CFB59BAFE7}" presName="root" presStyleCnt="0">
        <dgm:presLayoutVars>
          <dgm:dir/>
          <dgm:resizeHandles val="exact"/>
        </dgm:presLayoutVars>
      </dgm:prSet>
      <dgm:spPr/>
      <dgm:t>
        <a:bodyPr/>
        <a:lstStyle/>
        <a:p>
          <a:endParaRPr lang="en-US"/>
        </a:p>
      </dgm:t>
    </dgm:pt>
    <dgm:pt modelId="{C0C07CC1-04BA-4FFF-8DD1-77402C269235}" type="pres">
      <dgm:prSet presAssocID="{43AC2AA1-5DBE-410E-89B4-F2F0BC73E884}" presName="compNode" presStyleCnt="0"/>
      <dgm:spPr/>
    </dgm:pt>
    <dgm:pt modelId="{5BBCE625-7C07-4A78-9BBA-40C9DE9950B8}" type="pres">
      <dgm:prSet presAssocID="{43AC2AA1-5DBE-410E-89B4-F2F0BC73E884}" presName="iconRect" presStyleLbl="node1" presStyleIdx="0" presStyleCnt="4" custScaleX="180492" custScaleY="141539"/>
      <dgm:spPr>
        <a:blipFill rotWithShape="1">
          <a:blip xmlns:r="http://schemas.openxmlformats.org/officeDocument/2006/relationships" r:embed="rId1"/>
          <a:stretch>
            <a:fillRect/>
          </a:stretch>
        </a:blipFill>
        <a:ln>
          <a:noFill/>
        </a:ln>
      </dgm:spPr>
      <dgm:t>
        <a:bodyPr/>
        <a:lstStyle/>
        <a:p>
          <a:endParaRPr lang="en-GB"/>
        </a:p>
      </dgm:t>
      <dgm:extLst/>
    </dgm:pt>
    <dgm:pt modelId="{8C9F0B12-CBF7-4B30-94EE-C4D5298AC7BE}" type="pres">
      <dgm:prSet presAssocID="{43AC2AA1-5DBE-410E-89B4-F2F0BC73E884}" presName="spaceRect" presStyleCnt="0"/>
      <dgm:spPr/>
    </dgm:pt>
    <dgm:pt modelId="{B45AA69A-3448-4AF1-97B2-AC3820C1D28E}" type="pres">
      <dgm:prSet presAssocID="{43AC2AA1-5DBE-410E-89B4-F2F0BC73E884}" presName="textRect" presStyleLbl="revTx" presStyleIdx="0" presStyleCnt="4">
        <dgm:presLayoutVars>
          <dgm:chMax val="1"/>
          <dgm:chPref val="1"/>
        </dgm:presLayoutVars>
      </dgm:prSet>
      <dgm:spPr/>
      <dgm:t>
        <a:bodyPr/>
        <a:lstStyle/>
        <a:p>
          <a:endParaRPr lang="en-US"/>
        </a:p>
      </dgm:t>
    </dgm:pt>
    <dgm:pt modelId="{5348EEFF-6CB6-4396-9CDD-D06F126DEC1F}" type="pres">
      <dgm:prSet presAssocID="{3C84A833-A8F7-4943-8FEC-97AC00D3C42B}" presName="sibTrans" presStyleCnt="0"/>
      <dgm:spPr/>
    </dgm:pt>
    <dgm:pt modelId="{F977ECFD-311D-4014-8BB7-8E7447B90F7F}" type="pres">
      <dgm:prSet presAssocID="{7EBBFA6A-DC64-4611-9444-9CFDB65B3E11}" presName="compNode" presStyleCnt="0"/>
      <dgm:spPr/>
    </dgm:pt>
    <dgm:pt modelId="{9E26A8DE-2CD8-4E38-AB7C-11D00BC457E3}" type="pres">
      <dgm:prSet presAssocID="{7EBBFA6A-DC64-4611-9444-9CFDB65B3E11}" presName="iconRect" presStyleLbl="node1" presStyleIdx="1" presStyleCnt="4" custScaleX="144285" custScaleY="118928" custLinFactX="-100000" custLinFactY="100000" custLinFactNeighborX="-169042" custLinFactNeighborY="19417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t>
        <a:bodyPr/>
        <a:lstStyle/>
        <a:p>
          <a:endParaRPr lang="en-GB"/>
        </a:p>
      </dgm:t>
    </dgm:pt>
    <dgm:pt modelId="{29331EB4-8DBF-40F9-8AFB-86E9DC6DE6E0}" type="pres">
      <dgm:prSet presAssocID="{7EBBFA6A-DC64-4611-9444-9CFDB65B3E11}" presName="spaceRect" presStyleCnt="0"/>
      <dgm:spPr/>
    </dgm:pt>
    <dgm:pt modelId="{AEDB890D-9419-4BCB-A925-F783DE1E438D}" type="pres">
      <dgm:prSet presAssocID="{7EBBFA6A-DC64-4611-9444-9CFDB65B3E11}" presName="textRect" presStyleLbl="revTx" presStyleIdx="1" presStyleCnt="4" custLinFactNeighborX="7465" custLinFactNeighborY="-12524">
        <dgm:presLayoutVars>
          <dgm:chMax val="1"/>
          <dgm:chPref val="1"/>
        </dgm:presLayoutVars>
      </dgm:prSet>
      <dgm:spPr/>
      <dgm:t>
        <a:bodyPr/>
        <a:lstStyle/>
        <a:p>
          <a:endParaRPr lang="en-GB"/>
        </a:p>
      </dgm:t>
    </dgm:pt>
    <dgm:pt modelId="{F3207774-EE32-4226-8529-F4DC73855212}" type="pres">
      <dgm:prSet presAssocID="{6C838514-4CA4-4213-9822-42D945511F89}" presName="sibTrans" presStyleCnt="0"/>
      <dgm:spPr/>
    </dgm:pt>
    <dgm:pt modelId="{A7F127EA-782D-48D8-A6E1-B981726E744A}" type="pres">
      <dgm:prSet presAssocID="{F896AA87-10D4-4710-A132-2DC720067B78}" presName="compNode" presStyleCnt="0"/>
      <dgm:spPr/>
    </dgm:pt>
    <dgm:pt modelId="{5EBA99EA-8519-451C-89F0-EF4CBEF37B99}" type="pres">
      <dgm:prSet presAssocID="{F896AA87-10D4-4710-A132-2DC720067B78}" presName="iconRect" presStyleLbl="node1" presStyleIdx="2" presStyleCnt="4" custScaleX="156500" custScaleY="135778" custLinFactX="132653" custLinFactY="-114463" custLinFactNeighborX="200000" custLinFactNeighborY="-200000"/>
      <dgm:spPr>
        <a:blipFill rotWithShape="1">
          <a:blip xmlns:r="http://schemas.openxmlformats.org/officeDocument/2006/relationships" r:embed="rId3"/>
          <a:stretch>
            <a:fillRect/>
          </a:stretch>
        </a:blipFill>
        <a:ln>
          <a:noFill/>
        </a:ln>
      </dgm:spPr>
      <dgm:t>
        <a:bodyPr/>
        <a:lstStyle/>
        <a:p>
          <a:endParaRPr lang="en-GB"/>
        </a:p>
      </dgm:t>
      <dgm:extLst>
        <a:ext uri="{E40237B7-FDA0-4F09-8148-C483321AD2D9}">
          <dgm14:cNvPr xmlns:dgm14="http://schemas.microsoft.com/office/drawing/2010/diagram" id="0" name="" descr="Family"/>
        </a:ext>
      </dgm:extLst>
    </dgm:pt>
    <dgm:pt modelId="{944F36D5-0A61-41F7-B926-E5A4C52D927D}" type="pres">
      <dgm:prSet presAssocID="{F896AA87-10D4-4710-A132-2DC720067B78}" presName="spaceRect" presStyleCnt="0"/>
      <dgm:spPr/>
    </dgm:pt>
    <dgm:pt modelId="{AD0E2D38-F202-4AFF-9217-CDA96775DE3C}" type="pres">
      <dgm:prSet presAssocID="{F896AA87-10D4-4710-A132-2DC720067B78}" presName="textRect" presStyleLbl="revTx" presStyleIdx="2" presStyleCnt="4">
        <dgm:presLayoutVars>
          <dgm:chMax val="1"/>
          <dgm:chPref val="1"/>
        </dgm:presLayoutVars>
      </dgm:prSet>
      <dgm:spPr/>
      <dgm:t>
        <a:bodyPr/>
        <a:lstStyle/>
        <a:p>
          <a:endParaRPr lang="en-US"/>
        </a:p>
      </dgm:t>
    </dgm:pt>
    <dgm:pt modelId="{074C1B8D-46F6-4263-8AFF-A481BE5EEF0C}" type="pres">
      <dgm:prSet presAssocID="{68FE8F25-76A6-4948-9DE6-AAFC93C2D7F2}" presName="sibTrans" presStyleCnt="0"/>
      <dgm:spPr/>
    </dgm:pt>
    <dgm:pt modelId="{DABFE4B4-A594-4542-B76B-D9D83DBE6AD5}" type="pres">
      <dgm:prSet presAssocID="{C4E0441E-E498-430E-ACC0-370B44DA0F97}" presName="compNode" presStyleCnt="0"/>
      <dgm:spPr/>
    </dgm:pt>
    <dgm:pt modelId="{360CD904-BD90-481B-BE07-1942BD4A466A}" type="pres">
      <dgm:prSet presAssocID="{C4E0441E-E498-430E-ACC0-370B44DA0F97}" presName="iconRect" presStyleLbl="node1" presStyleIdx="3" presStyleCnt="4" custLinFactNeighborX="14932" custLinFactNeighborY="-38569"/>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t>
        <a:bodyPr/>
        <a:lstStyle/>
        <a:p>
          <a:endParaRPr lang="en-GB"/>
        </a:p>
      </dgm:t>
      <dgm:extLst>
        <a:ext uri="{E40237B7-FDA0-4F09-8148-C483321AD2D9}">
          <dgm14:cNvPr xmlns:dgm14="http://schemas.microsoft.com/office/drawing/2010/diagram" id="0" name="" descr="Hospital First Aid"/>
        </a:ext>
      </dgm:extLst>
    </dgm:pt>
    <dgm:pt modelId="{106A70B0-BB93-4AAE-81BE-6742E929FAE2}" type="pres">
      <dgm:prSet presAssocID="{C4E0441E-E498-430E-ACC0-370B44DA0F97}" presName="spaceRect" presStyleCnt="0"/>
      <dgm:spPr/>
    </dgm:pt>
    <dgm:pt modelId="{6C2C9EBC-8596-456C-BD3A-11A82EDBE2EF}" type="pres">
      <dgm:prSet presAssocID="{C4E0441E-E498-430E-ACC0-370B44DA0F97}" presName="textRect" presStyleLbl="revTx" presStyleIdx="3" presStyleCnt="4" custScaleX="131785" custScaleY="136527" custLinFactNeighborX="23679" custLinFactNeighborY="-55966">
        <dgm:presLayoutVars>
          <dgm:chMax val="1"/>
          <dgm:chPref val="1"/>
        </dgm:presLayoutVars>
      </dgm:prSet>
      <dgm:spPr/>
      <dgm:t>
        <a:bodyPr/>
        <a:lstStyle/>
        <a:p>
          <a:endParaRPr lang="en-US"/>
        </a:p>
      </dgm:t>
    </dgm:pt>
  </dgm:ptLst>
  <dgm:cxnLst>
    <dgm:cxn modelId="{BB78DF03-0476-4281-B7B8-EE3F8AB1227B}" srcId="{AF9FF200-5EEF-47A3-8737-A0CFB59BAFE7}" destId="{C4E0441E-E498-430E-ACC0-370B44DA0F97}" srcOrd="3" destOrd="0" parTransId="{0593A9CF-60EB-45BE-9A00-9EFB340ECB92}" sibTransId="{57E569DF-4F51-42E6-B6EB-57CDA7E90522}"/>
    <dgm:cxn modelId="{3A2D00C9-22A7-440C-B8E0-F481025562B1}" type="presOf" srcId="{C4E0441E-E498-430E-ACC0-370B44DA0F97}" destId="{6C2C9EBC-8596-456C-BD3A-11A82EDBE2EF}" srcOrd="0" destOrd="0" presId="urn:microsoft.com/office/officeart/2018/2/layout/IconLabelList"/>
    <dgm:cxn modelId="{4391EFBE-235E-4823-8056-E068ED235C2A}" srcId="{AF9FF200-5EEF-47A3-8737-A0CFB59BAFE7}" destId="{43AC2AA1-5DBE-410E-89B4-F2F0BC73E884}" srcOrd="0" destOrd="0" parTransId="{4735995F-7718-438B-94A7-34A731C7C462}" sibTransId="{3C84A833-A8F7-4943-8FEC-97AC00D3C42B}"/>
    <dgm:cxn modelId="{7ECA5D69-CD14-4528-AEDD-814E59A8531D}" srcId="{AF9FF200-5EEF-47A3-8737-A0CFB59BAFE7}" destId="{F896AA87-10D4-4710-A132-2DC720067B78}" srcOrd="2" destOrd="0" parTransId="{8EC0C51B-69ED-48D7-9484-254CDA69A06B}" sibTransId="{68FE8F25-76A6-4948-9DE6-AAFC93C2D7F2}"/>
    <dgm:cxn modelId="{D218B2C6-EB16-4AD0-B6BE-930E9EBAD23E}" srcId="{AF9FF200-5EEF-47A3-8737-A0CFB59BAFE7}" destId="{7EBBFA6A-DC64-4611-9444-9CFDB65B3E11}" srcOrd="1" destOrd="0" parTransId="{ADD1E161-C70A-4D8C-AE21-82617108F4A3}" sibTransId="{6C838514-4CA4-4213-9822-42D945511F89}"/>
    <dgm:cxn modelId="{BA81E928-D0CB-49A7-8AB7-A6DF632C551C}" type="presOf" srcId="{7EBBFA6A-DC64-4611-9444-9CFDB65B3E11}" destId="{AEDB890D-9419-4BCB-A925-F783DE1E438D}" srcOrd="0" destOrd="0" presId="urn:microsoft.com/office/officeart/2018/2/layout/IconLabelList"/>
    <dgm:cxn modelId="{E6F14181-792C-4F24-AF16-0E4F06F43245}" type="presOf" srcId="{AF9FF200-5EEF-47A3-8737-A0CFB59BAFE7}" destId="{A6CE12FF-0F3A-4F66-96CA-F6FEBBED2B1D}" srcOrd="0" destOrd="0" presId="urn:microsoft.com/office/officeart/2018/2/layout/IconLabelList"/>
    <dgm:cxn modelId="{1F56B4CE-DE61-42EB-80E0-AC446DE09F19}" type="presOf" srcId="{F896AA87-10D4-4710-A132-2DC720067B78}" destId="{AD0E2D38-F202-4AFF-9217-CDA96775DE3C}" srcOrd="0" destOrd="0" presId="urn:microsoft.com/office/officeart/2018/2/layout/IconLabelList"/>
    <dgm:cxn modelId="{9630B268-4D40-487E-AFFA-E19E058907A8}" type="presOf" srcId="{43AC2AA1-5DBE-410E-89B4-F2F0BC73E884}" destId="{B45AA69A-3448-4AF1-97B2-AC3820C1D28E}" srcOrd="0" destOrd="0" presId="urn:microsoft.com/office/officeart/2018/2/layout/IconLabelList"/>
    <dgm:cxn modelId="{DC5EF947-59CF-4FA4-AFE2-0942D45A9114}" type="presParOf" srcId="{A6CE12FF-0F3A-4F66-96CA-F6FEBBED2B1D}" destId="{C0C07CC1-04BA-4FFF-8DD1-77402C269235}" srcOrd="0" destOrd="0" presId="urn:microsoft.com/office/officeart/2018/2/layout/IconLabelList"/>
    <dgm:cxn modelId="{7E2FD7D8-8DE0-44B9-8815-42E73BDFCA1D}" type="presParOf" srcId="{C0C07CC1-04BA-4FFF-8DD1-77402C269235}" destId="{5BBCE625-7C07-4A78-9BBA-40C9DE9950B8}" srcOrd="0" destOrd="0" presId="urn:microsoft.com/office/officeart/2018/2/layout/IconLabelList"/>
    <dgm:cxn modelId="{CD3F1311-96D9-422F-B1DC-082A7F041C40}" type="presParOf" srcId="{C0C07CC1-04BA-4FFF-8DD1-77402C269235}" destId="{8C9F0B12-CBF7-4B30-94EE-C4D5298AC7BE}" srcOrd="1" destOrd="0" presId="urn:microsoft.com/office/officeart/2018/2/layout/IconLabelList"/>
    <dgm:cxn modelId="{DB1C7CEE-70E3-41ED-9004-F8D0830F5914}" type="presParOf" srcId="{C0C07CC1-04BA-4FFF-8DD1-77402C269235}" destId="{B45AA69A-3448-4AF1-97B2-AC3820C1D28E}" srcOrd="2" destOrd="0" presId="urn:microsoft.com/office/officeart/2018/2/layout/IconLabelList"/>
    <dgm:cxn modelId="{AD325AAF-DFA4-4062-9F62-552F05942414}" type="presParOf" srcId="{A6CE12FF-0F3A-4F66-96CA-F6FEBBED2B1D}" destId="{5348EEFF-6CB6-4396-9CDD-D06F126DEC1F}" srcOrd="1" destOrd="0" presId="urn:microsoft.com/office/officeart/2018/2/layout/IconLabelList"/>
    <dgm:cxn modelId="{04346AFC-E3E0-4A06-BAE4-E3DFEABA13E0}" type="presParOf" srcId="{A6CE12FF-0F3A-4F66-96CA-F6FEBBED2B1D}" destId="{F977ECFD-311D-4014-8BB7-8E7447B90F7F}" srcOrd="2" destOrd="0" presId="urn:microsoft.com/office/officeart/2018/2/layout/IconLabelList"/>
    <dgm:cxn modelId="{32F5B20F-5D87-4FF0-B892-FF7D260B2097}" type="presParOf" srcId="{F977ECFD-311D-4014-8BB7-8E7447B90F7F}" destId="{9E26A8DE-2CD8-4E38-AB7C-11D00BC457E3}" srcOrd="0" destOrd="0" presId="urn:microsoft.com/office/officeart/2018/2/layout/IconLabelList"/>
    <dgm:cxn modelId="{C1816197-2B24-4F85-A287-C6327A399C25}" type="presParOf" srcId="{F977ECFD-311D-4014-8BB7-8E7447B90F7F}" destId="{29331EB4-8DBF-40F9-8AFB-86E9DC6DE6E0}" srcOrd="1" destOrd="0" presId="urn:microsoft.com/office/officeart/2018/2/layout/IconLabelList"/>
    <dgm:cxn modelId="{C0D61755-10C6-40D9-8455-CCC774151BEF}" type="presParOf" srcId="{F977ECFD-311D-4014-8BB7-8E7447B90F7F}" destId="{AEDB890D-9419-4BCB-A925-F783DE1E438D}" srcOrd="2" destOrd="0" presId="urn:microsoft.com/office/officeart/2018/2/layout/IconLabelList"/>
    <dgm:cxn modelId="{7FCE280D-BB8E-41D1-A86F-09E58785F290}" type="presParOf" srcId="{A6CE12FF-0F3A-4F66-96CA-F6FEBBED2B1D}" destId="{F3207774-EE32-4226-8529-F4DC73855212}" srcOrd="3" destOrd="0" presId="urn:microsoft.com/office/officeart/2018/2/layout/IconLabelList"/>
    <dgm:cxn modelId="{4494683B-7100-401B-857F-9FE646043BDE}" type="presParOf" srcId="{A6CE12FF-0F3A-4F66-96CA-F6FEBBED2B1D}" destId="{A7F127EA-782D-48D8-A6E1-B981726E744A}" srcOrd="4" destOrd="0" presId="urn:microsoft.com/office/officeart/2018/2/layout/IconLabelList"/>
    <dgm:cxn modelId="{10CF73ED-1158-43D6-89C3-646949587276}" type="presParOf" srcId="{A7F127EA-782D-48D8-A6E1-B981726E744A}" destId="{5EBA99EA-8519-451C-89F0-EF4CBEF37B99}" srcOrd="0" destOrd="0" presId="urn:microsoft.com/office/officeart/2018/2/layout/IconLabelList"/>
    <dgm:cxn modelId="{3382F864-2110-4248-8BF9-6B7E1A9F3E6C}" type="presParOf" srcId="{A7F127EA-782D-48D8-A6E1-B981726E744A}" destId="{944F36D5-0A61-41F7-B926-E5A4C52D927D}" srcOrd="1" destOrd="0" presId="urn:microsoft.com/office/officeart/2018/2/layout/IconLabelList"/>
    <dgm:cxn modelId="{929262F5-6308-49BE-8E5D-0FE5E088BADE}" type="presParOf" srcId="{A7F127EA-782D-48D8-A6E1-B981726E744A}" destId="{AD0E2D38-F202-4AFF-9217-CDA96775DE3C}" srcOrd="2" destOrd="0" presId="urn:microsoft.com/office/officeart/2018/2/layout/IconLabelList"/>
    <dgm:cxn modelId="{BB51C8CD-C205-4D2B-A64A-B0F68A7C8826}" type="presParOf" srcId="{A6CE12FF-0F3A-4F66-96CA-F6FEBBED2B1D}" destId="{074C1B8D-46F6-4263-8AFF-A481BE5EEF0C}" srcOrd="5" destOrd="0" presId="urn:microsoft.com/office/officeart/2018/2/layout/IconLabelList"/>
    <dgm:cxn modelId="{4DB0EC91-8C1D-4DF2-A6A9-9FF301954004}" type="presParOf" srcId="{A6CE12FF-0F3A-4F66-96CA-F6FEBBED2B1D}" destId="{DABFE4B4-A594-4542-B76B-D9D83DBE6AD5}" srcOrd="6" destOrd="0" presId="urn:microsoft.com/office/officeart/2018/2/layout/IconLabelList"/>
    <dgm:cxn modelId="{BA3549D4-43C3-4DFB-A8DB-43866885AE3D}" type="presParOf" srcId="{DABFE4B4-A594-4542-B76B-D9D83DBE6AD5}" destId="{360CD904-BD90-481B-BE07-1942BD4A466A}" srcOrd="0" destOrd="0" presId="urn:microsoft.com/office/officeart/2018/2/layout/IconLabelList"/>
    <dgm:cxn modelId="{54ABEB42-6ACC-4C3E-B3F6-A8AD2E233609}" type="presParOf" srcId="{DABFE4B4-A594-4542-B76B-D9D83DBE6AD5}" destId="{106A70B0-BB93-4AAE-81BE-6742E929FAE2}" srcOrd="1" destOrd="0" presId="urn:microsoft.com/office/officeart/2018/2/layout/IconLabelList"/>
    <dgm:cxn modelId="{9153EE7D-C3CF-4946-9C1F-CC44DED74199}" type="presParOf" srcId="{DABFE4B4-A594-4542-B76B-D9D83DBE6AD5}" destId="{6C2C9EBC-8596-456C-BD3A-11A82EDBE2EF}" srcOrd="2" destOrd="0" presId="urn:microsoft.com/office/officeart/2018/2/layout/Icon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9FF200-5EEF-47A3-8737-A0CFB59BAFE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3AC2AA1-5DBE-410E-89B4-F2F0BC73E884}">
      <dgm:prSet custT="1"/>
      <dgm:spPr/>
      <dgm:t>
        <a:bodyPr/>
        <a:lstStyle/>
        <a:p>
          <a:r>
            <a:rPr lang="en-US" sz="2800" dirty="0" smtClean="0"/>
            <a:t>Pulse/ ECG</a:t>
          </a:r>
          <a:endParaRPr lang="en-US" sz="2800" dirty="0"/>
        </a:p>
      </dgm:t>
    </dgm:pt>
    <dgm:pt modelId="{4735995F-7718-438B-94A7-34A731C7C462}" type="parTrans" cxnId="{4391EFBE-235E-4823-8056-E068ED235C2A}">
      <dgm:prSet/>
      <dgm:spPr/>
      <dgm:t>
        <a:bodyPr/>
        <a:lstStyle/>
        <a:p>
          <a:endParaRPr lang="en-US"/>
        </a:p>
      </dgm:t>
    </dgm:pt>
    <dgm:pt modelId="{3C84A833-A8F7-4943-8FEC-97AC00D3C42B}" type="sibTrans" cxnId="{4391EFBE-235E-4823-8056-E068ED235C2A}">
      <dgm:prSet/>
      <dgm:spPr/>
      <dgm:t>
        <a:bodyPr/>
        <a:lstStyle/>
        <a:p>
          <a:endParaRPr lang="en-US"/>
        </a:p>
      </dgm:t>
    </dgm:pt>
    <dgm:pt modelId="{F896AA87-10D4-4710-A132-2DC720067B78}">
      <dgm:prSet custT="1"/>
      <dgm:spPr/>
      <dgm:t>
        <a:bodyPr/>
        <a:lstStyle/>
        <a:p>
          <a:r>
            <a:rPr lang="en-GB" sz="1600" dirty="0"/>
            <a:t>Prescribing memantine should be straightforward if there is a recent </a:t>
          </a:r>
          <a:r>
            <a:rPr lang="en-GB" sz="1600" dirty="0" smtClean="0"/>
            <a:t>e-GFR</a:t>
          </a:r>
          <a:r>
            <a:rPr lang="en-GB" sz="1600" dirty="0"/>
            <a:t>.</a:t>
          </a:r>
          <a:endParaRPr lang="en-US" sz="1600" dirty="0"/>
        </a:p>
      </dgm:t>
    </dgm:pt>
    <dgm:pt modelId="{8EC0C51B-69ED-48D7-9484-254CDA69A06B}" type="parTrans" cxnId="{7ECA5D69-CD14-4528-AEDD-814E59A8531D}">
      <dgm:prSet/>
      <dgm:spPr/>
      <dgm:t>
        <a:bodyPr/>
        <a:lstStyle/>
        <a:p>
          <a:endParaRPr lang="en-US"/>
        </a:p>
      </dgm:t>
    </dgm:pt>
    <dgm:pt modelId="{68FE8F25-76A6-4948-9DE6-AAFC93C2D7F2}" type="sibTrans" cxnId="{7ECA5D69-CD14-4528-AEDD-814E59A8531D}">
      <dgm:prSet/>
      <dgm:spPr/>
      <dgm:t>
        <a:bodyPr/>
        <a:lstStyle/>
        <a:p>
          <a:endParaRPr lang="en-US"/>
        </a:p>
      </dgm:t>
    </dgm:pt>
    <dgm:pt modelId="{C4E0441E-E498-430E-ACC0-370B44DA0F97}">
      <dgm:prSet custT="1"/>
      <dgm:spPr/>
      <dgm:t>
        <a:bodyPr/>
        <a:lstStyle/>
        <a:p>
          <a:r>
            <a:rPr lang="en-GB" sz="1400" dirty="0"/>
            <a:t>Other treatments options remain possible </a:t>
          </a:r>
          <a:r>
            <a:rPr lang="en-GB" sz="1400" dirty="0" err="1"/>
            <a:t>eg</a:t>
          </a:r>
          <a:r>
            <a:rPr lang="en-GB" sz="1400" dirty="0"/>
            <a:t> treatment of depression, reviewing medications </a:t>
          </a:r>
          <a:r>
            <a:rPr lang="en-GB" sz="1400" dirty="0" err="1"/>
            <a:t>etc</a:t>
          </a:r>
          <a:endParaRPr lang="en-US" sz="1400" dirty="0"/>
        </a:p>
      </dgm:t>
    </dgm:pt>
    <dgm:pt modelId="{0593A9CF-60EB-45BE-9A00-9EFB340ECB92}" type="parTrans" cxnId="{BB78DF03-0476-4281-B7B8-EE3F8AB1227B}">
      <dgm:prSet/>
      <dgm:spPr/>
      <dgm:t>
        <a:bodyPr/>
        <a:lstStyle/>
        <a:p>
          <a:endParaRPr lang="en-US"/>
        </a:p>
      </dgm:t>
    </dgm:pt>
    <dgm:pt modelId="{57E569DF-4F51-42E6-B6EB-57CDA7E90522}" type="sibTrans" cxnId="{BB78DF03-0476-4281-B7B8-EE3F8AB1227B}">
      <dgm:prSet/>
      <dgm:spPr/>
      <dgm:t>
        <a:bodyPr/>
        <a:lstStyle/>
        <a:p>
          <a:endParaRPr lang="en-US"/>
        </a:p>
      </dgm:t>
    </dgm:pt>
    <dgm:pt modelId="{3111F5CD-22B6-4D51-883C-4FF9AFD152DA}">
      <dgm:prSet custT="1"/>
      <dgm:spPr/>
      <dgm:t>
        <a:bodyPr/>
        <a:lstStyle/>
        <a:p>
          <a:r>
            <a:rPr lang="en-GB" sz="2000" dirty="0" smtClean="0"/>
            <a:t>carers could be offered </a:t>
          </a:r>
          <a:r>
            <a:rPr lang="en-GB" sz="2000" dirty="0"/>
            <a:t>a psychoeducation and skills training programme. </a:t>
          </a:r>
          <a:r>
            <a:rPr lang="en-GB" sz="2000" dirty="0" err="1"/>
            <a:t>StrAtegies</a:t>
          </a:r>
          <a:r>
            <a:rPr lang="en-GB" sz="2000" dirty="0"/>
            <a:t> for Relatives Intervention (START) can be delivered via a telephone or video </a:t>
          </a:r>
          <a:r>
            <a:rPr lang="en-GB" sz="2000" dirty="0" smtClean="0"/>
            <a:t>– CST Groups</a:t>
          </a:r>
          <a:endParaRPr lang="en-US" sz="2000" dirty="0"/>
        </a:p>
      </dgm:t>
    </dgm:pt>
    <dgm:pt modelId="{C466FFDD-8A47-40B9-B155-374FEF119552}" type="parTrans" cxnId="{5FEE918D-37B1-42E3-AB00-2375FD5A5145}">
      <dgm:prSet/>
      <dgm:spPr/>
      <dgm:t>
        <a:bodyPr/>
        <a:lstStyle/>
        <a:p>
          <a:endParaRPr lang="en-US"/>
        </a:p>
      </dgm:t>
    </dgm:pt>
    <dgm:pt modelId="{6D8FCA53-E9E7-4DF8-8D95-6F27C4AEC76B}" type="sibTrans" cxnId="{5FEE918D-37B1-42E3-AB00-2375FD5A5145}">
      <dgm:prSet/>
      <dgm:spPr/>
      <dgm:t>
        <a:bodyPr/>
        <a:lstStyle/>
        <a:p>
          <a:endParaRPr lang="en-US"/>
        </a:p>
      </dgm:t>
    </dgm:pt>
    <dgm:pt modelId="{A6CE12FF-0F3A-4F66-96CA-F6FEBBED2B1D}" type="pres">
      <dgm:prSet presAssocID="{AF9FF200-5EEF-47A3-8737-A0CFB59BAFE7}" presName="root" presStyleCnt="0">
        <dgm:presLayoutVars>
          <dgm:dir/>
          <dgm:resizeHandles val="exact"/>
        </dgm:presLayoutVars>
      </dgm:prSet>
      <dgm:spPr/>
      <dgm:t>
        <a:bodyPr/>
        <a:lstStyle/>
        <a:p>
          <a:endParaRPr lang="en-US"/>
        </a:p>
      </dgm:t>
    </dgm:pt>
    <dgm:pt modelId="{C0C07CC1-04BA-4FFF-8DD1-77402C269235}" type="pres">
      <dgm:prSet presAssocID="{43AC2AA1-5DBE-410E-89B4-F2F0BC73E884}" presName="compNode" presStyleCnt="0"/>
      <dgm:spPr/>
    </dgm:pt>
    <dgm:pt modelId="{5BBCE625-7C07-4A78-9BBA-40C9DE9950B8}" type="pres">
      <dgm:prSet presAssocID="{43AC2AA1-5DBE-410E-89B4-F2F0BC73E884}" presName="iconRect" presStyleLbl="node1" presStyleIdx="0" presStyleCnt="4" custLinFactNeighborX="-12179" custLinFactNeighborY="1277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t>
        <a:bodyPr/>
        <a:lstStyle/>
        <a:p>
          <a:endParaRPr lang="en-GB"/>
        </a:p>
      </dgm:t>
      <dgm:extLst>
        <a:ext uri="{E40237B7-FDA0-4F09-8148-C483321AD2D9}">
          <dgm14:cNvPr xmlns:dgm14="http://schemas.microsoft.com/office/drawing/2010/diagram" id="0" name="" descr="Heart"/>
        </a:ext>
      </dgm:extLst>
    </dgm:pt>
    <dgm:pt modelId="{8C9F0B12-CBF7-4B30-94EE-C4D5298AC7BE}" type="pres">
      <dgm:prSet presAssocID="{43AC2AA1-5DBE-410E-89B4-F2F0BC73E884}" presName="spaceRect" presStyleCnt="0"/>
      <dgm:spPr/>
    </dgm:pt>
    <dgm:pt modelId="{B45AA69A-3448-4AF1-97B2-AC3820C1D28E}" type="pres">
      <dgm:prSet presAssocID="{43AC2AA1-5DBE-410E-89B4-F2F0BC73E884}" presName="textRect" presStyleLbl="revTx" presStyleIdx="0" presStyleCnt="4" custLinFactNeighborX="-18669" custLinFactNeighborY="-8611">
        <dgm:presLayoutVars>
          <dgm:chMax val="1"/>
          <dgm:chPref val="1"/>
        </dgm:presLayoutVars>
      </dgm:prSet>
      <dgm:spPr/>
      <dgm:t>
        <a:bodyPr/>
        <a:lstStyle/>
        <a:p>
          <a:endParaRPr lang="en-US"/>
        </a:p>
      </dgm:t>
    </dgm:pt>
    <dgm:pt modelId="{5348EEFF-6CB6-4396-9CDD-D06F126DEC1F}" type="pres">
      <dgm:prSet presAssocID="{3C84A833-A8F7-4943-8FEC-97AC00D3C42B}" presName="sibTrans" presStyleCnt="0"/>
      <dgm:spPr/>
    </dgm:pt>
    <dgm:pt modelId="{A7F127EA-782D-48D8-A6E1-B981726E744A}" type="pres">
      <dgm:prSet presAssocID="{F896AA87-10D4-4710-A132-2DC720067B78}" presName="compNode" presStyleCnt="0"/>
      <dgm:spPr/>
    </dgm:pt>
    <dgm:pt modelId="{5EBA99EA-8519-451C-89F0-EF4CBEF37B99}" type="pres">
      <dgm:prSet presAssocID="{F896AA87-10D4-4710-A132-2DC720067B78}" presName="iconRect" presStyleLbl="node1" presStyleIdx="1" presStyleCnt="4" custLinFactY="100000" custLinFactNeighborX="-20643" custLinFactNeighborY="192161"/>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t>
        <a:bodyPr/>
        <a:lstStyle/>
        <a:p>
          <a:endParaRPr lang="en-GB"/>
        </a:p>
      </dgm:t>
      <dgm:extLst>
        <a:ext uri="{E40237B7-FDA0-4F09-8148-C483321AD2D9}">
          <dgm14:cNvPr xmlns:dgm14="http://schemas.microsoft.com/office/drawing/2010/diagram" id="0" name="" descr="Family"/>
        </a:ext>
      </dgm:extLst>
    </dgm:pt>
    <dgm:pt modelId="{944F36D5-0A61-41F7-B926-E5A4C52D927D}" type="pres">
      <dgm:prSet presAssocID="{F896AA87-10D4-4710-A132-2DC720067B78}" presName="spaceRect" presStyleCnt="0"/>
      <dgm:spPr/>
    </dgm:pt>
    <dgm:pt modelId="{AD0E2D38-F202-4AFF-9217-CDA96775DE3C}" type="pres">
      <dgm:prSet presAssocID="{F896AA87-10D4-4710-A132-2DC720067B78}" presName="textRect" presStyleLbl="revTx" presStyleIdx="1" presStyleCnt="4" custScaleX="135522" custScaleY="102247" custLinFactNeighborX="-3656" custLinFactNeighborY="-1469">
        <dgm:presLayoutVars>
          <dgm:chMax val="1"/>
          <dgm:chPref val="1"/>
        </dgm:presLayoutVars>
      </dgm:prSet>
      <dgm:spPr/>
      <dgm:t>
        <a:bodyPr/>
        <a:lstStyle/>
        <a:p>
          <a:endParaRPr lang="en-US"/>
        </a:p>
      </dgm:t>
    </dgm:pt>
    <dgm:pt modelId="{074C1B8D-46F6-4263-8AFF-A481BE5EEF0C}" type="pres">
      <dgm:prSet presAssocID="{68FE8F25-76A6-4948-9DE6-AAFC93C2D7F2}" presName="sibTrans" presStyleCnt="0"/>
      <dgm:spPr/>
    </dgm:pt>
    <dgm:pt modelId="{DABFE4B4-A594-4542-B76B-D9D83DBE6AD5}" type="pres">
      <dgm:prSet presAssocID="{C4E0441E-E498-430E-ACC0-370B44DA0F97}" presName="compNode" presStyleCnt="0"/>
      <dgm:spPr/>
    </dgm:pt>
    <dgm:pt modelId="{360CD904-BD90-481B-BE07-1942BD4A466A}" type="pres">
      <dgm:prSet presAssocID="{C4E0441E-E498-430E-ACC0-370B44DA0F97}" presName="iconRect" presStyleLbl="node1" presStyleIdx="2" presStyleCnt="4" custLinFactX="-118828" custLinFactNeighborX="-200000" custLinFactNeighborY="6095"/>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t>
        <a:bodyPr/>
        <a:lstStyle/>
        <a:p>
          <a:endParaRPr lang="en-GB"/>
        </a:p>
      </dgm:t>
      <dgm:extLst>
        <a:ext uri="{E40237B7-FDA0-4F09-8148-C483321AD2D9}">
          <dgm14:cNvPr xmlns:dgm14="http://schemas.microsoft.com/office/drawing/2010/diagram" id="0" name="" descr="Hospital First Aid"/>
        </a:ext>
      </dgm:extLst>
    </dgm:pt>
    <dgm:pt modelId="{106A70B0-BB93-4AAE-81BE-6742E929FAE2}" type="pres">
      <dgm:prSet presAssocID="{C4E0441E-E498-430E-ACC0-370B44DA0F97}" presName="spaceRect" presStyleCnt="0"/>
      <dgm:spPr/>
    </dgm:pt>
    <dgm:pt modelId="{6C2C9EBC-8596-456C-BD3A-11A82EDBE2EF}" type="pres">
      <dgm:prSet presAssocID="{C4E0441E-E498-430E-ACC0-370B44DA0F97}" presName="textRect" presStyleLbl="revTx" presStyleIdx="2" presStyleCnt="4">
        <dgm:presLayoutVars>
          <dgm:chMax val="1"/>
          <dgm:chPref val="1"/>
        </dgm:presLayoutVars>
      </dgm:prSet>
      <dgm:spPr/>
      <dgm:t>
        <a:bodyPr/>
        <a:lstStyle/>
        <a:p>
          <a:endParaRPr lang="en-US"/>
        </a:p>
      </dgm:t>
    </dgm:pt>
    <dgm:pt modelId="{C02CB8F9-22A0-4001-B9B5-68B08335157A}" type="pres">
      <dgm:prSet presAssocID="{57E569DF-4F51-42E6-B6EB-57CDA7E90522}" presName="sibTrans" presStyleCnt="0"/>
      <dgm:spPr/>
    </dgm:pt>
    <dgm:pt modelId="{0F71ED0E-9BE6-4E60-827D-D63826C51ADF}" type="pres">
      <dgm:prSet presAssocID="{3111F5CD-22B6-4D51-883C-4FF9AFD152DA}" presName="compNode" presStyleCnt="0"/>
      <dgm:spPr/>
    </dgm:pt>
    <dgm:pt modelId="{157B90AC-18D7-46CD-8E01-15148FB66FF3}" type="pres">
      <dgm:prSet presAssocID="{3111F5CD-22B6-4D51-883C-4FF9AFD152DA}" presName="iconRect" presStyleLbl="node1" presStyleIdx="3" presStyleCnt="4" custLinFactX="107316" custLinFactY="-100000" custLinFactNeighborX="200000" custLinFactNeighborY="-187912"/>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9000" r="-9000"/>
          </a:stretch>
        </a:blipFill>
        <a:ln>
          <a:noFill/>
        </a:ln>
      </dgm:spPr>
      <dgm:t>
        <a:bodyPr/>
        <a:lstStyle/>
        <a:p>
          <a:endParaRPr lang="en-GB"/>
        </a:p>
      </dgm:t>
      <dgm:extLst/>
    </dgm:pt>
    <dgm:pt modelId="{9FCDC53C-E70D-4EED-B965-D56427AD1604}" type="pres">
      <dgm:prSet presAssocID="{3111F5CD-22B6-4D51-883C-4FF9AFD152DA}" presName="spaceRect" presStyleCnt="0"/>
      <dgm:spPr/>
    </dgm:pt>
    <dgm:pt modelId="{F7A6D7A3-C505-4C3C-9BFC-FA92F262AED2}" type="pres">
      <dgm:prSet presAssocID="{3111F5CD-22B6-4D51-883C-4FF9AFD152DA}" presName="textRect" presStyleLbl="revTx" presStyleIdx="3" presStyleCnt="4" custScaleX="320948" custScaleY="84879" custLinFactNeighborX="-3492" custLinFactNeighborY="24905">
        <dgm:presLayoutVars>
          <dgm:chMax val="1"/>
          <dgm:chPref val="1"/>
        </dgm:presLayoutVars>
      </dgm:prSet>
      <dgm:spPr/>
      <dgm:t>
        <a:bodyPr/>
        <a:lstStyle/>
        <a:p>
          <a:endParaRPr lang="en-US"/>
        </a:p>
      </dgm:t>
    </dgm:pt>
  </dgm:ptLst>
  <dgm:cxnLst>
    <dgm:cxn modelId="{5FEE918D-37B1-42E3-AB00-2375FD5A5145}" srcId="{AF9FF200-5EEF-47A3-8737-A0CFB59BAFE7}" destId="{3111F5CD-22B6-4D51-883C-4FF9AFD152DA}" srcOrd="3" destOrd="0" parTransId="{C466FFDD-8A47-40B9-B155-374FEF119552}" sibTransId="{6D8FCA53-E9E7-4DF8-8D95-6F27C4AEC76B}"/>
    <dgm:cxn modelId="{BB78DF03-0476-4281-B7B8-EE3F8AB1227B}" srcId="{AF9FF200-5EEF-47A3-8737-A0CFB59BAFE7}" destId="{C4E0441E-E498-430E-ACC0-370B44DA0F97}" srcOrd="2" destOrd="0" parTransId="{0593A9CF-60EB-45BE-9A00-9EFB340ECB92}" sibTransId="{57E569DF-4F51-42E6-B6EB-57CDA7E90522}"/>
    <dgm:cxn modelId="{4391EFBE-235E-4823-8056-E068ED235C2A}" srcId="{AF9FF200-5EEF-47A3-8737-A0CFB59BAFE7}" destId="{43AC2AA1-5DBE-410E-89B4-F2F0BC73E884}" srcOrd="0" destOrd="0" parTransId="{4735995F-7718-438B-94A7-34A731C7C462}" sibTransId="{3C84A833-A8F7-4943-8FEC-97AC00D3C42B}"/>
    <dgm:cxn modelId="{124EF11B-6346-4C09-89A4-6B62B90A429D}" type="presOf" srcId="{AF9FF200-5EEF-47A3-8737-A0CFB59BAFE7}" destId="{A6CE12FF-0F3A-4F66-96CA-F6FEBBED2B1D}" srcOrd="0" destOrd="0" presId="urn:microsoft.com/office/officeart/2018/2/layout/IconLabelList"/>
    <dgm:cxn modelId="{12BA4EAD-BED9-4E02-9EC8-751A5036C168}" type="presOf" srcId="{F896AA87-10D4-4710-A132-2DC720067B78}" destId="{AD0E2D38-F202-4AFF-9217-CDA96775DE3C}" srcOrd="0" destOrd="0" presId="urn:microsoft.com/office/officeart/2018/2/layout/IconLabelList"/>
    <dgm:cxn modelId="{EE373682-31F2-46D3-A3EE-D26F4F18A7F4}" type="presOf" srcId="{3111F5CD-22B6-4D51-883C-4FF9AFD152DA}" destId="{F7A6D7A3-C505-4C3C-9BFC-FA92F262AED2}" srcOrd="0" destOrd="0" presId="urn:microsoft.com/office/officeart/2018/2/layout/IconLabelList"/>
    <dgm:cxn modelId="{FF512B37-5EC1-40B0-A658-B3871A32F0D4}" type="presOf" srcId="{C4E0441E-E498-430E-ACC0-370B44DA0F97}" destId="{6C2C9EBC-8596-456C-BD3A-11A82EDBE2EF}" srcOrd="0" destOrd="0" presId="urn:microsoft.com/office/officeart/2018/2/layout/IconLabelList"/>
    <dgm:cxn modelId="{7ECA5D69-CD14-4528-AEDD-814E59A8531D}" srcId="{AF9FF200-5EEF-47A3-8737-A0CFB59BAFE7}" destId="{F896AA87-10D4-4710-A132-2DC720067B78}" srcOrd="1" destOrd="0" parTransId="{8EC0C51B-69ED-48D7-9484-254CDA69A06B}" sibTransId="{68FE8F25-76A6-4948-9DE6-AAFC93C2D7F2}"/>
    <dgm:cxn modelId="{94930D90-9F4B-4021-B0FA-4293B972B368}" type="presOf" srcId="{43AC2AA1-5DBE-410E-89B4-F2F0BC73E884}" destId="{B45AA69A-3448-4AF1-97B2-AC3820C1D28E}" srcOrd="0" destOrd="0" presId="urn:microsoft.com/office/officeart/2018/2/layout/IconLabelList"/>
    <dgm:cxn modelId="{A72817BB-5389-4F73-982A-9631FB800C2C}" type="presParOf" srcId="{A6CE12FF-0F3A-4F66-96CA-F6FEBBED2B1D}" destId="{C0C07CC1-04BA-4FFF-8DD1-77402C269235}" srcOrd="0" destOrd="0" presId="urn:microsoft.com/office/officeart/2018/2/layout/IconLabelList"/>
    <dgm:cxn modelId="{3F2AD337-C26D-419A-B7BB-A8B59DD4228B}" type="presParOf" srcId="{C0C07CC1-04BA-4FFF-8DD1-77402C269235}" destId="{5BBCE625-7C07-4A78-9BBA-40C9DE9950B8}" srcOrd="0" destOrd="0" presId="urn:microsoft.com/office/officeart/2018/2/layout/IconLabelList"/>
    <dgm:cxn modelId="{5BADD481-408F-48C7-8D5B-BA4EFDF4FC12}" type="presParOf" srcId="{C0C07CC1-04BA-4FFF-8DD1-77402C269235}" destId="{8C9F0B12-CBF7-4B30-94EE-C4D5298AC7BE}" srcOrd="1" destOrd="0" presId="urn:microsoft.com/office/officeart/2018/2/layout/IconLabelList"/>
    <dgm:cxn modelId="{B2E1BA9F-C3D2-4207-B60D-132D13B08943}" type="presParOf" srcId="{C0C07CC1-04BA-4FFF-8DD1-77402C269235}" destId="{B45AA69A-3448-4AF1-97B2-AC3820C1D28E}" srcOrd="2" destOrd="0" presId="urn:microsoft.com/office/officeart/2018/2/layout/IconLabelList"/>
    <dgm:cxn modelId="{421B3C50-EAAC-4910-8FCD-6128248AA0D8}" type="presParOf" srcId="{A6CE12FF-0F3A-4F66-96CA-F6FEBBED2B1D}" destId="{5348EEFF-6CB6-4396-9CDD-D06F126DEC1F}" srcOrd="1" destOrd="0" presId="urn:microsoft.com/office/officeart/2018/2/layout/IconLabelList"/>
    <dgm:cxn modelId="{49A18841-1675-413B-999E-5D6656C8F70F}" type="presParOf" srcId="{A6CE12FF-0F3A-4F66-96CA-F6FEBBED2B1D}" destId="{A7F127EA-782D-48D8-A6E1-B981726E744A}" srcOrd="2" destOrd="0" presId="urn:microsoft.com/office/officeart/2018/2/layout/IconLabelList"/>
    <dgm:cxn modelId="{FEDCCD37-DFC0-4487-B702-4FBD07821B7B}" type="presParOf" srcId="{A7F127EA-782D-48D8-A6E1-B981726E744A}" destId="{5EBA99EA-8519-451C-89F0-EF4CBEF37B99}" srcOrd="0" destOrd="0" presId="urn:microsoft.com/office/officeart/2018/2/layout/IconLabelList"/>
    <dgm:cxn modelId="{44E839A9-F19E-4E30-B32B-561F11A097A1}" type="presParOf" srcId="{A7F127EA-782D-48D8-A6E1-B981726E744A}" destId="{944F36D5-0A61-41F7-B926-E5A4C52D927D}" srcOrd="1" destOrd="0" presId="urn:microsoft.com/office/officeart/2018/2/layout/IconLabelList"/>
    <dgm:cxn modelId="{80721546-FBD3-4C3F-BE58-210F5C655319}" type="presParOf" srcId="{A7F127EA-782D-48D8-A6E1-B981726E744A}" destId="{AD0E2D38-F202-4AFF-9217-CDA96775DE3C}" srcOrd="2" destOrd="0" presId="urn:microsoft.com/office/officeart/2018/2/layout/IconLabelList"/>
    <dgm:cxn modelId="{70BD4213-CF47-46B1-B2FF-DA60D117C777}" type="presParOf" srcId="{A6CE12FF-0F3A-4F66-96CA-F6FEBBED2B1D}" destId="{074C1B8D-46F6-4263-8AFF-A481BE5EEF0C}" srcOrd="3" destOrd="0" presId="urn:microsoft.com/office/officeart/2018/2/layout/IconLabelList"/>
    <dgm:cxn modelId="{059999CE-FFD8-4A86-A5CC-940DE82A0497}" type="presParOf" srcId="{A6CE12FF-0F3A-4F66-96CA-F6FEBBED2B1D}" destId="{DABFE4B4-A594-4542-B76B-D9D83DBE6AD5}" srcOrd="4" destOrd="0" presId="urn:microsoft.com/office/officeart/2018/2/layout/IconLabelList"/>
    <dgm:cxn modelId="{0E1AD8BD-E905-40DD-ADDB-A96A4C989E9E}" type="presParOf" srcId="{DABFE4B4-A594-4542-B76B-D9D83DBE6AD5}" destId="{360CD904-BD90-481B-BE07-1942BD4A466A}" srcOrd="0" destOrd="0" presId="urn:microsoft.com/office/officeart/2018/2/layout/IconLabelList"/>
    <dgm:cxn modelId="{5D360E01-C084-4918-91CF-73991CDDB2FF}" type="presParOf" srcId="{DABFE4B4-A594-4542-B76B-D9D83DBE6AD5}" destId="{106A70B0-BB93-4AAE-81BE-6742E929FAE2}" srcOrd="1" destOrd="0" presId="urn:microsoft.com/office/officeart/2018/2/layout/IconLabelList"/>
    <dgm:cxn modelId="{5AA54C60-1505-40F4-86B7-68066A129A09}" type="presParOf" srcId="{DABFE4B4-A594-4542-B76B-D9D83DBE6AD5}" destId="{6C2C9EBC-8596-456C-BD3A-11A82EDBE2EF}" srcOrd="2" destOrd="0" presId="urn:microsoft.com/office/officeart/2018/2/layout/IconLabelList"/>
    <dgm:cxn modelId="{8AAFEE91-05B4-4CEE-9345-A83B16A45DE3}" type="presParOf" srcId="{A6CE12FF-0F3A-4F66-96CA-F6FEBBED2B1D}" destId="{C02CB8F9-22A0-4001-B9B5-68B08335157A}" srcOrd="5" destOrd="0" presId="urn:microsoft.com/office/officeart/2018/2/layout/IconLabelList"/>
    <dgm:cxn modelId="{69CBFCA8-548F-452E-BBA9-C0E88D3C61C5}" type="presParOf" srcId="{A6CE12FF-0F3A-4F66-96CA-F6FEBBED2B1D}" destId="{0F71ED0E-9BE6-4E60-827D-D63826C51ADF}" srcOrd="6" destOrd="0" presId="urn:microsoft.com/office/officeart/2018/2/layout/IconLabelList"/>
    <dgm:cxn modelId="{F7BE9D32-F3A8-49E3-9F39-F6ECEF58929A}" type="presParOf" srcId="{0F71ED0E-9BE6-4E60-827D-D63826C51ADF}" destId="{157B90AC-18D7-46CD-8E01-15148FB66FF3}" srcOrd="0" destOrd="0" presId="urn:microsoft.com/office/officeart/2018/2/layout/IconLabelList"/>
    <dgm:cxn modelId="{986307D5-AF88-4245-B3C3-2E0BA54AF4EE}" type="presParOf" srcId="{0F71ED0E-9BE6-4E60-827D-D63826C51ADF}" destId="{9FCDC53C-E70D-4EED-B965-D56427AD1604}" srcOrd="1" destOrd="0" presId="urn:microsoft.com/office/officeart/2018/2/layout/IconLabelList"/>
    <dgm:cxn modelId="{2381154D-81B2-4FE9-875D-E5E4C8703325}" type="presParOf" srcId="{0F71ED0E-9BE6-4E60-827D-D63826C51ADF}" destId="{F7A6D7A3-C505-4C3C-9BFC-FA92F262AED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06187-DFD4-4A2A-9111-6619FA4DFF1A}">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8083B-54E8-4FFD-B579-CC7BDB18F534}">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COVID </a:t>
          </a:r>
          <a:r>
            <a:rPr lang="en-GB" sz="2800" kern="1200" dirty="0" smtClean="0"/>
            <a:t>19 posed a challenge to our ‘routine’ memory clinic work </a:t>
          </a:r>
          <a:endParaRPr lang="en-US" sz="2800" kern="1200" dirty="0"/>
        </a:p>
      </dsp:txBody>
      <dsp:txXfrm>
        <a:off x="0" y="0"/>
        <a:ext cx="5098256" cy="1412477"/>
      </dsp:txXfrm>
    </dsp:sp>
    <dsp:sp modelId="{44DC2378-3775-49F3-BEA4-8E1C100BD6B4}">
      <dsp:nvSpPr>
        <dsp:cNvPr id="0" name=""/>
        <dsp:cNvSpPr/>
      </dsp:nvSpPr>
      <dsp:spPr>
        <a:xfrm>
          <a:off x="0" y="1412478"/>
          <a:ext cx="5098256" cy="0"/>
        </a:xfrm>
        <a:prstGeom prst="line">
          <a:avLst/>
        </a:prstGeom>
        <a:solidFill>
          <a:schemeClr val="accent2">
            <a:hueOff val="-846917"/>
            <a:satOff val="-14316"/>
            <a:lumOff val="11372"/>
            <a:alphaOff val="0"/>
          </a:schemeClr>
        </a:solidFill>
        <a:ln w="15875" cap="flat" cmpd="sng" algn="ctr">
          <a:solidFill>
            <a:schemeClr val="accent2">
              <a:hueOff val="-846917"/>
              <a:satOff val="-14316"/>
              <a:lumOff val="1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D5D8C-8359-42B5-ACB1-22B708ABC74D}">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Business as usual is not possible neither we can close for business</a:t>
          </a:r>
          <a:endParaRPr lang="en-US" sz="2800" kern="1200" dirty="0"/>
        </a:p>
      </dsp:txBody>
      <dsp:txXfrm>
        <a:off x="0" y="1412477"/>
        <a:ext cx="5098256" cy="1412477"/>
      </dsp:txXfrm>
    </dsp:sp>
    <dsp:sp modelId="{49A04727-BEDB-4013-A2F2-BFA778AB0109}">
      <dsp:nvSpPr>
        <dsp:cNvPr id="0" name=""/>
        <dsp:cNvSpPr/>
      </dsp:nvSpPr>
      <dsp:spPr>
        <a:xfrm>
          <a:off x="0" y="2824956"/>
          <a:ext cx="5098256" cy="0"/>
        </a:xfrm>
        <a:prstGeom prst="line">
          <a:avLst/>
        </a:prstGeom>
        <a:solidFill>
          <a:schemeClr val="accent2">
            <a:hueOff val="-1693834"/>
            <a:satOff val="-28631"/>
            <a:lumOff val="22744"/>
            <a:alphaOff val="0"/>
          </a:schemeClr>
        </a:solidFill>
        <a:ln w="15875" cap="flat" cmpd="sng" algn="ctr">
          <a:solidFill>
            <a:schemeClr val="accent2">
              <a:hueOff val="-1693834"/>
              <a:satOff val="-28631"/>
              <a:lumOff val="2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41183-1865-4382-A920-BCC432EAC833}">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smtClean="0"/>
            <a:t>We used NEED and RISK as a mantra to challenge whatever we did</a:t>
          </a:r>
          <a:endParaRPr lang="en-US" sz="2800" kern="1200" dirty="0"/>
        </a:p>
      </dsp:txBody>
      <dsp:txXfrm>
        <a:off x="0" y="2824955"/>
        <a:ext cx="5098256" cy="1412477"/>
      </dsp:txXfrm>
    </dsp:sp>
    <dsp:sp modelId="{F13A1E0D-61CA-494D-813A-FB9CD49E6545}">
      <dsp:nvSpPr>
        <dsp:cNvPr id="0" name=""/>
        <dsp:cNvSpPr/>
      </dsp:nvSpPr>
      <dsp:spPr>
        <a:xfrm>
          <a:off x="0" y="4237434"/>
          <a:ext cx="5098256" cy="0"/>
        </a:xfrm>
        <a:prstGeom prst="line">
          <a:avLst/>
        </a:prstGeom>
        <a:solidFill>
          <a:schemeClr val="accent2">
            <a:hueOff val="-2540751"/>
            <a:satOff val="-42947"/>
            <a:lumOff val="34116"/>
            <a:alphaOff val="0"/>
          </a:schemeClr>
        </a:solidFill>
        <a:ln w="15875" cap="flat" cmpd="sng" algn="ctr">
          <a:solidFill>
            <a:schemeClr val="accent2">
              <a:hueOff val="-2540751"/>
              <a:satOff val="-42947"/>
              <a:lumOff val="341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F3A0C-E3D6-40CA-BF6C-0B6F8D2C1EE6}">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smtClean="0"/>
            <a:t>Patients and families were clearly keen to engage in the new way</a:t>
          </a:r>
          <a:endParaRPr lang="en-US" sz="2800" kern="1200" dirty="0"/>
        </a:p>
      </dsp:txBody>
      <dsp:txXfrm>
        <a:off x="0" y="4237433"/>
        <a:ext cx="5098256" cy="1412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D0EFD-6F87-40B4-904C-BDD411865887}">
      <dsp:nvSpPr>
        <dsp:cNvPr id="0" name=""/>
        <dsp:cNvSpPr/>
      </dsp:nvSpPr>
      <dsp:spPr>
        <a:xfrm>
          <a:off x="0" y="0"/>
          <a:ext cx="5784353" cy="71689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Enhanced Screening </a:t>
          </a:r>
          <a:r>
            <a:rPr lang="mr-IN" sz="2400" kern="1200" dirty="0" smtClean="0"/>
            <a:t>–</a:t>
          </a:r>
          <a:r>
            <a:rPr lang="en-GB" sz="2400" kern="1200" dirty="0" smtClean="0"/>
            <a:t> Need &amp; Risk</a:t>
          </a:r>
          <a:endParaRPr lang="en-US" sz="2400" kern="1200" dirty="0"/>
        </a:p>
      </dsp:txBody>
      <dsp:txXfrm>
        <a:off x="20997" y="20997"/>
        <a:ext cx="4926888" cy="674903"/>
      </dsp:txXfrm>
    </dsp:sp>
    <dsp:sp modelId="{229A21F6-9407-4A30-A61F-4A7264C1A8A3}">
      <dsp:nvSpPr>
        <dsp:cNvPr id="0" name=""/>
        <dsp:cNvSpPr/>
      </dsp:nvSpPr>
      <dsp:spPr>
        <a:xfrm>
          <a:off x="431948" y="816466"/>
          <a:ext cx="5784353" cy="71689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Discussion with patients and Family</a:t>
          </a:r>
          <a:endParaRPr lang="en-US" sz="2400" kern="1200" dirty="0"/>
        </a:p>
      </dsp:txBody>
      <dsp:txXfrm>
        <a:off x="452945" y="837463"/>
        <a:ext cx="4844427" cy="674903"/>
      </dsp:txXfrm>
    </dsp:sp>
    <dsp:sp modelId="{9DBDECBE-7F61-4599-ABCE-CE9BBFA8BC17}">
      <dsp:nvSpPr>
        <dsp:cNvPr id="0" name=""/>
        <dsp:cNvSpPr/>
      </dsp:nvSpPr>
      <dsp:spPr>
        <a:xfrm>
          <a:off x="863896" y="1632932"/>
          <a:ext cx="5784353" cy="71689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smtClean="0"/>
            <a:t>Assessment </a:t>
          </a:r>
          <a:r>
            <a:rPr lang="mr-IN" sz="2400" kern="1200" smtClean="0"/>
            <a:t>–</a:t>
          </a:r>
          <a:r>
            <a:rPr lang="en-GB" sz="2400" kern="1200" smtClean="0"/>
            <a:t> Remote vs F2F</a:t>
          </a:r>
          <a:endParaRPr lang="en-US" sz="2400" kern="1200" dirty="0"/>
        </a:p>
      </dsp:txBody>
      <dsp:txXfrm>
        <a:off x="884893" y="1653929"/>
        <a:ext cx="4844427" cy="674903"/>
      </dsp:txXfrm>
    </dsp:sp>
    <dsp:sp modelId="{AA58C863-27B4-4AF3-BD6D-825D2A91B73F}">
      <dsp:nvSpPr>
        <dsp:cNvPr id="0" name=""/>
        <dsp:cNvSpPr/>
      </dsp:nvSpPr>
      <dsp:spPr>
        <a:xfrm>
          <a:off x="1295845" y="2449398"/>
          <a:ext cx="5784353" cy="71689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smtClean="0"/>
            <a:t>Diagnosis </a:t>
          </a:r>
          <a:r>
            <a:rPr lang="mr-IN" sz="2400" kern="1200" smtClean="0"/>
            <a:t>–</a:t>
          </a:r>
          <a:r>
            <a:rPr lang="en-GB" sz="2400" kern="1200" smtClean="0"/>
            <a:t> Remote vs F2F</a:t>
          </a:r>
          <a:endParaRPr lang="en-US" sz="2400" kern="1200" dirty="0"/>
        </a:p>
      </dsp:txBody>
      <dsp:txXfrm>
        <a:off x="1316842" y="2470395"/>
        <a:ext cx="4844427" cy="674903"/>
      </dsp:txXfrm>
    </dsp:sp>
    <dsp:sp modelId="{332F6FA9-CD44-4BA3-BF61-2D3DA1B59360}">
      <dsp:nvSpPr>
        <dsp:cNvPr id="0" name=""/>
        <dsp:cNvSpPr/>
      </dsp:nvSpPr>
      <dsp:spPr>
        <a:xfrm>
          <a:off x="1727793" y="3265864"/>
          <a:ext cx="5784353" cy="716897"/>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Future Planning </a:t>
          </a:r>
          <a:r>
            <a:rPr lang="mr-IN" sz="2400" kern="1200" dirty="0" smtClean="0"/>
            <a:t>–</a:t>
          </a:r>
          <a:r>
            <a:rPr lang="en-GB" sz="2400" kern="1200" dirty="0" smtClean="0"/>
            <a:t> OT assessment </a:t>
          </a:r>
          <a:r>
            <a:rPr lang="en-GB" sz="2400" kern="1200" dirty="0" err="1" smtClean="0"/>
            <a:t>etc</a:t>
          </a:r>
          <a:endParaRPr lang="en-US" sz="2400" kern="1200" dirty="0"/>
        </a:p>
      </dsp:txBody>
      <dsp:txXfrm>
        <a:off x="1748790" y="3286861"/>
        <a:ext cx="4844427" cy="674903"/>
      </dsp:txXfrm>
    </dsp:sp>
    <dsp:sp modelId="{DC419509-6B35-43A0-93E6-08A8C06481E7}">
      <dsp:nvSpPr>
        <dsp:cNvPr id="0" name=""/>
        <dsp:cNvSpPr/>
      </dsp:nvSpPr>
      <dsp:spPr>
        <a:xfrm>
          <a:off x="5318370" y="523733"/>
          <a:ext cx="465983" cy="46598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423216" y="523733"/>
        <a:ext cx="256291" cy="350652"/>
      </dsp:txXfrm>
    </dsp:sp>
    <dsp:sp modelId="{F288974F-7597-4404-B795-2128F7806614}">
      <dsp:nvSpPr>
        <dsp:cNvPr id="0" name=""/>
        <dsp:cNvSpPr/>
      </dsp:nvSpPr>
      <dsp:spPr>
        <a:xfrm>
          <a:off x="5750318" y="1340199"/>
          <a:ext cx="465983" cy="465983"/>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855164" y="1340199"/>
        <a:ext cx="256291" cy="350652"/>
      </dsp:txXfrm>
    </dsp:sp>
    <dsp:sp modelId="{3AD51556-70BB-4681-9080-C942979C025B}">
      <dsp:nvSpPr>
        <dsp:cNvPr id="0" name=""/>
        <dsp:cNvSpPr/>
      </dsp:nvSpPr>
      <dsp:spPr>
        <a:xfrm>
          <a:off x="6182266" y="2144717"/>
          <a:ext cx="465983" cy="465983"/>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287112" y="2144717"/>
        <a:ext cx="256291" cy="350652"/>
      </dsp:txXfrm>
    </dsp:sp>
    <dsp:sp modelId="{12C86D7A-3F5F-4620-9B19-423FB2C1046E}">
      <dsp:nvSpPr>
        <dsp:cNvPr id="0" name=""/>
        <dsp:cNvSpPr/>
      </dsp:nvSpPr>
      <dsp:spPr>
        <a:xfrm>
          <a:off x="6614215" y="2969149"/>
          <a:ext cx="465983" cy="465983"/>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719061" y="2969149"/>
        <a:ext cx="256291" cy="350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98E70-B3EE-48B0-A11A-CD56A791B882}">
      <dsp:nvSpPr>
        <dsp:cNvPr id="0" name=""/>
        <dsp:cNvSpPr/>
      </dsp:nvSpPr>
      <dsp:spPr>
        <a:xfrm>
          <a:off x="0" y="1107423"/>
          <a:ext cx="2121693" cy="13472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42F17-D889-401D-9835-4247565EFF5A}">
      <dsp:nvSpPr>
        <dsp:cNvPr id="0" name=""/>
        <dsp:cNvSpPr/>
      </dsp:nvSpPr>
      <dsp:spPr>
        <a:xfrm>
          <a:off x="235743" y="1331380"/>
          <a:ext cx="2121693" cy="134727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SCREENING</a:t>
          </a:r>
          <a:endParaRPr lang="en-US" sz="2100" kern="1200" dirty="0"/>
        </a:p>
      </dsp:txBody>
      <dsp:txXfrm>
        <a:off x="275203" y="1370840"/>
        <a:ext cx="2042773" cy="1268355"/>
      </dsp:txXfrm>
    </dsp:sp>
    <dsp:sp modelId="{6C5D2EB4-9474-48E2-9970-6BCD697DD560}">
      <dsp:nvSpPr>
        <dsp:cNvPr id="0" name=""/>
        <dsp:cNvSpPr/>
      </dsp:nvSpPr>
      <dsp:spPr>
        <a:xfrm>
          <a:off x="2593181" y="1107423"/>
          <a:ext cx="2121693" cy="13472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2544D-21DB-4F1F-B17B-6D5A05452C7F}">
      <dsp:nvSpPr>
        <dsp:cNvPr id="0" name=""/>
        <dsp:cNvSpPr/>
      </dsp:nvSpPr>
      <dsp:spPr>
        <a:xfrm>
          <a:off x="2828925" y="1331380"/>
          <a:ext cx="2121693" cy="134727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ASSESSMENT</a:t>
          </a:r>
          <a:endParaRPr lang="en-US" sz="2100" kern="1200" dirty="0"/>
        </a:p>
      </dsp:txBody>
      <dsp:txXfrm>
        <a:off x="2868385" y="1370840"/>
        <a:ext cx="2042773" cy="1268355"/>
      </dsp:txXfrm>
    </dsp:sp>
    <dsp:sp modelId="{808ECDBB-7909-4AB1-96DC-CEC61CC1D68F}">
      <dsp:nvSpPr>
        <dsp:cNvPr id="0" name=""/>
        <dsp:cNvSpPr/>
      </dsp:nvSpPr>
      <dsp:spPr>
        <a:xfrm>
          <a:off x="5186362" y="1107423"/>
          <a:ext cx="2121693" cy="13472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607C7-1D7B-4045-B9C6-BF45A624EF93}">
      <dsp:nvSpPr>
        <dsp:cNvPr id="0" name=""/>
        <dsp:cNvSpPr/>
      </dsp:nvSpPr>
      <dsp:spPr>
        <a:xfrm>
          <a:off x="5422106" y="1331380"/>
          <a:ext cx="2121693" cy="134727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DIAGNOSIS</a:t>
          </a:r>
        </a:p>
        <a:p>
          <a:pPr lvl="0" algn="ctr" defTabSz="933450">
            <a:lnSpc>
              <a:spcPct val="90000"/>
            </a:lnSpc>
            <a:spcBef>
              <a:spcPct val="0"/>
            </a:spcBef>
            <a:spcAft>
              <a:spcPct val="35000"/>
            </a:spcAft>
          </a:pPr>
          <a:r>
            <a:rPr lang="en-GB" sz="2100" kern="1200" dirty="0" smtClean="0"/>
            <a:t>+</a:t>
          </a:r>
        </a:p>
        <a:p>
          <a:pPr lvl="0" algn="ctr" defTabSz="933450">
            <a:lnSpc>
              <a:spcPct val="90000"/>
            </a:lnSpc>
            <a:spcBef>
              <a:spcPct val="0"/>
            </a:spcBef>
            <a:spcAft>
              <a:spcPct val="35000"/>
            </a:spcAft>
          </a:pPr>
          <a:r>
            <a:rPr lang="en-GB" sz="2100" kern="1200" dirty="0" smtClean="0"/>
            <a:t>POST DIAGNOSIS </a:t>
          </a:r>
          <a:endParaRPr lang="en-US" sz="2100" kern="1200" dirty="0"/>
        </a:p>
      </dsp:txBody>
      <dsp:txXfrm>
        <a:off x="5461566" y="1370840"/>
        <a:ext cx="2042773" cy="12683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4ED7-73C2-4A30-89D9-CA2DB647E26C}">
      <dsp:nvSpPr>
        <dsp:cNvPr id="0" name=""/>
        <dsp:cNvSpPr/>
      </dsp:nvSpPr>
      <dsp:spPr>
        <a:xfrm>
          <a:off x="0" y="4250"/>
          <a:ext cx="5683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2DF04-5AAA-4283-A82B-95FF2E9B0E52}">
      <dsp:nvSpPr>
        <dsp:cNvPr id="0" name=""/>
        <dsp:cNvSpPr/>
      </dsp:nvSpPr>
      <dsp:spPr>
        <a:xfrm>
          <a:off x="0" y="0"/>
          <a:ext cx="5683826" cy="552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t>A thorough and well informed history is key</a:t>
          </a:r>
          <a:endParaRPr lang="en-US" sz="2200" kern="1200" dirty="0"/>
        </a:p>
      </dsp:txBody>
      <dsp:txXfrm>
        <a:off x="0" y="0"/>
        <a:ext cx="5683826" cy="552977"/>
      </dsp:txXfrm>
    </dsp:sp>
    <dsp:sp modelId="{DA3E8307-FC1A-46B8-84BC-67655F76B83C}">
      <dsp:nvSpPr>
        <dsp:cNvPr id="0" name=""/>
        <dsp:cNvSpPr/>
      </dsp:nvSpPr>
      <dsp:spPr>
        <a:xfrm>
          <a:off x="0" y="557228"/>
          <a:ext cx="568382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26DFC-8232-4296-A7F9-66C2DBC2B365}">
      <dsp:nvSpPr>
        <dsp:cNvPr id="0" name=""/>
        <dsp:cNvSpPr/>
      </dsp:nvSpPr>
      <dsp:spPr>
        <a:xfrm>
          <a:off x="0" y="557228"/>
          <a:ext cx="5683826" cy="429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kern="1200" dirty="0"/>
        </a:p>
      </dsp:txBody>
      <dsp:txXfrm>
        <a:off x="0" y="557228"/>
        <a:ext cx="5683826" cy="4293637"/>
      </dsp:txXfrm>
    </dsp:sp>
    <dsp:sp modelId="{AA3A6E55-C896-4C09-A020-FD7E1774686B}">
      <dsp:nvSpPr>
        <dsp:cNvPr id="0" name=""/>
        <dsp:cNvSpPr/>
      </dsp:nvSpPr>
      <dsp:spPr>
        <a:xfrm>
          <a:off x="0" y="4850865"/>
          <a:ext cx="568382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D8C8C-E90F-4078-B50E-A0CB191930AB}">
      <dsp:nvSpPr>
        <dsp:cNvPr id="0" name=""/>
        <dsp:cNvSpPr/>
      </dsp:nvSpPr>
      <dsp:spPr>
        <a:xfrm>
          <a:off x="0" y="4764091"/>
          <a:ext cx="5683826" cy="143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The IQ code  (</a:t>
          </a:r>
          <a:r>
            <a:rPr lang="en-GB" sz="1800" u="sng" kern="1200" dirty="0">
              <a:hlinkClick xmlns:r="http://schemas.openxmlformats.org/officeDocument/2006/relationships" r:id="rId1"/>
            </a:rPr>
            <a:t>https://www.cochrane.org/CD011333/DEMENTIA_using-structured-questionnaire-iqcode-detect-individuals-who-may-go-develop-dementia</a:t>
          </a:r>
          <a:r>
            <a:rPr lang="en-GB" sz="1800" kern="1200" dirty="0"/>
            <a:t>) is a helpful instrument of proven </a:t>
          </a:r>
          <a:r>
            <a:rPr lang="en-GB" sz="1800" kern="1200" dirty="0" smtClean="0"/>
            <a:t>validity</a:t>
          </a:r>
          <a:endParaRPr lang="en-US" sz="1800" kern="1200" dirty="0"/>
        </a:p>
      </dsp:txBody>
      <dsp:txXfrm>
        <a:off x="0" y="4764091"/>
        <a:ext cx="5683826" cy="1434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CE625-7C07-4A78-9BBA-40C9DE9950B8}">
      <dsp:nvSpPr>
        <dsp:cNvPr id="0" name=""/>
        <dsp:cNvSpPr/>
      </dsp:nvSpPr>
      <dsp:spPr>
        <a:xfrm>
          <a:off x="614794" y="713173"/>
          <a:ext cx="1868116" cy="1464947"/>
        </a:xfrm>
        <a:prstGeom prst="rect">
          <a:avLst/>
        </a:prstGeom>
        <a:blipFill rotWithShape="1">
          <a:blip xmlns:r="http://schemas.openxmlformats.org/officeDocument/2006/relationships" r:embed="rId1"/>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5AA69A-3448-4AF1-97B2-AC3820C1D28E}">
      <dsp:nvSpPr>
        <dsp:cNvPr id="0" name=""/>
        <dsp:cNvSpPr/>
      </dsp:nvSpPr>
      <dsp:spPr>
        <a:xfrm>
          <a:off x="398837" y="2369279"/>
          <a:ext cx="230003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smtClean="0"/>
            <a:t>Cognitive Assessment</a:t>
          </a:r>
          <a:endParaRPr lang="en-US" sz="2400" kern="1200" dirty="0"/>
        </a:p>
      </dsp:txBody>
      <dsp:txXfrm>
        <a:off x="398837" y="2369279"/>
        <a:ext cx="2300030" cy="742500"/>
      </dsp:txXfrm>
    </dsp:sp>
    <dsp:sp modelId="{9E26A8DE-2CD8-4E38-AB7C-11D00BC457E3}">
      <dsp:nvSpPr>
        <dsp:cNvPr id="0" name=""/>
        <dsp:cNvSpPr/>
      </dsp:nvSpPr>
      <dsp:spPr>
        <a:xfrm>
          <a:off x="720082" y="3816420"/>
          <a:ext cx="1493369" cy="123092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B890D-9419-4BCB-A925-F783DE1E438D}">
      <dsp:nvSpPr>
        <dsp:cNvPr id="0" name=""/>
        <dsp:cNvSpPr/>
      </dsp:nvSpPr>
      <dsp:spPr>
        <a:xfrm>
          <a:off x="3273070" y="2217781"/>
          <a:ext cx="230003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smtClean="0"/>
            <a:t>OT Assessment</a:t>
          </a:r>
          <a:endParaRPr lang="en-US" sz="2400" kern="1200" dirty="0"/>
        </a:p>
      </dsp:txBody>
      <dsp:txXfrm>
        <a:off x="3273070" y="2217781"/>
        <a:ext cx="2300030" cy="742500"/>
      </dsp:txXfrm>
    </dsp:sp>
    <dsp:sp modelId="{5EBA99EA-8519-451C-89F0-EF4CBEF37B99}">
      <dsp:nvSpPr>
        <dsp:cNvPr id="0" name=""/>
        <dsp:cNvSpPr/>
      </dsp:nvSpPr>
      <dsp:spPr>
        <a:xfrm>
          <a:off x="3816426" y="432051"/>
          <a:ext cx="1619796" cy="1405320"/>
        </a:xfrm>
        <a:prstGeom prst="rect">
          <a:avLst/>
        </a:prstGeom>
        <a:blipFill rotWithShape="1">
          <a:blip xmlns:r="http://schemas.openxmlformats.org/officeDocument/2006/relationships" r:embed="rId3"/>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0E2D38-F202-4AFF-9217-CDA96775DE3C}">
      <dsp:nvSpPr>
        <dsp:cNvPr id="0" name=""/>
        <dsp:cNvSpPr/>
      </dsp:nvSpPr>
      <dsp:spPr>
        <a:xfrm>
          <a:off x="33305" y="5313078"/>
          <a:ext cx="230003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smtClean="0"/>
            <a:t>Neuro-imaging</a:t>
          </a:r>
          <a:endParaRPr lang="en-US" sz="2400" kern="1200" dirty="0"/>
        </a:p>
      </dsp:txBody>
      <dsp:txXfrm>
        <a:off x="33305" y="5313078"/>
        <a:ext cx="2300030" cy="742500"/>
      </dsp:txXfrm>
    </dsp:sp>
    <dsp:sp modelId="{360CD904-BD90-481B-BE07-1942BD4A466A}">
      <dsp:nvSpPr>
        <dsp:cNvPr id="0" name=""/>
        <dsp:cNvSpPr/>
      </dsp:nvSpPr>
      <dsp:spPr>
        <a:xfrm>
          <a:off x="3888429" y="3312365"/>
          <a:ext cx="1035013" cy="103501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2C9EBC-8596-456C-BD3A-11A82EDBE2EF}">
      <dsp:nvSpPr>
        <dsp:cNvPr id="0" name=""/>
        <dsp:cNvSpPr/>
      </dsp:nvSpPr>
      <dsp:spPr>
        <a:xfrm>
          <a:off x="2769146" y="4601544"/>
          <a:ext cx="3031094" cy="1013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GB" sz="2400" kern="1200" dirty="0" smtClean="0"/>
            <a:t>Depression &amp; anxiety assessments</a:t>
          </a:r>
        </a:p>
      </dsp:txBody>
      <dsp:txXfrm>
        <a:off x="2769146" y="4601544"/>
        <a:ext cx="3031094" cy="10137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CE625-7C07-4A78-9BBA-40C9DE9950B8}">
      <dsp:nvSpPr>
        <dsp:cNvPr id="0" name=""/>
        <dsp:cNvSpPr/>
      </dsp:nvSpPr>
      <dsp:spPr>
        <a:xfrm>
          <a:off x="351539" y="1462043"/>
          <a:ext cx="711914" cy="7119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5AA69A-3448-4AF1-97B2-AC3820C1D28E}">
      <dsp:nvSpPr>
        <dsp:cNvPr id="0" name=""/>
        <dsp:cNvSpPr/>
      </dsp:nvSpPr>
      <dsp:spPr>
        <a:xfrm>
          <a:off x="0" y="2316141"/>
          <a:ext cx="1582031" cy="54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US" sz="2800" kern="1200" dirty="0" smtClean="0"/>
            <a:t>Pulse/ ECG</a:t>
          </a:r>
          <a:endParaRPr lang="en-US" sz="2800" kern="1200" dirty="0"/>
        </a:p>
      </dsp:txBody>
      <dsp:txXfrm>
        <a:off x="0" y="2316141"/>
        <a:ext cx="1582031" cy="543988"/>
      </dsp:txXfrm>
    </dsp:sp>
    <dsp:sp modelId="{5EBA99EA-8519-451C-89F0-EF4CBEF37B99}">
      <dsp:nvSpPr>
        <dsp:cNvPr id="0" name=""/>
        <dsp:cNvSpPr/>
      </dsp:nvSpPr>
      <dsp:spPr>
        <a:xfrm>
          <a:off x="2431154" y="3447968"/>
          <a:ext cx="711914" cy="71191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0E2D38-F202-4AFF-9217-CDA96775DE3C}">
      <dsp:nvSpPr>
        <dsp:cNvPr id="0" name=""/>
        <dsp:cNvSpPr/>
      </dsp:nvSpPr>
      <dsp:spPr>
        <a:xfrm>
          <a:off x="1804232" y="2345825"/>
          <a:ext cx="2144000" cy="55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GB" sz="1600" kern="1200" dirty="0"/>
            <a:t>Prescribing memantine should be straightforward if there is a recent </a:t>
          </a:r>
          <a:r>
            <a:rPr lang="en-GB" sz="1600" kern="1200" dirty="0" smtClean="0"/>
            <a:t>e-GFR</a:t>
          </a:r>
          <a:r>
            <a:rPr lang="en-GB" sz="1600" kern="1200" dirty="0"/>
            <a:t>.</a:t>
          </a:r>
          <a:endParaRPr lang="en-US" sz="1600" kern="1200" dirty="0"/>
        </a:p>
      </dsp:txBody>
      <dsp:txXfrm>
        <a:off x="1804232" y="2345825"/>
        <a:ext cx="2144000" cy="556212"/>
      </dsp:txXfrm>
    </dsp:sp>
    <dsp:sp modelId="{360CD904-BD90-481B-BE07-1942BD4A466A}">
      <dsp:nvSpPr>
        <dsp:cNvPr id="0" name=""/>
        <dsp:cNvSpPr/>
      </dsp:nvSpPr>
      <dsp:spPr>
        <a:xfrm>
          <a:off x="2448204" y="1414480"/>
          <a:ext cx="711914" cy="71191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2C9EBC-8596-456C-BD3A-11A82EDBE2EF}">
      <dsp:nvSpPr>
        <dsp:cNvPr id="0" name=""/>
        <dsp:cNvSpPr/>
      </dsp:nvSpPr>
      <dsp:spPr>
        <a:xfrm>
          <a:off x="4282927" y="2362983"/>
          <a:ext cx="1582031" cy="54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GB" sz="1400" kern="1200" dirty="0"/>
            <a:t>Other treatments options remain possible </a:t>
          </a:r>
          <a:r>
            <a:rPr lang="en-GB" sz="1400" kern="1200" dirty="0" err="1"/>
            <a:t>eg</a:t>
          </a:r>
          <a:r>
            <a:rPr lang="en-GB" sz="1400" kern="1200" dirty="0"/>
            <a:t> treatment of depression, reviewing medications </a:t>
          </a:r>
          <a:r>
            <a:rPr lang="en-GB" sz="1400" kern="1200" dirty="0" err="1"/>
            <a:t>etc</a:t>
          </a:r>
          <a:endParaRPr lang="en-US" sz="1400" kern="1200" dirty="0"/>
        </a:p>
      </dsp:txBody>
      <dsp:txXfrm>
        <a:off x="4282927" y="2362983"/>
        <a:ext cx="1582031" cy="543988"/>
      </dsp:txXfrm>
    </dsp:sp>
    <dsp:sp modelId="{157B90AC-18D7-46CD-8E01-15148FB66FF3}">
      <dsp:nvSpPr>
        <dsp:cNvPr id="0" name=""/>
        <dsp:cNvSpPr/>
      </dsp:nvSpPr>
      <dsp:spPr>
        <a:xfrm>
          <a:off x="4765940" y="1255850"/>
          <a:ext cx="711914" cy="71191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9000" r="-9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A6D7A3-C505-4C3C-9BFC-FA92F262AED2}">
      <dsp:nvSpPr>
        <dsp:cNvPr id="0" name=""/>
        <dsp:cNvSpPr/>
      </dsp:nvSpPr>
      <dsp:spPr>
        <a:xfrm>
          <a:off x="340078" y="4474039"/>
          <a:ext cx="5077497" cy="46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GB" sz="2000" kern="1200" dirty="0" smtClean="0"/>
            <a:t>carers could be offered </a:t>
          </a:r>
          <a:r>
            <a:rPr lang="en-GB" sz="2000" kern="1200" dirty="0"/>
            <a:t>a psychoeducation and skills training programme. </a:t>
          </a:r>
          <a:r>
            <a:rPr lang="en-GB" sz="2000" kern="1200" dirty="0" err="1"/>
            <a:t>StrAtegies</a:t>
          </a:r>
          <a:r>
            <a:rPr lang="en-GB" sz="2000" kern="1200" dirty="0"/>
            <a:t> for Relatives Intervention (START) can be delivered via a telephone or video </a:t>
          </a:r>
          <a:r>
            <a:rPr lang="en-GB" sz="2000" kern="1200" dirty="0" smtClean="0"/>
            <a:t>– CST Groups</a:t>
          </a:r>
          <a:endParaRPr lang="en-US" sz="2000" kern="1200" dirty="0"/>
        </a:p>
      </dsp:txBody>
      <dsp:txXfrm>
        <a:off x="340078" y="4474039"/>
        <a:ext cx="5077497" cy="4617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FE255-A52B-40E2-B257-BF8C460BCBB1}" type="datetimeFigureOut">
              <a:rPr lang="en-GB" smtClean="0"/>
              <a:t>02/06/2020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6B515-5454-452A-8C1E-0E8960D6656D}" type="slidenum">
              <a:rPr lang="en-GB" smtClean="0"/>
              <a:t>‹#›</a:t>
            </a:fld>
            <a:endParaRPr lang="en-GB"/>
          </a:p>
        </p:txBody>
      </p:sp>
    </p:spTree>
    <p:extLst>
      <p:ext uri="{BB962C8B-B14F-4D97-AF65-F5344CB8AC3E}">
        <p14:creationId xmlns:p14="http://schemas.microsoft.com/office/powerpoint/2010/main" val="171140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ea typeface="ＭＳ Ｐゴシック" pitchFamily="34" charset="-128"/>
              </a:rPr>
              <a:t>Welcome and thank you for coming. </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Introductions.</a:t>
            </a:r>
          </a:p>
        </p:txBody>
      </p:sp>
      <p:sp>
        <p:nvSpPr>
          <p:cNvPr id="21508" name="Slide Number Placeholder 3"/>
          <p:cNvSpPr>
            <a:spLocks noGrp="1"/>
          </p:cNvSpPr>
          <p:nvPr>
            <p:ph type="sldNum" sz="quarter" idx="5"/>
          </p:nvPr>
        </p:nvSpPr>
        <p:spPr bwMode="auto">
          <a:noFill/>
          <a:ln>
            <a:miter lim="800000"/>
            <a:headEnd/>
            <a:tailEnd/>
          </a:ln>
        </p:spPr>
        <p:txBody>
          <a:bodyPr/>
          <a:lstStyle/>
          <a:p>
            <a:fld id="{EC03566E-4178-4235-B089-B50B72FB9801}" type="slidenum">
              <a:rPr lang="en-US" smtClean="0">
                <a:ea typeface="ＭＳ Ｐゴシック" pitchFamily="34" charset="-128"/>
              </a:rPr>
              <a:pPr/>
              <a:t>1</a:t>
            </a:fld>
            <a:endParaRPr lang="en-US">
              <a:ea typeface="ＭＳ Ｐゴシック" pitchFamily="34" charset="-128"/>
            </a:endParaRPr>
          </a:p>
        </p:txBody>
      </p:sp>
    </p:spTree>
    <p:extLst>
      <p:ext uri="{BB962C8B-B14F-4D97-AF65-F5344CB8AC3E}">
        <p14:creationId xmlns:p14="http://schemas.microsoft.com/office/powerpoint/2010/main" val="277649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To include feedback continues by consultant but more and more nurse led</a:t>
            </a:r>
          </a:p>
        </p:txBody>
      </p:sp>
      <p:sp>
        <p:nvSpPr>
          <p:cNvPr id="4" name="Slide Number Placeholder 3"/>
          <p:cNvSpPr>
            <a:spLocks noGrp="1"/>
          </p:cNvSpPr>
          <p:nvPr>
            <p:ph type="sldNum" sz="quarter" idx="10"/>
          </p:nvPr>
        </p:nvSpPr>
        <p:spPr/>
        <p:txBody>
          <a:bodyPr/>
          <a:lstStyle/>
          <a:p>
            <a:fld id="{7DF6B515-5454-452A-8C1E-0E8960D6656D}" type="slidenum">
              <a:rPr lang="en-GB" smtClean="0"/>
              <a:t>11</a:t>
            </a:fld>
            <a:endParaRPr lang="en-GB"/>
          </a:p>
        </p:txBody>
      </p:sp>
    </p:spTree>
    <p:extLst>
      <p:ext uri="{BB962C8B-B14F-4D97-AF65-F5344CB8AC3E}">
        <p14:creationId xmlns:p14="http://schemas.microsoft.com/office/powerpoint/2010/main" val="403866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Titration: donepezil up to 5 mg – </a:t>
            </a:r>
          </a:p>
        </p:txBody>
      </p:sp>
      <p:sp>
        <p:nvSpPr>
          <p:cNvPr id="4" name="Slide Number Placeholder 3"/>
          <p:cNvSpPr>
            <a:spLocks noGrp="1"/>
          </p:cNvSpPr>
          <p:nvPr>
            <p:ph type="sldNum" sz="quarter" idx="10"/>
          </p:nvPr>
        </p:nvSpPr>
        <p:spPr/>
        <p:txBody>
          <a:bodyPr/>
          <a:lstStyle/>
          <a:p>
            <a:fld id="{7DF6B515-5454-452A-8C1E-0E8960D6656D}" type="slidenum">
              <a:rPr lang="en-GB" smtClean="0"/>
              <a:t>12</a:t>
            </a:fld>
            <a:endParaRPr lang="en-GB"/>
          </a:p>
        </p:txBody>
      </p:sp>
    </p:spTree>
    <p:extLst>
      <p:ext uri="{BB962C8B-B14F-4D97-AF65-F5344CB8AC3E}">
        <p14:creationId xmlns:p14="http://schemas.microsoft.com/office/powerpoint/2010/main" val="23103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Fullen</a:t>
            </a:r>
            <a:r>
              <a:rPr lang="en-GB" dirty="0"/>
              <a:t> continues to liaise with neuropsychology colleagues across the trust to consider a way forward- as it stands holding a waiting list</a:t>
            </a:r>
          </a:p>
        </p:txBody>
      </p:sp>
      <p:sp>
        <p:nvSpPr>
          <p:cNvPr id="4" name="Slide Number Placeholder 3"/>
          <p:cNvSpPr>
            <a:spLocks noGrp="1"/>
          </p:cNvSpPr>
          <p:nvPr>
            <p:ph type="sldNum" sz="quarter" idx="10"/>
          </p:nvPr>
        </p:nvSpPr>
        <p:spPr/>
        <p:txBody>
          <a:bodyPr/>
          <a:lstStyle/>
          <a:p>
            <a:fld id="{7DF6B515-5454-452A-8C1E-0E8960D6656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07597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Constraints= limitations</a:t>
            </a:r>
          </a:p>
          <a:p>
            <a:r>
              <a:rPr lang="en-GB" dirty="0"/>
              <a:t>Training requirements=</a:t>
            </a:r>
            <a:r>
              <a:rPr lang="en-GB" baseline="0" dirty="0"/>
              <a:t> tools to be used</a:t>
            </a:r>
          </a:p>
          <a:p>
            <a:r>
              <a:rPr lang="en-GB" baseline="0" dirty="0"/>
              <a:t>Example: those need a referral to neurology/ </a:t>
            </a:r>
            <a:r>
              <a:rPr lang="en-GB" baseline="0" dirty="0" err="1"/>
              <a:t>cardioloogu</a:t>
            </a:r>
            <a:r>
              <a:rPr lang="en-GB" baseline="0" dirty="0"/>
              <a:t>- remote</a:t>
            </a:r>
            <a:endParaRPr lang="en-GB" dirty="0"/>
          </a:p>
        </p:txBody>
      </p:sp>
      <p:sp>
        <p:nvSpPr>
          <p:cNvPr id="4" name="Slide Number Placeholder 3"/>
          <p:cNvSpPr>
            <a:spLocks noGrp="1"/>
          </p:cNvSpPr>
          <p:nvPr>
            <p:ph type="sldNum" sz="quarter" idx="10"/>
          </p:nvPr>
        </p:nvSpPr>
        <p:spPr/>
        <p:txBody>
          <a:bodyPr/>
          <a:lstStyle/>
          <a:p>
            <a:fld id="{7DF6B515-5454-452A-8C1E-0E8960D6656D}" type="slidenum">
              <a:rPr lang="en-GB" smtClean="0"/>
              <a:t>18</a:t>
            </a:fld>
            <a:endParaRPr lang="en-GB"/>
          </a:p>
        </p:txBody>
      </p:sp>
    </p:spTree>
    <p:extLst>
      <p:ext uri="{BB962C8B-B14F-4D97-AF65-F5344CB8AC3E}">
        <p14:creationId xmlns:p14="http://schemas.microsoft.com/office/powerpoint/2010/main" val="321018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ea typeface="ＭＳ Ｐゴシック" pitchFamily="34" charset="-128"/>
              </a:rPr>
              <a:t>Welcome and thank you for coming. </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Introductions.</a:t>
            </a:r>
          </a:p>
        </p:txBody>
      </p:sp>
      <p:sp>
        <p:nvSpPr>
          <p:cNvPr id="21508" name="Slide Number Placeholder 3"/>
          <p:cNvSpPr>
            <a:spLocks noGrp="1"/>
          </p:cNvSpPr>
          <p:nvPr>
            <p:ph type="sldNum" sz="quarter" idx="5"/>
          </p:nvPr>
        </p:nvSpPr>
        <p:spPr bwMode="auto">
          <a:noFill/>
          <a:ln>
            <a:miter lim="800000"/>
            <a:headEnd/>
            <a:tailEnd/>
          </a:ln>
        </p:spPr>
        <p:txBody>
          <a:bodyPr/>
          <a:lstStyle/>
          <a:p>
            <a:fld id="{EC03566E-4178-4235-B089-B50B72FB9801}" type="slidenum">
              <a:rPr lang="en-US" smtClean="0">
                <a:ea typeface="ＭＳ Ｐゴシック" pitchFamily="34" charset="-128"/>
              </a:rPr>
              <a:pPr/>
              <a:t>21</a:t>
            </a:fld>
            <a:endParaRPr lang="en-US">
              <a:ea typeface="ＭＳ Ｐゴシック" pitchFamily="34" charset="-128"/>
            </a:endParaRPr>
          </a:p>
        </p:txBody>
      </p:sp>
    </p:spTree>
    <p:extLst>
      <p:ext uri="{BB962C8B-B14F-4D97-AF65-F5344CB8AC3E}">
        <p14:creationId xmlns:p14="http://schemas.microsoft.com/office/powerpoint/2010/main" val="53884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ea typeface="ＭＳ Ｐゴシック" pitchFamily="34" charset="-128"/>
              </a:rPr>
              <a:t>Welcome and thank you for coming. </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Introductions.</a:t>
            </a:r>
          </a:p>
        </p:txBody>
      </p:sp>
      <p:sp>
        <p:nvSpPr>
          <p:cNvPr id="21508" name="Slide Number Placeholder 3"/>
          <p:cNvSpPr>
            <a:spLocks noGrp="1"/>
          </p:cNvSpPr>
          <p:nvPr>
            <p:ph type="sldNum" sz="quarter" idx="5"/>
          </p:nvPr>
        </p:nvSpPr>
        <p:spPr bwMode="auto">
          <a:noFill/>
          <a:ln>
            <a:miter lim="800000"/>
            <a:headEnd/>
            <a:tailEnd/>
          </a:ln>
        </p:spPr>
        <p:txBody>
          <a:bodyPr/>
          <a:lstStyle/>
          <a:p>
            <a:fld id="{EC03566E-4178-4235-B089-B50B72FB9801}" type="slidenum">
              <a:rPr lang="en-US" smtClean="0">
                <a:ea typeface="ＭＳ Ｐゴシック" pitchFamily="34" charset="-128"/>
              </a:rPr>
              <a:pPr/>
              <a:t>32</a:t>
            </a:fld>
            <a:endParaRPr lang="en-US">
              <a:ea typeface="ＭＳ Ｐゴシック" pitchFamily="34" charset="-128"/>
            </a:endParaRPr>
          </a:p>
        </p:txBody>
      </p:sp>
    </p:spTree>
    <p:extLst>
      <p:ext uri="{BB962C8B-B14F-4D97-AF65-F5344CB8AC3E}">
        <p14:creationId xmlns:p14="http://schemas.microsoft.com/office/powerpoint/2010/main" val="341693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r>
              <a:rPr lang="en-GB" sz="1200">
                <a:latin typeface="Gadugi" panose="020B0502040204020203" pitchFamily="34" charset="0"/>
                <a:ea typeface="ＭＳ Ｐゴシック" pitchFamily="34" charset="-128"/>
              </a:rPr>
              <a:t>For anyone who is not a member.</a:t>
            </a:r>
          </a:p>
          <a:p>
            <a:endParaRPr lang="en-GB" sz="1200">
              <a:latin typeface="Gadugi" panose="020B0502040204020203" pitchFamily="34" charset="0"/>
              <a:ea typeface="ＭＳ Ｐゴシック" pitchFamily="34" charset="-128"/>
            </a:endParaRPr>
          </a:p>
          <a:p>
            <a:r>
              <a:rPr lang="en-GB" sz="1200">
                <a:latin typeface="Gadugi" panose="020B0502040204020203" pitchFamily="34" charset="0"/>
                <a:ea typeface="ＭＳ Ｐゴシック" pitchFamily="34" charset="-128"/>
              </a:rPr>
              <a:t>MSNAP is part of the CCQI which aims to raise the standard of care that people with emotional or mental health needs receive by helping providers, users and commissioners of services to assess and increase the quality of care they provide. </a:t>
            </a:r>
          </a:p>
          <a:p>
            <a:pPr marL="0" indent="0">
              <a:buNone/>
            </a:pPr>
            <a:endParaRPr lang="en-GB" sz="1200">
              <a:latin typeface="Gadugi" panose="020B0502040204020203" pitchFamily="34" charset="0"/>
              <a:ea typeface="ＭＳ Ｐゴシック" pitchFamily="34" charset="-128"/>
            </a:endParaRPr>
          </a:p>
          <a:p>
            <a:pPr marL="0" indent="0">
              <a:buNone/>
            </a:pPr>
            <a:r>
              <a:rPr lang="en-GB" sz="1200">
                <a:latin typeface="Gadugi" panose="020B0502040204020203" pitchFamily="34" charset="0"/>
                <a:ea typeface="ＭＳ Ｐゴシック" pitchFamily="34" charset="-128"/>
              </a:rPr>
              <a:t>More than 90% of Trusts in the UK who provide mental health services participate in the work of the CCQI and we currently have 24 accreditation projects, of which MSNAP is one.</a:t>
            </a:r>
          </a:p>
          <a:p>
            <a:endParaRPr lang="en-GB">
              <a:ea typeface="ＭＳ Ｐゴシック" pitchFamily="127" charset="-128"/>
              <a:cs typeface="ＭＳ Ｐゴシック" pitchFamily="127" charset="-128"/>
            </a:endParaRPr>
          </a:p>
          <a:p>
            <a:r>
              <a:rPr lang="en-GB">
                <a:ea typeface="ＭＳ Ｐゴシック" pitchFamily="127" charset="-128"/>
                <a:cs typeface="ＭＳ Ｐゴシック" pitchFamily="127" charset="-128"/>
              </a:rPr>
              <a:t>We publish standards and use a peer review model to measure services against the standards. </a:t>
            </a:r>
          </a:p>
          <a:p>
            <a:endParaRPr lang="en-GB">
              <a:ea typeface="ＭＳ Ｐゴシック" pitchFamily="127" charset="-128"/>
              <a:cs typeface="ＭＳ Ｐゴシック" pitchFamily="127" charset="-128"/>
            </a:endParaRPr>
          </a:p>
          <a:p>
            <a:r>
              <a:rPr lang="en-GB">
                <a:ea typeface="ＭＳ Ｐゴシック" pitchFamily="127" charset="-128"/>
                <a:cs typeface="ＭＳ Ｐゴシック" pitchFamily="127" charset="-128"/>
              </a:rPr>
              <a:t>MSNAP has now been running for 10 years. </a:t>
            </a:r>
          </a:p>
        </p:txBody>
      </p:sp>
      <p:sp>
        <p:nvSpPr>
          <p:cNvPr id="20483"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6C2C620-95DE-4826-8557-57AECAD9C281}" type="slidenum">
              <a:rPr kumimoji="0" lang="en-US" sz="1100" b="0" i="0" u="none" strike="noStrike" kern="1200" cap="none" spc="0" normalizeH="0" baseline="0" noProof="0" smtClean="0">
                <a:ln>
                  <a:noFill/>
                </a:ln>
                <a:solidFill>
                  <a:prstClr val="black"/>
                </a:solidFill>
                <a:effectLst/>
                <a:uLnTx/>
                <a:uFillTx/>
                <a:latin typeface="Calibri" pitchFamily="127" charset="0"/>
                <a:ea typeface="ＭＳ Ｐゴシック" pitchFamily="127" charset="-128"/>
                <a:cs typeface="ＭＳ Ｐゴシック" pitchFamily="127" charset="-128"/>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a:ln>
                <a:noFill/>
              </a:ln>
              <a:solidFill>
                <a:prstClr val="black"/>
              </a:solidFill>
              <a:effectLst/>
              <a:uLnTx/>
              <a:uFillTx/>
              <a:latin typeface="Calibri"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86731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ea typeface="ＭＳ Ｐゴシック" pitchFamily="34" charset="-128"/>
              </a:rPr>
              <a:t>Welcome and thank you for coming. </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Introductions.</a:t>
            </a:r>
          </a:p>
        </p:txBody>
      </p:sp>
      <p:sp>
        <p:nvSpPr>
          <p:cNvPr id="21508" name="Slide Number Placeholder 3"/>
          <p:cNvSpPr>
            <a:spLocks noGrp="1"/>
          </p:cNvSpPr>
          <p:nvPr>
            <p:ph type="sldNum" sz="quarter" idx="5"/>
          </p:nvPr>
        </p:nvSpPr>
        <p:spPr bwMode="auto">
          <a:noFill/>
          <a:ln>
            <a:miter lim="800000"/>
            <a:headEnd/>
            <a:tailEnd/>
          </a:ln>
        </p:spPr>
        <p:txBody>
          <a:bodyPr/>
          <a:lstStyle/>
          <a:p>
            <a:fld id="{EC03566E-4178-4235-B089-B50B72FB9801}" type="slidenum">
              <a:rPr lang="en-US" smtClean="0">
                <a:ea typeface="ＭＳ Ｐゴシック" pitchFamily="34" charset="-128"/>
              </a:rPr>
              <a:pPr/>
              <a:t>3</a:t>
            </a:fld>
            <a:endParaRPr lang="en-US">
              <a:ea typeface="ＭＳ Ｐゴシック" pitchFamily="34" charset="-128"/>
            </a:endParaRPr>
          </a:p>
        </p:txBody>
      </p:sp>
    </p:spTree>
    <p:extLst>
      <p:ext uri="{BB962C8B-B14F-4D97-AF65-F5344CB8AC3E}">
        <p14:creationId xmlns:p14="http://schemas.microsoft.com/office/powerpoint/2010/main" val="345127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ea typeface="ＭＳ Ｐゴシック" pitchFamily="34" charset="-128"/>
              </a:rPr>
              <a:t>Welcome and thank you for coming. </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Introductions.</a:t>
            </a:r>
          </a:p>
        </p:txBody>
      </p:sp>
      <p:sp>
        <p:nvSpPr>
          <p:cNvPr id="21508" name="Slide Number Placeholder 3"/>
          <p:cNvSpPr>
            <a:spLocks noGrp="1"/>
          </p:cNvSpPr>
          <p:nvPr>
            <p:ph type="sldNum" sz="quarter" idx="5"/>
          </p:nvPr>
        </p:nvSpPr>
        <p:spPr bwMode="auto">
          <a:noFill/>
          <a:ln>
            <a:miter lim="800000"/>
            <a:headEnd/>
            <a:tailEnd/>
          </a:ln>
        </p:spPr>
        <p:txBody>
          <a:bodyPr/>
          <a:lstStyle/>
          <a:p>
            <a:fld id="{EC03566E-4178-4235-B089-B50B72FB9801}" type="slidenum">
              <a:rPr lang="en-US" smtClean="0">
                <a:ea typeface="ＭＳ Ｐゴシック" pitchFamily="34" charset="-128"/>
              </a:rPr>
              <a:pPr/>
              <a:t>4</a:t>
            </a:fld>
            <a:endParaRPr lang="en-US">
              <a:ea typeface="ＭＳ Ｐゴシック" pitchFamily="34" charset="-128"/>
            </a:endParaRPr>
          </a:p>
        </p:txBody>
      </p:sp>
    </p:spTree>
    <p:extLst>
      <p:ext uri="{BB962C8B-B14F-4D97-AF65-F5344CB8AC3E}">
        <p14:creationId xmlns:p14="http://schemas.microsoft.com/office/powerpoint/2010/main" val="341813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ea typeface="ＭＳ Ｐゴシック" pitchFamily="34" charset="-128"/>
              </a:rPr>
              <a:t>Welcome and thank you for coming. </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Introductions.</a:t>
            </a:r>
          </a:p>
        </p:txBody>
      </p:sp>
      <p:sp>
        <p:nvSpPr>
          <p:cNvPr id="21508" name="Slide Number Placeholder 3"/>
          <p:cNvSpPr>
            <a:spLocks noGrp="1"/>
          </p:cNvSpPr>
          <p:nvPr>
            <p:ph type="sldNum" sz="quarter" idx="5"/>
          </p:nvPr>
        </p:nvSpPr>
        <p:spPr bwMode="auto">
          <a:noFill/>
          <a:ln>
            <a:miter lim="800000"/>
            <a:headEnd/>
            <a:tailEnd/>
          </a:ln>
        </p:spPr>
        <p:txBody>
          <a:bodyPr/>
          <a:lstStyle/>
          <a:p>
            <a:fld id="{EC03566E-4178-4235-B089-B50B72FB9801}" type="slidenum">
              <a:rPr lang="en-US" smtClean="0">
                <a:ea typeface="ＭＳ Ｐゴシック" pitchFamily="34" charset="-128"/>
              </a:rPr>
              <a:pPr/>
              <a:t>5</a:t>
            </a:fld>
            <a:endParaRPr lang="en-US">
              <a:ea typeface="ＭＳ Ｐゴシック" pitchFamily="34" charset="-128"/>
            </a:endParaRPr>
          </a:p>
        </p:txBody>
      </p:sp>
    </p:spTree>
    <p:extLst>
      <p:ext uri="{BB962C8B-B14F-4D97-AF65-F5344CB8AC3E}">
        <p14:creationId xmlns:p14="http://schemas.microsoft.com/office/powerpoint/2010/main" val="118118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working group discussed the pros and cons of conducting assessments and delivering diagnosis through telephone and video conferencing options( Appendix A). We collected opinion from healthcare professionals across the Trust on this subject.</a:t>
            </a:r>
          </a:p>
        </p:txBody>
      </p:sp>
      <p:sp>
        <p:nvSpPr>
          <p:cNvPr id="4" name="Slide Number Placeholder 3"/>
          <p:cNvSpPr>
            <a:spLocks noGrp="1"/>
          </p:cNvSpPr>
          <p:nvPr>
            <p:ph type="sldNum" sz="quarter" idx="10"/>
          </p:nvPr>
        </p:nvSpPr>
        <p:spPr/>
        <p:txBody>
          <a:bodyPr/>
          <a:lstStyle/>
          <a:p>
            <a:fld id="{7DF6B515-5454-452A-8C1E-0E8960D6656D}" type="slidenum">
              <a:rPr lang="en-GB" smtClean="0"/>
              <a:t>7</a:t>
            </a:fld>
            <a:endParaRPr lang="en-GB"/>
          </a:p>
        </p:txBody>
      </p:sp>
    </p:spTree>
    <p:extLst>
      <p:ext uri="{BB962C8B-B14F-4D97-AF65-F5344CB8AC3E}">
        <p14:creationId xmlns:p14="http://schemas.microsoft.com/office/powerpoint/2010/main" val="129386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WE CHANGED FROM MODEL</a:t>
            </a:r>
            <a:r>
              <a:rPr lang="en-GB" baseline="0" dirty="0"/>
              <a:t> ONE STOP SHOP/ FLOATING CONSULTANT MODEL TO ADAPT TO COVID</a:t>
            </a:r>
            <a:endParaRPr lang="en-GB" dirty="0"/>
          </a:p>
          <a:p>
            <a:pPr marL="0" indent="0">
              <a:buNone/>
            </a:pPr>
            <a:r>
              <a:rPr lang="en-GB" dirty="0"/>
              <a:t>We followed guidance from SDG working</a:t>
            </a:r>
            <a:r>
              <a:rPr lang="en-GB" baseline="0" dirty="0"/>
              <a:t> group who commenced work 19</a:t>
            </a:r>
            <a:r>
              <a:rPr lang="en-GB" baseline="30000" dirty="0"/>
              <a:t>th</a:t>
            </a:r>
            <a:r>
              <a:rPr lang="en-GB" baseline="0" dirty="0"/>
              <a:t> march 2020</a:t>
            </a:r>
          </a:p>
          <a:p>
            <a:pPr marL="0" indent="0">
              <a:buNone/>
            </a:pPr>
            <a:r>
              <a:rPr lang="en-GB" baseline="0" dirty="0"/>
              <a:t>2) Huddles – 7 members of staff involved MT – recorded under </a:t>
            </a:r>
            <a:r>
              <a:rPr lang="en-GB" baseline="0" dirty="0" err="1"/>
              <a:t>mdt</a:t>
            </a:r>
            <a:r>
              <a:rPr lang="en-GB" baseline="0" dirty="0"/>
              <a:t> / clinical decisions</a:t>
            </a:r>
            <a:endParaRPr lang="en-GB" dirty="0"/>
          </a:p>
        </p:txBody>
      </p:sp>
      <p:sp>
        <p:nvSpPr>
          <p:cNvPr id="4" name="Slide Number Placeholder 3"/>
          <p:cNvSpPr>
            <a:spLocks noGrp="1"/>
          </p:cNvSpPr>
          <p:nvPr>
            <p:ph type="sldNum" sz="quarter" idx="10"/>
          </p:nvPr>
        </p:nvSpPr>
        <p:spPr/>
        <p:txBody>
          <a:bodyPr/>
          <a:lstStyle/>
          <a:p>
            <a:fld id="{7DF6B515-5454-452A-8C1E-0E8960D6656D}" type="slidenum">
              <a:rPr lang="en-GB" smtClean="0"/>
              <a:t>8</a:t>
            </a:fld>
            <a:endParaRPr lang="en-GB"/>
          </a:p>
        </p:txBody>
      </p:sp>
    </p:spTree>
    <p:extLst>
      <p:ext uri="{BB962C8B-B14F-4D97-AF65-F5344CB8AC3E}">
        <p14:creationId xmlns:p14="http://schemas.microsoft.com/office/powerpoint/2010/main" val="169230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338" marR="0" lvl="0" indent="-287338" algn="l" defTabSz="914400" rtl="0" eaLnBrk="0" fontAlgn="base" latinLnBrk="0" hangingPunct="0">
              <a:lnSpc>
                <a:spcPct val="100000"/>
              </a:lnSpc>
              <a:spcBef>
                <a:spcPct val="20000"/>
              </a:spcBef>
              <a:spcAft>
                <a:spcPct val="20000"/>
              </a:spcAft>
              <a:buClr>
                <a:srgbClr val="CD0921"/>
              </a:buClr>
              <a:buSzTx/>
              <a:buFont typeface="Wingdings" pitchFamily="2" charset="2"/>
              <a:buChar char="l"/>
              <a:tabLst/>
              <a:defRPr/>
            </a:pPr>
            <a:r>
              <a:rPr kumimoji="0" lang="en-GB" sz="2400" b="0" i="0" u="none" strike="noStrike" kern="0" cap="none" spc="0" normalizeH="0" baseline="0" noProof="0" dirty="0">
                <a:ln>
                  <a:noFill/>
                </a:ln>
                <a:solidFill>
                  <a:srgbClr val="000000"/>
                </a:solidFill>
                <a:effectLst/>
                <a:uLnTx/>
                <a:uFillTx/>
                <a:latin typeface="Arial"/>
                <a:ea typeface="ＭＳ Ｐゴシック"/>
              </a:rPr>
              <a:t>Any assessments that we cannot do remotely a waiting list has been created.</a:t>
            </a:r>
          </a:p>
          <a:p>
            <a:pPr marL="287338" marR="0" lvl="0" indent="-287338" algn="l" defTabSz="914400" rtl="0" eaLnBrk="0" fontAlgn="base" latinLnBrk="0" hangingPunct="0">
              <a:lnSpc>
                <a:spcPct val="100000"/>
              </a:lnSpc>
              <a:spcBef>
                <a:spcPct val="20000"/>
              </a:spcBef>
              <a:spcAft>
                <a:spcPct val="20000"/>
              </a:spcAft>
              <a:buClr>
                <a:srgbClr val="CD0921"/>
              </a:buClr>
              <a:buSzTx/>
              <a:buFont typeface="Wingdings" pitchFamily="2" charset="2"/>
              <a:buChar char="l"/>
              <a:tabLst/>
              <a:defRPr/>
            </a:pPr>
            <a:r>
              <a:rPr kumimoji="0" lang="en-GB" sz="2000" b="0" i="0" u="none" strike="noStrike" kern="0" cap="none" spc="0" normalizeH="0" baseline="0" noProof="0" dirty="0">
                <a:ln>
                  <a:noFill/>
                </a:ln>
                <a:solidFill>
                  <a:srgbClr val="000000"/>
                </a:solidFill>
                <a:effectLst/>
                <a:uLnTx/>
                <a:uFillTx/>
                <a:latin typeface="Arial"/>
                <a:ea typeface="ＭＳ Ｐゴシック"/>
              </a:rPr>
              <a:t>All referrals are contacted and suitability for remote assessment is considered, and contact for informant history . </a:t>
            </a:r>
          </a:p>
          <a:p>
            <a:pPr marL="287338" marR="0" lvl="0" indent="-287338" algn="l" defTabSz="914400" rtl="0" eaLnBrk="0" fontAlgn="base" latinLnBrk="0" hangingPunct="0">
              <a:lnSpc>
                <a:spcPct val="100000"/>
              </a:lnSpc>
              <a:spcBef>
                <a:spcPct val="20000"/>
              </a:spcBef>
              <a:spcAft>
                <a:spcPct val="20000"/>
              </a:spcAft>
              <a:buClr>
                <a:srgbClr val="CD0921"/>
              </a:buClr>
              <a:buSzTx/>
              <a:buFont typeface="Wingdings" pitchFamily="2" charset="2"/>
              <a:buChar char="l"/>
              <a:tabLst/>
              <a:defRPr/>
            </a:pPr>
            <a:endParaRPr kumimoji="0" lang="en-GB" sz="2400" b="0" i="0" u="none" strike="noStrike" kern="0" cap="none" spc="0" normalizeH="0" baseline="0" noProof="0" dirty="0">
              <a:ln>
                <a:noFill/>
              </a:ln>
              <a:solidFill>
                <a:srgbClr val="000000"/>
              </a:solidFill>
              <a:effectLst/>
              <a:uLnTx/>
              <a:uFillTx/>
              <a:latin typeface="Arial"/>
              <a:ea typeface="ＭＳ Ｐゴシック"/>
            </a:endParaRPr>
          </a:p>
          <a:p>
            <a:endParaRPr lang="en-GB" dirty="0"/>
          </a:p>
        </p:txBody>
      </p:sp>
      <p:sp>
        <p:nvSpPr>
          <p:cNvPr id="4" name="Slide Number Placeholder 3"/>
          <p:cNvSpPr>
            <a:spLocks noGrp="1"/>
          </p:cNvSpPr>
          <p:nvPr>
            <p:ph type="sldNum" sz="quarter" idx="10"/>
          </p:nvPr>
        </p:nvSpPr>
        <p:spPr/>
        <p:txBody>
          <a:bodyPr/>
          <a:lstStyle/>
          <a:p>
            <a:fld id="{7DF6B515-5454-452A-8C1E-0E8960D6656D}" type="slidenum">
              <a:rPr lang="en-GB" smtClean="0"/>
              <a:t>9</a:t>
            </a:fld>
            <a:endParaRPr lang="en-GB"/>
          </a:p>
        </p:txBody>
      </p:sp>
    </p:spTree>
    <p:extLst>
      <p:ext uri="{BB962C8B-B14F-4D97-AF65-F5344CB8AC3E}">
        <p14:creationId xmlns:p14="http://schemas.microsoft.com/office/powerpoint/2010/main" val="6360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a:buChar char=""/>
            </a:pPr>
            <a:r>
              <a:rPr lang="en-GB" sz="1200" dirty="0">
                <a:effectLst/>
                <a:latin typeface="Arial"/>
                <a:ea typeface="Calibri"/>
                <a:cs typeface="Times New Roman"/>
              </a:rPr>
              <a:t>Assessments start on time, member of staff works with headset and live records the interview</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Feedback from patients and carers has been positive, they are given time afterwards in private if needed to discuss any matters further</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Ham/Rich staff have over 120 years of experience between them which probably helped with considering new ways of working and having the confidence to work differently.</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Agreed team patient flow means that all team members follow a standard process of assessment, care planning and treatment </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Once assessment completed time slot has been prearranged via Microsoft teams with the consultant and another clinician to discuss the assessment and generate a working diagnosis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One of the clinicians (mostly nurses), will the contact the patient and deliver the diagnosis. If the patient has stated that they wish to have it delivered this way</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Patients that need further psychometric assessment are on a waiting list, the trust is considering ways in which that can be addressed</a:t>
            </a:r>
            <a:endParaRPr lang="en-GB" sz="1200" dirty="0">
              <a:effectLst/>
              <a:latin typeface="+mn-lt"/>
              <a:ea typeface="Calibri"/>
              <a:cs typeface="Times New Roman"/>
            </a:endParaRPr>
          </a:p>
          <a:p>
            <a:pPr marL="287338" marR="0" lvl="0" indent="-287338" algn="l" defTabSz="914400" rtl="0" eaLnBrk="0" fontAlgn="base" latinLnBrk="0" hangingPunct="0">
              <a:lnSpc>
                <a:spcPct val="100000"/>
              </a:lnSpc>
              <a:spcBef>
                <a:spcPct val="20000"/>
              </a:spcBef>
              <a:spcAft>
                <a:spcPct val="20000"/>
              </a:spcAft>
              <a:buClr>
                <a:srgbClr val="CD0921"/>
              </a:buClr>
              <a:buSzTx/>
              <a:buFont typeface="Wingdings" pitchFamily="2" charset="2"/>
              <a:buChar char="l"/>
              <a:tabLst/>
              <a:defRPr/>
            </a:pPr>
            <a:r>
              <a:rPr kumimoji="0" lang="en-GB" sz="2000" b="0" i="0" u="none" strike="noStrike" kern="0" cap="none" spc="0" normalizeH="0" baseline="0" noProof="0" dirty="0">
                <a:ln>
                  <a:noFill/>
                </a:ln>
                <a:solidFill>
                  <a:srgbClr val="000000"/>
                </a:solidFill>
                <a:effectLst/>
                <a:uLnTx/>
                <a:uFillTx/>
                <a:latin typeface="Arial"/>
                <a:ea typeface="ＭＳ Ｐゴシック"/>
              </a:rPr>
              <a:t>elements of the ACE 11 ( which staff are confident in using). Recognised this is not a validated tool but possibly can be helpful. </a:t>
            </a:r>
          </a:p>
          <a:p>
            <a:pPr marL="287338" marR="0" lvl="0" indent="-287338" algn="l" defTabSz="914400" rtl="0" eaLnBrk="0" fontAlgn="base" latinLnBrk="0" hangingPunct="0">
              <a:lnSpc>
                <a:spcPct val="100000"/>
              </a:lnSpc>
              <a:spcBef>
                <a:spcPct val="20000"/>
              </a:spcBef>
              <a:spcAft>
                <a:spcPct val="20000"/>
              </a:spcAft>
              <a:buClr>
                <a:srgbClr val="CD0921"/>
              </a:buClr>
              <a:buSzTx/>
              <a:buFont typeface="Wingdings" pitchFamily="2" charset="2"/>
              <a:buChar char="l"/>
              <a:tabLst/>
              <a:defRPr/>
            </a:pPr>
            <a:r>
              <a:rPr kumimoji="0" lang="en-GB" sz="2400" b="0" i="0" u="none" strike="noStrike" kern="0" cap="none" spc="0" normalizeH="0" baseline="0" noProof="0" dirty="0">
                <a:ln>
                  <a:noFill/>
                </a:ln>
                <a:solidFill>
                  <a:srgbClr val="000000"/>
                </a:solidFill>
                <a:effectLst/>
                <a:uLnTx/>
                <a:uFillTx/>
                <a:latin typeface="Arial"/>
                <a:ea typeface="ＭＳ Ｐゴシック"/>
              </a:rPr>
              <a:t>Working diagnosis- face to face appointments are being planned to confirm diagnosis.</a:t>
            </a:r>
          </a:p>
          <a:p>
            <a:pPr marL="287338" marR="0" lvl="0" indent="-287338" algn="l" defTabSz="914400" rtl="0" eaLnBrk="0" fontAlgn="base" latinLnBrk="0" hangingPunct="0">
              <a:lnSpc>
                <a:spcPct val="100000"/>
              </a:lnSpc>
              <a:spcBef>
                <a:spcPct val="20000"/>
              </a:spcBef>
              <a:spcAft>
                <a:spcPct val="20000"/>
              </a:spcAft>
              <a:buClr>
                <a:srgbClr val="CD0921"/>
              </a:buClr>
              <a:buSzTx/>
              <a:buFont typeface="Wingdings" pitchFamily="2" charset="2"/>
              <a:buChar char="l"/>
              <a:tabLst/>
              <a:defRPr/>
            </a:pPr>
            <a:r>
              <a:rPr kumimoji="0" lang="en-GB" sz="2400" b="0" i="0" u="none" strike="noStrike" kern="0" cap="none" spc="0" normalizeH="0" baseline="0" noProof="0" dirty="0">
                <a:ln>
                  <a:noFill/>
                </a:ln>
                <a:solidFill>
                  <a:srgbClr val="000000"/>
                </a:solidFill>
                <a:effectLst/>
                <a:uLnTx/>
                <a:uFillTx/>
                <a:latin typeface="Arial"/>
                <a:ea typeface="ＭＳ Ｐゴシック"/>
              </a:rPr>
              <a:t>Using ICD codes: continue to be used.</a:t>
            </a:r>
          </a:p>
          <a:p>
            <a:pPr marL="287338" marR="0" lvl="0" indent="-287338" algn="l" defTabSz="914400" rtl="0" eaLnBrk="0" fontAlgn="base" latinLnBrk="0" hangingPunct="0">
              <a:lnSpc>
                <a:spcPct val="100000"/>
              </a:lnSpc>
              <a:spcBef>
                <a:spcPct val="20000"/>
              </a:spcBef>
              <a:spcAft>
                <a:spcPct val="20000"/>
              </a:spcAft>
              <a:buClr>
                <a:srgbClr val="CD0921"/>
              </a:buClr>
              <a:buSzTx/>
              <a:buFont typeface="Wingdings" pitchFamily="2" charset="2"/>
              <a:buChar char="l"/>
              <a:tabLst/>
              <a:defRPr/>
            </a:pPr>
            <a:r>
              <a:rPr kumimoji="0" lang="en-GB" sz="2400" b="0" i="0" u="none" strike="noStrike" kern="0" cap="none" spc="0" normalizeH="0" baseline="0" noProof="0" dirty="0" err="1">
                <a:ln>
                  <a:noFill/>
                </a:ln>
                <a:solidFill>
                  <a:srgbClr val="000000"/>
                </a:solidFill>
                <a:effectLst/>
                <a:uLnTx/>
                <a:uFillTx/>
                <a:latin typeface="Arial"/>
                <a:ea typeface="ＭＳ Ｐゴシック"/>
              </a:rPr>
              <a:t>Neuropsychometryrecognise</a:t>
            </a:r>
            <a:r>
              <a:rPr kumimoji="0" lang="en-GB" sz="2400" b="0" i="0" u="none" strike="noStrike" kern="0" cap="none" spc="0" normalizeH="0" baseline="0" noProof="0" dirty="0">
                <a:ln>
                  <a:noFill/>
                </a:ln>
                <a:solidFill>
                  <a:srgbClr val="000000"/>
                </a:solidFill>
                <a:effectLst/>
                <a:uLnTx/>
                <a:uFillTx/>
                <a:latin typeface="Arial"/>
                <a:ea typeface="ＭＳ Ｐゴシック"/>
              </a:rPr>
              <a:t> the difficulties in completing . There is a working group investigating ways forward.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DF6B515-5454-452A-8C1E-0E8960D6656D}" type="slidenum">
              <a:rPr lang="en-GB" smtClean="0"/>
              <a:t>10</a:t>
            </a:fld>
            <a:endParaRPr lang="en-GB"/>
          </a:p>
        </p:txBody>
      </p:sp>
    </p:spTree>
    <p:extLst>
      <p:ext uri="{BB962C8B-B14F-4D97-AF65-F5344CB8AC3E}">
        <p14:creationId xmlns:p14="http://schemas.microsoft.com/office/powerpoint/2010/main" val="6841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87498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310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0959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0FA7F0F-9511-429C-B764-9CD95F700749}" type="datetime1">
              <a:rPr lang="en-US"/>
              <a:pPr>
                <a:defRPr/>
              </a:pPr>
              <a:t>6/2/2020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D532FE-5A7F-4ADE-9C9D-8B2A7E755C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AE10083-498D-46C2-8BC7-E6B0B206BF14}" type="datetime1">
              <a:rPr lang="en-US"/>
              <a:pPr>
                <a:defRPr/>
              </a:pPr>
              <a:t>6/2/2020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222175-2C75-4CC0-850D-B7FC3266ACC0}" type="slidenum">
              <a:rPr lang="en-US"/>
              <a:pPr>
                <a:defRPr/>
              </a:pPr>
              <a:t>‹#›</a:t>
            </a:fld>
            <a:endParaRPr lang="en-US"/>
          </a:p>
        </p:txBody>
      </p:sp>
    </p:spTree>
    <p:extLst>
      <p:ext uri="{BB962C8B-B14F-4D97-AF65-F5344CB8AC3E}">
        <p14:creationId xmlns:p14="http://schemas.microsoft.com/office/powerpoint/2010/main" val="1264500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8459B-FDF6-4AC5-9C8B-457A9AEE0F97}"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783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8459B-FDF6-4AC5-9C8B-457A9AEE0F97}" type="slidenum">
              <a:rPr lang="en-GB" smtClean="0"/>
              <a:pPr/>
              <a:t>‹#›</a:t>
            </a:fld>
            <a:endParaRPr lang="en-GB"/>
          </a:p>
        </p:txBody>
      </p:sp>
    </p:spTree>
    <p:extLst>
      <p:ext uri="{BB962C8B-B14F-4D97-AF65-F5344CB8AC3E}">
        <p14:creationId xmlns:p14="http://schemas.microsoft.com/office/powerpoint/2010/main" val="209211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8459B-FDF6-4AC5-9C8B-457A9AEE0F97}"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131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8459B-FDF6-4AC5-9C8B-457A9AEE0F97}" type="slidenum">
              <a:rPr lang="en-GB" smtClean="0"/>
              <a:pPr/>
              <a:t>‹#›</a:t>
            </a:fld>
            <a:endParaRPr lang="en-GB"/>
          </a:p>
        </p:txBody>
      </p:sp>
    </p:spTree>
    <p:extLst>
      <p:ext uri="{BB962C8B-B14F-4D97-AF65-F5344CB8AC3E}">
        <p14:creationId xmlns:p14="http://schemas.microsoft.com/office/powerpoint/2010/main" val="2942502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18459B-FDF6-4AC5-9C8B-457A9AEE0F97}" type="slidenum">
              <a:rPr lang="en-GB" smtClean="0"/>
              <a:pPr/>
              <a:t>‹#›</a:t>
            </a:fld>
            <a:endParaRPr lang="en-GB"/>
          </a:p>
        </p:txBody>
      </p:sp>
    </p:spTree>
    <p:extLst>
      <p:ext uri="{BB962C8B-B14F-4D97-AF65-F5344CB8AC3E}">
        <p14:creationId xmlns:p14="http://schemas.microsoft.com/office/powerpoint/2010/main" val="78269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18459B-FDF6-4AC5-9C8B-457A9AEE0F97}" type="slidenum">
              <a:rPr lang="en-GB" smtClean="0"/>
              <a:pPr/>
              <a:t>‹#›</a:t>
            </a:fld>
            <a:endParaRPr lang="en-GB"/>
          </a:p>
        </p:txBody>
      </p:sp>
    </p:spTree>
    <p:extLst>
      <p:ext uri="{BB962C8B-B14F-4D97-AF65-F5344CB8AC3E}">
        <p14:creationId xmlns:p14="http://schemas.microsoft.com/office/powerpoint/2010/main" val="2790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9117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E18459B-FDF6-4AC5-9C8B-457A9AEE0F97}" type="slidenum">
              <a:rPr lang="en-GB" smtClean="0"/>
              <a:pPr/>
              <a:t>‹#›</a:t>
            </a:fld>
            <a:endParaRPr lang="en-GB"/>
          </a:p>
        </p:txBody>
      </p:sp>
    </p:spTree>
    <p:extLst>
      <p:ext uri="{BB962C8B-B14F-4D97-AF65-F5344CB8AC3E}">
        <p14:creationId xmlns:p14="http://schemas.microsoft.com/office/powerpoint/2010/main" val="95787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87AA09D-6C93-4103-B4FF-299ED82C2AE8}" type="datetimeFigureOut">
              <a:rPr lang="en-GB" smtClean="0"/>
              <a:pPr/>
              <a:t>02/06/2020</a:t>
            </a:fld>
            <a:endParaRPr lang="en-GB"/>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GB">
              <a:solidFill>
                <a:srgbClr val="2B142D"/>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18459B-FDF6-4AC5-9C8B-457A9AEE0F97}" type="slidenum">
              <a:rPr lang="en-GB" smtClean="0">
                <a:solidFill>
                  <a:srgbClr val="2B142D"/>
                </a:solidFill>
              </a:rPr>
              <a:pPr/>
              <a:t>‹#›</a:t>
            </a:fld>
            <a:endParaRPr lang="en-GB">
              <a:solidFill>
                <a:srgbClr val="2B142D"/>
              </a:solidFill>
            </a:endParaRPr>
          </a:p>
        </p:txBody>
      </p:sp>
    </p:spTree>
    <p:extLst>
      <p:ext uri="{BB962C8B-B14F-4D97-AF65-F5344CB8AC3E}">
        <p14:creationId xmlns:p14="http://schemas.microsoft.com/office/powerpoint/2010/main" val="205911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18459B-FDF6-4AC5-9C8B-457A9AEE0F97}" type="slidenum">
              <a:rPr lang="en-GB" smtClean="0"/>
              <a:pPr/>
              <a:t>‹#›</a:t>
            </a:fld>
            <a:endParaRPr lang="en-GB"/>
          </a:p>
        </p:txBody>
      </p:sp>
    </p:spTree>
    <p:extLst>
      <p:ext uri="{BB962C8B-B14F-4D97-AF65-F5344CB8AC3E}">
        <p14:creationId xmlns:p14="http://schemas.microsoft.com/office/powerpoint/2010/main" val="902322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8459B-FDF6-4AC5-9C8B-457A9AEE0F97}" type="slidenum">
              <a:rPr lang="en-GB" smtClean="0"/>
              <a:pPr/>
              <a:t>‹#›</a:t>
            </a:fld>
            <a:endParaRPr lang="en-GB"/>
          </a:p>
        </p:txBody>
      </p:sp>
    </p:spTree>
    <p:extLst>
      <p:ext uri="{BB962C8B-B14F-4D97-AF65-F5344CB8AC3E}">
        <p14:creationId xmlns:p14="http://schemas.microsoft.com/office/powerpoint/2010/main" val="1673822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AA09D-6C93-4103-B4FF-299ED82C2AE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18459B-FDF6-4AC5-9C8B-457A9AEE0F97}" type="slidenum">
              <a:rPr lang="en-GB" smtClean="0"/>
              <a:pPr/>
              <a:t>‹#›</a:t>
            </a:fld>
            <a:endParaRPr lang="en-GB"/>
          </a:p>
        </p:txBody>
      </p:sp>
    </p:spTree>
    <p:extLst>
      <p:ext uri="{BB962C8B-B14F-4D97-AF65-F5344CB8AC3E}">
        <p14:creationId xmlns:p14="http://schemas.microsoft.com/office/powerpoint/2010/main" val="272891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24957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6680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0029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322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29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5727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23658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1484313"/>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11188" y="2205038"/>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7" descr="Tees,%20Esk%20and%20Wear%20Valleys%20Col%20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787900" y="185738"/>
            <a:ext cx="3981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clear lozenge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8313" y="908050"/>
            <a:ext cx="81359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TEWV_maki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16013" y="6146800"/>
            <a:ext cx="66246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386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rgbClr val="0076AE"/>
          </a:solidFill>
          <a:latin typeface="+mj-lt"/>
          <a:ea typeface="+mj-ea"/>
          <a:cs typeface="+mj-cs"/>
        </a:defRPr>
      </a:lvl1pPr>
      <a:lvl2pPr algn="l" rtl="0" eaLnBrk="0" fontAlgn="base" hangingPunct="0">
        <a:spcBef>
          <a:spcPct val="0"/>
        </a:spcBef>
        <a:spcAft>
          <a:spcPct val="0"/>
        </a:spcAft>
        <a:defRPr sz="3200" b="1">
          <a:solidFill>
            <a:srgbClr val="0076AE"/>
          </a:solidFill>
          <a:latin typeface="Arial" pitchFamily="100" charset="0"/>
          <a:ea typeface="ＭＳ Ｐゴシック" pitchFamily="100" charset="-128"/>
          <a:cs typeface="ＭＳ Ｐゴシック" pitchFamily="100" charset="-128"/>
        </a:defRPr>
      </a:lvl2pPr>
      <a:lvl3pPr algn="l" rtl="0" eaLnBrk="0" fontAlgn="base" hangingPunct="0">
        <a:spcBef>
          <a:spcPct val="0"/>
        </a:spcBef>
        <a:spcAft>
          <a:spcPct val="0"/>
        </a:spcAft>
        <a:defRPr sz="3200" b="1">
          <a:solidFill>
            <a:srgbClr val="0076AE"/>
          </a:solidFill>
          <a:latin typeface="Arial" pitchFamily="100" charset="0"/>
          <a:ea typeface="ＭＳ Ｐゴシック" pitchFamily="100" charset="-128"/>
          <a:cs typeface="ＭＳ Ｐゴシック" pitchFamily="100" charset="-128"/>
        </a:defRPr>
      </a:lvl3pPr>
      <a:lvl4pPr algn="l" rtl="0" eaLnBrk="0" fontAlgn="base" hangingPunct="0">
        <a:spcBef>
          <a:spcPct val="0"/>
        </a:spcBef>
        <a:spcAft>
          <a:spcPct val="0"/>
        </a:spcAft>
        <a:defRPr sz="3200" b="1">
          <a:solidFill>
            <a:srgbClr val="0076AE"/>
          </a:solidFill>
          <a:latin typeface="Arial" pitchFamily="100" charset="0"/>
          <a:ea typeface="ＭＳ Ｐゴシック" pitchFamily="100" charset="-128"/>
          <a:cs typeface="ＭＳ Ｐゴシック" pitchFamily="100" charset="-128"/>
        </a:defRPr>
      </a:lvl4pPr>
      <a:lvl5pPr algn="l" rtl="0" eaLnBrk="0" fontAlgn="base" hangingPunct="0">
        <a:spcBef>
          <a:spcPct val="0"/>
        </a:spcBef>
        <a:spcAft>
          <a:spcPct val="0"/>
        </a:spcAft>
        <a:defRPr sz="3200" b="1">
          <a:solidFill>
            <a:srgbClr val="0076AE"/>
          </a:solidFill>
          <a:latin typeface="Arial" pitchFamily="100" charset="0"/>
          <a:ea typeface="ＭＳ Ｐゴシック" pitchFamily="100" charset="-128"/>
          <a:cs typeface="ＭＳ Ｐゴシック" pitchFamily="100" charset="-128"/>
        </a:defRPr>
      </a:lvl5pPr>
      <a:lvl6pPr marL="457200" algn="l" rtl="0" fontAlgn="base">
        <a:spcBef>
          <a:spcPct val="0"/>
        </a:spcBef>
        <a:spcAft>
          <a:spcPct val="0"/>
        </a:spcAft>
        <a:defRPr sz="3200" b="1">
          <a:solidFill>
            <a:srgbClr val="5D9E34"/>
          </a:solidFill>
          <a:latin typeface="Arial" pitchFamily="100" charset="0"/>
          <a:ea typeface="ＭＳ Ｐゴシック" pitchFamily="100" charset="-128"/>
          <a:cs typeface="ＭＳ Ｐゴシック" pitchFamily="100" charset="-128"/>
        </a:defRPr>
      </a:lvl6pPr>
      <a:lvl7pPr marL="914400" algn="l" rtl="0" fontAlgn="base">
        <a:spcBef>
          <a:spcPct val="0"/>
        </a:spcBef>
        <a:spcAft>
          <a:spcPct val="0"/>
        </a:spcAft>
        <a:defRPr sz="3200" b="1">
          <a:solidFill>
            <a:srgbClr val="5D9E34"/>
          </a:solidFill>
          <a:latin typeface="Arial" pitchFamily="100" charset="0"/>
          <a:ea typeface="ＭＳ Ｐゴシック" pitchFamily="100" charset="-128"/>
          <a:cs typeface="ＭＳ Ｐゴシック" pitchFamily="100" charset="-128"/>
        </a:defRPr>
      </a:lvl7pPr>
      <a:lvl8pPr marL="1371600" algn="l" rtl="0" fontAlgn="base">
        <a:spcBef>
          <a:spcPct val="0"/>
        </a:spcBef>
        <a:spcAft>
          <a:spcPct val="0"/>
        </a:spcAft>
        <a:defRPr sz="3200" b="1">
          <a:solidFill>
            <a:srgbClr val="5D9E34"/>
          </a:solidFill>
          <a:latin typeface="Arial" pitchFamily="100" charset="0"/>
          <a:ea typeface="ＭＳ Ｐゴシック" pitchFamily="100" charset="-128"/>
          <a:cs typeface="ＭＳ Ｐゴシック" pitchFamily="100" charset="-128"/>
        </a:defRPr>
      </a:lvl8pPr>
      <a:lvl9pPr marL="1828800" algn="l" rtl="0" fontAlgn="base">
        <a:spcBef>
          <a:spcPct val="0"/>
        </a:spcBef>
        <a:spcAft>
          <a:spcPct val="0"/>
        </a:spcAft>
        <a:defRPr sz="3200" b="1">
          <a:solidFill>
            <a:srgbClr val="5D9E34"/>
          </a:solidFill>
          <a:latin typeface="Arial" pitchFamily="100" charset="0"/>
          <a:ea typeface="ＭＳ Ｐゴシック" pitchFamily="100" charset="-128"/>
          <a:cs typeface="ＭＳ Ｐゴシック" pitchFamily="100" charset="-128"/>
        </a:defRPr>
      </a:lvl9pPr>
    </p:titleStyle>
    <p:bodyStyle>
      <a:lvl1pPr marL="287338" indent="-287338" algn="l" rtl="0" eaLnBrk="0" fontAlgn="base" hangingPunct="0">
        <a:spcBef>
          <a:spcPct val="20000"/>
        </a:spcBef>
        <a:spcAft>
          <a:spcPct val="20000"/>
        </a:spcAft>
        <a:buClr>
          <a:srgbClr val="CD0921"/>
        </a:buClr>
        <a:buFont typeface="Wingdings" pitchFamily="2" charset="2"/>
        <a:buChar char="l"/>
        <a:defRPr sz="2400">
          <a:solidFill>
            <a:schemeClr val="tx1"/>
          </a:solidFill>
          <a:latin typeface="+mn-lt"/>
          <a:ea typeface="+mn-ea"/>
          <a:cs typeface="+mn-cs"/>
        </a:defRPr>
      </a:lvl1pPr>
      <a:lvl2pPr marL="760413" indent="-282575" algn="l" rtl="0" eaLnBrk="0" fontAlgn="base" hangingPunct="0">
        <a:spcBef>
          <a:spcPct val="20000"/>
        </a:spcBef>
        <a:spcAft>
          <a:spcPct val="20000"/>
        </a:spcAft>
        <a:buClr>
          <a:srgbClr val="5D9E34"/>
        </a:buClr>
        <a:buFont typeface="Wingdings" pitchFamily="2" charset="2"/>
        <a:buChar char="l"/>
        <a:defRPr>
          <a:solidFill>
            <a:schemeClr val="tx1"/>
          </a:solidFill>
          <a:latin typeface="+mn-lt"/>
          <a:ea typeface="+mn-ea"/>
        </a:defRPr>
      </a:lvl2pPr>
      <a:lvl3pPr marL="1239838" indent="-288925" algn="l" rtl="0" eaLnBrk="0" fontAlgn="base" hangingPunct="0">
        <a:spcBef>
          <a:spcPct val="20000"/>
        </a:spcBef>
        <a:spcAft>
          <a:spcPct val="20000"/>
        </a:spcAft>
        <a:buClr>
          <a:srgbClr val="0A77AD"/>
        </a:buClr>
        <a:buFont typeface="Wingdings" pitchFamily="2" charset="2"/>
        <a:buChar char="l"/>
        <a:defRPr>
          <a:solidFill>
            <a:schemeClr val="tx1"/>
          </a:solidFill>
          <a:latin typeface="+mn-lt"/>
          <a:ea typeface="+mn-ea"/>
        </a:defRPr>
      </a:lvl3pPr>
      <a:lvl4pPr marL="2132013" indent="-228600" algn="l" rtl="0" eaLnBrk="0" fontAlgn="base" hangingPunct="0">
        <a:spcBef>
          <a:spcPct val="20000"/>
        </a:spcBef>
        <a:spcAft>
          <a:spcPct val="0"/>
        </a:spcAft>
        <a:buChar char="–"/>
        <a:defRPr sz="2000">
          <a:solidFill>
            <a:schemeClr val="tx1"/>
          </a:solidFill>
          <a:latin typeface="+mn-lt"/>
          <a:ea typeface="+mn-ea"/>
        </a:defRPr>
      </a:lvl4pPr>
      <a:lvl5pPr marL="2551113" indent="-228600" algn="l" rtl="0" eaLnBrk="0" fontAlgn="base" hangingPunct="0">
        <a:spcBef>
          <a:spcPct val="20000"/>
        </a:spcBef>
        <a:spcAft>
          <a:spcPct val="0"/>
        </a:spcAft>
        <a:buChar char="»"/>
        <a:defRPr sz="2000">
          <a:solidFill>
            <a:schemeClr val="tx1"/>
          </a:solidFill>
          <a:latin typeface="+mn-lt"/>
          <a:ea typeface="+mn-ea"/>
        </a:defRPr>
      </a:lvl5pPr>
      <a:lvl6pPr marL="3008313" indent="-228600" algn="l" rtl="0" fontAlgn="base">
        <a:spcBef>
          <a:spcPct val="20000"/>
        </a:spcBef>
        <a:spcAft>
          <a:spcPct val="0"/>
        </a:spcAft>
        <a:buChar char="»"/>
        <a:defRPr sz="2000">
          <a:solidFill>
            <a:schemeClr val="tx1"/>
          </a:solidFill>
          <a:latin typeface="+mn-lt"/>
          <a:ea typeface="+mn-ea"/>
        </a:defRPr>
      </a:lvl6pPr>
      <a:lvl7pPr marL="3465513" indent="-228600" algn="l" rtl="0" fontAlgn="base">
        <a:spcBef>
          <a:spcPct val="20000"/>
        </a:spcBef>
        <a:spcAft>
          <a:spcPct val="0"/>
        </a:spcAft>
        <a:buChar char="»"/>
        <a:defRPr sz="2000">
          <a:solidFill>
            <a:schemeClr val="tx1"/>
          </a:solidFill>
          <a:latin typeface="+mn-lt"/>
          <a:ea typeface="+mn-ea"/>
        </a:defRPr>
      </a:lvl7pPr>
      <a:lvl8pPr marL="3922713" indent="-228600" algn="l" rtl="0" fontAlgn="base">
        <a:spcBef>
          <a:spcPct val="20000"/>
        </a:spcBef>
        <a:spcAft>
          <a:spcPct val="0"/>
        </a:spcAft>
        <a:buChar char="»"/>
        <a:defRPr sz="2000">
          <a:solidFill>
            <a:schemeClr val="tx1"/>
          </a:solidFill>
          <a:latin typeface="+mn-lt"/>
          <a:ea typeface="+mn-ea"/>
        </a:defRPr>
      </a:lvl8pPr>
      <a:lvl9pPr marL="4379913"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06" charset="-128"/>
              </a:defRPr>
            </a:lvl1pPr>
          </a:lstStyle>
          <a:p>
            <a:pPr>
              <a:defRPr/>
            </a:pPr>
            <a:fld id="{5D4FA212-A986-4A4C-B907-8A67A899C1AE}" type="datetime1">
              <a:rPr lang="en-US"/>
              <a:pPr>
                <a:defRPr/>
              </a:pPr>
              <a:t>6/2/2020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06" charset="-128"/>
              </a:defRPr>
            </a:lvl1pPr>
          </a:lstStyle>
          <a:p>
            <a:pPr>
              <a:defRPr/>
            </a:pPr>
            <a:fld id="{06F8F01A-D0B8-415A-977C-809D8507A7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06" charset="-128"/>
                <a:cs typeface="+mn-cs"/>
              </a:defRPr>
            </a:lvl1pPr>
          </a:lstStyle>
          <a:p>
            <a:pPr>
              <a:defRPr/>
            </a:pPr>
            <a:fld id="{71F3AE82-FD7E-4A65-B065-D4A582AADE83}" type="datetime1">
              <a:rPr lang="en-US"/>
              <a:pPr>
                <a:defRPr/>
              </a:pPr>
              <a:t>6/2/2020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Calibri" pitchFamily="34" charset="0"/>
                <a:ea typeface="ＭＳ Ｐゴシック" pitchFamily="-106"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06" charset="-128"/>
                <a:cs typeface="+mn-cs"/>
              </a:defRPr>
            </a:lvl1pPr>
          </a:lstStyle>
          <a:p>
            <a:pPr>
              <a:defRPr/>
            </a:pPr>
            <a:fld id="{0AA3C17A-34D1-41E3-A67D-1DAD9B9B840A}" type="slidenum">
              <a:rPr lang="en-US"/>
              <a:pPr>
                <a:defRPr/>
              </a:pPr>
              <a:t>‹#›</a:t>
            </a:fld>
            <a:endParaRPr lang="en-US"/>
          </a:p>
        </p:txBody>
      </p:sp>
    </p:spTree>
    <p:extLst>
      <p:ext uri="{BB962C8B-B14F-4D97-AF65-F5344CB8AC3E}">
        <p14:creationId xmlns:p14="http://schemas.microsoft.com/office/powerpoint/2010/main" val="484110481"/>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127"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127"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127"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127"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127"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E87AA09D-6C93-4103-B4FF-299ED82C2AE8}" type="datetimeFigureOut">
              <a:rPr lang="en-GB" smtClean="0"/>
              <a:pPr defTabSz="457200"/>
              <a:t>02/06/2020</a:t>
            </a:fld>
            <a:endParaRPr lang="en-GB"/>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GB"/>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1E18459B-FDF6-4AC5-9C8B-457A9AEE0F97}" type="slidenum">
              <a:rPr lang="en-GB" smtClean="0"/>
              <a:pPr defTabSz="45720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6591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hyperlink" Target="http://www.yhscn.nhs.uk/media/PDFs/mhdn/Dementia/Dementia%20Diagnosis/Neuroimaging%20guidance/Yorkshire%20and%20Humber%20Neuroimaging%20Guidance%20in%20Dementia%202018.pdf" TargetMode="External"/><Relationship Id="rId2" Type="http://schemas.openxmlformats.org/officeDocument/2006/relationships/hyperlink" Target="http://www.londonscn.nhs.uk/wp-content/uploads/2018/10/dem-imaging-oct18.pd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AutoShape 4" descr="Image result for twitter">
            <a:extLst>
              <a:ext uri="{FF2B5EF4-FFF2-40B4-BE49-F238E27FC236}">
                <a16:creationId xmlns:a16="http://schemas.microsoft.com/office/drawing/2014/main" xmlns="" id="{0027E5B3-7C73-4A9D-9C74-8DF1B0909ED5}"/>
              </a:ext>
            </a:extLst>
          </p:cNvPr>
          <p:cNvSpPr>
            <a:spLocks noChangeAspect="1" noChangeArrowheads="1"/>
          </p:cNvSpPr>
          <p:nvPr/>
        </p:nvSpPr>
        <p:spPr bwMode="auto">
          <a:xfrm>
            <a:off x="3609975" y="2528888"/>
            <a:ext cx="192405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2">
            <a:extLst>
              <a:ext uri="{FF2B5EF4-FFF2-40B4-BE49-F238E27FC236}">
                <a16:creationId xmlns:a16="http://schemas.microsoft.com/office/drawing/2014/main" xmlns="" id="{2C4CEC90-AE3B-415A-BE7F-02FBE2DE9039}"/>
              </a:ext>
            </a:extLst>
          </p:cNvPr>
          <p:cNvSpPr>
            <a:spLocks noGrp="1"/>
          </p:cNvSpPr>
          <p:nvPr>
            <p:ph type="ctrTitle"/>
          </p:nvPr>
        </p:nvSpPr>
        <p:spPr>
          <a:xfrm>
            <a:off x="685800" y="2132856"/>
            <a:ext cx="7772400" cy="1368152"/>
          </a:xfrm>
        </p:spPr>
        <p:txBody>
          <a:bodyPr/>
          <a:lstStyle/>
          <a:p>
            <a:pPr>
              <a:spcAft>
                <a:spcPts val="1200"/>
              </a:spcAft>
            </a:pPr>
            <a:r>
              <a:rPr lang="en-GB" dirty="0">
                <a:latin typeface="Verdana" panose="020B0604030504040204" pitchFamily="34" charset="0"/>
                <a:ea typeface="Verdana" panose="020B0604030504040204" pitchFamily="34" charset="0"/>
                <a:cs typeface="Verdana" panose="020B0604030504040204" pitchFamily="34" charset="0"/>
              </a:rPr>
              <a:t/>
            </a: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MSNAP Webinar</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6AB864CB-A04D-49C6-B954-CED3A085C9D4}"/>
              </a:ext>
            </a:extLst>
          </p:cNvPr>
          <p:cNvSpPr txBox="1"/>
          <p:nvPr/>
        </p:nvSpPr>
        <p:spPr>
          <a:xfrm>
            <a:off x="1511759" y="3903828"/>
            <a:ext cx="6120482" cy="1446550"/>
          </a:xfrm>
          <a:prstGeom prst="rect">
            <a:avLst/>
          </a:prstGeom>
          <a:noFill/>
        </p:spPr>
        <p:txBody>
          <a:bodyPr wrap="square">
            <a:spAutoFit/>
          </a:bodyPr>
          <a:lstStyle/>
          <a:p>
            <a:pPr algn="ctr">
              <a:defRPr/>
            </a:pPr>
            <a:r>
              <a:rPr lang="en-GB" sz="2200" dirty="0">
                <a:latin typeface="Verdana" panose="020B0604030504040204" pitchFamily="34" charset="0"/>
                <a:ea typeface="Verdana" panose="020B0604030504040204" pitchFamily="34" charset="0"/>
                <a:cs typeface="Verdana" panose="020B0604030504040204" pitchFamily="34" charset="0"/>
              </a:rPr>
              <a:t>Adapting memory services and working flexibly during Covid-19</a:t>
            </a:r>
          </a:p>
          <a:p>
            <a:pPr algn="ctr">
              <a:defRPr/>
            </a:pPr>
            <a:endParaRPr lang="en-GB" sz="2200" dirty="0">
              <a:latin typeface="Verdana" panose="020B0604030504040204" pitchFamily="34" charset="0"/>
              <a:ea typeface="Verdana" panose="020B0604030504040204" pitchFamily="34" charset="0"/>
              <a:cs typeface="Verdana" panose="020B0604030504040204" pitchFamily="34" charset="0"/>
            </a:endParaRPr>
          </a:p>
          <a:p>
            <a:pPr algn="ctr">
              <a:defRPr/>
            </a:pPr>
            <a:r>
              <a:rPr lang="en-GB" sz="2200" dirty="0">
                <a:latin typeface="Verdana" panose="020B0604030504040204" pitchFamily="34" charset="0"/>
                <a:ea typeface="Verdana" panose="020B0604030504040204" pitchFamily="34" charset="0"/>
                <a:cs typeface="Verdana" panose="020B0604030504040204" pitchFamily="34" charset="0"/>
              </a:rPr>
              <a:t>3 June 2020</a:t>
            </a:r>
          </a:p>
        </p:txBody>
      </p:sp>
    </p:spTree>
    <p:extLst>
      <p:ext uri="{BB962C8B-B14F-4D97-AF65-F5344CB8AC3E}">
        <p14:creationId xmlns:p14="http://schemas.microsoft.com/office/powerpoint/2010/main" val="106401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p>
        </p:txBody>
      </p:sp>
      <p:sp>
        <p:nvSpPr>
          <p:cNvPr id="3" name="Content Placeholder 2"/>
          <p:cNvSpPr>
            <a:spLocks noGrp="1"/>
          </p:cNvSpPr>
          <p:nvPr>
            <p:ph idx="1"/>
          </p:nvPr>
        </p:nvSpPr>
        <p:spPr>
          <a:xfrm>
            <a:off x="611560" y="2204864"/>
            <a:ext cx="7772400" cy="3895725"/>
          </a:xfrm>
        </p:spPr>
        <p:txBody>
          <a:bodyPr/>
          <a:lstStyle/>
          <a:p>
            <a:r>
              <a:rPr lang="en-GB" sz="2000" dirty="0"/>
              <a:t>Live recording</a:t>
            </a:r>
          </a:p>
          <a:p>
            <a:r>
              <a:rPr lang="en-GB" sz="2000" dirty="0"/>
              <a:t>Patient and collateral history is the key- consistent team approach for obtaining history. Conscious of obtaining informed consent at every stage of process. </a:t>
            </a:r>
          </a:p>
          <a:p>
            <a:r>
              <a:rPr lang="en-GB" sz="2000" dirty="0"/>
              <a:t>Assessment Tools</a:t>
            </a:r>
          </a:p>
          <a:p>
            <a:r>
              <a:rPr lang="en-GB" sz="2000" dirty="0"/>
              <a:t>Prior to MDT: any results bloods/ CT/ physical </a:t>
            </a:r>
            <a:r>
              <a:rPr lang="en-GB" sz="2000" dirty="0" err="1"/>
              <a:t>hx</a:t>
            </a:r>
            <a:r>
              <a:rPr lang="en-GB" sz="2000" dirty="0"/>
              <a:t> and relevant information already checked by medic ready for discussion. </a:t>
            </a:r>
          </a:p>
          <a:p>
            <a:r>
              <a:rPr lang="en-GB" sz="2000" dirty="0"/>
              <a:t>MDT discussion- facilitated by remote working. Once assessment completed time slot has been pre-arranged via Microsoft teams with the consultant and another clinician to discuss the assessment and generate a working diagnosis</a:t>
            </a:r>
          </a:p>
        </p:txBody>
      </p:sp>
    </p:spTree>
    <p:extLst>
      <p:ext uri="{BB962C8B-B14F-4D97-AF65-F5344CB8AC3E}">
        <p14:creationId xmlns:p14="http://schemas.microsoft.com/office/powerpoint/2010/main" val="2406777100"/>
      </p:ext>
    </p:extLst>
  </p:cSld>
  <p:clrMapOvr>
    <a:masterClrMapping/>
  </p:clrMapOvr>
  <mc:AlternateContent xmlns:mc="http://schemas.openxmlformats.org/markup-compatibility/2006" xmlns:p14="http://schemas.microsoft.com/office/powerpoint/2010/main">
    <mc:Choice Requires="p14">
      <p:transition spd="slow" p14:dur="2000" advTm="97096"/>
    </mc:Choice>
    <mc:Fallback xmlns="">
      <p:transition spd="slow" advTm="970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268761"/>
            <a:ext cx="7772400" cy="504056"/>
          </a:xfrm>
        </p:spPr>
        <p:txBody>
          <a:bodyPr/>
          <a:lstStyle/>
          <a:p>
            <a:r>
              <a:rPr lang="en-GB" dirty="0"/>
              <a:t> Diagnostic Feedback</a:t>
            </a:r>
          </a:p>
        </p:txBody>
      </p:sp>
      <p:sp>
        <p:nvSpPr>
          <p:cNvPr id="3" name="Content Placeholder 2"/>
          <p:cNvSpPr>
            <a:spLocks noGrp="1"/>
          </p:cNvSpPr>
          <p:nvPr>
            <p:ph idx="1"/>
          </p:nvPr>
        </p:nvSpPr>
        <p:spPr>
          <a:xfrm>
            <a:off x="611188" y="1772816"/>
            <a:ext cx="7772400" cy="4327947"/>
          </a:xfrm>
        </p:spPr>
        <p:txBody>
          <a:bodyPr/>
          <a:lstStyle/>
          <a:p>
            <a:r>
              <a:rPr lang="en-GB" dirty="0"/>
              <a:t>Always by a senior clinician  with careful attention to consent and emotional reaction. </a:t>
            </a:r>
          </a:p>
          <a:p>
            <a:r>
              <a:rPr lang="en-GB" dirty="0"/>
              <a:t>We encourage family members to be  present  if possible and if not to contact patient straight after. </a:t>
            </a:r>
          </a:p>
          <a:p>
            <a:r>
              <a:rPr lang="en-GB" dirty="0"/>
              <a:t>Our clinical psychologist is available for post diagnostic support. </a:t>
            </a:r>
          </a:p>
          <a:p>
            <a:r>
              <a:rPr lang="en-GB" dirty="0"/>
              <a:t>We continue to refer to appropriate services – both secondary MH services and local support agencies.</a:t>
            </a:r>
          </a:p>
          <a:p>
            <a:r>
              <a:rPr lang="en-GB" dirty="0"/>
              <a:t>Appropriate information pack is sent following Diagnostic Discussion.</a:t>
            </a:r>
          </a:p>
          <a:p>
            <a:endParaRPr lang="en-GB" dirty="0"/>
          </a:p>
        </p:txBody>
      </p:sp>
    </p:spTree>
    <p:extLst>
      <p:ext uri="{BB962C8B-B14F-4D97-AF65-F5344CB8AC3E}">
        <p14:creationId xmlns:p14="http://schemas.microsoft.com/office/powerpoint/2010/main" val="272429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268761"/>
            <a:ext cx="7772400" cy="504056"/>
          </a:xfrm>
        </p:spPr>
        <p:txBody>
          <a:bodyPr/>
          <a:lstStyle/>
          <a:p>
            <a:r>
              <a:rPr lang="en-GB" dirty="0"/>
              <a:t>Commencing Treatment</a:t>
            </a:r>
          </a:p>
        </p:txBody>
      </p:sp>
      <p:sp>
        <p:nvSpPr>
          <p:cNvPr id="3" name="Content Placeholder 2"/>
          <p:cNvSpPr>
            <a:spLocks noGrp="1"/>
          </p:cNvSpPr>
          <p:nvPr>
            <p:ph idx="1"/>
          </p:nvPr>
        </p:nvSpPr>
        <p:spPr>
          <a:xfrm>
            <a:off x="611188" y="1700808"/>
            <a:ext cx="7772400" cy="4752528"/>
          </a:xfrm>
        </p:spPr>
        <p:txBody>
          <a:bodyPr/>
          <a:lstStyle/>
          <a:p>
            <a:r>
              <a:rPr lang="en-GB" dirty="0"/>
              <a:t>Non–Medical Prescriber primarily commences treatment </a:t>
            </a:r>
          </a:p>
          <a:p>
            <a:r>
              <a:rPr lang="en-GB" dirty="0"/>
              <a:t>Working closely with primary care to obtain physical observations, and health concerns.</a:t>
            </a:r>
          </a:p>
          <a:p>
            <a:r>
              <a:rPr lang="en-GB" dirty="0"/>
              <a:t>Working closely with pharmacies to ensure safe delivery of prescriptions.</a:t>
            </a:r>
          </a:p>
          <a:p>
            <a:r>
              <a:rPr lang="en-GB" dirty="0"/>
              <a:t>Review appointments by telephone.</a:t>
            </a:r>
          </a:p>
          <a:p>
            <a:r>
              <a:rPr lang="en-GB" dirty="0"/>
              <a:t>Involving patients and carers in self monitoring – Home BP machines, pulse monitors- but recognising clinical limitations.</a:t>
            </a:r>
          </a:p>
          <a:p>
            <a:r>
              <a:rPr lang="en-GB" dirty="0"/>
              <a:t>Cautious titration .</a:t>
            </a:r>
          </a:p>
        </p:txBody>
      </p:sp>
    </p:spTree>
    <p:extLst>
      <p:ext uri="{BB962C8B-B14F-4D97-AF65-F5344CB8AC3E}">
        <p14:creationId xmlns:p14="http://schemas.microsoft.com/office/powerpoint/2010/main" val="370732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Cont</a:t>
            </a:r>
            <a:r>
              <a:rPr lang="en-GB" dirty="0"/>
              <a:t>…</a:t>
            </a:r>
          </a:p>
        </p:txBody>
      </p:sp>
      <p:sp>
        <p:nvSpPr>
          <p:cNvPr id="3" name="Content Placeholder 2"/>
          <p:cNvSpPr>
            <a:spLocks noGrp="1"/>
          </p:cNvSpPr>
          <p:nvPr>
            <p:ph idx="1"/>
          </p:nvPr>
        </p:nvSpPr>
        <p:spPr/>
        <p:txBody>
          <a:bodyPr/>
          <a:lstStyle/>
          <a:p>
            <a:r>
              <a:rPr lang="en-GB" dirty="0"/>
              <a:t>Weekly NMP supervision with Consultant.</a:t>
            </a:r>
          </a:p>
        </p:txBody>
      </p:sp>
    </p:spTree>
    <p:extLst>
      <p:ext uri="{BB962C8B-B14F-4D97-AF65-F5344CB8AC3E}">
        <p14:creationId xmlns:p14="http://schemas.microsoft.com/office/powerpoint/2010/main" val="248888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Following Diagnosis</a:t>
            </a:r>
          </a:p>
        </p:txBody>
      </p:sp>
      <p:sp>
        <p:nvSpPr>
          <p:cNvPr id="3" name="Content Placeholder 2"/>
          <p:cNvSpPr>
            <a:spLocks noGrp="1"/>
          </p:cNvSpPr>
          <p:nvPr>
            <p:ph idx="1"/>
          </p:nvPr>
        </p:nvSpPr>
        <p:spPr/>
        <p:txBody>
          <a:bodyPr/>
          <a:lstStyle/>
          <a:p>
            <a:r>
              <a:rPr lang="en-GB" dirty="0"/>
              <a:t>Educational session (Living well with memory loss). 1:1 basis instead of group with senior OT . Which includes those who may have struggled to attend the group. Applicable written information sent in the post / email.</a:t>
            </a:r>
          </a:p>
          <a:p>
            <a:r>
              <a:rPr lang="en-GB" dirty="0"/>
              <a:t>Carers group – OT liaising with 3</a:t>
            </a:r>
            <a:r>
              <a:rPr lang="en-GB" baseline="30000" dirty="0"/>
              <a:t>rd</a:t>
            </a:r>
            <a:r>
              <a:rPr lang="en-GB" dirty="0"/>
              <a:t> sector service to develop small carers group via Microsoft team.</a:t>
            </a:r>
          </a:p>
          <a:p>
            <a:r>
              <a:rPr lang="en-GB" dirty="0"/>
              <a:t>CST / MCI –follow a similar pattern to the Living Well Group. </a:t>
            </a:r>
          </a:p>
        </p:txBody>
      </p:sp>
    </p:spTree>
    <p:extLst>
      <p:ext uri="{BB962C8B-B14F-4D97-AF65-F5344CB8AC3E}">
        <p14:creationId xmlns:p14="http://schemas.microsoft.com/office/powerpoint/2010/main" val="56155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 from Professionals</a:t>
            </a:r>
          </a:p>
        </p:txBody>
      </p:sp>
      <p:sp>
        <p:nvSpPr>
          <p:cNvPr id="3" name="Content Placeholder 2"/>
          <p:cNvSpPr>
            <a:spLocks noGrp="1"/>
          </p:cNvSpPr>
          <p:nvPr>
            <p:ph idx="1"/>
          </p:nvPr>
        </p:nvSpPr>
        <p:spPr/>
        <p:txBody>
          <a:bodyPr/>
          <a:lstStyle/>
          <a:p>
            <a:pPr marL="0" indent="0">
              <a:buNone/>
            </a:pPr>
            <a:endParaRPr lang="en-GB" dirty="0"/>
          </a:p>
        </p:txBody>
      </p:sp>
      <p:sp>
        <p:nvSpPr>
          <p:cNvPr id="5" name="Rounded Rectangular Callout 4"/>
          <p:cNvSpPr/>
          <p:nvPr/>
        </p:nvSpPr>
        <p:spPr bwMode="auto">
          <a:xfrm>
            <a:off x="395536" y="2132856"/>
            <a:ext cx="4392488" cy="2592288"/>
          </a:xfrm>
          <a:prstGeom prst="wedgeRoundRect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GB" sz="1400" dirty="0"/>
              <a:t>we realised that face to face appointments would be impossible….our everyday work needed to continue in some format or we would increase risks further for our patients……Although phone appointments have not been suitable for all patients…in particular hearing impairment or severe disorientation can rule it out…in most cases we have been able to achieve some level of assessment………..</a:t>
            </a:r>
            <a:r>
              <a:rPr lang="en-GB" sz="1400" b="1" dirty="0"/>
              <a:t>MEMORY CLINIC NURSE</a:t>
            </a:r>
          </a:p>
        </p:txBody>
      </p:sp>
      <p:sp>
        <p:nvSpPr>
          <p:cNvPr id="6" name="Rounded Rectangular Callout 5"/>
          <p:cNvSpPr/>
          <p:nvPr/>
        </p:nvSpPr>
        <p:spPr bwMode="auto">
          <a:xfrm>
            <a:off x="4788024" y="2060848"/>
            <a:ext cx="3960440" cy="1800200"/>
          </a:xfrm>
          <a:prstGeom prst="wedgeRoundRect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GB" sz="1200" dirty="0"/>
              <a:t>lucky to have some retired senior nurses back …….. and this has allowed us to increase the number of initial assessments and working diagnoses have been made by close working with our consultant…… that the provisional diagnosis can be disclosed to the patient……………see all these patients face to face to confirm the diagnosis………... </a:t>
            </a:r>
            <a:r>
              <a:rPr lang="en-GB" sz="1200" b="1" dirty="0"/>
              <a:t>TEAM MANAGER</a:t>
            </a:r>
            <a:endParaRPr lang="en-GB" sz="1200" dirty="0"/>
          </a:p>
        </p:txBody>
      </p:sp>
      <p:sp>
        <p:nvSpPr>
          <p:cNvPr id="7" name="Rounded Rectangular Callout 6"/>
          <p:cNvSpPr/>
          <p:nvPr/>
        </p:nvSpPr>
        <p:spPr bwMode="auto">
          <a:xfrm>
            <a:off x="395536" y="5085184"/>
            <a:ext cx="4176464" cy="864096"/>
          </a:xfrm>
          <a:prstGeom prst="wedgeRoundRect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GB" sz="1200" dirty="0"/>
              <a:t>As a </a:t>
            </a:r>
            <a:r>
              <a:rPr lang="en-GB" sz="1200" b="1" dirty="0"/>
              <a:t>nurse prescriber </a:t>
            </a:r>
            <a:r>
              <a:rPr lang="en-GB" sz="1200" dirty="0"/>
              <a:t>I have continued titration appointments……Excellent and frequent clinical supervision for prescribing has aided this…..</a:t>
            </a:r>
          </a:p>
        </p:txBody>
      </p:sp>
      <p:sp>
        <p:nvSpPr>
          <p:cNvPr id="8" name="Rounded Rectangular Callout 7"/>
          <p:cNvSpPr/>
          <p:nvPr/>
        </p:nvSpPr>
        <p:spPr bwMode="auto">
          <a:xfrm>
            <a:off x="5004048" y="4149080"/>
            <a:ext cx="3816424" cy="1656184"/>
          </a:xfrm>
          <a:prstGeom prst="wedgeRoundRect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GB" sz="1200" dirty="0"/>
              <a:t>Keeping an expert admin eye on appointments and follow ups…….Attending Huddles…..........</a:t>
            </a:r>
          </a:p>
          <a:p>
            <a:r>
              <a:rPr lang="en-GB" sz="1200" dirty="0"/>
              <a:t>everyone is at a  safe distance……..</a:t>
            </a:r>
          </a:p>
          <a:p>
            <a:r>
              <a:rPr lang="en-GB" sz="1200" dirty="0"/>
              <a:t>Not travelling to other departments/wards unnecessarily….Sending the majority of post to GP’s via email (this is much quicker than royal mail at the present time)………</a:t>
            </a:r>
            <a:r>
              <a:rPr lang="en-GB" sz="1200" b="1" dirty="0"/>
              <a:t>TEAM  SECRETARY</a:t>
            </a:r>
            <a:endParaRPr lang="en-GB" sz="1200" dirty="0"/>
          </a:p>
          <a:p>
            <a:r>
              <a:rPr lang="en-GB" sz="1200" dirty="0"/>
              <a:t>·      </a:t>
            </a:r>
            <a:endParaRPr lang="en-GB" sz="1200" dirty="0">
              <a:effectLst/>
            </a:endParaRPr>
          </a:p>
        </p:txBody>
      </p:sp>
    </p:spTree>
    <p:extLst>
      <p:ext uri="{BB962C8B-B14F-4D97-AF65-F5344CB8AC3E}">
        <p14:creationId xmlns:p14="http://schemas.microsoft.com/office/powerpoint/2010/main" val="3637976244"/>
      </p:ext>
    </p:extLst>
  </p:cSld>
  <p:clrMapOvr>
    <a:masterClrMapping/>
  </p:clrMapOvr>
  <mc:AlternateContent xmlns:mc="http://schemas.openxmlformats.org/markup-compatibility/2006" xmlns:p14="http://schemas.microsoft.com/office/powerpoint/2010/main">
    <mc:Choice Requires="p14">
      <p:transition spd="slow" p14:dur="2000" advTm="72917"/>
    </mc:Choice>
    <mc:Fallback xmlns="">
      <p:transition spd="slow" advTm="7291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Reflections</a:t>
            </a:r>
          </a:p>
        </p:txBody>
      </p:sp>
      <p:sp>
        <p:nvSpPr>
          <p:cNvPr id="3" name="Content Placeholder 2"/>
          <p:cNvSpPr>
            <a:spLocks noGrp="1"/>
          </p:cNvSpPr>
          <p:nvPr>
            <p:ph idx="1"/>
          </p:nvPr>
        </p:nvSpPr>
        <p:spPr/>
        <p:txBody>
          <a:bodyPr/>
          <a:lstStyle/>
          <a:p>
            <a:r>
              <a:rPr lang="en-GB" dirty="0"/>
              <a:t>“ Overall a very effective, efficient and ‘win </a:t>
            </a:r>
            <a:r>
              <a:rPr lang="en-GB" dirty="0" err="1"/>
              <a:t>win</a:t>
            </a:r>
            <a:r>
              <a:rPr lang="en-GB" dirty="0"/>
              <a:t> situation for everyone.’</a:t>
            </a:r>
          </a:p>
          <a:p>
            <a:r>
              <a:rPr lang="en-GB" dirty="0"/>
              <a:t>“It was very beneficial to then be part of the diagnostic feedback given by … all on the same day”.</a:t>
            </a:r>
          </a:p>
          <a:p>
            <a:r>
              <a:rPr lang="en-GB" dirty="0"/>
              <a:t>“ I think the patient and carer were very reassured to hear our feedback in a timely way”.</a:t>
            </a:r>
          </a:p>
          <a:p>
            <a:endParaRPr lang="en-GB" dirty="0"/>
          </a:p>
        </p:txBody>
      </p:sp>
    </p:spTree>
    <p:extLst>
      <p:ext uri="{BB962C8B-B14F-4D97-AF65-F5344CB8AC3E}">
        <p14:creationId xmlns:p14="http://schemas.microsoft.com/office/powerpoint/2010/main" val="188205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Psychology</a:t>
            </a:r>
          </a:p>
        </p:txBody>
      </p:sp>
      <p:sp>
        <p:nvSpPr>
          <p:cNvPr id="3" name="Content Placeholder 2"/>
          <p:cNvSpPr>
            <a:spLocks noGrp="1"/>
          </p:cNvSpPr>
          <p:nvPr>
            <p:ph idx="1"/>
          </p:nvPr>
        </p:nvSpPr>
        <p:spPr/>
        <p:txBody>
          <a:bodyPr/>
          <a:lstStyle/>
          <a:p>
            <a:r>
              <a:rPr lang="en-GB" dirty="0"/>
              <a:t>As yet we have not completed any new assessment/ repeat </a:t>
            </a:r>
            <a:r>
              <a:rPr lang="en-GB" dirty="0" err="1"/>
              <a:t>neuropsychometry</a:t>
            </a:r>
            <a:endParaRPr lang="en-GB" dirty="0"/>
          </a:p>
          <a:p>
            <a:r>
              <a:rPr lang="en-GB" dirty="0"/>
              <a:t>For those patients assessed joint diagnostic feedback with consultant via attend anywhere</a:t>
            </a:r>
          </a:p>
          <a:p>
            <a:r>
              <a:rPr lang="en-GB" dirty="0"/>
              <a:t>Psychologist role in CLS has been maintained weekly</a:t>
            </a:r>
          </a:p>
          <a:p>
            <a:r>
              <a:rPr lang="en-GB" dirty="0"/>
              <a:t>Psychologist has been present throughout lockdown to support staff as needed assist with other roles if appropriate.</a:t>
            </a:r>
          </a:p>
          <a:p>
            <a:pPr marL="0" indent="0">
              <a:buNone/>
            </a:pPr>
            <a:endParaRPr lang="en-GB" dirty="0"/>
          </a:p>
          <a:p>
            <a:endParaRPr lang="en-GB" dirty="0"/>
          </a:p>
        </p:txBody>
      </p:sp>
    </p:spTree>
    <p:extLst>
      <p:ext uri="{BB962C8B-B14F-4D97-AF65-F5344CB8AC3E}">
        <p14:creationId xmlns:p14="http://schemas.microsoft.com/office/powerpoint/2010/main" val="1454104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268761"/>
            <a:ext cx="7772400" cy="504056"/>
          </a:xfrm>
        </p:spPr>
        <p:txBody>
          <a:bodyPr/>
          <a:lstStyle/>
          <a:p>
            <a:r>
              <a:rPr lang="en-GB" dirty="0"/>
              <a:t>Constraints and Challenges</a:t>
            </a:r>
          </a:p>
        </p:txBody>
      </p:sp>
      <p:sp>
        <p:nvSpPr>
          <p:cNvPr id="3" name="Content Placeholder 2"/>
          <p:cNvSpPr>
            <a:spLocks noGrp="1"/>
          </p:cNvSpPr>
          <p:nvPr>
            <p:ph idx="1"/>
          </p:nvPr>
        </p:nvSpPr>
        <p:spPr>
          <a:xfrm>
            <a:off x="611188" y="1772816"/>
            <a:ext cx="7772400" cy="4327947"/>
          </a:xfrm>
        </p:spPr>
        <p:txBody>
          <a:bodyPr/>
          <a:lstStyle/>
          <a:p>
            <a:r>
              <a:rPr lang="en-GB" dirty="0"/>
              <a:t>Training requirements for Professionals</a:t>
            </a:r>
          </a:p>
          <a:p>
            <a:r>
              <a:rPr lang="en-GB" dirty="0"/>
              <a:t>Patients who were not assessed remotely- waiting lists</a:t>
            </a:r>
          </a:p>
          <a:p>
            <a:r>
              <a:rPr lang="en-GB" dirty="0"/>
              <a:t>Titrations</a:t>
            </a:r>
          </a:p>
          <a:p>
            <a:r>
              <a:rPr lang="en-GB" dirty="0"/>
              <a:t>Those who require neurology opinion/other</a:t>
            </a:r>
          </a:p>
          <a:p>
            <a:r>
              <a:rPr lang="en-GB" dirty="0"/>
              <a:t>Certainty of Diagnosis</a:t>
            </a:r>
          </a:p>
          <a:p>
            <a:r>
              <a:rPr lang="en-GB" dirty="0"/>
              <a:t>Assessing risk accurately – relying on information given by patient/ carers. </a:t>
            </a:r>
          </a:p>
          <a:p>
            <a:r>
              <a:rPr lang="en-GB" dirty="0"/>
              <a:t>Staff / patients anxiety re: length of time this situation will continue.  </a:t>
            </a:r>
            <a:r>
              <a:rPr lang="en-GB" sz="1600" dirty="0"/>
              <a:t>“ this present situation will become endemic so we will continue to work differently whilst maintaining standards”</a:t>
            </a:r>
          </a:p>
          <a:p>
            <a:endParaRPr lang="en-GB" dirty="0"/>
          </a:p>
        </p:txBody>
      </p:sp>
    </p:spTree>
    <p:extLst>
      <p:ext uri="{BB962C8B-B14F-4D97-AF65-F5344CB8AC3E}">
        <p14:creationId xmlns:p14="http://schemas.microsoft.com/office/powerpoint/2010/main" val="870979837"/>
      </p:ext>
    </p:extLst>
  </p:cSld>
  <p:clrMapOvr>
    <a:masterClrMapping/>
  </p:clrMapOvr>
  <mc:AlternateContent xmlns:mc="http://schemas.openxmlformats.org/markup-compatibility/2006" xmlns:p14="http://schemas.microsoft.com/office/powerpoint/2010/main">
    <mc:Choice Requires="p14">
      <p:transition spd="slow" p14:dur="2000" advTm="80511"/>
    </mc:Choice>
    <mc:Fallback xmlns="">
      <p:transition spd="slow" advTm="8051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Positives </a:t>
            </a:r>
          </a:p>
        </p:txBody>
      </p:sp>
      <p:sp>
        <p:nvSpPr>
          <p:cNvPr id="3" name="Content Placeholder 2"/>
          <p:cNvSpPr>
            <a:spLocks noGrp="1"/>
          </p:cNvSpPr>
          <p:nvPr>
            <p:ph idx="1"/>
          </p:nvPr>
        </p:nvSpPr>
        <p:spPr/>
        <p:txBody>
          <a:bodyPr/>
          <a:lstStyle/>
          <a:p>
            <a:r>
              <a:rPr lang="en-GB" dirty="0"/>
              <a:t>Staff ability to adapt and continue to put patient at the centre of everything we do.  </a:t>
            </a:r>
          </a:p>
          <a:p>
            <a:pPr lvl="0"/>
            <a:r>
              <a:rPr lang="en-GB" dirty="0"/>
              <a:t>Staff are feeling less isolated when working at home and continue to be involved in operational decision making.</a:t>
            </a:r>
          </a:p>
          <a:p>
            <a:r>
              <a:rPr lang="en-GB" dirty="0"/>
              <a:t>Embracing technology. Using Microsoft Teams for Huddles, Staff support, CLS – complex patient care, diagnostic discussions.</a:t>
            </a:r>
          </a:p>
          <a:p>
            <a:r>
              <a:rPr lang="en-GB" dirty="0"/>
              <a:t>More staff are able to attend Webinars- good practice being disseminated more efficiently. </a:t>
            </a:r>
          </a:p>
          <a:p>
            <a:endParaRPr lang="en-GB" dirty="0"/>
          </a:p>
        </p:txBody>
      </p:sp>
    </p:spTree>
    <p:extLst>
      <p:ext uri="{BB962C8B-B14F-4D97-AF65-F5344CB8AC3E}">
        <p14:creationId xmlns:p14="http://schemas.microsoft.com/office/powerpoint/2010/main" val="409280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GB" sz="4000" dirty="0">
                <a:solidFill>
                  <a:srgbClr val="002060"/>
                </a:solidFill>
                <a:latin typeface="Verdana" panose="020B0604030504040204" pitchFamily="34" charset="0"/>
                <a:ea typeface="Verdana" panose="020B0604030504040204" pitchFamily="34" charset="0"/>
              </a:rPr>
              <a:t>Housekeeping</a:t>
            </a:r>
          </a:p>
        </p:txBody>
      </p:sp>
      <p:sp>
        <p:nvSpPr>
          <p:cNvPr id="3" name="Content Placeholder 2">
            <a:extLst>
              <a:ext uri="{FF2B5EF4-FFF2-40B4-BE49-F238E27FC236}">
                <a16:creationId xmlns:a16="http://schemas.microsoft.com/office/drawing/2014/main" xmlns="" id="{44090493-4C11-4BA4-82FE-395BDE6AA4B2}"/>
              </a:ext>
            </a:extLst>
          </p:cNvPr>
          <p:cNvSpPr>
            <a:spLocks noGrp="1"/>
          </p:cNvSpPr>
          <p:nvPr>
            <p:ph idx="1"/>
          </p:nvPr>
        </p:nvSpPr>
        <p:spPr>
          <a:xfrm>
            <a:off x="417486" y="1749778"/>
            <a:ext cx="7394873" cy="4088197"/>
          </a:xfrm>
        </p:spPr>
        <p:txBody>
          <a:bodyPr/>
          <a:lstStyle/>
          <a:p>
            <a:r>
              <a:rPr lang="en-GB" sz="2400" dirty="0">
                <a:solidFill>
                  <a:srgbClr val="002060"/>
                </a:solidFill>
              </a:rPr>
              <a:t>This is a live event, therefore unless you’re a designated speaker you are on mute</a:t>
            </a:r>
          </a:p>
          <a:p>
            <a:r>
              <a:rPr lang="en-GB" sz="2400" dirty="0">
                <a:solidFill>
                  <a:srgbClr val="002060"/>
                </a:solidFill>
              </a:rPr>
              <a:t>Please use the Q&amp;A function to ask any questions and vote for the ones you want answered</a:t>
            </a:r>
          </a:p>
          <a:p>
            <a:r>
              <a:rPr lang="en-GB" sz="2400" dirty="0">
                <a:solidFill>
                  <a:srgbClr val="002060"/>
                </a:solidFill>
              </a:rPr>
              <a:t>This will be recorded and the link will be shared after the event</a:t>
            </a:r>
          </a:p>
          <a:p>
            <a:r>
              <a:rPr lang="en-GB" sz="2400" dirty="0">
                <a:solidFill>
                  <a:srgbClr val="002060"/>
                </a:solidFill>
              </a:rPr>
              <a:t>If you have requests or suggestions for future webinars please let us know</a:t>
            </a:r>
          </a:p>
        </p:txBody>
      </p:sp>
    </p:spTree>
    <p:extLst>
      <p:ext uri="{BB962C8B-B14F-4D97-AF65-F5344CB8AC3E}">
        <p14:creationId xmlns:p14="http://schemas.microsoft.com/office/powerpoint/2010/main" val="80224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t>Sharon Airey, Team Manager</a:t>
            </a:r>
          </a:p>
          <a:p>
            <a:r>
              <a:rPr lang="en-GB" dirty="0"/>
              <a:t>Dr </a:t>
            </a:r>
            <a:r>
              <a:rPr lang="en-GB" dirty="0" err="1"/>
              <a:t>Venkatesh</a:t>
            </a:r>
            <a:r>
              <a:rPr lang="en-GB" dirty="0"/>
              <a:t> </a:t>
            </a:r>
            <a:r>
              <a:rPr lang="en-GB" dirty="0" err="1"/>
              <a:t>Muthukrishnan</a:t>
            </a:r>
            <a:r>
              <a:rPr lang="en-GB" dirty="0"/>
              <a:t> , Clinical Director MHSOP York &amp; North Yorkshire, TEWV</a:t>
            </a:r>
          </a:p>
          <a:p>
            <a:r>
              <a:rPr lang="en-GB" dirty="0" err="1"/>
              <a:t>Dr.</a:t>
            </a:r>
            <a:r>
              <a:rPr lang="en-GB" dirty="0"/>
              <a:t> Mani Krishnan Senior Clinical Director MHSOP, TEWV</a:t>
            </a:r>
          </a:p>
          <a:p>
            <a:endParaRPr lang="en-GB" dirty="0"/>
          </a:p>
        </p:txBody>
      </p:sp>
    </p:spTree>
    <p:extLst>
      <p:ext uri="{BB962C8B-B14F-4D97-AF65-F5344CB8AC3E}">
        <p14:creationId xmlns:p14="http://schemas.microsoft.com/office/powerpoint/2010/main" val="956832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AutoShape 4" descr="Image result for twitter">
            <a:extLst>
              <a:ext uri="{FF2B5EF4-FFF2-40B4-BE49-F238E27FC236}">
                <a16:creationId xmlns:a16="http://schemas.microsoft.com/office/drawing/2014/main" xmlns="" id="{0027E5B3-7C73-4A9D-9C74-8DF1B0909ED5}"/>
              </a:ext>
            </a:extLst>
          </p:cNvPr>
          <p:cNvSpPr>
            <a:spLocks noChangeAspect="1" noChangeArrowheads="1"/>
          </p:cNvSpPr>
          <p:nvPr/>
        </p:nvSpPr>
        <p:spPr bwMode="auto">
          <a:xfrm>
            <a:off x="3609975" y="2528888"/>
            <a:ext cx="192405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2">
            <a:extLst>
              <a:ext uri="{FF2B5EF4-FFF2-40B4-BE49-F238E27FC236}">
                <a16:creationId xmlns:a16="http://schemas.microsoft.com/office/drawing/2014/main" xmlns="" id="{2C4CEC90-AE3B-415A-BE7F-02FBE2DE9039}"/>
              </a:ext>
            </a:extLst>
          </p:cNvPr>
          <p:cNvSpPr>
            <a:spLocks noGrp="1"/>
          </p:cNvSpPr>
          <p:nvPr>
            <p:ph type="ctrTitle"/>
          </p:nvPr>
        </p:nvSpPr>
        <p:spPr>
          <a:xfrm>
            <a:off x="1512776" y="3284984"/>
            <a:ext cx="6118448" cy="1368152"/>
          </a:xfrm>
        </p:spPr>
        <p:txBody>
          <a:bodyPr/>
          <a:lstStyle/>
          <a:p>
            <a:pPr>
              <a:spcAft>
                <a:spcPts val="1200"/>
              </a:spcAft>
            </a:pPr>
            <a:r>
              <a:rPr lang="en-GB" sz="2400" dirty="0">
                <a:latin typeface="Verdana" panose="020B0604030504040204" pitchFamily="34" charset="0"/>
                <a:ea typeface="Verdana" panose="020B0604030504040204" pitchFamily="34" charset="0"/>
                <a:cs typeface="Verdana" panose="020B0604030504040204" pitchFamily="34" charset="0"/>
              </a:rPr>
              <a:t/>
            </a:r>
            <a:br>
              <a:rPr lang="en-GB" sz="2400" dirty="0">
                <a:latin typeface="Verdana" panose="020B0604030504040204" pitchFamily="34" charset="0"/>
                <a:ea typeface="Verdana" panose="020B0604030504040204" pitchFamily="34" charset="0"/>
                <a:cs typeface="Verdana" panose="020B0604030504040204" pitchFamily="34" charset="0"/>
              </a:rPr>
            </a:br>
            <a:r>
              <a:rPr lang="en-GB" sz="2400" b="1" dirty="0">
                <a:latin typeface="Verdana" panose="020B0604030504040204" pitchFamily="34" charset="0"/>
                <a:ea typeface="Verdana" panose="020B0604030504040204" pitchFamily="34" charset="0"/>
              </a:rPr>
              <a:t>Dr M </a:t>
            </a:r>
            <a:r>
              <a:rPr lang="en-GB" sz="2400" b="1" dirty="0" err="1">
                <a:latin typeface="Verdana" panose="020B0604030504040204" pitchFamily="34" charset="0"/>
                <a:ea typeface="Verdana" panose="020B0604030504040204" pitchFamily="34" charset="0"/>
              </a:rPr>
              <a:t>Santhana</a:t>
            </a:r>
            <a:r>
              <a:rPr lang="en-GB" sz="2400" b="1" dirty="0">
                <a:latin typeface="Verdana" panose="020B0604030504040204" pitchFamily="34" charset="0"/>
                <a:ea typeface="Verdana" panose="020B0604030504040204" pitchFamily="34" charset="0"/>
              </a:rPr>
              <a:t> Krishnan </a:t>
            </a: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Consultant in Old Age Psychiatry/Liaison Psychiatry, Senior Clinical Director MHSOP Trust-wide</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Tees </a:t>
            </a:r>
            <a:r>
              <a:rPr lang="en-GB" sz="2400" i="1" dirty="0" err="1">
                <a:latin typeface="Verdana" panose="020B0604030504040204" pitchFamily="34" charset="0"/>
                <a:ea typeface="Verdana" panose="020B0604030504040204" pitchFamily="34" charset="0"/>
              </a:rPr>
              <a:t>Esk</a:t>
            </a:r>
            <a:r>
              <a:rPr lang="en-GB" sz="2400" i="1" dirty="0">
                <a:latin typeface="Verdana" panose="020B0604030504040204" pitchFamily="34" charset="0"/>
                <a:ea typeface="Verdana" panose="020B0604030504040204" pitchFamily="34" charset="0"/>
              </a:rPr>
              <a:t> &amp; Wear Valleys NHS Foundation Trust</a:t>
            </a:r>
            <a:r>
              <a:rPr lang="en-GB" sz="2400" dirty="0">
                <a:latin typeface="Verdana" panose="020B0604030504040204" pitchFamily="34" charset="0"/>
                <a:ea typeface="Verdana" panose="020B0604030504040204" pitchFamily="34" charset="0"/>
              </a:rPr>
              <a:t/>
            </a:r>
            <a:br>
              <a:rPr lang="en-GB" sz="2400" dirty="0">
                <a:latin typeface="Verdana" panose="020B0604030504040204" pitchFamily="34" charset="0"/>
                <a:ea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
            </a:r>
            <a:br>
              <a:rPr lang="en-GB" sz="2800" dirty="0">
                <a:latin typeface="Verdana" panose="020B0604030504040204" pitchFamily="34" charset="0"/>
                <a:ea typeface="Verdana" panose="020B0604030504040204" pitchFamily="34" charset="0"/>
                <a:cs typeface="Verdana" panose="020B0604030504040204" pitchFamily="34" charset="0"/>
              </a:rPr>
            </a:b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741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9">
            <a:extLst>
              <a:ext uri="{FF2B5EF4-FFF2-40B4-BE49-F238E27FC236}">
                <a16:creationId xmlns:a16="http://schemas.microsoft.com/office/drawing/2014/main" xmlns=""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1">
            <a:extLst>
              <a:ext uri="{FF2B5EF4-FFF2-40B4-BE49-F238E27FC236}">
                <a16:creationId xmlns:a16="http://schemas.microsoft.com/office/drawing/2014/main" xmlns="" id="{1F3985C0-E548-44D2-B30E-F3E42DADE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5B019F16-2E7C-4E58-80D7-AB4D878395DA}"/>
              </a:ext>
            </a:extLst>
          </p:cNvPr>
          <p:cNvSpPr>
            <a:spLocks noGrp="1"/>
          </p:cNvSpPr>
          <p:nvPr>
            <p:ph type="ctrTitle"/>
          </p:nvPr>
        </p:nvSpPr>
        <p:spPr>
          <a:xfrm>
            <a:off x="2" y="173169"/>
            <a:ext cx="8951865" cy="4045047"/>
          </a:xfrm>
        </p:spPr>
        <p:txBody>
          <a:bodyPr>
            <a:normAutofit/>
          </a:bodyPr>
          <a:lstStyle/>
          <a:p>
            <a:pPr algn="ctr"/>
            <a:r>
              <a:rPr lang="en-GB" sz="5400" dirty="0" smtClean="0">
                <a:solidFill>
                  <a:srgbClr val="FFFFFF"/>
                </a:solidFill>
              </a:rPr>
              <a:t>Memory clinics during COVID19 Pandemic </a:t>
            </a:r>
            <a:br>
              <a:rPr lang="en-GB" sz="5400" dirty="0" smtClean="0">
                <a:solidFill>
                  <a:srgbClr val="FFFFFF"/>
                </a:solidFill>
              </a:rPr>
            </a:br>
            <a:r>
              <a:rPr lang="en-GB" sz="5400" dirty="0" smtClean="0">
                <a:solidFill>
                  <a:srgbClr val="FFFF00"/>
                </a:solidFill>
              </a:rPr>
              <a:t>Challenges and Opportunities </a:t>
            </a:r>
            <a:endParaRPr lang="en-GB" sz="5400" dirty="0">
              <a:solidFill>
                <a:srgbClr val="FFFF00"/>
              </a:solidFill>
            </a:endParaRPr>
          </a:p>
        </p:txBody>
      </p:sp>
      <p:sp>
        <p:nvSpPr>
          <p:cNvPr id="3" name="Subtitle 2">
            <a:extLst>
              <a:ext uri="{FF2B5EF4-FFF2-40B4-BE49-F238E27FC236}">
                <a16:creationId xmlns:a16="http://schemas.microsoft.com/office/drawing/2014/main" xmlns="" id="{6FD20999-1FEE-4699-A21C-6554671F8415}"/>
              </a:ext>
            </a:extLst>
          </p:cNvPr>
          <p:cNvSpPr>
            <a:spLocks noGrp="1"/>
          </p:cNvSpPr>
          <p:nvPr>
            <p:ph type="subTitle" idx="1"/>
          </p:nvPr>
        </p:nvSpPr>
        <p:spPr>
          <a:xfrm>
            <a:off x="174358" y="5225240"/>
            <a:ext cx="8566688" cy="1143000"/>
          </a:xfrm>
        </p:spPr>
        <p:txBody>
          <a:bodyPr>
            <a:noAutofit/>
          </a:bodyPr>
          <a:lstStyle/>
          <a:p>
            <a:r>
              <a:rPr lang="en-GB" sz="2000" dirty="0" smtClean="0">
                <a:solidFill>
                  <a:srgbClr val="FFFFFF"/>
                </a:solidFill>
              </a:rPr>
              <a:t>Dr M Santhana Krishnan </a:t>
            </a:r>
            <a:endParaRPr lang="en-GB" sz="2000" dirty="0">
              <a:solidFill>
                <a:srgbClr val="FFFFFF"/>
              </a:solidFill>
            </a:endParaRPr>
          </a:p>
          <a:p>
            <a:r>
              <a:rPr lang="en-GB" sz="2000" dirty="0">
                <a:solidFill>
                  <a:srgbClr val="FFFFFF"/>
                </a:solidFill>
              </a:rPr>
              <a:t>Consultant </a:t>
            </a:r>
            <a:r>
              <a:rPr lang="en-GB" sz="2000" dirty="0" smtClean="0">
                <a:solidFill>
                  <a:srgbClr val="FFFFFF"/>
                </a:solidFill>
              </a:rPr>
              <a:t>in old age psychiatry</a:t>
            </a:r>
          </a:p>
          <a:p>
            <a:r>
              <a:rPr lang="en-GB" sz="2000" dirty="0" smtClean="0">
                <a:solidFill>
                  <a:srgbClr val="FFFFFF"/>
                </a:solidFill>
              </a:rPr>
              <a:t>Chair Elect FACULTY of old age psychiatry @rcpsych </a:t>
            </a:r>
            <a:endParaRPr lang="en-GB" sz="2000" dirty="0">
              <a:solidFill>
                <a:srgbClr val="FFFFFF"/>
              </a:solidFill>
            </a:endParaRPr>
          </a:p>
        </p:txBody>
      </p:sp>
    </p:spTree>
    <p:extLst>
      <p:ext uri="{BB962C8B-B14F-4D97-AF65-F5344CB8AC3E}">
        <p14:creationId xmlns:p14="http://schemas.microsoft.com/office/powerpoint/2010/main" val="26299930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endParaRPr>
          </a:p>
        </p:txBody>
      </p:sp>
      <p:sp>
        <p:nvSpPr>
          <p:cNvPr id="21" name="Rectangle 20">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98E9ABA-EBFB-40BC-BEC4-853DD63414E9}"/>
              </a:ext>
            </a:extLst>
          </p:cNvPr>
          <p:cNvSpPr>
            <a:spLocks noGrp="1"/>
          </p:cNvSpPr>
          <p:nvPr>
            <p:ph type="title"/>
          </p:nvPr>
        </p:nvSpPr>
        <p:spPr>
          <a:xfrm>
            <a:off x="15" y="516835"/>
            <a:ext cx="3030041" cy="5772840"/>
          </a:xfrm>
        </p:spPr>
        <p:txBody>
          <a:bodyPr anchor="ctr">
            <a:normAutofit/>
          </a:bodyPr>
          <a:lstStyle/>
          <a:p>
            <a:r>
              <a:rPr lang="en-GB" sz="3600" dirty="0" smtClean="0">
                <a:solidFill>
                  <a:srgbClr val="FFFFFF"/>
                </a:solidFill>
              </a:rPr>
              <a:t/>
            </a:r>
            <a:br>
              <a:rPr lang="en-GB" sz="3600" dirty="0" smtClean="0">
                <a:solidFill>
                  <a:srgbClr val="FFFFFF"/>
                </a:solidFill>
              </a:rPr>
            </a:br>
            <a:r>
              <a:rPr lang="en-GB" sz="3600" dirty="0">
                <a:solidFill>
                  <a:srgbClr val="FFFFFF"/>
                </a:solidFill>
              </a:rPr>
              <a:t/>
            </a:r>
            <a:br>
              <a:rPr lang="en-GB" sz="3600" dirty="0">
                <a:solidFill>
                  <a:srgbClr val="FFFFFF"/>
                </a:solidFill>
              </a:rPr>
            </a:br>
            <a:r>
              <a:rPr lang="en-GB" sz="3600" dirty="0" smtClean="0">
                <a:solidFill>
                  <a:srgbClr val="FFFFFF"/>
                </a:solidFill>
              </a:rPr>
              <a:t/>
            </a:r>
            <a:br>
              <a:rPr lang="en-GB" sz="3600" dirty="0" smtClean="0">
                <a:solidFill>
                  <a:srgbClr val="FFFFFF"/>
                </a:solidFill>
              </a:rPr>
            </a:br>
            <a:r>
              <a:rPr lang="en-GB" sz="6000" dirty="0" smtClean="0">
                <a:solidFill>
                  <a:srgbClr val="FFFFFF"/>
                </a:solidFill>
              </a:rPr>
              <a:t>Our Dilemma</a:t>
            </a:r>
            <a:r>
              <a:rPr lang="en-GB" sz="3600" dirty="0" smtClean="0">
                <a:solidFill>
                  <a:srgbClr val="FFFFFF"/>
                </a:solidFill>
              </a:rPr>
              <a:t/>
            </a:r>
            <a:br>
              <a:rPr lang="en-GB" sz="3600" dirty="0" smtClean="0">
                <a:solidFill>
                  <a:srgbClr val="FFFFFF"/>
                </a:solidFill>
              </a:rPr>
            </a:br>
            <a:r>
              <a:rPr lang="en-GB" sz="3600" dirty="0">
                <a:solidFill>
                  <a:srgbClr val="FFFFFF"/>
                </a:solidFill>
              </a:rPr>
              <a:t/>
            </a:r>
            <a:br>
              <a:rPr lang="en-GB" sz="3600" dirty="0">
                <a:solidFill>
                  <a:srgbClr val="FFFFFF"/>
                </a:solidFill>
              </a:rPr>
            </a:br>
            <a:endParaRPr lang="en-GB" sz="3600" dirty="0">
              <a:solidFill>
                <a:srgbClr val="FFFFFF"/>
              </a:solidFill>
            </a:endParaRPr>
          </a:p>
        </p:txBody>
      </p:sp>
      <p:graphicFrame>
        <p:nvGraphicFramePr>
          <p:cNvPr id="14" name="Content Placeholder 2">
            <a:extLst>
              <a:ext uri="{FF2B5EF4-FFF2-40B4-BE49-F238E27FC236}">
                <a16:creationId xmlns:a16="http://schemas.microsoft.com/office/drawing/2014/main" xmlns="" id="{4E22C12A-81D4-4FF6-AACE-8EFF97B236D0}"/>
              </a:ext>
            </a:extLst>
          </p:cNvPr>
          <p:cNvGraphicFramePr>
            <a:graphicFrameLocks noGrp="1"/>
          </p:cNvGraphicFramePr>
          <p:nvPr>
            <p:ph idx="1"/>
            <p:extLst>
              <p:ext uri="{D42A27DB-BD31-4B8C-83A1-F6EECF244321}">
                <p14:modId xmlns:p14="http://schemas.microsoft.com/office/powerpoint/2010/main" val="352796212"/>
              </p:ext>
            </p:extLst>
          </p:nvPr>
        </p:nvGraphicFramePr>
        <p:xfrm>
          <a:off x="3556399"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2">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4395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737E0-61F4-499D-94D0-792DBA6A0726}"/>
              </a:ext>
            </a:extLst>
          </p:cNvPr>
          <p:cNvSpPr>
            <a:spLocks noGrp="1"/>
          </p:cNvSpPr>
          <p:nvPr>
            <p:ph type="title"/>
          </p:nvPr>
        </p:nvSpPr>
        <p:spPr>
          <a:xfrm>
            <a:off x="606470" y="200023"/>
            <a:ext cx="7543800" cy="1069844"/>
          </a:xfrm>
        </p:spPr>
        <p:txBody>
          <a:bodyPr>
            <a:normAutofit fontScale="90000"/>
          </a:bodyPr>
          <a:lstStyle/>
          <a:p>
            <a:r>
              <a:rPr lang="en-GB" dirty="0" smtClean="0"/>
              <a:t>Memory </a:t>
            </a:r>
            <a:r>
              <a:rPr lang="en-GB" dirty="0"/>
              <a:t>clinics in COVID Times </a:t>
            </a:r>
          </a:p>
        </p:txBody>
      </p:sp>
      <p:graphicFrame>
        <p:nvGraphicFramePr>
          <p:cNvPr id="5" name="Content Placeholder 2">
            <a:extLst>
              <a:ext uri="{FF2B5EF4-FFF2-40B4-BE49-F238E27FC236}">
                <a16:creationId xmlns:a16="http://schemas.microsoft.com/office/drawing/2014/main" xmlns="" id="{D981D4C6-33BB-4A6F-84DB-F370A79F4C42}"/>
              </a:ext>
            </a:extLst>
          </p:cNvPr>
          <p:cNvGraphicFramePr>
            <a:graphicFrameLocks noGrp="1"/>
          </p:cNvGraphicFramePr>
          <p:nvPr>
            <p:ph idx="1"/>
            <p:extLst>
              <p:ext uri="{D42A27DB-BD31-4B8C-83A1-F6EECF244321}">
                <p14:modId xmlns:p14="http://schemas.microsoft.com/office/powerpoint/2010/main" val="811423576"/>
              </p:ext>
            </p:extLst>
          </p:nvPr>
        </p:nvGraphicFramePr>
        <p:xfrm>
          <a:off x="725303" y="1991381"/>
          <a:ext cx="7512147" cy="3982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024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7E958-21A7-49CB-81F1-9E3ADBF26683}"/>
              </a:ext>
            </a:extLst>
          </p:cNvPr>
          <p:cNvSpPr>
            <a:spLocks noGrp="1"/>
          </p:cNvSpPr>
          <p:nvPr>
            <p:ph type="title"/>
          </p:nvPr>
        </p:nvSpPr>
        <p:spPr/>
        <p:txBody>
          <a:bodyPr>
            <a:normAutofit/>
          </a:bodyPr>
          <a:lstStyle/>
          <a:p>
            <a:r>
              <a:rPr lang="en-GB" b="1" dirty="0" smtClean="0"/>
              <a:t>Memory Clinic Referral</a:t>
            </a:r>
            <a:endParaRPr lang="en-GB" dirty="0"/>
          </a:p>
        </p:txBody>
      </p:sp>
      <p:graphicFrame>
        <p:nvGraphicFramePr>
          <p:cNvPr id="5" name="Content Placeholder 2">
            <a:extLst>
              <a:ext uri="{FF2B5EF4-FFF2-40B4-BE49-F238E27FC236}">
                <a16:creationId xmlns:a16="http://schemas.microsoft.com/office/drawing/2014/main" xmlns="" id="{637B26D3-5F7E-4D39-B52B-6E2B7166CAC9}"/>
              </a:ext>
            </a:extLst>
          </p:cNvPr>
          <p:cNvGraphicFramePr>
            <a:graphicFrameLocks noGrp="1"/>
          </p:cNvGraphicFramePr>
          <p:nvPr>
            <p:ph idx="1"/>
            <p:extLst>
              <p:ext uri="{D42A27DB-BD31-4B8C-83A1-F6EECF244321}">
                <p14:modId xmlns:p14="http://schemas.microsoft.com/office/powerpoint/2010/main" val="170109852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75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457200"/>
            <a:endParaRPr lang="en-US">
              <a:solidFill>
                <a:prstClr val="white"/>
              </a:solidFill>
            </a:endParaRPr>
          </a:p>
        </p:txBody>
      </p:sp>
      <p:sp>
        <p:nvSpPr>
          <p:cNvPr id="12" name="Rectangle 11">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F45445A-3A54-4170-BDE8-1C0D45A3F97F}"/>
              </a:ext>
            </a:extLst>
          </p:cNvPr>
          <p:cNvSpPr>
            <a:spLocks noGrp="1"/>
          </p:cNvSpPr>
          <p:nvPr>
            <p:ph type="title"/>
          </p:nvPr>
        </p:nvSpPr>
        <p:spPr>
          <a:xfrm>
            <a:off x="369278" y="516835"/>
            <a:ext cx="2313633" cy="5772840"/>
          </a:xfrm>
        </p:spPr>
        <p:txBody>
          <a:bodyPr anchor="ctr">
            <a:normAutofit/>
          </a:bodyPr>
          <a:lstStyle/>
          <a:p>
            <a:r>
              <a:rPr lang="en-GB" sz="6000" b="1" dirty="0">
                <a:solidFill>
                  <a:srgbClr val="FFFFFF"/>
                </a:solidFill>
              </a:rPr>
              <a:t>History</a:t>
            </a:r>
            <a:r>
              <a:rPr lang="en-GB" sz="3600" b="1" dirty="0">
                <a:solidFill>
                  <a:srgbClr val="FFFFFF"/>
                </a:solidFill>
              </a:rPr>
              <a:t/>
            </a:r>
            <a:br>
              <a:rPr lang="en-GB" sz="3600" b="1" dirty="0">
                <a:solidFill>
                  <a:srgbClr val="FFFFFF"/>
                </a:solidFill>
              </a:rPr>
            </a:br>
            <a:endParaRPr lang="en-GB" sz="3600" dirty="0">
              <a:solidFill>
                <a:srgbClr val="FFFFFF"/>
              </a:solidFill>
            </a:endParaRPr>
          </a:p>
        </p:txBody>
      </p:sp>
      <p:graphicFrame>
        <p:nvGraphicFramePr>
          <p:cNvPr id="7" name="Content Placeholder 2">
            <a:extLst>
              <a:ext uri="{FF2B5EF4-FFF2-40B4-BE49-F238E27FC236}">
                <a16:creationId xmlns:a16="http://schemas.microsoft.com/office/drawing/2014/main" xmlns="" id="{BE47323E-3311-4A36-993C-CE134E5C538A}"/>
              </a:ext>
            </a:extLst>
          </p:cNvPr>
          <p:cNvGraphicFramePr>
            <a:graphicFrameLocks noGrp="1"/>
          </p:cNvGraphicFramePr>
          <p:nvPr>
            <p:ph idx="1"/>
            <p:extLst>
              <p:ext uri="{D42A27DB-BD31-4B8C-83A1-F6EECF244321}">
                <p14:modId xmlns:p14="http://schemas.microsoft.com/office/powerpoint/2010/main" val="3878137267"/>
              </p:ext>
            </p:extLst>
          </p:nvPr>
        </p:nvGraphicFramePr>
        <p:xfrm>
          <a:off x="3345874" y="290945"/>
          <a:ext cx="5683826" cy="628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367" t="14035" r="51142" b="28136"/>
          <a:stretch/>
        </p:blipFill>
        <p:spPr bwMode="auto">
          <a:xfrm>
            <a:off x="3684725" y="906535"/>
            <a:ext cx="4460693" cy="416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658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51658-ED79-4225-BC9A-6103BE847586}"/>
              </a:ext>
            </a:extLst>
          </p:cNvPr>
          <p:cNvSpPr>
            <a:spLocks noGrp="1"/>
          </p:cNvSpPr>
          <p:nvPr>
            <p:ph type="title"/>
          </p:nvPr>
        </p:nvSpPr>
        <p:spPr>
          <a:xfrm>
            <a:off x="342901" y="1937293"/>
            <a:ext cx="2737388" cy="1642819"/>
          </a:xfrm>
        </p:spPr>
        <p:txBody>
          <a:bodyPr>
            <a:normAutofit fontScale="90000"/>
          </a:bodyPr>
          <a:lstStyle/>
          <a:p>
            <a:r>
              <a:rPr lang="en-GB" sz="4800" b="1" dirty="0" smtClean="0"/>
              <a:t>Assessment </a:t>
            </a:r>
            <a:r>
              <a:rPr lang="en-GB" b="1" dirty="0"/>
              <a:t/>
            </a:r>
            <a:br>
              <a:rPr lang="en-GB" b="1" dirty="0"/>
            </a:br>
            <a:endParaRPr lang="en-GB" dirty="0"/>
          </a:p>
        </p:txBody>
      </p:sp>
      <p:graphicFrame>
        <p:nvGraphicFramePr>
          <p:cNvPr id="5" name="Content Placeholder 2">
            <a:extLst>
              <a:ext uri="{FF2B5EF4-FFF2-40B4-BE49-F238E27FC236}">
                <a16:creationId xmlns:a16="http://schemas.microsoft.com/office/drawing/2014/main" xmlns="" id="{91AB50EF-B1F2-4883-9AAE-ECD2F7E9BD59}"/>
              </a:ext>
            </a:extLst>
          </p:cNvPr>
          <p:cNvGraphicFramePr>
            <a:graphicFrameLocks noGrp="1"/>
          </p:cNvGraphicFramePr>
          <p:nvPr>
            <p:ph idx="1"/>
            <p:extLst>
              <p:ext uri="{D42A27DB-BD31-4B8C-83A1-F6EECF244321}">
                <p14:modId xmlns:p14="http://schemas.microsoft.com/office/powerpoint/2010/main" val="839307258"/>
              </p:ext>
            </p:extLst>
          </p:nvPr>
        </p:nvGraphicFramePr>
        <p:xfrm>
          <a:off x="3059832" y="-243408"/>
          <a:ext cx="5800241" cy="67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4491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51658-ED79-4225-BC9A-6103BE847586}"/>
              </a:ext>
            </a:extLst>
          </p:cNvPr>
          <p:cNvSpPr>
            <a:spLocks noGrp="1"/>
          </p:cNvSpPr>
          <p:nvPr>
            <p:ph type="title"/>
          </p:nvPr>
        </p:nvSpPr>
        <p:spPr>
          <a:xfrm>
            <a:off x="180168" y="1865220"/>
            <a:ext cx="2400300" cy="2286000"/>
          </a:xfrm>
        </p:spPr>
        <p:txBody>
          <a:bodyPr>
            <a:normAutofit/>
          </a:bodyPr>
          <a:lstStyle/>
          <a:p>
            <a:r>
              <a:rPr lang="en-GB" sz="4000" b="1" dirty="0"/>
              <a:t>Treatment </a:t>
            </a:r>
            <a:r>
              <a:rPr lang="en-GB" b="1" dirty="0"/>
              <a:t/>
            </a:r>
            <a:br>
              <a:rPr lang="en-GB" b="1" dirty="0"/>
            </a:br>
            <a:endParaRPr lang="en-GB" dirty="0"/>
          </a:p>
        </p:txBody>
      </p:sp>
      <p:graphicFrame>
        <p:nvGraphicFramePr>
          <p:cNvPr id="5" name="Content Placeholder 2">
            <a:extLst>
              <a:ext uri="{FF2B5EF4-FFF2-40B4-BE49-F238E27FC236}">
                <a16:creationId xmlns:a16="http://schemas.microsoft.com/office/drawing/2014/main" xmlns="" id="{91AB50EF-B1F2-4883-9AAE-ECD2F7E9BD59}"/>
              </a:ext>
            </a:extLst>
          </p:cNvPr>
          <p:cNvGraphicFramePr>
            <a:graphicFrameLocks noGrp="1"/>
          </p:cNvGraphicFramePr>
          <p:nvPr>
            <p:ph idx="1"/>
            <p:extLst>
              <p:ext uri="{D42A27DB-BD31-4B8C-83A1-F6EECF244321}">
                <p14:modId xmlns:p14="http://schemas.microsoft.com/office/powerpoint/2010/main" val="255883633"/>
              </p:ext>
            </p:extLst>
          </p:nvPr>
        </p:nvGraphicFramePr>
        <p:xfrm>
          <a:off x="3275856" y="404664"/>
          <a:ext cx="5868144" cy="616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796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49000">
              <a:schemeClr val="tx1">
                <a:lumMod val="75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45549E29-E797-4A00-B030-3AB01640CF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D571771-5E5E-4B2F-AE7E-F902C67895A8}"/>
              </a:ext>
            </a:extLst>
          </p:cNvPr>
          <p:cNvSpPr>
            <a:spLocks noGrp="1"/>
          </p:cNvSpPr>
          <p:nvPr>
            <p:ph type="title"/>
          </p:nvPr>
        </p:nvSpPr>
        <p:spPr/>
        <p:txBody>
          <a:bodyPr>
            <a:normAutofit/>
          </a:bodyPr>
          <a:lstStyle/>
          <a:p>
            <a:r>
              <a:rPr lang="en-GB" b="1">
                <a:solidFill>
                  <a:schemeClr val="tx1"/>
                </a:solidFill>
              </a:rPr>
              <a:t>Brain Scanning and Blood Tests </a:t>
            </a:r>
            <a:r>
              <a:rPr lang="en-GB">
                <a:solidFill>
                  <a:schemeClr val="tx1"/>
                </a:solidFill>
              </a:rPr>
              <a:t/>
            </a:r>
            <a:br>
              <a:rPr lang="en-GB">
                <a:solidFill>
                  <a:schemeClr val="tx1"/>
                </a:solidFill>
              </a:rPr>
            </a:br>
            <a:endParaRPr lang="en-GB">
              <a:solidFill>
                <a:schemeClr val="tx1"/>
              </a:solidFill>
            </a:endParaRPr>
          </a:p>
        </p:txBody>
      </p:sp>
      <p:sp>
        <p:nvSpPr>
          <p:cNvPr id="3" name="Content Placeholder 2">
            <a:extLst>
              <a:ext uri="{FF2B5EF4-FFF2-40B4-BE49-F238E27FC236}">
                <a16:creationId xmlns:a16="http://schemas.microsoft.com/office/drawing/2014/main" xmlns="" id="{3450A981-28A7-4056-A221-9A64696C9F16}"/>
              </a:ext>
            </a:extLst>
          </p:cNvPr>
          <p:cNvSpPr>
            <a:spLocks noGrp="1"/>
          </p:cNvSpPr>
          <p:nvPr>
            <p:ph idx="1"/>
          </p:nvPr>
        </p:nvSpPr>
        <p:spPr>
          <a:xfrm>
            <a:off x="581187" y="1487842"/>
            <a:ext cx="7785574" cy="4381257"/>
          </a:xfrm>
        </p:spPr>
        <p:txBody>
          <a:bodyPr>
            <a:normAutofit fontScale="77500" lnSpcReduction="20000"/>
          </a:bodyPr>
          <a:lstStyle/>
          <a:p>
            <a:pPr marL="0" indent="0">
              <a:buNone/>
            </a:pPr>
            <a:endParaRPr lang="en-GB" sz="1900" dirty="0">
              <a:solidFill>
                <a:schemeClr val="tx1"/>
              </a:solidFill>
            </a:endParaRPr>
          </a:p>
          <a:p>
            <a:r>
              <a:rPr lang="en-GB" sz="2600" dirty="0">
                <a:solidFill>
                  <a:schemeClr val="tx1"/>
                </a:solidFill>
              </a:rPr>
              <a:t>A discussion with the patient and the family about the risks of having a scan and the likelihood that the results would change the management plan should be undertaken. </a:t>
            </a:r>
          </a:p>
          <a:p>
            <a:r>
              <a:rPr lang="en-GB" sz="2600" dirty="0">
                <a:solidFill>
                  <a:schemeClr val="tx1"/>
                </a:solidFill>
              </a:rPr>
              <a:t>Protocols have been developed which suggest the clinical situations where a scan may or may not be necessary. For example:</a:t>
            </a:r>
          </a:p>
          <a:p>
            <a:r>
              <a:rPr lang="en-GB" sz="1900" u="sng" dirty="0">
                <a:solidFill>
                  <a:schemeClr val="tx1"/>
                </a:solidFill>
                <a:hlinkClick r:id="rId2"/>
              </a:rPr>
              <a:t>http://www.londonscn.nhs.uk/wp-content/uploads/2018/10/dem-imaging-oct18.pdf</a:t>
            </a:r>
            <a:endParaRPr lang="en-GB" sz="1900" u="sng" dirty="0">
              <a:solidFill>
                <a:schemeClr val="tx1"/>
              </a:solidFill>
            </a:endParaRPr>
          </a:p>
          <a:p>
            <a:r>
              <a:rPr lang="en-GB" sz="1800" dirty="0">
                <a:hlinkClick r:id="rId3"/>
              </a:rPr>
              <a:t>http://</a:t>
            </a:r>
            <a:r>
              <a:rPr lang="en-GB" sz="1800" dirty="0" smtClean="0">
                <a:hlinkClick r:id="rId3"/>
              </a:rPr>
              <a:t>www.yhscn.nhs.uk/media/PDFs/mhdn/Dementia/Dementia%20Diagnosis/Neuroimaging%20guidance/Yorkshire%20and%20Humber%20Neuroimaging%20Guidance%20in%20Dementia%202018.pdf</a:t>
            </a:r>
            <a:endParaRPr lang="en-GB" sz="1900" dirty="0">
              <a:solidFill>
                <a:schemeClr val="tx1"/>
              </a:solidFill>
            </a:endParaRPr>
          </a:p>
          <a:p>
            <a:pPr marL="0" indent="0">
              <a:buNone/>
            </a:pPr>
            <a:r>
              <a:rPr lang="en-GB" sz="2600" b="1" dirty="0">
                <a:solidFill>
                  <a:schemeClr val="tx1"/>
                </a:solidFill>
              </a:rPr>
              <a:t>Blood tests</a:t>
            </a:r>
          </a:p>
          <a:p>
            <a:r>
              <a:rPr lang="en-GB" sz="2600" dirty="0">
                <a:solidFill>
                  <a:schemeClr val="tx1"/>
                </a:solidFill>
              </a:rPr>
              <a:t>There should be flexibility in the time between the blood test and the assessment </a:t>
            </a:r>
          </a:p>
          <a:p>
            <a:r>
              <a:rPr lang="en-GB" sz="2600" dirty="0">
                <a:solidFill>
                  <a:schemeClr val="tx1"/>
                </a:solidFill>
              </a:rPr>
              <a:t>Unless there is a clinical indication, waiting for blood test should not hold up the diagnostic process.  </a:t>
            </a:r>
          </a:p>
          <a:p>
            <a:endParaRPr lang="en-GB" sz="2600" b="1" dirty="0">
              <a:solidFill>
                <a:schemeClr val="tx1"/>
              </a:solidFill>
            </a:endParaRPr>
          </a:p>
          <a:p>
            <a:endParaRPr lang="en-GB" sz="1900" dirty="0">
              <a:solidFill>
                <a:schemeClr val="tx1"/>
              </a:solidFill>
            </a:endParaRPr>
          </a:p>
        </p:txBody>
      </p:sp>
      <p:sp>
        <p:nvSpPr>
          <p:cNvPr id="11" name="Rectangle 10">
            <a:extLst>
              <a:ext uri="{FF2B5EF4-FFF2-40B4-BE49-F238E27FC236}">
                <a16:creationId xmlns:a16="http://schemas.microsoft.com/office/drawing/2014/main" xmlns="" id="{C609E9FA-BDDE-45C4-8F5E-974D4208D2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7737E529-E43B-4948-B3C4-7F6B806FCC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8566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AutoShape 4" descr="Image result for twitter">
            <a:extLst>
              <a:ext uri="{FF2B5EF4-FFF2-40B4-BE49-F238E27FC236}">
                <a16:creationId xmlns:a16="http://schemas.microsoft.com/office/drawing/2014/main" xmlns="" id="{0027E5B3-7C73-4A9D-9C74-8DF1B0909ED5}"/>
              </a:ext>
            </a:extLst>
          </p:cNvPr>
          <p:cNvSpPr>
            <a:spLocks noChangeAspect="1" noChangeArrowheads="1"/>
          </p:cNvSpPr>
          <p:nvPr/>
        </p:nvSpPr>
        <p:spPr bwMode="auto">
          <a:xfrm>
            <a:off x="3609975" y="2528888"/>
            <a:ext cx="192405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2">
            <a:extLst>
              <a:ext uri="{FF2B5EF4-FFF2-40B4-BE49-F238E27FC236}">
                <a16:creationId xmlns:a16="http://schemas.microsoft.com/office/drawing/2014/main" xmlns="" id="{2C4CEC90-AE3B-415A-BE7F-02FBE2DE9039}"/>
              </a:ext>
            </a:extLst>
          </p:cNvPr>
          <p:cNvSpPr>
            <a:spLocks noGrp="1"/>
          </p:cNvSpPr>
          <p:nvPr>
            <p:ph type="ctrTitle"/>
          </p:nvPr>
        </p:nvSpPr>
        <p:spPr>
          <a:xfrm>
            <a:off x="1512776" y="3284984"/>
            <a:ext cx="6118448" cy="1368152"/>
          </a:xfrm>
        </p:spPr>
        <p:txBody>
          <a:bodyPr/>
          <a:lstStyle/>
          <a:p>
            <a:pPr>
              <a:spcAft>
                <a:spcPts val="1200"/>
              </a:spcAft>
            </a:pPr>
            <a:r>
              <a:rPr lang="en-GB" sz="2400" dirty="0">
                <a:latin typeface="Verdana" panose="020B0604030504040204" pitchFamily="34" charset="0"/>
                <a:ea typeface="Verdana" panose="020B0604030504040204" pitchFamily="34" charset="0"/>
                <a:cs typeface="Verdana" panose="020B0604030504040204" pitchFamily="34" charset="0"/>
              </a:rPr>
              <a:t/>
            </a:r>
            <a:br>
              <a:rPr lang="en-GB" sz="2400" dirty="0">
                <a:latin typeface="Verdana" panose="020B0604030504040204" pitchFamily="34" charset="0"/>
                <a:ea typeface="Verdana" panose="020B0604030504040204" pitchFamily="34" charset="0"/>
                <a:cs typeface="Verdana" panose="020B0604030504040204" pitchFamily="34" charset="0"/>
              </a:rPr>
            </a:br>
            <a:r>
              <a:rPr lang="en-GB" sz="2400" b="1" dirty="0">
                <a:latin typeface="Verdana" panose="020B0604030504040204" pitchFamily="34" charset="0"/>
                <a:ea typeface="Verdana" panose="020B0604030504040204" pitchFamily="34" charset="0"/>
              </a:rPr>
              <a:t>Dr Sarah Ghani</a:t>
            </a: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Chair of MSNAP Advisory Group &amp; Consultant Clinical Psychologist</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West London Trust</a:t>
            </a:r>
            <a:r>
              <a:rPr lang="en-GB" sz="2400" dirty="0">
                <a:latin typeface="Verdana" panose="020B0604030504040204" pitchFamily="34" charset="0"/>
                <a:ea typeface="Verdana" panose="020B0604030504040204" pitchFamily="34" charset="0"/>
              </a:rPr>
              <a:t/>
            </a:r>
            <a:br>
              <a:rPr lang="en-GB" sz="2400" dirty="0">
                <a:latin typeface="Verdana" panose="020B0604030504040204" pitchFamily="34" charset="0"/>
                <a:ea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
            </a:r>
            <a:br>
              <a:rPr lang="en-GB" sz="2800" dirty="0">
                <a:latin typeface="Verdana" panose="020B0604030504040204" pitchFamily="34" charset="0"/>
                <a:ea typeface="Verdana" panose="020B0604030504040204" pitchFamily="34" charset="0"/>
                <a:cs typeface="Verdana" panose="020B0604030504040204" pitchFamily="34" charset="0"/>
              </a:rPr>
            </a:b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4849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8"/>
            <a:ext cx="7543800" cy="1123743"/>
          </a:xfrm>
        </p:spPr>
        <p:txBody>
          <a:bodyPr/>
          <a:lstStyle/>
          <a:p>
            <a:r>
              <a:rPr lang="en-GB" dirty="0" smtClean="0"/>
              <a:t>CT Scan reports</a:t>
            </a:r>
            <a:endParaRPr lang="en-GB" dirty="0"/>
          </a:p>
        </p:txBody>
      </p:sp>
      <p:sp>
        <p:nvSpPr>
          <p:cNvPr id="9" name="Content Placeholder 8"/>
          <p:cNvSpPr>
            <a:spLocks noGrp="1"/>
          </p:cNvSpPr>
          <p:nvPr>
            <p:ph sz="half" idx="1"/>
          </p:nvPr>
        </p:nvSpPr>
        <p:spPr/>
        <p:txBody>
          <a:bodyPr>
            <a:normAutofit fontScale="25000" lnSpcReduction="20000"/>
          </a:bodyPr>
          <a:lstStyle/>
          <a:p>
            <a:r>
              <a:rPr lang="en-GB" sz="8000" dirty="0" smtClean="0"/>
              <a:t>There </a:t>
            </a:r>
            <a:r>
              <a:rPr lang="en-GB" sz="8000" dirty="0"/>
              <a:t>is no evidence of </a:t>
            </a:r>
            <a:r>
              <a:rPr lang="en-GB" sz="8000" dirty="0" smtClean="0"/>
              <a:t>an underlying </a:t>
            </a:r>
            <a:r>
              <a:rPr lang="en-GB" sz="8000" dirty="0"/>
              <a:t>intracranial mass lesion, no midline shift and no hydrocephalus.</a:t>
            </a:r>
          </a:p>
          <a:p>
            <a:r>
              <a:rPr lang="en-GB" sz="8000" dirty="0"/>
              <a:t>There are small vessel ischaemic changes within the </a:t>
            </a:r>
            <a:r>
              <a:rPr lang="en-GB" sz="8000" dirty="0" smtClean="0"/>
              <a:t>periventricular and centrum semi-</a:t>
            </a:r>
            <a:r>
              <a:rPr lang="en-GB" sz="8000" dirty="0" err="1" smtClean="0"/>
              <a:t>ovale</a:t>
            </a:r>
            <a:r>
              <a:rPr lang="en-GB" sz="8000" dirty="0" smtClean="0"/>
              <a:t> </a:t>
            </a:r>
            <a:r>
              <a:rPr lang="en-GB" sz="8000" dirty="0"/>
              <a:t>regions bilaterally. </a:t>
            </a:r>
            <a:endParaRPr lang="en-GB" sz="8000" dirty="0" smtClean="0"/>
          </a:p>
          <a:p>
            <a:r>
              <a:rPr lang="en-GB" sz="8000" dirty="0" smtClean="0"/>
              <a:t>Global involutional</a:t>
            </a:r>
            <a:r>
              <a:rPr lang="en-GB" sz="8000" dirty="0"/>
              <a:t> </a:t>
            </a:r>
            <a:r>
              <a:rPr lang="en-GB" sz="8000" dirty="0" smtClean="0"/>
              <a:t>cerebral </a:t>
            </a:r>
            <a:r>
              <a:rPr lang="en-GB" sz="8000" dirty="0"/>
              <a:t>atrophic changes which are more pronounced centrally, with </a:t>
            </a:r>
            <a:r>
              <a:rPr lang="en-GB" sz="8000" dirty="0" smtClean="0"/>
              <a:t>prominence of </a:t>
            </a:r>
            <a:r>
              <a:rPr lang="en-GB" sz="8000" dirty="0"/>
              <a:t>the temporal horns of the lateral ventricles bilaterally and minor </a:t>
            </a:r>
            <a:r>
              <a:rPr lang="en-GB" sz="8000" dirty="0" smtClean="0"/>
              <a:t>associated temporal </a:t>
            </a:r>
            <a:r>
              <a:rPr lang="en-GB" sz="8000" dirty="0"/>
              <a:t>lobe volume loss. Unremarkable skull vault</a:t>
            </a:r>
            <a:r>
              <a:rPr lang="en-GB" sz="8000" dirty="0" smtClean="0"/>
              <a:t>.</a:t>
            </a:r>
          </a:p>
          <a:p>
            <a:endParaRPr lang="en-GB" sz="8000" dirty="0"/>
          </a:p>
          <a:p>
            <a:r>
              <a:rPr lang="en-GB" sz="8000" dirty="0" smtClean="0"/>
              <a:t>ACE 54/100 </a:t>
            </a:r>
            <a:endParaRPr lang="en-GB" sz="8000" dirty="0"/>
          </a:p>
          <a:p>
            <a:endParaRPr lang="en-GB" dirty="0"/>
          </a:p>
        </p:txBody>
      </p:sp>
      <p:sp>
        <p:nvSpPr>
          <p:cNvPr id="10" name="Content Placeholder 9"/>
          <p:cNvSpPr>
            <a:spLocks noGrp="1"/>
          </p:cNvSpPr>
          <p:nvPr>
            <p:ph sz="half" idx="2"/>
          </p:nvPr>
        </p:nvSpPr>
        <p:spPr>
          <a:xfrm>
            <a:off x="4663440" y="1845735"/>
            <a:ext cx="3703320" cy="4291594"/>
          </a:xfrm>
        </p:spPr>
        <p:txBody>
          <a:bodyPr>
            <a:normAutofit fontScale="25000" lnSpcReduction="20000"/>
          </a:bodyPr>
          <a:lstStyle/>
          <a:p>
            <a:r>
              <a:rPr lang="en-GB" sz="7200" dirty="0"/>
              <a:t>Mildly dilated cerebral cortical sulci, more marked in both frontal and in </a:t>
            </a:r>
            <a:r>
              <a:rPr lang="en-GB" sz="7200" dirty="0" smtClean="0"/>
              <a:t>the left </a:t>
            </a:r>
            <a:r>
              <a:rPr lang="en-GB" sz="7200" dirty="0"/>
              <a:t>parietal regions -- more than to be expected at this age.</a:t>
            </a:r>
          </a:p>
          <a:p>
            <a:r>
              <a:rPr lang="en-GB" sz="7200" dirty="0"/>
              <a:t>The MTLs show mild atrophy, but more marked on the left and on the left too </a:t>
            </a:r>
            <a:r>
              <a:rPr lang="en-GB" sz="7200" dirty="0" smtClean="0"/>
              <a:t>much for </a:t>
            </a:r>
            <a:r>
              <a:rPr lang="en-GB" sz="7200" dirty="0"/>
              <a:t>patient’s age.</a:t>
            </a:r>
          </a:p>
          <a:p>
            <a:r>
              <a:rPr lang="en-GB" sz="7200" dirty="0"/>
              <a:t>The hippocampus regions shows moderate atrophy -  too much for patient’s age.</a:t>
            </a:r>
          </a:p>
          <a:p>
            <a:r>
              <a:rPr lang="en-GB" sz="7200" dirty="0"/>
              <a:t>Early small vessel ischaemic disease noted.</a:t>
            </a:r>
          </a:p>
          <a:p>
            <a:r>
              <a:rPr lang="en-GB" sz="7200" dirty="0" smtClean="0"/>
              <a:t>No </a:t>
            </a:r>
            <a:r>
              <a:rPr lang="en-GB" sz="7200" dirty="0"/>
              <a:t>significant interval changes compared to August 2019</a:t>
            </a:r>
            <a:r>
              <a:rPr lang="en-GB" sz="7200" dirty="0" smtClean="0"/>
              <a:t>.</a:t>
            </a:r>
            <a:endParaRPr lang="en-GB" sz="8000" dirty="0"/>
          </a:p>
          <a:p>
            <a:r>
              <a:rPr lang="en-GB" sz="8000" dirty="0" smtClean="0"/>
              <a:t>Conclusion:</a:t>
            </a:r>
          </a:p>
          <a:p>
            <a:r>
              <a:rPr lang="en-GB" sz="8000" dirty="0" smtClean="0"/>
              <a:t>Moderate </a:t>
            </a:r>
            <a:r>
              <a:rPr lang="en-GB" sz="8000" dirty="0"/>
              <a:t>cerebral bi-frontal and left parietal cortical atrophy -   more than </a:t>
            </a:r>
            <a:r>
              <a:rPr lang="en-GB" sz="8000" dirty="0" smtClean="0"/>
              <a:t>to be </a:t>
            </a:r>
            <a:r>
              <a:rPr lang="en-GB" sz="8000" dirty="0"/>
              <a:t>expected at this age.</a:t>
            </a:r>
          </a:p>
          <a:p>
            <a:endParaRPr lang="en-GB" dirty="0"/>
          </a:p>
          <a:p>
            <a:endParaRPr lang="en-GB" dirty="0"/>
          </a:p>
        </p:txBody>
      </p:sp>
    </p:spTree>
    <p:extLst>
      <p:ext uri="{BB962C8B-B14F-4D97-AF65-F5344CB8AC3E}">
        <p14:creationId xmlns:p14="http://schemas.microsoft.com/office/powerpoint/2010/main" val="4199473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9">
            <a:extLst>
              <a:ext uri="{FF2B5EF4-FFF2-40B4-BE49-F238E27FC236}">
                <a16:creationId xmlns:a16="http://schemas.microsoft.com/office/drawing/2014/main" xmlns=""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1">
            <a:extLst>
              <a:ext uri="{FF2B5EF4-FFF2-40B4-BE49-F238E27FC236}">
                <a16:creationId xmlns:a16="http://schemas.microsoft.com/office/drawing/2014/main" xmlns="" id="{1F3985C0-E548-44D2-B30E-F3E42DADE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5B019F16-2E7C-4E58-80D7-AB4D878395DA}"/>
              </a:ext>
            </a:extLst>
          </p:cNvPr>
          <p:cNvSpPr>
            <a:spLocks noGrp="1"/>
          </p:cNvSpPr>
          <p:nvPr>
            <p:ph type="ctrTitle"/>
          </p:nvPr>
        </p:nvSpPr>
        <p:spPr>
          <a:xfrm>
            <a:off x="2" y="173169"/>
            <a:ext cx="8951865" cy="4045047"/>
          </a:xfrm>
        </p:spPr>
        <p:txBody>
          <a:bodyPr>
            <a:normAutofit/>
          </a:bodyPr>
          <a:lstStyle/>
          <a:p>
            <a:pPr algn="ctr"/>
            <a:r>
              <a:rPr lang="en-GB" b="1" dirty="0" smtClean="0">
                <a:solidFill>
                  <a:srgbClr val="FFFFFF"/>
                </a:solidFill>
              </a:rPr>
              <a:t>Perfection is the enemy of Progress</a:t>
            </a:r>
            <a:r>
              <a:rPr lang="en-GB" dirty="0" smtClean="0">
                <a:solidFill>
                  <a:srgbClr val="FFFFFF"/>
                </a:solidFill>
              </a:rPr>
              <a:t/>
            </a:r>
            <a:br>
              <a:rPr lang="en-GB" dirty="0" smtClean="0">
                <a:solidFill>
                  <a:srgbClr val="FFFFFF"/>
                </a:solidFill>
              </a:rPr>
            </a:br>
            <a:r>
              <a:rPr lang="en-GB" dirty="0" smtClean="0">
                <a:solidFill>
                  <a:srgbClr val="FFFFFF"/>
                </a:solidFill>
              </a:rPr>
              <a:t>              </a:t>
            </a:r>
            <a:r>
              <a:rPr lang="en-GB" sz="6000" dirty="0" smtClean="0">
                <a:solidFill>
                  <a:srgbClr val="FFFF00"/>
                </a:solidFill>
              </a:rPr>
              <a:t>Winston </a:t>
            </a:r>
            <a:r>
              <a:rPr lang="en-GB" sz="6000" dirty="0" smtClean="0">
                <a:solidFill>
                  <a:srgbClr val="FFFF00"/>
                </a:solidFill>
              </a:rPr>
              <a:t>Churchill</a:t>
            </a:r>
            <a:endParaRPr lang="en-GB" sz="6000" dirty="0">
              <a:solidFill>
                <a:srgbClr val="FFFF00"/>
              </a:solidFill>
            </a:endParaRPr>
          </a:p>
        </p:txBody>
      </p:sp>
      <p:sp>
        <p:nvSpPr>
          <p:cNvPr id="3" name="Subtitle 2">
            <a:extLst>
              <a:ext uri="{FF2B5EF4-FFF2-40B4-BE49-F238E27FC236}">
                <a16:creationId xmlns:a16="http://schemas.microsoft.com/office/drawing/2014/main" xmlns="" id="{6FD20999-1FEE-4699-A21C-6554671F8415}"/>
              </a:ext>
            </a:extLst>
          </p:cNvPr>
          <p:cNvSpPr>
            <a:spLocks noGrp="1"/>
          </p:cNvSpPr>
          <p:nvPr>
            <p:ph type="subTitle" idx="1"/>
          </p:nvPr>
        </p:nvSpPr>
        <p:spPr>
          <a:xfrm>
            <a:off x="174358" y="5225240"/>
            <a:ext cx="8566688" cy="1143000"/>
          </a:xfrm>
        </p:spPr>
        <p:txBody>
          <a:bodyPr>
            <a:noAutofit/>
          </a:bodyPr>
          <a:lstStyle/>
          <a:p>
            <a:pPr algn="ctr"/>
            <a:r>
              <a:rPr lang="en-GB" sz="7200" b="1" dirty="0" smtClean="0">
                <a:solidFill>
                  <a:schemeClr val="accent5"/>
                </a:solidFill>
              </a:rPr>
              <a:t>Thank you</a:t>
            </a:r>
            <a:endParaRPr lang="en-GB" sz="3600" b="1" dirty="0">
              <a:solidFill>
                <a:schemeClr val="accent5"/>
              </a:solidFill>
            </a:endParaRPr>
          </a:p>
        </p:txBody>
      </p:sp>
    </p:spTree>
    <p:extLst>
      <p:ext uri="{BB962C8B-B14F-4D97-AF65-F5344CB8AC3E}">
        <p14:creationId xmlns:p14="http://schemas.microsoft.com/office/powerpoint/2010/main" val="2542444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AutoShape 4" descr="Image result for twitter">
            <a:extLst>
              <a:ext uri="{FF2B5EF4-FFF2-40B4-BE49-F238E27FC236}">
                <a16:creationId xmlns:a16="http://schemas.microsoft.com/office/drawing/2014/main" xmlns="" id="{0027E5B3-7C73-4A9D-9C74-8DF1B0909ED5}"/>
              </a:ext>
            </a:extLst>
          </p:cNvPr>
          <p:cNvSpPr>
            <a:spLocks noChangeAspect="1" noChangeArrowheads="1"/>
          </p:cNvSpPr>
          <p:nvPr/>
        </p:nvSpPr>
        <p:spPr bwMode="auto">
          <a:xfrm>
            <a:off x="3609975" y="2528888"/>
            <a:ext cx="192405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2">
            <a:extLst>
              <a:ext uri="{FF2B5EF4-FFF2-40B4-BE49-F238E27FC236}">
                <a16:creationId xmlns:a16="http://schemas.microsoft.com/office/drawing/2014/main" xmlns="" id="{2C4CEC90-AE3B-415A-BE7F-02FBE2DE9039}"/>
              </a:ext>
            </a:extLst>
          </p:cNvPr>
          <p:cNvSpPr>
            <a:spLocks noGrp="1"/>
          </p:cNvSpPr>
          <p:nvPr>
            <p:ph type="ctrTitle"/>
          </p:nvPr>
        </p:nvSpPr>
        <p:spPr>
          <a:xfrm>
            <a:off x="1512776" y="3429000"/>
            <a:ext cx="6118448" cy="1368152"/>
          </a:xfrm>
        </p:spPr>
        <p:txBody>
          <a:bodyPr/>
          <a:lstStyle/>
          <a:p>
            <a:pPr>
              <a:spcAft>
                <a:spcPts val="1200"/>
              </a:spcAft>
            </a:pPr>
            <a:r>
              <a:rPr lang="en-GB" sz="3600" dirty="0">
                <a:latin typeface="Verdana" panose="020B0604030504040204" pitchFamily="34" charset="0"/>
                <a:ea typeface="Verdana" panose="020B0604030504040204" pitchFamily="34" charset="0"/>
                <a:cs typeface="Verdana" panose="020B0604030504040204" pitchFamily="34" charset="0"/>
              </a:rPr>
              <a:t>Thank you</a:t>
            </a:r>
            <a:br>
              <a:rPr lang="en-GB" sz="3600" dirty="0">
                <a:latin typeface="Verdana" panose="020B0604030504040204" pitchFamily="34" charset="0"/>
                <a:ea typeface="Verdana" panose="020B0604030504040204" pitchFamily="34" charset="0"/>
                <a:cs typeface="Verdana" panose="020B0604030504040204" pitchFamily="34" charset="0"/>
              </a:rPr>
            </a:br>
            <a:r>
              <a:rPr lang="en-GB" sz="2400" dirty="0">
                <a:latin typeface="Verdana" panose="020B0604030504040204" pitchFamily="34" charset="0"/>
                <a:ea typeface="Verdana" panose="020B0604030504040204" pitchFamily="34" charset="0"/>
                <a:cs typeface="Verdana" panose="020B0604030504040204" pitchFamily="34" charset="0"/>
              </a:rPr>
              <a:t/>
            </a:r>
            <a:br>
              <a:rPr lang="en-GB" sz="2400" dirty="0">
                <a:latin typeface="Verdana" panose="020B0604030504040204" pitchFamily="34" charset="0"/>
                <a:ea typeface="Verdana" panose="020B0604030504040204" pitchFamily="34" charset="0"/>
                <a:cs typeface="Verdana" panose="020B0604030504040204" pitchFamily="34" charset="0"/>
              </a:rPr>
            </a:br>
            <a:r>
              <a:rPr lang="en-GB" sz="2400" dirty="0">
                <a:latin typeface="Verdana" panose="020B0604030504040204" pitchFamily="34" charset="0"/>
                <a:ea typeface="Verdana" panose="020B0604030504040204" pitchFamily="34" charset="0"/>
                <a:cs typeface="Verdana" panose="020B0604030504040204" pitchFamily="34" charset="0"/>
              </a:rPr>
              <a:t>msnap@rcpsych.ac.uk</a:t>
            </a:r>
            <a:r>
              <a:rPr lang="en-GB" sz="2400" dirty="0">
                <a:latin typeface="Verdana" panose="020B0604030504040204" pitchFamily="34" charset="0"/>
                <a:ea typeface="Verdana" panose="020B0604030504040204" pitchFamily="34" charset="0"/>
              </a:rPr>
              <a:t/>
            </a:r>
            <a:br>
              <a:rPr lang="en-GB" sz="2400" dirty="0">
                <a:latin typeface="Verdana" panose="020B0604030504040204" pitchFamily="34" charset="0"/>
                <a:ea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
            </a:r>
            <a:br>
              <a:rPr lang="en-GB" sz="2800" dirty="0">
                <a:latin typeface="Verdana" panose="020B0604030504040204" pitchFamily="34" charset="0"/>
                <a:ea typeface="Verdana" panose="020B0604030504040204" pitchFamily="34" charset="0"/>
                <a:cs typeface="Verdana" panose="020B0604030504040204" pitchFamily="34" charset="0"/>
              </a:rPr>
            </a:b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366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AutoShape 4" descr="Image result for twitter">
            <a:extLst>
              <a:ext uri="{FF2B5EF4-FFF2-40B4-BE49-F238E27FC236}">
                <a16:creationId xmlns:a16="http://schemas.microsoft.com/office/drawing/2014/main" xmlns="" id="{0027E5B3-7C73-4A9D-9C74-8DF1B0909ED5}"/>
              </a:ext>
            </a:extLst>
          </p:cNvPr>
          <p:cNvSpPr>
            <a:spLocks noChangeAspect="1" noChangeArrowheads="1"/>
          </p:cNvSpPr>
          <p:nvPr/>
        </p:nvSpPr>
        <p:spPr bwMode="auto">
          <a:xfrm>
            <a:off x="3609975" y="2528888"/>
            <a:ext cx="192405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2">
            <a:extLst>
              <a:ext uri="{FF2B5EF4-FFF2-40B4-BE49-F238E27FC236}">
                <a16:creationId xmlns:a16="http://schemas.microsoft.com/office/drawing/2014/main" xmlns="" id="{2C4CEC90-AE3B-415A-BE7F-02FBE2DE9039}"/>
              </a:ext>
            </a:extLst>
          </p:cNvPr>
          <p:cNvSpPr>
            <a:spLocks noGrp="1"/>
          </p:cNvSpPr>
          <p:nvPr>
            <p:ph type="ctrTitle"/>
          </p:nvPr>
        </p:nvSpPr>
        <p:spPr>
          <a:xfrm>
            <a:off x="1512776" y="3284984"/>
            <a:ext cx="6118448" cy="1368152"/>
          </a:xfrm>
        </p:spPr>
        <p:txBody>
          <a:bodyPr/>
          <a:lstStyle/>
          <a:p>
            <a:pPr>
              <a:spcAft>
                <a:spcPts val="1200"/>
              </a:spcAft>
            </a:pPr>
            <a:r>
              <a:rPr lang="en-GB" sz="2400" dirty="0">
                <a:latin typeface="Verdana" panose="020B0604030504040204" pitchFamily="34" charset="0"/>
                <a:ea typeface="Verdana" panose="020B0604030504040204" pitchFamily="34" charset="0"/>
                <a:cs typeface="Verdana" panose="020B0604030504040204" pitchFamily="34" charset="0"/>
              </a:rPr>
              <a:t/>
            </a:r>
            <a:br>
              <a:rPr lang="en-GB" sz="2400" dirty="0">
                <a:latin typeface="Verdana" panose="020B0604030504040204" pitchFamily="34" charset="0"/>
                <a:ea typeface="Verdana" panose="020B0604030504040204" pitchFamily="34" charset="0"/>
                <a:cs typeface="Verdana" panose="020B0604030504040204" pitchFamily="34" charset="0"/>
              </a:rPr>
            </a:br>
            <a:r>
              <a:rPr lang="en-GB" sz="2400" b="1" dirty="0">
                <a:latin typeface="Verdana" panose="020B0604030504040204" pitchFamily="34" charset="0"/>
                <a:ea typeface="Verdana" panose="020B0604030504040204" pitchFamily="34" charset="0"/>
              </a:rPr>
              <a:t>Dr Chris Jagus</a:t>
            </a: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Consultant in Old Age Psychiatry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Isle of Man</a:t>
            </a:r>
            <a:r>
              <a:rPr lang="en-GB" sz="2400" dirty="0">
                <a:latin typeface="Verdana" panose="020B0604030504040204" pitchFamily="34" charset="0"/>
                <a:ea typeface="Verdana" panose="020B0604030504040204" pitchFamily="34" charset="0"/>
              </a:rPr>
              <a:t/>
            </a:r>
            <a:br>
              <a:rPr lang="en-GB" sz="2400" dirty="0">
                <a:latin typeface="Verdana" panose="020B0604030504040204" pitchFamily="34" charset="0"/>
                <a:ea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
            </a:r>
            <a:br>
              <a:rPr lang="en-GB" sz="2800" dirty="0">
                <a:latin typeface="Verdana" panose="020B0604030504040204" pitchFamily="34" charset="0"/>
                <a:ea typeface="Verdana" panose="020B0604030504040204" pitchFamily="34" charset="0"/>
                <a:cs typeface="Verdana" panose="020B0604030504040204" pitchFamily="34" charset="0"/>
              </a:rPr>
            </a:b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13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AutoShape 4" descr="Image result for twitter">
            <a:extLst>
              <a:ext uri="{FF2B5EF4-FFF2-40B4-BE49-F238E27FC236}">
                <a16:creationId xmlns:a16="http://schemas.microsoft.com/office/drawing/2014/main" xmlns="" id="{0027E5B3-7C73-4A9D-9C74-8DF1B0909ED5}"/>
              </a:ext>
            </a:extLst>
          </p:cNvPr>
          <p:cNvSpPr>
            <a:spLocks noChangeAspect="1" noChangeArrowheads="1"/>
          </p:cNvSpPr>
          <p:nvPr/>
        </p:nvSpPr>
        <p:spPr bwMode="auto">
          <a:xfrm>
            <a:off x="3609975" y="2528888"/>
            <a:ext cx="192405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2">
            <a:extLst>
              <a:ext uri="{FF2B5EF4-FFF2-40B4-BE49-F238E27FC236}">
                <a16:creationId xmlns:a16="http://schemas.microsoft.com/office/drawing/2014/main" xmlns="" id="{2C4CEC90-AE3B-415A-BE7F-02FBE2DE9039}"/>
              </a:ext>
            </a:extLst>
          </p:cNvPr>
          <p:cNvSpPr>
            <a:spLocks noGrp="1"/>
          </p:cNvSpPr>
          <p:nvPr>
            <p:ph type="ctrTitle"/>
          </p:nvPr>
        </p:nvSpPr>
        <p:spPr>
          <a:xfrm>
            <a:off x="746854" y="3284984"/>
            <a:ext cx="7650292" cy="1368152"/>
          </a:xfrm>
        </p:spPr>
        <p:txBody>
          <a:bodyPr/>
          <a:lstStyle/>
          <a:p>
            <a:pPr>
              <a:spcAft>
                <a:spcPts val="1200"/>
              </a:spcAft>
            </a:pPr>
            <a:r>
              <a:rPr lang="en-GB" sz="2400" dirty="0">
                <a:latin typeface="Verdana" panose="020B0604030504040204" pitchFamily="34" charset="0"/>
                <a:ea typeface="Verdana" panose="020B0604030504040204" pitchFamily="34" charset="0"/>
                <a:cs typeface="Verdana" panose="020B0604030504040204" pitchFamily="34" charset="0"/>
              </a:rPr>
              <a:t/>
            </a:r>
            <a:br>
              <a:rPr lang="en-GB" sz="2400" dirty="0">
                <a:latin typeface="Verdana" panose="020B0604030504040204" pitchFamily="34" charset="0"/>
                <a:ea typeface="Verdana" panose="020B0604030504040204" pitchFamily="34" charset="0"/>
                <a:cs typeface="Verdana" panose="020B0604030504040204" pitchFamily="34" charset="0"/>
              </a:rPr>
            </a:br>
            <a:r>
              <a:rPr lang="en-GB" sz="2400" b="1" dirty="0">
                <a:latin typeface="Verdana" panose="020B0604030504040204" pitchFamily="34" charset="0"/>
                <a:ea typeface="Verdana" panose="020B0604030504040204" pitchFamily="34" charset="0"/>
              </a:rPr>
              <a:t>Dr Sabrina Leigh-Hunt </a:t>
            </a:r>
            <a:br>
              <a:rPr lang="en-GB" sz="2400" b="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Consultant Psychiatrist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b="1" dirty="0">
                <a:latin typeface="Verdana" panose="020B0604030504040204" pitchFamily="34" charset="0"/>
                <a:ea typeface="Verdana" panose="020B0604030504040204" pitchFamily="34" charset="0"/>
              </a:rPr>
              <a:t>Margaret Cooper </a:t>
            </a: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Memory Service Nurse Prescriber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
            </a:r>
            <a:br>
              <a:rPr lang="en-GB" sz="2400" i="1"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Tees </a:t>
            </a:r>
            <a:r>
              <a:rPr lang="en-GB" sz="2400" i="1" dirty="0" err="1">
                <a:latin typeface="Verdana" panose="020B0604030504040204" pitchFamily="34" charset="0"/>
                <a:ea typeface="Verdana" panose="020B0604030504040204" pitchFamily="34" charset="0"/>
              </a:rPr>
              <a:t>Esk</a:t>
            </a:r>
            <a:r>
              <a:rPr lang="en-GB" sz="2400" i="1" dirty="0">
                <a:latin typeface="Verdana" panose="020B0604030504040204" pitchFamily="34" charset="0"/>
                <a:ea typeface="Verdana" panose="020B0604030504040204" pitchFamily="34" charset="0"/>
              </a:rPr>
              <a:t> &amp; Wear Valleys NHS Foundation Trust</a:t>
            </a:r>
            <a:r>
              <a:rPr lang="en-GB" sz="2400" dirty="0">
                <a:latin typeface="Verdana" panose="020B0604030504040204" pitchFamily="34" charset="0"/>
                <a:ea typeface="Verdana" panose="020B0604030504040204" pitchFamily="34" charset="0"/>
              </a:rPr>
              <a:t/>
            </a:r>
            <a:br>
              <a:rPr lang="en-GB" sz="2400" dirty="0">
                <a:latin typeface="Verdana" panose="020B0604030504040204" pitchFamily="34" charset="0"/>
                <a:ea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
            </a:r>
            <a:br>
              <a:rPr lang="en-GB" sz="2800" dirty="0">
                <a:latin typeface="Verdana" panose="020B0604030504040204" pitchFamily="34" charset="0"/>
                <a:ea typeface="Verdana" panose="020B0604030504040204" pitchFamily="34" charset="0"/>
                <a:cs typeface="Verdana" panose="020B0604030504040204" pitchFamily="34" charset="0"/>
              </a:rPr>
            </a:b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330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Delivering Memory Services during COVID Crisis at Hambleton and </a:t>
            </a:r>
            <a:r>
              <a:rPr lang="en-GB" dirty="0" err="1"/>
              <a:t>Richmondshire</a:t>
            </a:r>
            <a:r>
              <a:rPr lang="en-GB" dirty="0"/>
              <a:t> Memory Clinic</a:t>
            </a:r>
          </a:p>
        </p:txBody>
      </p:sp>
      <p:sp>
        <p:nvSpPr>
          <p:cNvPr id="3" name="Subtitle 2"/>
          <p:cNvSpPr>
            <a:spLocks noGrp="1"/>
          </p:cNvSpPr>
          <p:nvPr>
            <p:ph type="subTitle" idx="1"/>
          </p:nvPr>
        </p:nvSpPr>
        <p:spPr/>
        <p:txBody>
          <a:bodyPr/>
          <a:lstStyle/>
          <a:p>
            <a:r>
              <a:rPr lang="en-GB" dirty="0"/>
              <a:t>Dr S Leigh-Hunt, Consultant In Old Age Psychiatry and Margaret Cooper, Memory Service Nurse  Prescriber</a:t>
            </a:r>
          </a:p>
        </p:txBody>
      </p:sp>
    </p:spTree>
    <p:extLst>
      <p:ext uri="{BB962C8B-B14F-4D97-AF65-F5344CB8AC3E}">
        <p14:creationId xmlns:p14="http://schemas.microsoft.com/office/powerpoint/2010/main" val="2685815188"/>
      </p:ext>
    </p:extLst>
  </p:cSld>
  <p:clrMapOvr>
    <a:masterClrMapping/>
  </p:clrMapOvr>
  <mc:AlternateContent xmlns:mc="http://schemas.openxmlformats.org/markup-compatibility/2006" xmlns:p14="http://schemas.microsoft.com/office/powerpoint/2010/main">
    <mc:Choice Requires="p14">
      <p:transition spd="slow" p14:dur="2000" advTm="18006"/>
    </mc:Choice>
    <mc:Fallback xmlns="">
      <p:transition spd="slow" advTm="1800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lstStyle/>
          <a:p>
            <a:r>
              <a:rPr lang="en-GB" dirty="0"/>
              <a:t>Pros and Cons of Business as usual</a:t>
            </a:r>
          </a:p>
        </p:txBody>
      </p:sp>
      <p:sp>
        <p:nvSpPr>
          <p:cNvPr id="3" name="Text Placeholder 2"/>
          <p:cNvSpPr>
            <a:spLocks noGrp="1"/>
          </p:cNvSpPr>
          <p:nvPr>
            <p:ph type="body" idx="1"/>
          </p:nvPr>
        </p:nvSpPr>
        <p:spPr/>
        <p:txBody>
          <a:bodyPr/>
          <a:lstStyle/>
          <a:p>
            <a:r>
              <a:rPr lang="en-GB" dirty="0"/>
              <a:t>Pros</a:t>
            </a:r>
          </a:p>
        </p:txBody>
      </p:sp>
      <p:sp>
        <p:nvSpPr>
          <p:cNvPr id="4" name="Content Placeholder 3"/>
          <p:cNvSpPr>
            <a:spLocks noGrp="1"/>
          </p:cNvSpPr>
          <p:nvPr>
            <p:ph sz="half" idx="2"/>
          </p:nvPr>
        </p:nvSpPr>
        <p:spPr/>
        <p:txBody>
          <a:bodyPr/>
          <a:lstStyle/>
          <a:p>
            <a:r>
              <a:rPr lang="en-GB" dirty="0"/>
              <a:t>Avoiding waiting times for patients.</a:t>
            </a:r>
          </a:p>
          <a:p>
            <a:r>
              <a:rPr lang="en-GB" dirty="0"/>
              <a:t>Reducing anxiety for patients and relatives</a:t>
            </a:r>
          </a:p>
          <a:p>
            <a:r>
              <a:rPr lang="en-GB" dirty="0"/>
              <a:t>Identifying and addressing risks </a:t>
            </a:r>
          </a:p>
          <a:p>
            <a:r>
              <a:rPr lang="en-GB" dirty="0"/>
              <a:t>Developing safe and effective new ways of working ( retrospect)</a:t>
            </a:r>
          </a:p>
        </p:txBody>
      </p:sp>
      <p:sp>
        <p:nvSpPr>
          <p:cNvPr id="5" name="Text Placeholder 4"/>
          <p:cNvSpPr>
            <a:spLocks noGrp="1"/>
          </p:cNvSpPr>
          <p:nvPr>
            <p:ph type="body" sz="quarter" idx="3"/>
          </p:nvPr>
        </p:nvSpPr>
        <p:spPr/>
        <p:txBody>
          <a:bodyPr/>
          <a:lstStyle/>
          <a:p>
            <a:r>
              <a:rPr lang="en-GB" dirty="0"/>
              <a:t>Cons</a:t>
            </a:r>
          </a:p>
        </p:txBody>
      </p:sp>
      <p:sp>
        <p:nvSpPr>
          <p:cNvPr id="6" name="Content Placeholder 5"/>
          <p:cNvSpPr>
            <a:spLocks noGrp="1"/>
          </p:cNvSpPr>
          <p:nvPr>
            <p:ph sz="quarter" idx="4"/>
          </p:nvPr>
        </p:nvSpPr>
        <p:spPr/>
        <p:txBody>
          <a:bodyPr/>
          <a:lstStyle/>
          <a:p>
            <a:r>
              <a:rPr lang="en-GB" dirty="0"/>
              <a:t>Risk of reducing quality of the diagnostic process</a:t>
            </a:r>
          </a:p>
          <a:p>
            <a:r>
              <a:rPr lang="en-GB" dirty="0"/>
              <a:t>Developing two tier system – not everyone will be suitable for remote assessment</a:t>
            </a:r>
          </a:p>
          <a:p>
            <a:r>
              <a:rPr lang="en-GB" dirty="0"/>
              <a:t>Physical observations (pulse, BP, ECG)</a:t>
            </a:r>
          </a:p>
          <a:p>
            <a:r>
              <a:rPr lang="en-GB" dirty="0"/>
              <a:t>Missing aspects of risk through remote working</a:t>
            </a:r>
          </a:p>
          <a:p>
            <a:endParaRPr lang="en-GB" dirty="0"/>
          </a:p>
        </p:txBody>
      </p:sp>
    </p:spTree>
    <p:extLst>
      <p:ext uri="{BB962C8B-B14F-4D97-AF65-F5344CB8AC3E}">
        <p14:creationId xmlns:p14="http://schemas.microsoft.com/office/powerpoint/2010/main" val="1791433311"/>
      </p:ext>
    </p:extLst>
  </p:cSld>
  <p:clrMapOvr>
    <a:masterClrMapping/>
  </p:clrMapOvr>
  <mc:AlternateContent xmlns:mc="http://schemas.openxmlformats.org/markup-compatibility/2006" xmlns:p14="http://schemas.microsoft.com/office/powerpoint/2010/main">
    <mc:Choice Requires="p14">
      <p:transition spd="slow" p14:dur="2000" advTm="36604"/>
    </mc:Choice>
    <mc:Fallback xmlns="">
      <p:transition spd="slow" advTm="366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did?</a:t>
            </a:r>
          </a:p>
        </p:txBody>
      </p:sp>
      <p:sp>
        <p:nvSpPr>
          <p:cNvPr id="3" name="Content Placeholder 2"/>
          <p:cNvSpPr>
            <a:spLocks noGrp="1"/>
          </p:cNvSpPr>
          <p:nvPr>
            <p:ph idx="1"/>
          </p:nvPr>
        </p:nvSpPr>
        <p:spPr/>
        <p:txBody>
          <a:bodyPr/>
          <a:lstStyle/>
          <a:p>
            <a:r>
              <a:rPr lang="en-GB" dirty="0"/>
              <a:t>Reviewed Trust Dementia Care Pathway and added modifications to support continued delivery of assessments and treatment.</a:t>
            </a:r>
          </a:p>
          <a:p>
            <a:r>
              <a:rPr lang="en-GB" dirty="0"/>
              <a:t>Reviewed IT equipment / software early on and identified and ensured staff had appropriate IT requirement  laptops, mobile telephones, headphones. </a:t>
            </a:r>
          </a:p>
          <a:p>
            <a:r>
              <a:rPr lang="en-GB" dirty="0"/>
              <a:t>Staff resources – number of staff at base and working remotely reduced to ensure social distancing was possible- team meeting.</a:t>
            </a:r>
          </a:p>
          <a:p>
            <a:r>
              <a:rPr lang="en-GB" dirty="0"/>
              <a:t> Established huddles via Microsoft teams</a:t>
            </a:r>
          </a:p>
          <a:p>
            <a:endParaRPr lang="en-GB" dirty="0"/>
          </a:p>
        </p:txBody>
      </p:sp>
    </p:spTree>
    <p:extLst>
      <p:ext uri="{BB962C8B-B14F-4D97-AF65-F5344CB8AC3E}">
        <p14:creationId xmlns:p14="http://schemas.microsoft.com/office/powerpoint/2010/main" val="3099752971"/>
      </p:ext>
    </p:extLst>
  </p:cSld>
  <p:clrMapOvr>
    <a:masterClrMapping/>
  </p:clrMapOvr>
  <mc:AlternateContent xmlns:mc="http://schemas.openxmlformats.org/markup-compatibility/2006" xmlns:p14="http://schemas.microsoft.com/office/powerpoint/2010/main">
    <mc:Choice Requires="p14">
      <p:transition spd="slow" p14:dur="2000" advTm="31078"/>
    </mc:Choice>
    <mc:Fallback xmlns="">
      <p:transition spd="slow" advTm="310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 to appointment…</a:t>
            </a:r>
          </a:p>
        </p:txBody>
      </p:sp>
      <p:sp>
        <p:nvSpPr>
          <p:cNvPr id="3" name="Content Placeholder 2"/>
          <p:cNvSpPr>
            <a:spLocks noGrp="1"/>
          </p:cNvSpPr>
          <p:nvPr>
            <p:ph idx="1"/>
          </p:nvPr>
        </p:nvSpPr>
        <p:spPr/>
        <p:txBody>
          <a:bodyPr/>
          <a:lstStyle/>
          <a:p>
            <a:pPr lvl="0"/>
            <a:r>
              <a:rPr lang="en-GB" dirty="0"/>
              <a:t>Patients are screened to ensure that they can either participate in attend anywhere or telephone assessment. Consent is obtained to talk to carers/relatives. This streamlines the assessment</a:t>
            </a:r>
          </a:p>
          <a:p>
            <a:pPr lvl="0"/>
            <a:r>
              <a:rPr lang="en-GB" dirty="0"/>
              <a:t>Information about this service and the third sector is sent out to the patient via post. This includes any services that have been set up in their area in response to </a:t>
            </a:r>
            <a:r>
              <a:rPr lang="en-GB" dirty="0" err="1"/>
              <a:t>Covid</a:t>
            </a:r>
            <a:r>
              <a:rPr lang="en-GB" dirty="0"/>
              <a:t> 19.</a:t>
            </a:r>
          </a:p>
          <a:p>
            <a:endParaRPr lang="en-GB" dirty="0"/>
          </a:p>
        </p:txBody>
      </p:sp>
    </p:spTree>
    <p:extLst>
      <p:ext uri="{BB962C8B-B14F-4D97-AF65-F5344CB8AC3E}">
        <p14:creationId xmlns:p14="http://schemas.microsoft.com/office/powerpoint/2010/main" val="858541358"/>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5D9E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0" charset="0"/>
            <a:ea typeface="ＭＳ Ｐゴシック" pitchFamily="100" charset="-128"/>
            <a:cs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0" charset="0"/>
            <a:ea typeface="ＭＳ Ｐゴシック" pitchFamily="100" charset="-128"/>
            <a:cs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trospect">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1429</TotalTime>
  <Words>2061</Words>
  <Application>Microsoft Office PowerPoint</Application>
  <PresentationFormat>On-screen Show (4:3)</PresentationFormat>
  <Paragraphs>217</Paragraphs>
  <Slides>32</Slides>
  <Notes>15</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Blank Presentation</vt:lpstr>
      <vt:lpstr>Office Theme</vt:lpstr>
      <vt:lpstr>1_Office Theme</vt:lpstr>
      <vt:lpstr>Retrospect</vt:lpstr>
      <vt:lpstr> MSNAP Webinar </vt:lpstr>
      <vt:lpstr>Housekeeping</vt:lpstr>
      <vt:lpstr> Dr Sarah Ghani  Chair of MSNAP Advisory Group &amp; Consultant Clinical Psychologist West London Trust  </vt:lpstr>
      <vt:lpstr> Dr Chris Jagus  Consultant in Old Age Psychiatry  Isle of Man  </vt:lpstr>
      <vt:lpstr> Dr Sabrina Leigh-Hunt  Consultant Psychiatrist   Margaret Cooper  Memory Service Nurse Prescriber   Tees Esk &amp; Wear Valleys NHS Foundation Trust  </vt:lpstr>
      <vt:lpstr>Delivering Memory Services during COVID Crisis at Hambleton and Richmondshire Memory Clinic</vt:lpstr>
      <vt:lpstr>Pros and Cons of Business as usual</vt:lpstr>
      <vt:lpstr>What we did?</vt:lpstr>
      <vt:lpstr>Prior to appointment…</vt:lpstr>
      <vt:lpstr>Assessment</vt:lpstr>
      <vt:lpstr> Diagnostic Feedback</vt:lpstr>
      <vt:lpstr>Commencing Treatment</vt:lpstr>
      <vt:lpstr>Cont…</vt:lpstr>
      <vt:lpstr>Following Diagnosis</vt:lpstr>
      <vt:lpstr>Feedback from Professionals</vt:lpstr>
      <vt:lpstr>Staff Reflections</vt:lpstr>
      <vt:lpstr>Clinical Psychology</vt:lpstr>
      <vt:lpstr>Constraints and Challenges</vt:lpstr>
      <vt:lpstr>Positives </vt:lpstr>
      <vt:lpstr>Thank you</vt:lpstr>
      <vt:lpstr> Dr M Santhana Krishnan   Consultant in Old Age Psychiatry/Liaison Psychiatry, Senior Clinical Director MHSOP Trust-wide  Tees Esk &amp; Wear Valleys NHS Foundation Trust  </vt:lpstr>
      <vt:lpstr>Memory clinics during COVID19 Pandemic  Challenges and Opportunities </vt:lpstr>
      <vt:lpstr>   Our Dilemma  </vt:lpstr>
      <vt:lpstr>Memory clinics in COVID Times </vt:lpstr>
      <vt:lpstr>Memory Clinic Referral</vt:lpstr>
      <vt:lpstr>History </vt:lpstr>
      <vt:lpstr>Assessment  </vt:lpstr>
      <vt:lpstr>Treatment  </vt:lpstr>
      <vt:lpstr>Brain Scanning and Blood Tests  </vt:lpstr>
      <vt:lpstr>CT Scan reports</vt:lpstr>
      <vt:lpstr>Perfection is the enemy of Progress               Winston Churchill</vt:lpstr>
      <vt:lpstr>Thank you  msnap@rcpsych.ac.uk  </vt:lpstr>
    </vt:vector>
  </TitlesOfParts>
  <Company>Tees, Esk and Wear Valleys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Memory Services during COVID Crisis at TEWV</dc:title>
  <dc:creator>Venkatesh Muthukrishnan</dc:creator>
  <cp:lastModifiedBy>Mani Santhanakrishnan</cp:lastModifiedBy>
  <cp:revision>42</cp:revision>
  <dcterms:created xsi:type="dcterms:W3CDTF">2020-05-14T03:44:06Z</dcterms:created>
  <dcterms:modified xsi:type="dcterms:W3CDTF">2020-06-02T20:15:59Z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Eve.Blanchard@rcpsych.ac.uk</vt:lpwstr>
  </property>
  <property fmtid="{D5CDD505-2E9C-101B-9397-08002B2CF9AE}" pid="5" name="MSIP_Label_bd238a98-5de3-4afa-b492-e6339810853c_SetDate">
    <vt:lpwstr>2020-06-02T15:11:17.7594597Z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5789873a-3714-44e3-98b9-da27fe96d46a</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ies>
</file>