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2EBD8A-848B-4EB8-A6F9-8B7F38EB69B0}" v="8" dt="2021-12-01T17:35:29.582"/>
    <p1510:client id="{967AB653-8919-435D-83EF-F8F4F976DC8F}" v="1" dt="2019-07-19T15:30:00.0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AC7ED-315B-4AEC-BCFE-4587B521D785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A19E5-6C92-4DAC-9FE0-B3C73DA55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655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A19E5-6C92-4DAC-9FE0-B3C73DA55E7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309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B7DF2-781F-4E5B-8262-A666328BB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456489-D23E-4F47-A821-CF7B991306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5CD70-4B67-4F5E-9D33-CD637A0D9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33D6-B116-4CBD-8962-A463A28E4C83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FC761-FA17-4C7C-BDF7-A736A37DF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1C2F8-0C1D-4902-83BD-C9EDEF0F8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C9AA-816E-4ADB-8A75-4E20271BDC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861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81DDB-CA52-4157-A72A-4A97922E6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090CA6-E643-4898-8F3D-B6260BAA3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E2962-4F98-446F-A920-5F723B305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33D6-B116-4CBD-8962-A463A28E4C83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D17C8-8D84-47AF-B7DE-BEF9AC29E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E838A-A972-497E-BFD7-601FEA387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C9AA-816E-4ADB-8A75-4E20271BDC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02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44EC34-60D6-4029-B510-4268B24109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6B2590-8B9B-4596-821A-F397DDA10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3353F-1A02-49A0-8C4F-5CF73876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33D6-B116-4CBD-8962-A463A28E4C83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A306F-69D2-42A0-B0D2-94D4B9983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73AFC-6CFE-4B20-9198-1E1DB4624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C9AA-816E-4ADB-8A75-4E20271BDC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272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B4660-5A43-4156-AEA7-148B3A68F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8FCF3-D8CC-4CE1-B946-A6E9A35D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5E09B-AAB1-41B8-A7E7-95C4C42C6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33D6-B116-4CBD-8962-A463A28E4C83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FC8E0-F8F4-46DF-9C53-D9CFEBD35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92369-7F81-4A8D-A8AB-E5BBD7D9C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C9AA-816E-4ADB-8A75-4E20271BDC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98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9ED27-08DB-4556-BE68-55AD79F3D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B0868-BDAD-4255-819F-A164CF079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5BD2B-8AA6-470E-B39F-BE1BCA7AB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33D6-B116-4CBD-8962-A463A28E4C83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26381-F8E2-474E-8459-F11BE7F0F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65953-D2AF-4106-8A64-353D42F3B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C9AA-816E-4ADB-8A75-4E20271BDC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713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CFF84-49E4-4F2A-9C14-4DF8A6DAA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711C7-727C-4386-B95E-A909693FEF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221471-AAE0-4806-B126-ABD52DEF63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A3415-55E8-4803-81CD-69F1FCB6A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33D6-B116-4CBD-8962-A463A28E4C83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CD4E61-0972-45A4-AF8B-933E09415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9FEA9-E44A-488B-87DE-4A1417912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C9AA-816E-4ADB-8A75-4E20271BDC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7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BA180-C685-424A-ACA0-9EF776D4D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54656B-26F7-4862-95F3-8E365E9D3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BE2AD9-E1AC-435E-A011-C8E72A0B4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C73AFB-1559-4C7F-8DC1-07C2631BED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DE0012-A00C-4A1A-AE7D-EA3A4CC28A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C074D9-490E-484F-A266-62904227E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33D6-B116-4CBD-8962-A463A28E4C83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88E8C1-8E2C-45F2-BEAD-AB5B57278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098911-07D2-42CB-B3CE-0ED9DB167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C9AA-816E-4ADB-8A75-4E20271BDC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422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E62E5-7612-4406-A7BE-2E00AB991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5178-C2A2-4090-BF10-D19AD78E2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33D6-B116-4CBD-8962-A463A28E4C83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2AF54F-2E1C-4C78-8AB8-358742025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E845F6-95E6-419B-B5DA-38E0B8EFE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C9AA-816E-4ADB-8A75-4E20271BDC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822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FE7A98-16C8-4F6A-B1E8-2C158FB27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33D6-B116-4CBD-8962-A463A28E4C83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4E0257-ED94-4507-8854-710A964DD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A2DD8-AD2A-4DED-9946-467CCE9AC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C9AA-816E-4ADB-8A75-4E20271BDC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114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4EBE3-EB85-4979-B8E0-CAE429CFF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A4BDB-EC2F-47F6-B137-8D5FC944F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201B8B-4DC4-4B33-9E20-07062F8403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33A827-FEF8-49FA-A6D6-961882BCB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33D6-B116-4CBD-8962-A463A28E4C83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A9FD75-E805-4306-9376-C7032F3C9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CEEAA5-AB15-43D4-9B89-DC38B1DA9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C9AA-816E-4ADB-8A75-4E20271BDC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267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6937E-01A7-48D6-845D-5525AC303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FEA16F-EC2E-4FF7-9489-5C7529C69B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55329F-DA1A-4387-8572-E988533C2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716C69-3005-4FE2-8007-9E189FFEA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33D6-B116-4CBD-8962-A463A28E4C83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255D9-CD83-4DFC-BDD8-E64FE75D0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9749A-2A7C-4F92-97E9-0036F37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C9AA-816E-4ADB-8A75-4E20271BDC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10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254923-3CBC-4BDC-83FD-3686FA729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DC38B-A8C2-4AD3-A22D-2C6594DD5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AE95C-79C8-498A-80CC-4BD1AEFB29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833D6-B116-4CBD-8962-A463A28E4C83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D8F7E-8941-4507-8BA3-5A2291FEC8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6EDC4-A7E4-4364-B289-4531BB6EE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FC9AA-816E-4ADB-8A75-4E20271BDC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894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F2A44BE-BE6B-4D4A-9091-D84BCF504157}"/>
              </a:ext>
            </a:extLst>
          </p:cNvPr>
          <p:cNvSpPr/>
          <p:nvPr/>
        </p:nvSpPr>
        <p:spPr>
          <a:xfrm>
            <a:off x="578734" y="462987"/>
            <a:ext cx="1853965" cy="604198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1B53E18-FA28-4A0C-8921-6AB0C2F5D553}"/>
              </a:ext>
            </a:extLst>
          </p:cNvPr>
          <p:cNvSpPr/>
          <p:nvPr/>
        </p:nvSpPr>
        <p:spPr>
          <a:xfrm>
            <a:off x="3385593" y="462987"/>
            <a:ext cx="1901821" cy="604198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badi" panose="020B0604020104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6272DFF-B659-427C-8159-4E2FC0227FE0}"/>
              </a:ext>
            </a:extLst>
          </p:cNvPr>
          <p:cNvSpPr/>
          <p:nvPr/>
        </p:nvSpPr>
        <p:spPr>
          <a:xfrm>
            <a:off x="6525171" y="502330"/>
            <a:ext cx="2160608" cy="604198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711C3F2-528E-420A-9758-54721C545F1C}"/>
              </a:ext>
            </a:extLst>
          </p:cNvPr>
          <p:cNvSpPr/>
          <p:nvPr/>
        </p:nvSpPr>
        <p:spPr>
          <a:xfrm>
            <a:off x="9747813" y="462987"/>
            <a:ext cx="1977342" cy="604198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10C61D-4AC9-4043-99A5-C95BA6E14EB5}"/>
              </a:ext>
            </a:extLst>
          </p:cNvPr>
          <p:cNvSpPr txBox="1"/>
          <p:nvPr/>
        </p:nvSpPr>
        <p:spPr>
          <a:xfrm>
            <a:off x="466845" y="105230"/>
            <a:ext cx="11327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        Aims		     Primary Drivers		           Secondary drivers		      Interventions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BB00E0-8E39-4242-8534-7BF96E33B53E}"/>
              </a:ext>
            </a:extLst>
          </p:cNvPr>
          <p:cNvSpPr txBox="1"/>
          <p:nvPr/>
        </p:nvSpPr>
        <p:spPr>
          <a:xfrm>
            <a:off x="661686" y="603295"/>
            <a:ext cx="16207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badi" panose="020B0604020104020204" pitchFamily="34" charset="0"/>
              </a:rPr>
              <a:t>Discernible improvement to the quality of care delivered to people with dementia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D8DCF4-107C-4F6C-BA3C-0AC5414B97A1}"/>
              </a:ext>
            </a:extLst>
          </p:cNvPr>
          <p:cNvSpPr txBox="1"/>
          <p:nvPr/>
        </p:nvSpPr>
        <p:spPr>
          <a:xfrm>
            <a:off x="592069" y="1857193"/>
            <a:ext cx="18019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Abadi" panose="020B0604020104020204" pitchFamily="34" charset="0"/>
              </a:rPr>
              <a:t>Process</a:t>
            </a:r>
          </a:p>
          <a:p>
            <a:r>
              <a:rPr lang="en-GB" sz="1200" dirty="0">
                <a:latin typeface="Abadi" panose="020B0604020104020204" pitchFamily="34" charset="0"/>
              </a:rPr>
              <a:t>to improve performance at a national and local level against the criteria measured within these themes:</a:t>
            </a:r>
          </a:p>
          <a:p>
            <a:endParaRPr lang="en-GB" sz="1200" dirty="0">
              <a:latin typeface="Abadi" panose="020B0604020104020204" pitchFamily="34" charset="0"/>
            </a:endParaRPr>
          </a:p>
          <a:p>
            <a:pPr marL="180000" lvl="1"/>
            <a:r>
              <a:rPr lang="en-US" sz="1200" dirty="0">
                <a:latin typeface="Abadi" panose="020B0604020104020204" pitchFamily="34" charset="0"/>
              </a:rPr>
              <a:t>Comprehensive assessment</a:t>
            </a:r>
            <a:endParaRPr lang="en-GB" sz="1200" dirty="0">
              <a:latin typeface="Abadi" panose="020B0604020104020204" pitchFamily="34" charset="0"/>
            </a:endParaRPr>
          </a:p>
          <a:p>
            <a:pPr marL="180000" lvl="1"/>
            <a:r>
              <a:rPr lang="en-US" sz="1200" dirty="0">
                <a:latin typeface="Abadi" panose="020B0604020104020204" pitchFamily="34" charset="0"/>
              </a:rPr>
              <a:t>Information and communication</a:t>
            </a:r>
            <a:endParaRPr lang="en-GB" sz="1200" dirty="0">
              <a:latin typeface="Abadi" panose="020B0604020104020204" pitchFamily="34" charset="0"/>
            </a:endParaRPr>
          </a:p>
          <a:p>
            <a:pPr marL="180000" lvl="1"/>
            <a:r>
              <a:rPr lang="en-US" sz="1200" dirty="0">
                <a:latin typeface="Abadi" panose="020B0604020104020204" pitchFamily="34" charset="0"/>
              </a:rPr>
              <a:t>Staffing and training</a:t>
            </a:r>
            <a:endParaRPr lang="en-GB" sz="1200" dirty="0">
              <a:latin typeface="Abadi" panose="020B0604020104020204" pitchFamily="34" charset="0"/>
            </a:endParaRPr>
          </a:p>
          <a:p>
            <a:pPr marL="180000" lvl="1"/>
            <a:r>
              <a:rPr lang="en-US" sz="1200" dirty="0">
                <a:latin typeface="Abadi" panose="020B0604020104020204" pitchFamily="34" charset="0"/>
              </a:rPr>
              <a:t>Nutrition</a:t>
            </a:r>
            <a:endParaRPr lang="en-GB" sz="1200" dirty="0">
              <a:latin typeface="Abadi" panose="020B0604020104020204" pitchFamily="34" charset="0"/>
            </a:endParaRPr>
          </a:p>
          <a:p>
            <a:pPr marL="180000" lvl="1"/>
            <a:r>
              <a:rPr lang="en-US" sz="1200" dirty="0">
                <a:latin typeface="Abadi" panose="020B0604020104020204" pitchFamily="34" charset="0"/>
              </a:rPr>
              <a:t>Discharge</a:t>
            </a:r>
            <a:endParaRPr lang="en-GB" sz="1200" dirty="0">
              <a:latin typeface="Abadi" panose="020B0604020104020204" pitchFamily="34" charset="0"/>
            </a:endParaRPr>
          </a:p>
          <a:p>
            <a:pPr marL="180000" lvl="1"/>
            <a:r>
              <a:rPr lang="en-GB" sz="1200" dirty="0">
                <a:latin typeface="Abadi" panose="020B0604020104020204" pitchFamily="34" charset="0"/>
              </a:rPr>
              <a:t>Governance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945A59-5181-4032-B1F6-0C5903E41D14}"/>
              </a:ext>
            </a:extLst>
          </p:cNvPr>
          <p:cNvSpPr txBox="1"/>
          <p:nvPr/>
        </p:nvSpPr>
        <p:spPr>
          <a:xfrm>
            <a:off x="592069" y="5239042"/>
            <a:ext cx="16903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Abadi" panose="020B0604020104020204" pitchFamily="34" charset="0"/>
              </a:rPr>
              <a:t>Outcome</a:t>
            </a:r>
          </a:p>
          <a:p>
            <a:r>
              <a:rPr lang="en-GB" sz="1200" dirty="0">
                <a:latin typeface="Abadi" panose="020B0604020104020204" pitchFamily="34" charset="0"/>
              </a:rPr>
              <a:t>improved ratings of the experience of care</a:t>
            </a:r>
          </a:p>
          <a:p>
            <a:r>
              <a:rPr lang="en-GB" sz="1200" dirty="0">
                <a:latin typeface="Abadi" panose="020B0604020104020204" pitchFamily="34" charset="0"/>
              </a:rPr>
              <a:t>Reduced length of stay</a:t>
            </a:r>
          </a:p>
          <a:p>
            <a:endParaRPr lang="en-GB" sz="1200" dirty="0">
              <a:latin typeface="Abadi" panose="020B06040201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28D669-9815-4456-91DA-B41AC85267B7}"/>
              </a:ext>
            </a:extLst>
          </p:cNvPr>
          <p:cNvSpPr txBox="1"/>
          <p:nvPr/>
        </p:nvSpPr>
        <p:spPr>
          <a:xfrm>
            <a:off x="3085079" y="6544315"/>
            <a:ext cx="15327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i="1" dirty="0">
                <a:latin typeface="+mj-lt"/>
              </a:rPr>
              <a:t>We need to ensure………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72966B-A2F3-49A1-8C0C-B103975A6AA8}"/>
              </a:ext>
            </a:extLst>
          </p:cNvPr>
          <p:cNvSpPr txBox="1"/>
          <p:nvPr/>
        </p:nvSpPr>
        <p:spPr>
          <a:xfrm>
            <a:off x="6440000" y="6544315"/>
            <a:ext cx="13211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i="1" dirty="0">
                <a:latin typeface="+mj-lt"/>
              </a:rPr>
              <a:t>Which requires………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6545977-62ED-4079-9B95-1A36057B5788}"/>
              </a:ext>
            </a:extLst>
          </p:cNvPr>
          <p:cNvSpPr txBox="1"/>
          <p:nvPr/>
        </p:nvSpPr>
        <p:spPr>
          <a:xfrm>
            <a:off x="251211" y="6544315"/>
            <a:ext cx="15937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i="1" dirty="0">
                <a:latin typeface="+mj-lt"/>
              </a:rPr>
              <a:t>We want to achieve………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507ED45-256D-4586-8687-19A9E673421B}"/>
              </a:ext>
            </a:extLst>
          </p:cNvPr>
          <p:cNvSpPr txBox="1"/>
          <p:nvPr/>
        </p:nvSpPr>
        <p:spPr>
          <a:xfrm>
            <a:off x="9521025" y="6518124"/>
            <a:ext cx="14109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i="1" dirty="0">
                <a:latin typeface="+mj-lt"/>
              </a:rPr>
              <a:t>Ideas for change………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CA54A0-2BEA-4887-8E63-0238180E3BBE}"/>
              </a:ext>
            </a:extLst>
          </p:cNvPr>
          <p:cNvSpPr txBox="1"/>
          <p:nvPr/>
        </p:nvSpPr>
        <p:spPr>
          <a:xfrm>
            <a:off x="3562545" y="649461"/>
            <a:ext cx="1444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latin typeface="Abadi" panose="020B0604020104020204" pitchFamily="34" charset="0"/>
              </a:rPr>
              <a:t>Consensus-building</a:t>
            </a:r>
          </a:p>
          <a:p>
            <a:r>
              <a:rPr lang="en-GB" sz="1200" dirty="0">
                <a:latin typeface="Abadi" panose="020B0604020104020204" pitchFamily="34" charset="0"/>
              </a:rPr>
              <a:t>Audit standards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A259EAA-024E-4088-8489-E1172CA44BD5}"/>
              </a:ext>
            </a:extLst>
          </p:cNvPr>
          <p:cNvCxnSpPr>
            <a:cxnSpLocks/>
          </p:cNvCxnSpPr>
          <p:nvPr/>
        </p:nvCxnSpPr>
        <p:spPr>
          <a:xfrm>
            <a:off x="2507848" y="807149"/>
            <a:ext cx="790937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FEEA3B67-5FFE-4007-A173-42F27A1DCD18}"/>
              </a:ext>
            </a:extLst>
          </p:cNvPr>
          <p:cNvSpPr txBox="1"/>
          <p:nvPr/>
        </p:nvSpPr>
        <p:spPr>
          <a:xfrm>
            <a:off x="6583645" y="613952"/>
            <a:ext cx="1941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badi" panose="020B0604020104020204" pitchFamily="34" charset="0"/>
              </a:rPr>
              <a:t>National guidance</a:t>
            </a:r>
          </a:p>
          <a:p>
            <a:r>
              <a:rPr lang="en-GB" sz="1200" dirty="0">
                <a:latin typeface="Abadi" panose="020B0604020104020204" pitchFamily="34" charset="0"/>
              </a:rPr>
              <a:t>Clinical guidance</a:t>
            </a:r>
          </a:p>
          <a:p>
            <a:r>
              <a:rPr lang="en-GB" sz="1200" dirty="0">
                <a:latin typeface="Abadi" panose="020B0604020104020204" pitchFamily="34" charset="0"/>
              </a:rPr>
              <a:t>Patient and carer priorities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96FF38-F569-420D-89D3-425402881B90}"/>
              </a:ext>
            </a:extLst>
          </p:cNvPr>
          <p:cNvCxnSpPr>
            <a:cxnSpLocks/>
          </p:cNvCxnSpPr>
          <p:nvPr/>
        </p:nvCxnSpPr>
        <p:spPr>
          <a:xfrm>
            <a:off x="5373572" y="880293"/>
            <a:ext cx="1134937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1E7ADD5-3720-4217-A5CE-B18653A8F7FA}"/>
              </a:ext>
            </a:extLst>
          </p:cNvPr>
          <p:cNvSpPr txBox="1"/>
          <p:nvPr/>
        </p:nvSpPr>
        <p:spPr>
          <a:xfrm>
            <a:off x="9739035" y="1038909"/>
            <a:ext cx="18742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Abadi" panose="020B0604020104020204" pitchFamily="34" charset="0"/>
              </a:rPr>
              <a:t>Piloting with participation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1B60421-B8A3-49AE-8E74-6E7EB3AF235A}"/>
              </a:ext>
            </a:extLst>
          </p:cNvPr>
          <p:cNvSpPr txBox="1"/>
          <p:nvPr/>
        </p:nvSpPr>
        <p:spPr>
          <a:xfrm>
            <a:off x="3385593" y="1653014"/>
            <a:ext cx="9861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latin typeface="Abadi" panose="020B0604020104020204" pitchFamily="34" charset="0"/>
              </a:rPr>
              <a:t>Engagement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738C67-AB1A-43EC-8B5A-3ABE2B5445BC}"/>
              </a:ext>
            </a:extLst>
          </p:cNvPr>
          <p:cNvSpPr txBox="1"/>
          <p:nvPr/>
        </p:nvSpPr>
        <p:spPr>
          <a:xfrm>
            <a:off x="3436914" y="1930013"/>
            <a:ext cx="11673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badi" panose="020B0604020104020204" pitchFamily="34" charset="0"/>
              </a:rPr>
              <a:t>Local leadership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82FFBFD-DEC5-4240-8035-5AC540FB43F2}"/>
              </a:ext>
            </a:extLst>
          </p:cNvPr>
          <p:cNvSpPr txBox="1"/>
          <p:nvPr/>
        </p:nvSpPr>
        <p:spPr>
          <a:xfrm>
            <a:off x="3393682" y="2144419"/>
            <a:ext cx="173637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badi" panose="020B0604020104020204" pitchFamily="34" charset="0"/>
              </a:rPr>
              <a:t>Patient</a:t>
            </a:r>
            <a:r>
              <a:rPr lang="en-GB" sz="1100" dirty="0"/>
              <a:t>/ public opinion and</a:t>
            </a:r>
          </a:p>
          <a:p>
            <a:r>
              <a:rPr lang="en-GB" sz="1100" dirty="0"/>
              <a:t> feedback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0D87102-320C-4BEE-9952-F7944116CAE2}"/>
              </a:ext>
            </a:extLst>
          </p:cNvPr>
          <p:cNvSpPr txBox="1"/>
          <p:nvPr/>
        </p:nvSpPr>
        <p:spPr>
          <a:xfrm>
            <a:off x="3385593" y="2930767"/>
            <a:ext cx="19879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latin typeface="Abadi" panose="020B0604020104020204" pitchFamily="34" charset="0"/>
              </a:rPr>
              <a:t>Measurement</a:t>
            </a:r>
            <a:r>
              <a:rPr lang="en-GB" sz="1200" b="1" dirty="0"/>
              <a:t>/ data validity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7BD95B9-8FB4-432C-B2E7-A215F39E9FB2}"/>
              </a:ext>
            </a:extLst>
          </p:cNvPr>
          <p:cNvSpPr txBox="1"/>
          <p:nvPr/>
        </p:nvSpPr>
        <p:spPr>
          <a:xfrm>
            <a:off x="3420434" y="3905826"/>
            <a:ext cx="12002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latin typeface="Abadi" panose="020B0604020104020204" pitchFamily="34" charset="0"/>
              </a:rPr>
              <a:t>Communication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3E3C77B-032B-4707-A9CE-36C31AF1874B}"/>
              </a:ext>
            </a:extLst>
          </p:cNvPr>
          <p:cNvSpPr txBox="1"/>
          <p:nvPr/>
        </p:nvSpPr>
        <p:spPr>
          <a:xfrm>
            <a:off x="6571128" y="2813718"/>
            <a:ext cx="9060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Abadi" panose="020B0604020104020204" pitchFamily="34" charset="0"/>
              </a:rPr>
              <a:t>Audit tools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C6644FF-6957-4A9E-8DC9-6462B9FB1DD8}"/>
              </a:ext>
            </a:extLst>
          </p:cNvPr>
          <p:cNvSpPr txBox="1"/>
          <p:nvPr/>
        </p:nvSpPr>
        <p:spPr>
          <a:xfrm>
            <a:off x="6571128" y="3068978"/>
            <a:ext cx="2204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Abadi" panose="020B0604020104020204" pitchFamily="34" charset="0"/>
              </a:rPr>
              <a:t>Analysis and Quality assurance</a:t>
            </a:r>
          </a:p>
          <a:p>
            <a:r>
              <a:rPr lang="en-GB" sz="1200" dirty="0">
                <a:latin typeface="Abadi" panose="020B0604020104020204" pitchFamily="34" charset="0"/>
              </a:rPr>
              <a:t> processes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6187B72-AC28-40FF-A2C3-FF03587C6E03}"/>
              </a:ext>
            </a:extLst>
          </p:cNvPr>
          <p:cNvSpPr txBox="1"/>
          <p:nvPr/>
        </p:nvSpPr>
        <p:spPr>
          <a:xfrm>
            <a:off x="6664828" y="1575826"/>
            <a:ext cx="17055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badi" panose="020B0604020104020204" pitchFamily="34" charset="0"/>
              </a:rPr>
              <a:t>Expert opinion</a:t>
            </a:r>
          </a:p>
          <a:p>
            <a:r>
              <a:rPr lang="en-GB" sz="1200" dirty="0">
                <a:latin typeface="Abadi" panose="020B0604020104020204" pitchFamily="34" charset="0"/>
              </a:rPr>
              <a:t>Steering Group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DBD3D48-7942-4162-B010-75520D7630D7}"/>
              </a:ext>
            </a:extLst>
          </p:cNvPr>
          <p:cNvSpPr txBox="1"/>
          <p:nvPr/>
        </p:nvSpPr>
        <p:spPr>
          <a:xfrm>
            <a:off x="6595833" y="3798104"/>
            <a:ext cx="15343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latin typeface="Abadi" panose="020B0604020104020204" pitchFamily="34" charset="0"/>
              </a:rPr>
              <a:t>Project team support</a:t>
            </a:r>
            <a:endParaRPr lang="en-US" sz="1200" b="1" dirty="0">
              <a:latin typeface="Abadi" panose="020B0604020104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AF628CE-9536-4B1E-81F1-AA00B8861D7D}"/>
              </a:ext>
            </a:extLst>
          </p:cNvPr>
          <p:cNvSpPr txBox="1"/>
          <p:nvPr/>
        </p:nvSpPr>
        <p:spPr>
          <a:xfrm>
            <a:off x="6604301" y="4044325"/>
            <a:ext cx="170271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badi" panose="020B0604020104020204" pitchFamily="34" charset="0"/>
              </a:rPr>
              <a:t>Guidance on</a:t>
            </a:r>
          </a:p>
          <a:p>
            <a:r>
              <a:rPr lang="en-GB" sz="1100" dirty="0">
                <a:latin typeface="Abadi" panose="020B0604020104020204" pitchFamily="34" charset="0"/>
              </a:rPr>
              <a:t>Time/ resource allocation</a:t>
            </a:r>
            <a:endParaRPr lang="en-US" sz="1100" dirty="0">
              <a:latin typeface="Abadi" panose="020B0604020104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B203D23-397F-40AF-92AB-42BE9E1E6875}"/>
              </a:ext>
            </a:extLst>
          </p:cNvPr>
          <p:cNvSpPr txBox="1"/>
          <p:nvPr/>
        </p:nvSpPr>
        <p:spPr>
          <a:xfrm>
            <a:off x="6557353" y="4559923"/>
            <a:ext cx="1470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latin typeface="Abadi" panose="020B0604020104020204" pitchFamily="34" charset="0"/>
              </a:rPr>
              <a:t>Structured feedback</a:t>
            </a:r>
            <a:endParaRPr lang="en-US" sz="1200" b="1" dirty="0">
              <a:latin typeface="Abadi" panose="020B06040201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0D2DF7F-8212-48CC-B06A-4EB132762527}"/>
              </a:ext>
            </a:extLst>
          </p:cNvPr>
          <p:cNvSpPr txBox="1"/>
          <p:nvPr/>
        </p:nvSpPr>
        <p:spPr>
          <a:xfrm>
            <a:off x="6657467" y="4751516"/>
            <a:ext cx="155621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Abadi" panose="020B0604020104020204" pitchFamily="34" charset="0"/>
              </a:rPr>
              <a:t>Reporting</a:t>
            </a:r>
          </a:p>
          <a:p>
            <a:r>
              <a:rPr lang="en-GB" sz="1100" dirty="0">
                <a:latin typeface="Abadi" panose="020B0604020104020204" pitchFamily="34" charset="0"/>
              </a:rPr>
              <a:t>Key messages</a:t>
            </a:r>
          </a:p>
          <a:p>
            <a:r>
              <a:rPr lang="en-GB" sz="1100" dirty="0">
                <a:latin typeface="Abadi" panose="020B0604020104020204" pitchFamily="34" charset="0"/>
              </a:rPr>
              <a:t>Targeted reports – </a:t>
            </a:r>
          </a:p>
          <a:p>
            <a:r>
              <a:rPr lang="en-GB" sz="1100" dirty="0">
                <a:latin typeface="Abadi" panose="020B0604020104020204" pitchFamily="34" charset="0"/>
              </a:rPr>
              <a:t>site level</a:t>
            </a:r>
          </a:p>
          <a:p>
            <a:r>
              <a:rPr lang="en-GB" sz="1100" dirty="0">
                <a:latin typeface="Abadi" panose="020B0604020104020204" pitchFamily="34" charset="0"/>
              </a:rPr>
              <a:t>Accessible</a:t>
            </a:r>
          </a:p>
          <a:p>
            <a:r>
              <a:rPr lang="en-GB" sz="1100" dirty="0">
                <a:latin typeface="Abadi" panose="020B0604020104020204" pitchFamily="34" charset="0"/>
              </a:rPr>
              <a:t>Regional </a:t>
            </a:r>
          </a:p>
          <a:p>
            <a:endParaRPr lang="en-US" sz="1100" dirty="0">
              <a:latin typeface="Abadi" panose="020B0604020104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2136E1E-0B8F-467E-B611-C6802BFD372A}"/>
              </a:ext>
            </a:extLst>
          </p:cNvPr>
          <p:cNvSpPr txBox="1"/>
          <p:nvPr/>
        </p:nvSpPr>
        <p:spPr>
          <a:xfrm>
            <a:off x="6606589" y="5889291"/>
            <a:ext cx="17011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badi" panose="020B0604020104020204" pitchFamily="34" charset="0"/>
              </a:rPr>
              <a:t>Action planning template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65B9C96-B2D1-4F26-9F8F-23A9E3128916}"/>
              </a:ext>
            </a:extLst>
          </p:cNvPr>
          <p:cNvCxnSpPr>
            <a:cxnSpLocks/>
          </p:cNvCxnSpPr>
          <p:nvPr/>
        </p:nvCxnSpPr>
        <p:spPr>
          <a:xfrm>
            <a:off x="5373573" y="1785480"/>
            <a:ext cx="1134937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DD0993B-6D1D-481F-B492-6A208FE1630C}"/>
              </a:ext>
            </a:extLst>
          </p:cNvPr>
          <p:cNvCxnSpPr>
            <a:cxnSpLocks/>
          </p:cNvCxnSpPr>
          <p:nvPr/>
        </p:nvCxnSpPr>
        <p:spPr>
          <a:xfrm>
            <a:off x="5390234" y="3069266"/>
            <a:ext cx="1134937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1099CD6-7A29-4DC1-A456-FED68A1E7375}"/>
              </a:ext>
            </a:extLst>
          </p:cNvPr>
          <p:cNvCxnSpPr>
            <a:cxnSpLocks/>
          </p:cNvCxnSpPr>
          <p:nvPr/>
        </p:nvCxnSpPr>
        <p:spPr>
          <a:xfrm>
            <a:off x="5373573" y="4082953"/>
            <a:ext cx="1134937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42BB56FD-42C5-44D8-BA88-521B79BD37B4}"/>
              </a:ext>
            </a:extLst>
          </p:cNvPr>
          <p:cNvSpPr txBox="1"/>
          <p:nvPr/>
        </p:nvSpPr>
        <p:spPr>
          <a:xfrm>
            <a:off x="9837377" y="1653014"/>
            <a:ext cx="1874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badi" panose="020B0604020104020204" pitchFamily="34" charset="0"/>
              </a:rPr>
              <a:t>Quality Improvement workshops</a:t>
            </a:r>
          </a:p>
          <a:p>
            <a:r>
              <a:rPr lang="en-GB" sz="1200" dirty="0">
                <a:latin typeface="Abadi" panose="020B0604020104020204" pitchFamily="34" charset="0"/>
              </a:rPr>
              <a:t>Sharing practice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4AD0601-4949-4FF8-803F-28D960E07553}"/>
              </a:ext>
            </a:extLst>
          </p:cNvPr>
          <p:cNvSpPr txBox="1"/>
          <p:nvPr/>
        </p:nvSpPr>
        <p:spPr>
          <a:xfrm>
            <a:off x="9799368" y="4147049"/>
            <a:ext cx="18742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Abadi" panose="020B0604020104020204" pitchFamily="34" charset="0"/>
              </a:rPr>
              <a:t>Case studies and </a:t>
            </a:r>
          </a:p>
          <a:p>
            <a:r>
              <a:rPr lang="en-GB" sz="1200" dirty="0">
                <a:latin typeface="Abadi" panose="020B0604020104020204" pitchFamily="34" charset="0"/>
              </a:rPr>
              <a:t>sharing practice bulletins 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4C1DAD23-D355-4F81-AB30-081F17DE2E14}"/>
              </a:ext>
            </a:extLst>
          </p:cNvPr>
          <p:cNvCxnSpPr>
            <a:cxnSpLocks/>
          </p:cNvCxnSpPr>
          <p:nvPr/>
        </p:nvCxnSpPr>
        <p:spPr>
          <a:xfrm>
            <a:off x="8775578" y="971000"/>
            <a:ext cx="963457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2645A945-1676-4B2A-BACD-49C48B46BC7C}"/>
              </a:ext>
            </a:extLst>
          </p:cNvPr>
          <p:cNvCxnSpPr>
            <a:cxnSpLocks/>
          </p:cNvCxnSpPr>
          <p:nvPr/>
        </p:nvCxnSpPr>
        <p:spPr>
          <a:xfrm>
            <a:off x="8775577" y="1846274"/>
            <a:ext cx="963457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B3ACE0A-24A4-483B-9CFD-E57617A5DC04}"/>
              </a:ext>
            </a:extLst>
          </p:cNvPr>
          <p:cNvCxnSpPr>
            <a:cxnSpLocks/>
          </p:cNvCxnSpPr>
          <p:nvPr/>
        </p:nvCxnSpPr>
        <p:spPr>
          <a:xfrm>
            <a:off x="8775576" y="3042082"/>
            <a:ext cx="963457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4E03B5F9-09E6-4C1A-852A-C395BA634684}"/>
              </a:ext>
            </a:extLst>
          </p:cNvPr>
          <p:cNvSpPr txBox="1"/>
          <p:nvPr/>
        </p:nvSpPr>
        <p:spPr>
          <a:xfrm>
            <a:off x="9784808" y="2534810"/>
            <a:ext cx="2069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badi" panose="020B0604020104020204" pitchFamily="34" charset="0"/>
              </a:rPr>
              <a:t>Service user feedback on key messages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6EF48C0-DA6D-43B3-926D-072E2E60FBBF}"/>
              </a:ext>
            </a:extLst>
          </p:cNvPr>
          <p:cNvSpPr txBox="1"/>
          <p:nvPr/>
        </p:nvSpPr>
        <p:spPr>
          <a:xfrm>
            <a:off x="9837377" y="4712835"/>
            <a:ext cx="11977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Abadi" panose="020B0604020104020204" pitchFamily="34" charset="0"/>
              </a:rPr>
              <a:t>National events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1EA14E9-BF05-4677-94A7-302BE41923A2}"/>
              </a:ext>
            </a:extLst>
          </p:cNvPr>
          <p:cNvSpPr txBox="1"/>
          <p:nvPr/>
        </p:nvSpPr>
        <p:spPr>
          <a:xfrm>
            <a:off x="9794338" y="5137714"/>
            <a:ext cx="18357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Abadi" panose="020B0604020104020204" pitchFamily="34" charset="0"/>
              </a:rPr>
              <a:t>Evaluation of actions and</a:t>
            </a:r>
          </a:p>
          <a:p>
            <a:r>
              <a:rPr lang="en-GB" sz="1200" dirty="0">
                <a:latin typeface="Abadi" panose="020B0604020104020204" pitchFamily="34" charset="0"/>
              </a:rPr>
              <a:t> impact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F7A00FF-BEC9-4965-90AD-5F0E34921E72}"/>
              </a:ext>
            </a:extLst>
          </p:cNvPr>
          <p:cNvSpPr txBox="1"/>
          <p:nvPr/>
        </p:nvSpPr>
        <p:spPr>
          <a:xfrm>
            <a:off x="9765704" y="5746873"/>
            <a:ext cx="1907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Abadi" panose="020B0604020104020204" pitchFamily="34" charset="0"/>
              </a:rPr>
              <a:t>Consultation on standards</a:t>
            </a:r>
          </a:p>
          <a:p>
            <a:r>
              <a:rPr lang="en-GB" sz="1200" dirty="0">
                <a:latin typeface="Abadi" panose="020B0604020104020204" pitchFamily="34" charset="0"/>
              </a:rPr>
              <a:t> and plans for re-audit</a:t>
            </a:r>
            <a:endParaRPr lang="en-US" sz="1200" dirty="0">
              <a:latin typeface="Abadi" panose="020B0604020104020204" pitchFamily="34" charset="0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18191DE-5C0E-4145-A821-4CCCDBDF99A5}"/>
              </a:ext>
            </a:extLst>
          </p:cNvPr>
          <p:cNvCxnSpPr>
            <a:cxnSpLocks/>
          </p:cNvCxnSpPr>
          <p:nvPr/>
        </p:nvCxnSpPr>
        <p:spPr>
          <a:xfrm>
            <a:off x="8758745" y="3978249"/>
            <a:ext cx="963457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8EEEB8F-A5A8-430B-930C-65CE9D8DCC8C}"/>
              </a:ext>
            </a:extLst>
          </p:cNvPr>
          <p:cNvSpPr txBox="1"/>
          <p:nvPr/>
        </p:nvSpPr>
        <p:spPr>
          <a:xfrm>
            <a:off x="49945" y="648535"/>
            <a:ext cx="440313" cy="55898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wordArtVert" wrap="square" rtlCol="0">
            <a:spAutoFit/>
          </a:bodyPr>
          <a:lstStyle/>
          <a:p>
            <a:r>
              <a:rPr lang="en-GB" sz="1400" dirty="0">
                <a:ln>
                  <a:solidFill>
                    <a:schemeClr val="accent1"/>
                  </a:solidFill>
                </a:ln>
              </a:rPr>
              <a:t>QI driver diagram V1</a:t>
            </a:r>
          </a:p>
        </p:txBody>
      </p:sp>
    </p:spTree>
    <p:extLst>
      <p:ext uri="{BB962C8B-B14F-4D97-AF65-F5344CB8AC3E}">
        <p14:creationId xmlns:p14="http://schemas.microsoft.com/office/powerpoint/2010/main" val="440634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3B0DDFB07AD24F9D59239BCC1E424D" ma:contentTypeVersion="14" ma:contentTypeDescription="Create a new document." ma:contentTypeScope="" ma:versionID="ebf2c4362037e79333473325ca3aa18b">
  <xsd:schema xmlns:xsd="http://www.w3.org/2001/XMLSchema" xmlns:xs="http://www.w3.org/2001/XMLSchema" xmlns:p="http://schemas.microsoft.com/office/2006/metadata/properties" xmlns:ns1="http://schemas.microsoft.com/sharepoint/v3" xmlns:ns2="b128ce41-6328-47e7-8906-6794cdd90a05" xmlns:ns3="1be06812-68c4-45d5-a053-4f8d92b3f83d" targetNamespace="http://schemas.microsoft.com/office/2006/metadata/properties" ma:root="true" ma:fieldsID="f59699b78d378adace4fea4ff1e8b265" ns1:_="" ns2:_="" ns3:_="">
    <xsd:import namespace="http://schemas.microsoft.com/sharepoint/v3"/>
    <xsd:import namespace="b128ce41-6328-47e7-8906-6794cdd90a05"/>
    <xsd:import namespace="1be06812-68c4-45d5-a053-4f8d92b3f8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28ce41-6328-47e7-8906-6794cdd90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e06812-68c4-45d5-a053-4f8d92b3f83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3EDEA35-BC97-4DDB-9FC9-4A7B3D8BFE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AB0BEE-829C-498F-94A3-658327E83366}">
  <ds:schemaRefs>
    <ds:schemaRef ds:uri="1be06812-68c4-45d5-a053-4f8d92b3f83d"/>
    <ds:schemaRef ds:uri="b128ce41-6328-47e7-8906-6794cdd90a0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3870946-2038-4109-84B1-CB495655A11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189</Words>
  <Application>Microsoft Office PowerPoint</Application>
  <PresentationFormat>Widescreen</PresentationFormat>
  <Paragraphs>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Abadi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Chloe Hood</dc:creator>
  <cp:lastModifiedBy>Clementine Fitch Bunce</cp:lastModifiedBy>
  <cp:revision>8</cp:revision>
  <cp:lastPrinted>2019-07-19T13:03:24Z</cp:lastPrinted>
  <dcterms:created xsi:type="dcterms:W3CDTF">2019-06-10T13:49:50Z</dcterms:created>
  <dcterms:modified xsi:type="dcterms:W3CDTF">2021-12-01T17:35:29Z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Chloe.Hood@rcpsych.ac.uk</vt:lpwstr>
  </property>
  <property fmtid="{D5CDD505-2E9C-101B-9397-08002B2CF9AE}" pid="5" name="MSIP_Label_bd238a98-5de3-4afa-b492-e6339810853c_SetDate">
    <vt:lpwstr>2019-06-10T16:08:33.0529441Z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Extended_MSFT_Method">
    <vt:lpwstr>Automatic</vt:lpwstr>
  </property>
  <property fmtid="{D5CDD505-2E9C-101B-9397-08002B2CF9AE}" pid="9" name="Sensitivity">
    <vt:lpwstr>General</vt:lpwstr>
  </property>
  <property fmtid="{D5CDD505-2E9C-101B-9397-08002B2CF9AE}" pid="10" name="ContentTypeId">
    <vt:lpwstr>0x010100A03B0DDFB07AD24F9D59239BCC1E424D</vt:lpwstr>
  </property>
  <property fmtid="{D5CDD505-2E9C-101B-9397-08002B2CF9AE}" pid="11" name="Order">
    <vt:r8>100</vt:r8>
  </property>
</Properties>
</file>