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4" r:id="rId3"/>
  </p:sldMasterIdLst>
  <p:notesMasterIdLst>
    <p:notesMasterId r:id="rId42"/>
  </p:notesMasterIdLst>
  <p:sldIdLst>
    <p:sldId id="263" r:id="rId4"/>
    <p:sldId id="1328" r:id="rId5"/>
    <p:sldId id="256" r:id="rId6"/>
    <p:sldId id="259" r:id="rId7"/>
    <p:sldId id="1317" r:id="rId8"/>
    <p:sldId id="1318" r:id="rId9"/>
    <p:sldId id="1319" r:id="rId10"/>
    <p:sldId id="1320" r:id="rId11"/>
    <p:sldId id="270" r:id="rId12"/>
    <p:sldId id="1305" r:id="rId13"/>
    <p:sldId id="1329" r:id="rId14"/>
    <p:sldId id="421" r:id="rId15"/>
    <p:sldId id="442" r:id="rId16"/>
    <p:sldId id="1321" r:id="rId17"/>
    <p:sldId id="1323" r:id="rId18"/>
    <p:sldId id="1301" r:id="rId19"/>
    <p:sldId id="1230" r:id="rId20"/>
    <p:sldId id="1300" r:id="rId21"/>
    <p:sldId id="1303" r:id="rId22"/>
    <p:sldId id="1330" r:id="rId23"/>
    <p:sldId id="1331" r:id="rId24"/>
    <p:sldId id="429" r:id="rId25"/>
    <p:sldId id="1309" r:id="rId26"/>
    <p:sldId id="1312" r:id="rId27"/>
    <p:sldId id="1333" r:id="rId28"/>
    <p:sldId id="265" r:id="rId29"/>
    <p:sldId id="1308" r:id="rId30"/>
    <p:sldId id="313" r:id="rId31"/>
    <p:sldId id="322" r:id="rId32"/>
    <p:sldId id="257" r:id="rId33"/>
    <p:sldId id="1316" r:id="rId34"/>
    <p:sldId id="411" r:id="rId35"/>
    <p:sldId id="413" r:id="rId36"/>
    <p:sldId id="1332" r:id="rId37"/>
    <p:sldId id="1311" r:id="rId38"/>
    <p:sldId id="1325" r:id="rId39"/>
    <p:sldId id="261" r:id="rId40"/>
    <p:sldId id="132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E8ACCA-FDDF-6FE3-C823-ED6F2E2C3AFD}" name="maureen mcgeorge" initials="mm" userId="c45f0dc6f88c5f5f" providerId="Windows Live"/>
  <p188:author id="{D45EFFCF-BF3B-1824-F055-F44266776BDD}" name="Sadhbh Fitzgerald" initials="SF" userId="S::Sadhbh.Fitzgerald@rcpsych.ac.uk::dd6f0bd2-603c-4a96-a97e-64fee22292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184AF-6BAE-4BC1-8462-FDC188B8D439}" v="2" dt="2026-04-29T15:09:57.16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17" autoAdjust="0"/>
  </p:normalViewPr>
  <p:slideViewPr>
    <p:cSldViewPr snapToGrid="0">
      <p:cViewPr varScale="1">
        <p:scale>
          <a:sx n="95" d="100"/>
          <a:sy n="95" d="100"/>
        </p:scale>
        <p:origin x="3307" y="62"/>
      </p:cViewPr>
      <p:guideLst/>
    </p:cSldViewPr>
  </p:slideViewPr>
  <p:notesTextViewPr>
    <p:cViewPr>
      <p:scale>
        <a:sx n="3" d="2"/>
        <a:sy n="3" d="2"/>
      </p:scale>
      <p:origin x="0" y="0"/>
    </p:cViewPr>
  </p:notesTextViewPr>
  <p:notesViewPr>
    <p:cSldViewPr snapToGrid="0">
      <p:cViewPr varScale="1">
        <p:scale>
          <a:sx n="92" d="100"/>
          <a:sy n="92" d="100"/>
        </p:scale>
        <p:origin x="622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42F35-D1A5-454D-819D-4D17F7757BB3}" type="datetimeFigureOut">
              <a:rPr lang="en-GB" smtClean="0"/>
              <a:t>06/05/2026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09CEC-6EBA-4B25-B1A2-36A838D4977B}" type="slidenum">
              <a:rPr lang="en-GB" smtClean="0"/>
              <a:t>‹#›</a:t>
            </a:fld>
            <a:endParaRPr lang="en-GB" dirty="0"/>
          </a:p>
        </p:txBody>
      </p:sp>
    </p:spTree>
    <p:extLst>
      <p:ext uri="{BB962C8B-B14F-4D97-AF65-F5344CB8AC3E}">
        <p14:creationId xmlns:p14="http://schemas.microsoft.com/office/powerpoint/2010/main" val="13601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a:t>
            </a:fld>
            <a:endParaRPr lang="en-GB"/>
          </a:p>
        </p:txBody>
      </p:sp>
    </p:spTree>
    <p:extLst>
      <p:ext uri="{BB962C8B-B14F-4D97-AF65-F5344CB8AC3E}">
        <p14:creationId xmlns:p14="http://schemas.microsoft.com/office/powerpoint/2010/main" val="173535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8698" rtl="0" eaLnBrk="1" fontAlgn="auto" latinLnBrk="0" hangingPunct="1">
              <a:lnSpc>
                <a:spcPct val="100000"/>
              </a:lnSpc>
              <a:spcBef>
                <a:spcPts val="0"/>
              </a:spcBef>
              <a:spcAft>
                <a:spcPts val="0"/>
              </a:spcAft>
              <a:buClrTx/>
              <a:buSzTx/>
              <a:buFontTx/>
              <a:buNone/>
              <a:tabLst/>
              <a:defRPr/>
            </a:pPr>
            <a:fld id="{EF349C92-BF53-4231-8ADC-F9B721764E3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8698"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361AC884-13A6-368C-B74C-2C4F4D3588F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1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r" defTabSz="918698" rtl="0" eaLnBrk="1" fontAlgn="auto" latinLnBrk="0" hangingPunct="1">
              <a:lnSpc>
                <a:spcPct val="100000"/>
              </a:lnSpc>
              <a:spcBef>
                <a:spcPts val="0"/>
              </a:spcBef>
              <a:spcAft>
                <a:spcPts val="0"/>
              </a:spcAft>
              <a:buClrTx/>
              <a:buSzTx/>
              <a:buFontTx/>
              <a:buNone/>
              <a:tabLst/>
              <a:defRPr/>
            </a:pPr>
            <a:fld id="{EF349C92-BF53-4231-8ADC-F9B721764E3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8698"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2197E535-C326-D933-E1F2-858A3199CDA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63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14</a:t>
            </a:fld>
            <a:endParaRPr lang="en-GB"/>
          </a:p>
        </p:txBody>
      </p:sp>
    </p:spTree>
    <p:extLst>
      <p:ext uri="{BB962C8B-B14F-4D97-AF65-F5344CB8AC3E}">
        <p14:creationId xmlns:p14="http://schemas.microsoft.com/office/powerpoint/2010/main" val="51004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A9D5C-C171-FCE5-AA62-297290966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755D8-9D6F-05F0-B927-E894B674EF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83D5488-8BF4-07E5-A581-2434D276A43D}"/>
              </a:ext>
            </a:extLst>
          </p:cNvPr>
          <p:cNvSpPr>
            <a:spLocks noGrp="1"/>
          </p:cNvSpPr>
          <p:nvPr>
            <p:ph type="body" idx="1"/>
          </p:nvPr>
        </p:nvSpPr>
        <p:spPr/>
        <p:txBody>
          <a:bodyPr/>
          <a:lstStyle/>
          <a:p>
            <a:pPr defTabSz="918698">
              <a:defRPr/>
            </a:pPr>
            <a:endParaRPr lang="en-US" b="0" dirty="0"/>
          </a:p>
        </p:txBody>
      </p:sp>
      <p:sp>
        <p:nvSpPr>
          <p:cNvPr id="4" name="Slide Number Placeholder 3">
            <a:extLst>
              <a:ext uri="{FF2B5EF4-FFF2-40B4-BE49-F238E27FC236}">
                <a16:creationId xmlns:a16="http://schemas.microsoft.com/office/drawing/2014/main" id="{25AE9BCC-9030-AE4D-28F8-BF2970C04CDF}"/>
              </a:ext>
            </a:extLst>
          </p:cNvPr>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400" b="0" i="0" u="none" strike="noStrike" kern="0" cap="none" spc="0" normalizeH="0" baseline="0" noProof="0" dirty="0">
              <a:ln>
                <a:noFill/>
              </a:ln>
              <a:solidFill>
                <a:prstClr val="black"/>
              </a:solidFill>
              <a:effectLst/>
              <a:uLnTx/>
              <a:uFillTx/>
              <a:latin typeface="Calibri"/>
              <a:cs typeface="Arial"/>
              <a:sym typeface="Arial"/>
            </a:endParaRPr>
          </a:p>
        </p:txBody>
      </p:sp>
      <p:sp>
        <p:nvSpPr>
          <p:cNvPr id="5" name="Footer Placeholder 4">
            <a:extLst>
              <a:ext uri="{FF2B5EF4-FFF2-40B4-BE49-F238E27FC236}">
                <a16:creationId xmlns:a16="http://schemas.microsoft.com/office/drawing/2014/main" id="{CE4D6670-52AC-CD36-8CEE-1AE37E3DB2F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5739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400" b="0" i="0" u="none" strike="noStrike" kern="0" cap="none" spc="0" normalizeH="0" baseline="0" noProof="0" dirty="0">
              <a:ln>
                <a:noFill/>
              </a:ln>
              <a:solidFill>
                <a:prstClr val="black"/>
              </a:solidFill>
              <a:effectLst/>
              <a:uLnTx/>
              <a:uFillTx/>
              <a:latin typeface="Calibri"/>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181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4851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7193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400" b="0" i="0" u="none" strike="noStrike" kern="0" cap="none" spc="0" normalizeH="0" baseline="0" noProof="0" dirty="0">
              <a:ln>
                <a:noFill/>
              </a:ln>
              <a:solidFill>
                <a:prstClr val="black"/>
              </a:solidFill>
              <a:effectLst/>
              <a:uLnTx/>
              <a:uFillTx/>
              <a:latin typeface="Calibri"/>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728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20</a:t>
            </a:fld>
            <a:endParaRPr lang="en-GB"/>
          </a:p>
        </p:txBody>
      </p:sp>
    </p:spTree>
    <p:extLst>
      <p:ext uri="{BB962C8B-B14F-4D97-AF65-F5344CB8AC3E}">
        <p14:creationId xmlns:p14="http://schemas.microsoft.com/office/powerpoint/2010/main" val="390157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21</a:t>
            </a:fld>
            <a:endParaRPr lang="en-GB"/>
          </a:p>
        </p:txBody>
      </p:sp>
    </p:spTree>
    <p:extLst>
      <p:ext uri="{BB962C8B-B14F-4D97-AF65-F5344CB8AC3E}">
        <p14:creationId xmlns:p14="http://schemas.microsoft.com/office/powerpoint/2010/main" val="23187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4</a:t>
            </a:fld>
            <a:endParaRPr lang="en-GB"/>
          </a:p>
        </p:txBody>
      </p:sp>
    </p:spTree>
    <p:extLst>
      <p:ext uri="{BB962C8B-B14F-4D97-AF65-F5344CB8AC3E}">
        <p14:creationId xmlns:p14="http://schemas.microsoft.com/office/powerpoint/2010/main" val="3267101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400" b="0" i="0" u="none" strike="noStrike" kern="0" cap="none" spc="0" normalizeH="0" baseline="0" noProof="0" dirty="0">
              <a:ln>
                <a:noFill/>
              </a:ln>
              <a:solidFill>
                <a:prstClr val="black"/>
              </a:solidFill>
              <a:effectLst/>
              <a:uLnTx/>
              <a:uFillTx/>
              <a:latin typeface="Calibri"/>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96625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23</a:t>
            </a:fld>
            <a:endParaRPr lang="en-GB"/>
          </a:p>
        </p:txBody>
      </p:sp>
    </p:spTree>
    <p:extLst>
      <p:ext uri="{BB962C8B-B14F-4D97-AF65-F5344CB8AC3E}">
        <p14:creationId xmlns:p14="http://schemas.microsoft.com/office/powerpoint/2010/main" val="45278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26</a:t>
            </a:fld>
            <a:endParaRPr lang="en-GB" dirty="0"/>
          </a:p>
        </p:txBody>
      </p:sp>
    </p:spTree>
    <p:extLst>
      <p:ext uri="{BB962C8B-B14F-4D97-AF65-F5344CB8AC3E}">
        <p14:creationId xmlns:p14="http://schemas.microsoft.com/office/powerpoint/2010/main" val="139555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27</a:t>
            </a:fld>
            <a:endParaRPr lang="en-GB" dirty="0"/>
          </a:p>
        </p:txBody>
      </p:sp>
    </p:spTree>
    <p:extLst>
      <p:ext uri="{BB962C8B-B14F-4D97-AF65-F5344CB8AC3E}">
        <p14:creationId xmlns:p14="http://schemas.microsoft.com/office/powerpoint/2010/main" val="267139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EE90E-1B42-4125-A45D-7DDC18DAFC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454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EE90E-1B42-4125-A45D-7DDC18DAFC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027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30</a:t>
            </a:fld>
            <a:endParaRPr lang="en-GB" dirty="0"/>
          </a:p>
        </p:txBody>
      </p:sp>
    </p:spTree>
    <p:extLst>
      <p:ext uri="{BB962C8B-B14F-4D97-AF65-F5344CB8AC3E}">
        <p14:creationId xmlns:p14="http://schemas.microsoft.com/office/powerpoint/2010/main" val="1530640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31</a:t>
            </a:fld>
            <a:endParaRPr lang="en-GB" dirty="0"/>
          </a:p>
        </p:txBody>
      </p:sp>
    </p:spTree>
    <p:extLst>
      <p:ext uri="{BB962C8B-B14F-4D97-AF65-F5344CB8AC3E}">
        <p14:creationId xmlns:p14="http://schemas.microsoft.com/office/powerpoint/2010/main" val="97656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B81B9-F387-4A4D-9D78-12D379930F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530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8698" rtl="0" eaLnBrk="1" fontAlgn="auto" latinLnBrk="0" hangingPunct="1">
              <a:lnSpc>
                <a:spcPct val="100000"/>
              </a:lnSpc>
              <a:spcBef>
                <a:spcPts val="0"/>
              </a:spcBef>
              <a:spcAft>
                <a:spcPts val="0"/>
              </a:spcAft>
              <a:buClrTx/>
              <a:buSzTx/>
              <a:buFontTx/>
              <a:buNone/>
              <a:tabLst/>
              <a:defRPr/>
            </a:pPr>
            <a:fld id="{EF349C92-BF53-4231-8ADC-F9B721764E3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8698"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410938B-AD7A-8B43-9DAF-997DE156DDC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29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5</a:t>
            </a:fld>
            <a:endParaRPr lang="en-GB"/>
          </a:p>
        </p:txBody>
      </p:sp>
    </p:spTree>
    <p:extLst>
      <p:ext uri="{BB962C8B-B14F-4D97-AF65-F5344CB8AC3E}">
        <p14:creationId xmlns:p14="http://schemas.microsoft.com/office/powerpoint/2010/main" val="3965807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34</a:t>
            </a:fld>
            <a:endParaRPr lang="en-GB" dirty="0"/>
          </a:p>
        </p:txBody>
      </p:sp>
    </p:spTree>
    <p:extLst>
      <p:ext uri="{BB962C8B-B14F-4D97-AF65-F5344CB8AC3E}">
        <p14:creationId xmlns:p14="http://schemas.microsoft.com/office/powerpoint/2010/main" val="3264099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35</a:t>
            </a:fld>
            <a:endParaRPr lang="en-GB" dirty="0"/>
          </a:p>
        </p:txBody>
      </p:sp>
    </p:spTree>
    <p:extLst>
      <p:ext uri="{BB962C8B-B14F-4D97-AF65-F5344CB8AC3E}">
        <p14:creationId xmlns:p14="http://schemas.microsoft.com/office/powerpoint/2010/main" val="2466040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36</a:t>
            </a:fld>
            <a:endParaRPr lang="en-GB" dirty="0"/>
          </a:p>
        </p:txBody>
      </p:sp>
    </p:spTree>
    <p:extLst>
      <p:ext uri="{BB962C8B-B14F-4D97-AF65-F5344CB8AC3E}">
        <p14:creationId xmlns:p14="http://schemas.microsoft.com/office/powerpoint/2010/main" val="241979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37</a:t>
            </a:fld>
            <a:endParaRPr lang="en-GB" dirty="0"/>
          </a:p>
        </p:txBody>
      </p:sp>
    </p:spTree>
    <p:extLst>
      <p:ext uri="{BB962C8B-B14F-4D97-AF65-F5344CB8AC3E}">
        <p14:creationId xmlns:p14="http://schemas.microsoft.com/office/powerpoint/2010/main" val="95833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6</a:t>
            </a:fld>
            <a:endParaRPr lang="en-GB"/>
          </a:p>
        </p:txBody>
      </p:sp>
    </p:spTree>
    <p:extLst>
      <p:ext uri="{BB962C8B-B14F-4D97-AF65-F5344CB8AC3E}">
        <p14:creationId xmlns:p14="http://schemas.microsoft.com/office/powerpoint/2010/main" val="28469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7</a:t>
            </a:fld>
            <a:endParaRPr lang="en-GB"/>
          </a:p>
        </p:txBody>
      </p:sp>
    </p:spTree>
    <p:extLst>
      <p:ext uri="{BB962C8B-B14F-4D97-AF65-F5344CB8AC3E}">
        <p14:creationId xmlns:p14="http://schemas.microsoft.com/office/powerpoint/2010/main" val="254868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8</a:t>
            </a:fld>
            <a:endParaRPr lang="en-GB"/>
          </a:p>
        </p:txBody>
      </p:sp>
    </p:spTree>
    <p:extLst>
      <p:ext uri="{BB962C8B-B14F-4D97-AF65-F5344CB8AC3E}">
        <p14:creationId xmlns:p14="http://schemas.microsoft.com/office/powerpoint/2010/main" val="181003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F609CEC-6EBA-4B25-B1A2-36A838D4977B}" type="slidenum">
              <a:rPr lang="en-GB" smtClean="0"/>
              <a:t>9</a:t>
            </a:fld>
            <a:endParaRPr lang="en-GB"/>
          </a:p>
        </p:txBody>
      </p:sp>
    </p:spTree>
    <p:extLst>
      <p:ext uri="{BB962C8B-B14F-4D97-AF65-F5344CB8AC3E}">
        <p14:creationId xmlns:p14="http://schemas.microsoft.com/office/powerpoint/2010/main" val="255114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10</a:t>
            </a:fld>
            <a:endParaRPr lang="en-GB"/>
          </a:p>
        </p:txBody>
      </p:sp>
    </p:spTree>
    <p:extLst>
      <p:ext uri="{BB962C8B-B14F-4D97-AF65-F5344CB8AC3E}">
        <p14:creationId xmlns:p14="http://schemas.microsoft.com/office/powerpoint/2010/main" val="212754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609CEC-6EBA-4B25-B1A2-36A838D4977B}" type="slidenum">
              <a:rPr lang="en-GB" smtClean="0"/>
              <a:t>11</a:t>
            </a:fld>
            <a:endParaRPr lang="en-GB"/>
          </a:p>
        </p:txBody>
      </p:sp>
    </p:spTree>
    <p:extLst>
      <p:ext uri="{BB962C8B-B14F-4D97-AF65-F5344CB8AC3E}">
        <p14:creationId xmlns:p14="http://schemas.microsoft.com/office/powerpoint/2010/main" val="190995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B08C-B3BE-5AA5-5790-D829FE78B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1F7039-BC87-79AA-155F-2FC40565E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2FF9A-92D2-2424-E4CC-212CE24018BF}"/>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BD190802-DF8D-DDE4-C46F-429EA844C9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D77EBB1-4D53-3DBF-F654-5236BD58688B}"/>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261637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426C-20D3-722C-D52B-682FF433DB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5705ED-BBB5-7D82-CB48-CB43518334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F751F-AAA5-CA03-E2B6-12697A529F19}"/>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8CE12DBB-6772-F5ED-C4A2-F210382C0E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1D8CF1-6F3D-86AE-553A-2DF105CC8CF0}"/>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396605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29A5-4CDD-6692-6F2A-8D21FDD2CF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5783DB-F1F3-DECD-E948-77AB62EFBE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3D701-9A6F-31DC-1FA6-5088CA8D3B50}"/>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6D86E409-C5C8-42A5-0D5D-FEB5BDCDF8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81B74A6-83A3-CE4E-56A8-2F3CBBAE6253}"/>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191722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6"/>
          <p:cNvSpPr txBox="1">
            <a:spLocks noGrp="1"/>
          </p:cNvSpPr>
          <p:nvPr>
            <p:ph type="subTitle" idx="1"/>
          </p:nvPr>
        </p:nvSpPr>
        <p:spPr>
          <a:xfrm>
            <a:off x="950905"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subTitle" idx="2"/>
          </p:nvPr>
        </p:nvSpPr>
        <p:spPr>
          <a:xfrm>
            <a:off x="4556201"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6"/>
          <p:cNvSpPr txBox="1">
            <a:spLocks noGrp="1"/>
          </p:cNvSpPr>
          <p:nvPr>
            <p:ph type="subTitle" idx="3"/>
          </p:nvPr>
        </p:nvSpPr>
        <p:spPr>
          <a:xfrm>
            <a:off x="8161496"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6"/>
          <p:cNvSpPr txBox="1">
            <a:spLocks noGrp="1"/>
          </p:cNvSpPr>
          <p:nvPr>
            <p:ph type="subTitle" idx="4"/>
          </p:nvPr>
        </p:nvSpPr>
        <p:spPr>
          <a:xfrm>
            <a:off x="950905"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lt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6" name="Google Shape;156;p26"/>
          <p:cNvSpPr txBox="1">
            <a:spLocks noGrp="1"/>
          </p:cNvSpPr>
          <p:nvPr>
            <p:ph type="subTitle" idx="5"/>
          </p:nvPr>
        </p:nvSpPr>
        <p:spPr>
          <a:xfrm>
            <a:off x="4556201"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dk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 name="Google Shape;157;p26"/>
          <p:cNvSpPr txBox="1">
            <a:spLocks noGrp="1"/>
          </p:cNvSpPr>
          <p:nvPr>
            <p:ph type="subTitle" idx="6"/>
          </p:nvPr>
        </p:nvSpPr>
        <p:spPr>
          <a:xfrm>
            <a:off x="8161496"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3"/>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8" name="Google Shape;158;p26"/>
          <p:cNvSpPr/>
          <p:nvPr/>
        </p:nvSpPr>
        <p:spPr>
          <a:xfrm>
            <a:off x="10170201" y="5936833"/>
            <a:ext cx="2696000" cy="26960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59" name="Google Shape;159;p26"/>
          <p:cNvSpPr/>
          <p:nvPr/>
        </p:nvSpPr>
        <p:spPr>
          <a:xfrm>
            <a:off x="-1249668" y="-1792200"/>
            <a:ext cx="2696000" cy="269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341101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29CB-1EBE-3BD3-8F99-7EB6296392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930D74-5E67-2740-D42C-2E5AFDA9D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C861E6-2A4B-68D0-688B-145ED6FBE384}"/>
              </a:ext>
            </a:extLst>
          </p:cNvPr>
          <p:cNvSpPr>
            <a:spLocks noGrp="1"/>
          </p:cNvSpPr>
          <p:nvPr>
            <p:ph type="dt" sz="half" idx="10"/>
          </p:nvPr>
        </p:nvSpPr>
        <p:spPr/>
        <p:txBody>
          <a:bodyPr/>
          <a:lstStyle/>
          <a:p>
            <a:fld id="{B633C193-3A6F-46A7-A47D-607AF96D9370}" type="datetime1">
              <a:rPr lang="en-GB" smtClean="0"/>
              <a:t>06/05/2026</a:t>
            </a:fld>
            <a:endParaRPr lang="en-GB" dirty="0"/>
          </a:p>
        </p:txBody>
      </p:sp>
      <p:sp>
        <p:nvSpPr>
          <p:cNvPr id="5" name="Footer Placeholder 4">
            <a:extLst>
              <a:ext uri="{FF2B5EF4-FFF2-40B4-BE49-F238E27FC236}">
                <a16:creationId xmlns:a16="http://schemas.microsoft.com/office/drawing/2014/main" id="{1537B15E-90CA-7C13-1EC6-2EC41696F6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0F1559-B964-F641-77D0-EB66654676EB}"/>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656419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A793-EC2B-EC14-A448-B37D3CD781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85FA4-53E5-A6B7-3195-AD800010D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2AB79D-B8AA-203D-1E8B-18D1F41FBF03}"/>
              </a:ext>
            </a:extLst>
          </p:cNvPr>
          <p:cNvSpPr>
            <a:spLocks noGrp="1"/>
          </p:cNvSpPr>
          <p:nvPr>
            <p:ph type="dt" sz="half" idx="10"/>
          </p:nvPr>
        </p:nvSpPr>
        <p:spPr/>
        <p:txBody>
          <a:bodyPr/>
          <a:lstStyle/>
          <a:p>
            <a:fld id="{4C88F127-D14B-49A7-941F-4DD7066BDDB3}" type="datetime1">
              <a:rPr lang="en-GB" smtClean="0"/>
              <a:t>06/05/2026</a:t>
            </a:fld>
            <a:endParaRPr lang="en-GB" dirty="0"/>
          </a:p>
        </p:txBody>
      </p:sp>
      <p:sp>
        <p:nvSpPr>
          <p:cNvPr id="5" name="Footer Placeholder 4">
            <a:extLst>
              <a:ext uri="{FF2B5EF4-FFF2-40B4-BE49-F238E27FC236}">
                <a16:creationId xmlns:a16="http://schemas.microsoft.com/office/drawing/2014/main" id="{D2CEAB6E-FDF7-458D-1FB5-A24AC51707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A47D7C-183F-8DAD-AA8C-EDA708F15C49}"/>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214435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6C91-D8AB-811D-78B7-3759F20C9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0A0045-B271-7675-73EB-D62871B21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FA251-191D-F4B3-4476-D734BFEB71CA}"/>
              </a:ext>
            </a:extLst>
          </p:cNvPr>
          <p:cNvSpPr>
            <a:spLocks noGrp="1"/>
          </p:cNvSpPr>
          <p:nvPr>
            <p:ph type="dt" sz="half" idx="10"/>
          </p:nvPr>
        </p:nvSpPr>
        <p:spPr/>
        <p:txBody>
          <a:bodyPr/>
          <a:lstStyle/>
          <a:p>
            <a:fld id="{E1FDBBF7-CB5C-4F94-B3EF-CCFFF5F31F10}" type="datetime1">
              <a:rPr lang="en-GB" smtClean="0"/>
              <a:t>06/05/2026</a:t>
            </a:fld>
            <a:endParaRPr lang="en-GB" dirty="0"/>
          </a:p>
        </p:txBody>
      </p:sp>
      <p:sp>
        <p:nvSpPr>
          <p:cNvPr id="5" name="Footer Placeholder 4">
            <a:extLst>
              <a:ext uri="{FF2B5EF4-FFF2-40B4-BE49-F238E27FC236}">
                <a16:creationId xmlns:a16="http://schemas.microsoft.com/office/drawing/2014/main" id="{77195E15-46AD-50AA-2E63-AB7B234F72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404067-C90D-BE18-D580-60F90FB8EAE3}"/>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204369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7B9-CEE2-2E11-471A-41763BABC2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070B68-97BF-B7D5-C98C-26BA5E3B50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E534F6-8430-2F8F-973A-C037279D3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F09D4-0ECF-DC6B-EDC9-5209CA644495}"/>
              </a:ext>
            </a:extLst>
          </p:cNvPr>
          <p:cNvSpPr>
            <a:spLocks noGrp="1"/>
          </p:cNvSpPr>
          <p:nvPr>
            <p:ph type="dt" sz="half" idx="10"/>
          </p:nvPr>
        </p:nvSpPr>
        <p:spPr/>
        <p:txBody>
          <a:bodyPr/>
          <a:lstStyle/>
          <a:p>
            <a:fld id="{3BBFB971-1C6B-4BCE-81EB-CBF6CB8118CE}" type="datetime1">
              <a:rPr lang="en-GB" smtClean="0"/>
              <a:t>06/05/2026</a:t>
            </a:fld>
            <a:endParaRPr lang="en-GB" dirty="0"/>
          </a:p>
        </p:txBody>
      </p:sp>
      <p:sp>
        <p:nvSpPr>
          <p:cNvPr id="6" name="Footer Placeholder 5">
            <a:extLst>
              <a:ext uri="{FF2B5EF4-FFF2-40B4-BE49-F238E27FC236}">
                <a16:creationId xmlns:a16="http://schemas.microsoft.com/office/drawing/2014/main" id="{6541097E-5190-B2B9-ACD9-040423EB7E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D5C1C2F-715C-FA54-BEDD-9F322FB4166E}"/>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13333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A735-A924-4752-CEB3-14BBB4AECC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7A6DDE-1652-2B83-3BAF-075F0D304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2746F-4FC9-7DEF-B50B-3D6940091E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F812BC-D7B6-904E-4EE4-EB1C035F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E0C865-A344-19C5-58BF-FEAC7ABC4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7DDA4B-0F9A-2EC8-50BA-3D9A1451A226}"/>
              </a:ext>
            </a:extLst>
          </p:cNvPr>
          <p:cNvSpPr>
            <a:spLocks noGrp="1"/>
          </p:cNvSpPr>
          <p:nvPr>
            <p:ph type="dt" sz="half" idx="10"/>
          </p:nvPr>
        </p:nvSpPr>
        <p:spPr/>
        <p:txBody>
          <a:bodyPr/>
          <a:lstStyle/>
          <a:p>
            <a:fld id="{3F933145-E1E9-41A1-B88A-345BBE760584}" type="datetime1">
              <a:rPr lang="en-GB" smtClean="0"/>
              <a:t>06/05/2026</a:t>
            </a:fld>
            <a:endParaRPr lang="en-GB" dirty="0"/>
          </a:p>
        </p:txBody>
      </p:sp>
      <p:sp>
        <p:nvSpPr>
          <p:cNvPr id="8" name="Footer Placeholder 7">
            <a:extLst>
              <a:ext uri="{FF2B5EF4-FFF2-40B4-BE49-F238E27FC236}">
                <a16:creationId xmlns:a16="http://schemas.microsoft.com/office/drawing/2014/main" id="{728E3241-7049-BF7C-ADBA-054E95ACB8D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055C968-C042-2255-E65C-2ECF67546B3E}"/>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368380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61BF-AE6C-095A-6268-F1982F977F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A63C5A-5001-EBDE-9C10-55DCDD03226E}"/>
              </a:ext>
            </a:extLst>
          </p:cNvPr>
          <p:cNvSpPr>
            <a:spLocks noGrp="1"/>
          </p:cNvSpPr>
          <p:nvPr>
            <p:ph type="dt" sz="half" idx="10"/>
          </p:nvPr>
        </p:nvSpPr>
        <p:spPr/>
        <p:txBody>
          <a:bodyPr/>
          <a:lstStyle/>
          <a:p>
            <a:fld id="{66CE1124-18D0-4E89-A023-51C8B86741F1}" type="datetime1">
              <a:rPr lang="en-GB" smtClean="0"/>
              <a:t>06/05/2026</a:t>
            </a:fld>
            <a:endParaRPr lang="en-GB" dirty="0"/>
          </a:p>
        </p:txBody>
      </p:sp>
      <p:sp>
        <p:nvSpPr>
          <p:cNvPr id="4" name="Footer Placeholder 3">
            <a:extLst>
              <a:ext uri="{FF2B5EF4-FFF2-40B4-BE49-F238E27FC236}">
                <a16:creationId xmlns:a16="http://schemas.microsoft.com/office/drawing/2014/main" id="{DED35C3F-8EE6-56D6-6DAA-BF073B4CEBE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B91DF0E-D54D-78B6-7B95-B7F0F235DE70}"/>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177191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0844A-3AC1-BA92-D463-335A10E15F4B}"/>
              </a:ext>
            </a:extLst>
          </p:cNvPr>
          <p:cNvSpPr>
            <a:spLocks noGrp="1"/>
          </p:cNvSpPr>
          <p:nvPr>
            <p:ph type="dt" sz="half" idx="10"/>
          </p:nvPr>
        </p:nvSpPr>
        <p:spPr/>
        <p:txBody>
          <a:bodyPr/>
          <a:lstStyle/>
          <a:p>
            <a:fld id="{E27BA5DD-32F9-4AC1-8DCB-894EA1D482BA}" type="datetime1">
              <a:rPr lang="en-GB" smtClean="0"/>
              <a:t>06/05/2026</a:t>
            </a:fld>
            <a:endParaRPr lang="en-GB" dirty="0"/>
          </a:p>
        </p:txBody>
      </p:sp>
      <p:sp>
        <p:nvSpPr>
          <p:cNvPr id="3" name="Footer Placeholder 2">
            <a:extLst>
              <a:ext uri="{FF2B5EF4-FFF2-40B4-BE49-F238E27FC236}">
                <a16:creationId xmlns:a16="http://schemas.microsoft.com/office/drawing/2014/main" id="{3FBDAFF0-4F45-3ACC-EB89-B170D54A0C1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63973BD-4D33-46D5-E970-42EA8A972E01}"/>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340208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FD0B-457E-6F60-1F3B-B6CAF17360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E9C2B5-8D9B-1388-A938-D2DFBDC8F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1D8A5C-B300-A916-76D1-2DD204383A9A}"/>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E7B0AFE2-C5BB-4401-BE37-00315F6CE6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59B8DB4-21FC-7571-7A35-C871B833E726}"/>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82652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2327-F20B-C296-54EB-33D272E3C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D9B348-C582-630E-CADE-18B79CF81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DD03D9-5C1B-973B-E5F8-A7375504D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7BBED-FD58-72DC-DA82-F003D0D5F0FD}"/>
              </a:ext>
            </a:extLst>
          </p:cNvPr>
          <p:cNvSpPr>
            <a:spLocks noGrp="1"/>
          </p:cNvSpPr>
          <p:nvPr>
            <p:ph type="dt" sz="half" idx="10"/>
          </p:nvPr>
        </p:nvSpPr>
        <p:spPr/>
        <p:txBody>
          <a:bodyPr/>
          <a:lstStyle/>
          <a:p>
            <a:fld id="{C0829CD0-12BA-4F93-9B70-0A6226F4A2E1}" type="datetime1">
              <a:rPr lang="en-GB" smtClean="0"/>
              <a:t>06/05/2026</a:t>
            </a:fld>
            <a:endParaRPr lang="en-GB" dirty="0"/>
          </a:p>
        </p:txBody>
      </p:sp>
      <p:sp>
        <p:nvSpPr>
          <p:cNvPr id="6" name="Footer Placeholder 5">
            <a:extLst>
              <a:ext uri="{FF2B5EF4-FFF2-40B4-BE49-F238E27FC236}">
                <a16:creationId xmlns:a16="http://schemas.microsoft.com/office/drawing/2014/main" id="{55123C6F-FCA2-39D3-C4E4-9B9D3E405E0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89ECC66-CF57-7D4C-5048-5A00834C1C7C}"/>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105310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D54D-AC88-BDDE-3699-0CD3B2569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8217A7-A828-EB59-F0B0-877A91439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B7C6E51-F31B-11D1-8CD9-983BB36D2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F35BD-20CD-E82B-F217-6578524CE673}"/>
              </a:ext>
            </a:extLst>
          </p:cNvPr>
          <p:cNvSpPr>
            <a:spLocks noGrp="1"/>
          </p:cNvSpPr>
          <p:nvPr>
            <p:ph type="dt" sz="half" idx="10"/>
          </p:nvPr>
        </p:nvSpPr>
        <p:spPr/>
        <p:txBody>
          <a:bodyPr/>
          <a:lstStyle/>
          <a:p>
            <a:fld id="{20BE1D05-4626-4C52-BA50-39EBF2DB63C6}" type="datetime1">
              <a:rPr lang="en-GB" smtClean="0"/>
              <a:t>06/05/2026</a:t>
            </a:fld>
            <a:endParaRPr lang="en-GB" dirty="0"/>
          </a:p>
        </p:txBody>
      </p:sp>
      <p:sp>
        <p:nvSpPr>
          <p:cNvPr id="6" name="Footer Placeholder 5">
            <a:extLst>
              <a:ext uri="{FF2B5EF4-FFF2-40B4-BE49-F238E27FC236}">
                <a16:creationId xmlns:a16="http://schemas.microsoft.com/office/drawing/2014/main" id="{35A50477-D5F6-3F45-699E-F66CA013FDE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FD8C8-8B1C-F088-9E0D-F81248C293BD}"/>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10474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1572-14D0-B785-FBAC-8003114F3B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F85689-B847-E2AB-C966-826F09176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F923D-FCA1-4728-0472-BD052E1D0C29}"/>
              </a:ext>
            </a:extLst>
          </p:cNvPr>
          <p:cNvSpPr>
            <a:spLocks noGrp="1"/>
          </p:cNvSpPr>
          <p:nvPr>
            <p:ph type="dt" sz="half" idx="10"/>
          </p:nvPr>
        </p:nvSpPr>
        <p:spPr/>
        <p:txBody>
          <a:bodyPr/>
          <a:lstStyle/>
          <a:p>
            <a:fld id="{7C08E50D-0625-4D39-8C8D-E5EB9382375E}" type="datetime1">
              <a:rPr lang="en-GB" smtClean="0"/>
              <a:t>06/05/2026</a:t>
            </a:fld>
            <a:endParaRPr lang="en-GB" dirty="0"/>
          </a:p>
        </p:txBody>
      </p:sp>
      <p:sp>
        <p:nvSpPr>
          <p:cNvPr id="5" name="Footer Placeholder 4">
            <a:extLst>
              <a:ext uri="{FF2B5EF4-FFF2-40B4-BE49-F238E27FC236}">
                <a16:creationId xmlns:a16="http://schemas.microsoft.com/office/drawing/2014/main" id="{C35A83AC-D888-A988-73ED-4ADBC0E979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B79DB8-E973-3481-A274-1D352808446E}"/>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1827246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2C1C2-789D-320A-792E-7F7EF7F6B2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C49FC1-6068-EC58-518F-5769B93E4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2919D-7C45-A7F4-9E20-9E4431395B5E}"/>
              </a:ext>
            </a:extLst>
          </p:cNvPr>
          <p:cNvSpPr>
            <a:spLocks noGrp="1"/>
          </p:cNvSpPr>
          <p:nvPr>
            <p:ph type="dt" sz="half" idx="10"/>
          </p:nvPr>
        </p:nvSpPr>
        <p:spPr/>
        <p:txBody>
          <a:bodyPr/>
          <a:lstStyle/>
          <a:p>
            <a:fld id="{BC76F63C-4295-4447-AEF9-616312CA4894}" type="datetime1">
              <a:rPr lang="en-GB" smtClean="0"/>
              <a:t>06/05/2026</a:t>
            </a:fld>
            <a:endParaRPr lang="en-GB" dirty="0"/>
          </a:p>
        </p:txBody>
      </p:sp>
      <p:sp>
        <p:nvSpPr>
          <p:cNvPr id="5" name="Footer Placeholder 4">
            <a:extLst>
              <a:ext uri="{FF2B5EF4-FFF2-40B4-BE49-F238E27FC236}">
                <a16:creationId xmlns:a16="http://schemas.microsoft.com/office/drawing/2014/main" id="{528563B1-CB9B-2749-3989-1B57859728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357F72-0908-BF2F-93A4-FAF1D5AEF878}"/>
              </a:ext>
            </a:extLst>
          </p:cNvPr>
          <p:cNvSpPr>
            <a:spLocks noGrp="1"/>
          </p:cNvSpPr>
          <p:nvPr>
            <p:ph type="sldNum" sz="quarter" idx="12"/>
          </p:nvPr>
        </p:nvSpPr>
        <p:spPr/>
        <p:txBody>
          <a:bodyPr/>
          <a:lstStyle/>
          <a:p>
            <a:fld id="{15F867DB-D686-4CEC-9327-CD478A30F7FD}" type="slidenum">
              <a:rPr lang="en-GB" smtClean="0"/>
              <a:t>‹#›</a:t>
            </a:fld>
            <a:endParaRPr lang="en-GB" dirty="0"/>
          </a:p>
        </p:txBody>
      </p:sp>
    </p:spTree>
    <p:extLst>
      <p:ext uri="{BB962C8B-B14F-4D97-AF65-F5344CB8AC3E}">
        <p14:creationId xmlns:p14="http://schemas.microsoft.com/office/powerpoint/2010/main" val="2367222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6"/>
          <p:cNvSpPr txBox="1">
            <a:spLocks noGrp="1"/>
          </p:cNvSpPr>
          <p:nvPr>
            <p:ph type="subTitle" idx="1"/>
          </p:nvPr>
        </p:nvSpPr>
        <p:spPr>
          <a:xfrm>
            <a:off x="950905"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subTitle" idx="2"/>
          </p:nvPr>
        </p:nvSpPr>
        <p:spPr>
          <a:xfrm>
            <a:off x="4556201"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6"/>
          <p:cNvSpPr txBox="1">
            <a:spLocks noGrp="1"/>
          </p:cNvSpPr>
          <p:nvPr>
            <p:ph type="subTitle" idx="3"/>
          </p:nvPr>
        </p:nvSpPr>
        <p:spPr>
          <a:xfrm>
            <a:off x="8161496"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6"/>
          <p:cNvSpPr txBox="1">
            <a:spLocks noGrp="1"/>
          </p:cNvSpPr>
          <p:nvPr>
            <p:ph type="subTitle" idx="4"/>
          </p:nvPr>
        </p:nvSpPr>
        <p:spPr>
          <a:xfrm>
            <a:off x="950905"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lt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6" name="Google Shape;156;p26"/>
          <p:cNvSpPr txBox="1">
            <a:spLocks noGrp="1"/>
          </p:cNvSpPr>
          <p:nvPr>
            <p:ph type="subTitle" idx="5"/>
          </p:nvPr>
        </p:nvSpPr>
        <p:spPr>
          <a:xfrm>
            <a:off x="4556201"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dk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 name="Google Shape;157;p26"/>
          <p:cNvSpPr txBox="1">
            <a:spLocks noGrp="1"/>
          </p:cNvSpPr>
          <p:nvPr>
            <p:ph type="subTitle" idx="6"/>
          </p:nvPr>
        </p:nvSpPr>
        <p:spPr>
          <a:xfrm>
            <a:off x="8161496"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3"/>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8" name="Google Shape;158;p26"/>
          <p:cNvSpPr/>
          <p:nvPr/>
        </p:nvSpPr>
        <p:spPr>
          <a:xfrm>
            <a:off x="10170201" y="5936833"/>
            <a:ext cx="2696000" cy="26960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59" name="Google Shape;159;p26"/>
          <p:cNvSpPr/>
          <p:nvPr/>
        </p:nvSpPr>
        <p:spPr>
          <a:xfrm>
            <a:off x="-1249668" y="-1792200"/>
            <a:ext cx="2696000" cy="269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693983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05C4-0D7A-93CE-E51A-042365712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BE19E0-95C7-9B8C-AC67-26E90B674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4A79F6-38BD-C132-9FFF-08307ABB86CC}"/>
              </a:ext>
            </a:extLst>
          </p:cNvPr>
          <p:cNvSpPr>
            <a:spLocks noGrp="1"/>
          </p:cNvSpPr>
          <p:nvPr>
            <p:ph type="dt" sz="half" idx="10"/>
          </p:nvPr>
        </p:nvSpPr>
        <p:spPr/>
        <p:txBody>
          <a:bodyPr/>
          <a:lstStyle/>
          <a:p>
            <a:fld id="{E9F5347E-8A29-400F-9C90-384C0B62600A}" type="datetime1">
              <a:rPr lang="en-GB" smtClean="0"/>
              <a:t>06/05/2026</a:t>
            </a:fld>
            <a:endParaRPr lang="en-GB" dirty="0"/>
          </a:p>
        </p:txBody>
      </p:sp>
      <p:sp>
        <p:nvSpPr>
          <p:cNvPr id="5" name="Footer Placeholder 4">
            <a:extLst>
              <a:ext uri="{FF2B5EF4-FFF2-40B4-BE49-F238E27FC236}">
                <a16:creationId xmlns:a16="http://schemas.microsoft.com/office/drawing/2014/main" id="{6CBE333F-DCAE-33E0-CE69-502950487F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D208FBC-773A-DE23-D22D-B76061476D44}"/>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3294289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CB9B-068B-A519-542D-F636A9BCFC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8B0C64-6155-4891-1022-973220641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4A7454-7BCD-F0C7-38F8-C400C3AEC261}"/>
              </a:ext>
            </a:extLst>
          </p:cNvPr>
          <p:cNvSpPr>
            <a:spLocks noGrp="1"/>
          </p:cNvSpPr>
          <p:nvPr>
            <p:ph type="dt" sz="half" idx="10"/>
          </p:nvPr>
        </p:nvSpPr>
        <p:spPr/>
        <p:txBody>
          <a:bodyPr/>
          <a:lstStyle/>
          <a:p>
            <a:fld id="{0DCD95CB-F9DF-4026-9261-F7CED271EA56}" type="datetime1">
              <a:rPr lang="en-GB" smtClean="0"/>
              <a:t>06/05/2026</a:t>
            </a:fld>
            <a:endParaRPr lang="en-GB" dirty="0"/>
          </a:p>
        </p:txBody>
      </p:sp>
      <p:sp>
        <p:nvSpPr>
          <p:cNvPr id="5" name="Footer Placeholder 4">
            <a:extLst>
              <a:ext uri="{FF2B5EF4-FFF2-40B4-BE49-F238E27FC236}">
                <a16:creationId xmlns:a16="http://schemas.microsoft.com/office/drawing/2014/main" id="{1A68F797-8E19-8087-D4D9-A266DBEFEB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B514E8-1CD6-687C-5917-C153A27004E5}"/>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259923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4F8-D6E8-06F1-2542-57299745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37101-B55F-5AB2-8E5B-E53E873F6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095D3-D7D8-0AD3-D3D2-4E2486E6193B}"/>
              </a:ext>
            </a:extLst>
          </p:cNvPr>
          <p:cNvSpPr>
            <a:spLocks noGrp="1"/>
          </p:cNvSpPr>
          <p:nvPr>
            <p:ph type="dt" sz="half" idx="10"/>
          </p:nvPr>
        </p:nvSpPr>
        <p:spPr/>
        <p:txBody>
          <a:bodyPr/>
          <a:lstStyle/>
          <a:p>
            <a:fld id="{813B3B64-95C4-40B9-A034-E2BBB837900C}" type="datetime1">
              <a:rPr lang="en-GB" smtClean="0"/>
              <a:t>06/05/2026</a:t>
            </a:fld>
            <a:endParaRPr lang="en-GB" dirty="0"/>
          </a:p>
        </p:txBody>
      </p:sp>
      <p:sp>
        <p:nvSpPr>
          <p:cNvPr id="5" name="Footer Placeholder 4">
            <a:extLst>
              <a:ext uri="{FF2B5EF4-FFF2-40B4-BE49-F238E27FC236}">
                <a16:creationId xmlns:a16="http://schemas.microsoft.com/office/drawing/2014/main" id="{7FB8B9E3-82E6-08AB-F03D-AC4FD09D0A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C4054C-3C22-776D-6F9E-EC127B919103}"/>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1216722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AB79-2AD2-770C-A7AA-3B94B83A86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9473F4-46C9-A253-9A8A-8FF2243E2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AF404D-6F1B-E514-94F6-7A1394232D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6484BC-23A3-3900-E6A9-CAA556EE594D}"/>
              </a:ext>
            </a:extLst>
          </p:cNvPr>
          <p:cNvSpPr>
            <a:spLocks noGrp="1"/>
          </p:cNvSpPr>
          <p:nvPr>
            <p:ph type="dt" sz="half" idx="10"/>
          </p:nvPr>
        </p:nvSpPr>
        <p:spPr/>
        <p:txBody>
          <a:bodyPr/>
          <a:lstStyle/>
          <a:p>
            <a:fld id="{804F86D1-4B1C-4B6F-BF4C-7CE42B82FDB6}" type="datetime1">
              <a:rPr lang="en-GB" smtClean="0"/>
              <a:t>06/05/2026</a:t>
            </a:fld>
            <a:endParaRPr lang="en-GB" dirty="0"/>
          </a:p>
        </p:txBody>
      </p:sp>
      <p:sp>
        <p:nvSpPr>
          <p:cNvPr id="6" name="Footer Placeholder 5">
            <a:extLst>
              <a:ext uri="{FF2B5EF4-FFF2-40B4-BE49-F238E27FC236}">
                <a16:creationId xmlns:a16="http://schemas.microsoft.com/office/drawing/2014/main" id="{D06B24F7-74CD-F6D0-BE6C-696619ADB8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4E205C0-0ECC-51B2-714E-AC2C95E5CE8F}"/>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2487261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C29C-D3B2-E67C-6509-1E0D193C82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AF3C65-EC4C-2C05-A7F5-15929D466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A3174-DB6C-8421-657A-6A636B172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2BDED3-6206-0D1F-AD13-26E017FBE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AE651-86A5-6021-3CE1-5CFEFECC7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53F42E-7BDA-D8A5-9639-FE500E12E2C8}"/>
              </a:ext>
            </a:extLst>
          </p:cNvPr>
          <p:cNvSpPr>
            <a:spLocks noGrp="1"/>
          </p:cNvSpPr>
          <p:nvPr>
            <p:ph type="dt" sz="half" idx="10"/>
          </p:nvPr>
        </p:nvSpPr>
        <p:spPr/>
        <p:txBody>
          <a:bodyPr/>
          <a:lstStyle/>
          <a:p>
            <a:fld id="{5F5BD20E-6C13-4F8F-B311-70EBEC799325}" type="datetime1">
              <a:rPr lang="en-GB" smtClean="0"/>
              <a:t>06/05/2026</a:t>
            </a:fld>
            <a:endParaRPr lang="en-GB" dirty="0"/>
          </a:p>
        </p:txBody>
      </p:sp>
      <p:sp>
        <p:nvSpPr>
          <p:cNvPr id="8" name="Footer Placeholder 7">
            <a:extLst>
              <a:ext uri="{FF2B5EF4-FFF2-40B4-BE49-F238E27FC236}">
                <a16:creationId xmlns:a16="http://schemas.microsoft.com/office/drawing/2014/main" id="{656006E0-F4AA-8935-C136-E7E348434C5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381B050-3EEE-67B6-4DD1-A3DB96DB2F7D}"/>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94216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ECC0-1442-71F6-463C-0FC1E4811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DADB5-E150-D856-9277-E9237EF8BA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E116-6AEA-47B3-7AF9-FC5DD7E51A14}"/>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80799743-E2D5-06C5-11E4-7450340BC4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DEFAEA-A3D5-3D70-51DC-9137D2F2CFD1}"/>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3884719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ADA6-44F4-9F09-E5D9-8D93995F7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3BF195-D35F-1172-41C5-F96F01091062}"/>
              </a:ext>
            </a:extLst>
          </p:cNvPr>
          <p:cNvSpPr>
            <a:spLocks noGrp="1"/>
          </p:cNvSpPr>
          <p:nvPr>
            <p:ph type="dt" sz="half" idx="10"/>
          </p:nvPr>
        </p:nvSpPr>
        <p:spPr/>
        <p:txBody>
          <a:bodyPr/>
          <a:lstStyle/>
          <a:p>
            <a:fld id="{B2EB842F-25BE-40BC-865D-A47DDB86C9D3}" type="datetime1">
              <a:rPr lang="en-GB" smtClean="0"/>
              <a:t>06/05/2026</a:t>
            </a:fld>
            <a:endParaRPr lang="en-GB" dirty="0"/>
          </a:p>
        </p:txBody>
      </p:sp>
      <p:sp>
        <p:nvSpPr>
          <p:cNvPr id="4" name="Footer Placeholder 3">
            <a:extLst>
              <a:ext uri="{FF2B5EF4-FFF2-40B4-BE49-F238E27FC236}">
                <a16:creationId xmlns:a16="http://schemas.microsoft.com/office/drawing/2014/main" id="{80EB531F-6943-C180-E154-C38A5E043C4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CEBF6A4-B68A-3EE2-DF23-4CDBFEFDB3BF}"/>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1880560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DFA98-E043-4DB3-E6FF-6EC03CEF2F33}"/>
              </a:ext>
            </a:extLst>
          </p:cNvPr>
          <p:cNvSpPr>
            <a:spLocks noGrp="1"/>
          </p:cNvSpPr>
          <p:nvPr>
            <p:ph type="dt" sz="half" idx="10"/>
          </p:nvPr>
        </p:nvSpPr>
        <p:spPr/>
        <p:txBody>
          <a:bodyPr/>
          <a:lstStyle/>
          <a:p>
            <a:fld id="{95BD0825-3FFF-4A8D-B3B4-4178766475AC}" type="datetime1">
              <a:rPr lang="en-GB" smtClean="0"/>
              <a:t>06/05/2026</a:t>
            </a:fld>
            <a:endParaRPr lang="en-GB" dirty="0"/>
          </a:p>
        </p:txBody>
      </p:sp>
      <p:sp>
        <p:nvSpPr>
          <p:cNvPr id="3" name="Footer Placeholder 2">
            <a:extLst>
              <a:ext uri="{FF2B5EF4-FFF2-40B4-BE49-F238E27FC236}">
                <a16:creationId xmlns:a16="http://schemas.microsoft.com/office/drawing/2014/main" id="{CA69CC62-FBB1-50D5-9B5D-1BD680CC02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78D2938-1C37-DB03-5DD4-F651B801FAC1}"/>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109630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650F-F4E0-CAA2-FEA3-C55FF7785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1FAEB1-46C0-6126-0291-8F4EE6C13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054E1F-CF86-FCCA-647C-CF76E1D3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A5ED7-D764-0BD6-3938-221E66B6C013}"/>
              </a:ext>
            </a:extLst>
          </p:cNvPr>
          <p:cNvSpPr>
            <a:spLocks noGrp="1"/>
          </p:cNvSpPr>
          <p:nvPr>
            <p:ph type="dt" sz="half" idx="10"/>
          </p:nvPr>
        </p:nvSpPr>
        <p:spPr/>
        <p:txBody>
          <a:bodyPr/>
          <a:lstStyle/>
          <a:p>
            <a:fld id="{19395F9A-DC7A-45FD-B291-5F9E6120968E}" type="datetime1">
              <a:rPr lang="en-GB" smtClean="0"/>
              <a:t>06/05/2026</a:t>
            </a:fld>
            <a:endParaRPr lang="en-GB" dirty="0"/>
          </a:p>
        </p:txBody>
      </p:sp>
      <p:sp>
        <p:nvSpPr>
          <p:cNvPr id="6" name="Footer Placeholder 5">
            <a:extLst>
              <a:ext uri="{FF2B5EF4-FFF2-40B4-BE49-F238E27FC236}">
                <a16:creationId xmlns:a16="http://schemas.microsoft.com/office/drawing/2014/main" id="{EB64B58C-867E-1E27-5B13-E1C2D1BD23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17DD7AE-1518-100E-4DE7-52E24446119E}"/>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1767881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9BA-77F9-D2F6-05CA-06662AE6A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B778FE-CB41-5EA6-2DBC-4F652AE14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7F593BF-1D5D-9C24-D762-ADE1994CF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5EC86-F88C-1C8C-1FC4-0D3389EBDC09}"/>
              </a:ext>
            </a:extLst>
          </p:cNvPr>
          <p:cNvSpPr>
            <a:spLocks noGrp="1"/>
          </p:cNvSpPr>
          <p:nvPr>
            <p:ph type="dt" sz="half" idx="10"/>
          </p:nvPr>
        </p:nvSpPr>
        <p:spPr/>
        <p:txBody>
          <a:bodyPr/>
          <a:lstStyle/>
          <a:p>
            <a:fld id="{409DB42D-01E7-45DF-A8C0-17E36AB984BF}" type="datetime1">
              <a:rPr lang="en-GB" smtClean="0"/>
              <a:t>06/05/2026</a:t>
            </a:fld>
            <a:endParaRPr lang="en-GB" dirty="0"/>
          </a:p>
        </p:txBody>
      </p:sp>
      <p:sp>
        <p:nvSpPr>
          <p:cNvPr id="6" name="Footer Placeholder 5">
            <a:extLst>
              <a:ext uri="{FF2B5EF4-FFF2-40B4-BE49-F238E27FC236}">
                <a16:creationId xmlns:a16="http://schemas.microsoft.com/office/drawing/2014/main" id="{9F9F80CA-056F-5D93-912C-3724D44CD4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F4A420-6D6D-096D-36B7-300BD7825500}"/>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3280429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132B-289A-F09B-22F3-0B3282515B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9BD29-E6AD-183C-043D-AD157B7E2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1D4F5-DBDB-89AF-99C5-47F2ACED4064}"/>
              </a:ext>
            </a:extLst>
          </p:cNvPr>
          <p:cNvSpPr>
            <a:spLocks noGrp="1"/>
          </p:cNvSpPr>
          <p:nvPr>
            <p:ph type="dt" sz="half" idx="10"/>
          </p:nvPr>
        </p:nvSpPr>
        <p:spPr/>
        <p:txBody>
          <a:bodyPr/>
          <a:lstStyle/>
          <a:p>
            <a:fld id="{06ED28C5-D448-4AD9-8654-EC6F70156F5B}" type="datetime1">
              <a:rPr lang="en-GB" smtClean="0"/>
              <a:t>06/05/2026</a:t>
            </a:fld>
            <a:endParaRPr lang="en-GB" dirty="0"/>
          </a:p>
        </p:txBody>
      </p:sp>
      <p:sp>
        <p:nvSpPr>
          <p:cNvPr id="5" name="Footer Placeholder 4">
            <a:extLst>
              <a:ext uri="{FF2B5EF4-FFF2-40B4-BE49-F238E27FC236}">
                <a16:creationId xmlns:a16="http://schemas.microsoft.com/office/drawing/2014/main" id="{0DD9D70D-D17A-3573-B877-B06810C2F1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BEBF0F-DDBF-8555-9669-100478CB61EA}"/>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1893390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105CB4-FA02-A451-50B3-D7208B2834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42A17F-9B7E-8BB0-C952-C555AB5BC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F3CD7-3F55-4846-29D3-1CC919D91734}"/>
              </a:ext>
            </a:extLst>
          </p:cNvPr>
          <p:cNvSpPr>
            <a:spLocks noGrp="1"/>
          </p:cNvSpPr>
          <p:nvPr>
            <p:ph type="dt" sz="half" idx="10"/>
          </p:nvPr>
        </p:nvSpPr>
        <p:spPr/>
        <p:txBody>
          <a:bodyPr/>
          <a:lstStyle/>
          <a:p>
            <a:fld id="{5301B4A0-0880-4A4B-95E6-AC4F2716A918}" type="datetime1">
              <a:rPr lang="en-GB" smtClean="0"/>
              <a:t>06/05/2026</a:t>
            </a:fld>
            <a:endParaRPr lang="en-GB" dirty="0"/>
          </a:p>
        </p:txBody>
      </p:sp>
      <p:sp>
        <p:nvSpPr>
          <p:cNvPr id="5" name="Footer Placeholder 4">
            <a:extLst>
              <a:ext uri="{FF2B5EF4-FFF2-40B4-BE49-F238E27FC236}">
                <a16:creationId xmlns:a16="http://schemas.microsoft.com/office/drawing/2014/main" id="{2363180F-BA76-C837-AFA3-7508E28F20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49CC02-ED22-23DA-A59D-8DB8E62DC928}"/>
              </a:ext>
            </a:extLst>
          </p:cNvPr>
          <p:cNvSpPr>
            <a:spLocks noGrp="1"/>
          </p:cNvSpPr>
          <p:nvPr>
            <p:ph type="sldNum" sz="quarter" idx="12"/>
          </p:nvPr>
        </p:nvSpPr>
        <p:spPr/>
        <p:txBody>
          <a:bodyPr/>
          <a:lstStyle/>
          <a:p>
            <a:fld id="{6EA01DC8-89C0-46E7-BE15-F9691EA835C4}" type="slidenum">
              <a:rPr lang="en-GB" smtClean="0"/>
              <a:t>‹#›</a:t>
            </a:fld>
            <a:endParaRPr lang="en-GB" dirty="0"/>
          </a:p>
        </p:txBody>
      </p:sp>
    </p:spTree>
    <p:extLst>
      <p:ext uri="{BB962C8B-B14F-4D97-AF65-F5344CB8AC3E}">
        <p14:creationId xmlns:p14="http://schemas.microsoft.com/office/powerpoint/2010/main" val="22740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FCA3-0CB9-BA5E-5890-5C9EB48CB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84530F-14DD-9510-92A6-78B47F010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4F50F3-9D86-C5AB-DEEC-13E21401B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483C7D-6F78-8544-246A-51C994C8285A}"/>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6" name="Footer Placeholder 5">
            <a:extLst>
              <a:ext uri="{FF2B5EF4-FFF2-40B4-BE49-F238E27FC236}">
                <a16:creationId xmlns:a16="http://schemas.microsoft.com/office/drawing/2014/main" id="{E9AE88DD-1F27-078F-2176-26E80C21B1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45D51F-3343-C35E-D5A8-F5DB98804EC9}"/>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265556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A7F4-B2F8-2C88-C385-1B87AC4E67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3FF476-A1ED-734D-038F-89329DF3D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D28FD-EC0C-3B55-09DF-F704BE95C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202DB3-2718-42C5-B279-C286207DA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59C4E-6FB7-40DE-7148-DA9ACBE5E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C57B24-7A75-3FFF-CB2E-37B9C8511002}"/>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8" name="Footer Placeholder 7">
            <a:extLst>
              <a:ext uri="{FF2B5EF4-FFF2-40B4-BE49-F238E27FC236}">
                <a16:creationId xmlns:a16="http://schemas.microsoft.com/office/drawing/2014/main" id="{9FA1DBDE-5A61-73BE-0EBC-737E4DDA2B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88097E1-F2E7-AE09-B613-9C5EDE5226AB}"/>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316842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A9D5-487B-AB15-5557-05AB2603E2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873328-CDD1-640F-73C3-04E5C43B80D0}"/>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4" name="Footer Placeholder 3">
            <a:extLst>
              <a:ext uri="{FF2B5EF4-FFF2-40B4-BE49-F238E27FC236}">
                <a16:creationId xmlns:a16="http://schemas.microsoft.com/office/drawing/2014/main" id="{0B3FEB00-BFF0-EB70-C972-FCE32B6104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2581EE0-315D-09BE-3F47-356DBB131793}"/>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293038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FE0FE-A801-47FE-1E3B-BA2A0087392B}"/>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3" name="Footer Placeholder 2">
            <a:extLst>
              <a:ext uri="{FF2B5EF4-FFF2-40B4-BE49-F238E27FC236}">
                <a16:creationId xmlns:a16="http://schemas.microsoft.com/office/drawing/2014/main" id="{C9FC321A-ED9F-7FAC-66CE-60A86EEAF4E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0E9442B-19B7-D8A6-E58C-6050BE73CFF0}"/>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258200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D9C7-0D24-B250-344C-E50CB0B12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6FC3DB-3811-756F-AD24-F3EE5EDDA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58137-5134-5B4A-5588-4007ACFEC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06C20-C6CC-E0D2-1765-B333FE0F3685}"/>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6" name="Footer Placeholder 5">
            <a:extLst>
              <a:ext uri="{FF2B5EF4-FFF2-40B4-BE49-F238E27FC236}">
                <a16:creationId xmlns:a16="http://schemas.microsoft.com/office/drawing/2014/main" id="{A5F31E9C-ED73-AD2B-9F60-BDE2BA5B94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DE8F645-4B0F-D63E-B4F3-16642A6CC398}"/>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40766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740C-4B36-8FF7-B3C2-1AE9741A6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99AD9F-D9DF-42F2-7683-86DE836F1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0C2B4CD-3034-0217-44AE-15E93BE0A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A0D02-8124-310C-946A-CD1E063C61B7}"/>
              </a:ext>
            </a:extLst>
          </p:cNvPr>
          <p:cNvSpPr>
            <a:spLocks noGrp="1"/>
          </p:cNvSpPr>
          <p:nvPr>
            <p:ph type="dt" sz="half" idx="10"/>
          </p:nvPr>
        </p:nvSpPr>
        <p:spPr/>
        <p:txBody>
          <a:bodyPr/>
          <a:lstStyle/>
          <a:p>
            <a:fld id="{47157184-414F-4C1C-A12E-E2D2358924E6}" type="datetimeFigureOut">
              <a:rPr lang="en-GB" smtClean="0"/>
              <a:t>06/05/2026</a:t>
            </a:fld>
            <a:endParaRPr lang="en-GB" dirty="0"/>
          </a:p>
        </p:txBody>
      </p:sp>
      <p:sp>
        <p:nvSpPr>
          <p:cNvPr id="6" name="Footer Placeholder 5">
            <a:extLst>
              <a:ext uri="{FF2B5EF4-FFF2-40B4-BE49-F238E27FC236}">
                <a16:creationId xmlns:a16="http://schemas.microsoft.com/office/drawing/2014/main" id="{BE55EF24-995A-538D-3564-B774CE16160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482A73-B443-5A95-FAA4-7027976823AB}"/>
              </a:ext>
            </a:extLst>
          </p:cNvPr>
          <p:cNvSpPr>
            <a:spLocks noGrp="1"/>
          </p:cNvSpPr>
          <p:nvPr>
            <p:ph type="sldNum" sz="quarter" idx="12"/>
          </p:nvPr>
        </p:nvSpPr>
        <p:spPr/>
        <p:txBody>
          <a:bodyPr/>
          <a:lstStyle/>
          <a:p>
            <a:fld id="{89600AE1-2E1D-4EBF-8A14-F74B7FDB736B}" type="slidenum">
              <a:rPr lang="en-GB" smtClean="0"/>
              <a:t>‹#›</a:t>
            </a:fld>
            <a:endParaRPr lang="en-GB" dirty="0"/>
          </a:p>
        </p:txBody>
      </p:sp>
    </p:spTree>
    <p:extLst>
      <p:ext uri="{BB962C8B-B14F-4D97-AF65-F5344CB8AC3E}">
        <p14:creationId xmlns:p14="http://schemas.microsoft.com/office/powerpoint/2010/main" val="43795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B42FC-DEE9-420C-5189-06086B3E5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5EB370-948E-322C-48F1-81E1C1C85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6085DA-8412-DB1A-F3B5-A4BD3FE90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157184-414F-4C1C-A12E-E2D2358924E6}" type="datetimeFigureOut">
              <a:rPr lang="en-GB" smtClean="0"/>
              <a:t>06/05/2026</a:t>
            </a:fld>
            <a:endParaRPr lang="en-GB" dirty="0"/>
          </a:p>
        </p:txBody>
      </p:sp>
      <p:sp>
        <p:nvSpPr>
          <p:cNvPr id="5" name="Footer Placeholder 4">
            <a:extLst>
              <a:ext uri="{FF2B5EF4-FFF2-40B4-BE49-F238E27FC236}">
                <a16:creationId xmlns:a16="http://schemas.microsoft.com/office/drawing/2014/main" id="{5FFDADDB-9197-BB02-E34C-654810CF3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539E37B1-9524-F614-20B5-58B7F7030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600AE1-2E1D-4EBF-8A14-F74B7FDB736B}" type="slidenum">
              <a:rPr lang="en-GB" smtClean="0"/>
              <a:t>‹#›</a:t>
            </a:fld>
            <a:endParaRPr lang="en-GB" dirty="0"/>
          </a:p>
        </p:txBody>
      </p:sp>
    </p:spTree>
    <p:extLst>
      <p:ext uri="{BB962C8B-B14F-4D97-AF65-F5344CB8AC3E}">
        <p14:creationId xmlns:p14="http://schemas.microsoft.com/office/powerpoint/2010/main" val="73976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BAF36-F41D-83A2-5E17-D1A93E32E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F5C6F-DB77-A24A-9C9A-35585B5F1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C6086-543D-5FFF-D450-AF0D5689C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04214-F640-44CB-A588-1C287DD23F88}" type="datetime1">
              <a:rPr lang="en-GB" smtClean="0"/>
              <a:t>06/05/2026</a:t>
            </a:fld>
            <a:endParaRPr lang="en-GB" dirty="0"/>
          </a:p>
        </p:txBody>
      </p:sp>
      <p:sp>
        <p:nvSpPr>
          <p:cNvPr id="5" name="Footer Placeholder 4">
            <a:extLst>
              <a:ext uri="{FF2B5EF4-FFF2-40B4-BE49-F238E27FC236}">
                <a16:creationId xmlns:a16="http://schemas.microsoft.com/office/drawing/2014/main" id="{DEAF605C-ABA6-776C-9770-C054EE02B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DAD58B0-7155-D87C-80FA-087EA18F6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867DB-D686-4CEC-9327-CD478A30F7FD}" type="slidenum">
              <a:rPr lang="en-GB" smtClean="0"/>
              <a:t>‹#›</a:t>
            </a:fld>
            <a:endParaRPr lang="en-GB" dirty="0"/>
          </a:p>
        </p:txBody>
      </p:sp>
    </p:spTree>
    <p:extLst>
      <p:ext uri="{BB962C8B-B14F-4D97-AF65-F5344CB8AC3E}">
        <p14:creationId xmlns:p14="http://schemas.microsoft.com/office/powerpoint/2010/main" val="6064550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CAB99-040A-D1A6-47E1-7C604DD5E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2B818A-E78B-B8F0-C65C-7094A9C3B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4EEAB-2EA1-F674-1494-FC2E2D53D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4EF2B-741B-44C2-9307-D2A95FB6DE9F}" type="datetime1">
              <a:rPr lang="en-GB" smtClean="0"/>
              <a:t>06/05/2026</a:t>
            </a:fld>
            <a:endParaRPr lang="en-GB" dirty="0"/>
          </a:p>
        </p:txBody>
      </p:sp>
      <p:sp>
        <p:nvSpPr>
          <p:cNvPr id="5" name="Footer Placeholder 4">
            <a:extLst>
              <a:ext uri="{FF2B5EF4-FFF2-40B4-BE49-F238E27FC236}">
                <a16:creationId xmlns:a16="http://schemas.microsoft.com/office/drawing/2014/main" id="{6A606F39-7BFA-3FA6-7A52-182B68C38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E35250A-67B0-F647-3358-3EBDA6096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01DC8-89C0-46E7-BE15-F9691EA835C4}" type="slidenum">
              <a:rPr lang="en-GB" smtClean="0"/>
              <a:t>‹#›</a:t>
            </a:fld>
            <a:endParaRPr lang="en-GB" dirty="0"/>
          </a:p>
        </p:txBody>
      </p:sp>
    </p:spTree>
    <p:extLst>
      <p:ext uri="{BB962C8B-B14F-4D97-AF65-F5344CB8AC3E}">
        <p14:creationId xmlns:p14="http://schemas.microsoft.com/office/powerpoint/2010/main" val="8064043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localhost/http/::www.zib.de:merzky:privat:Pics:pooh.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thisisnewpower.com/"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hyperlink" Target="mailto:NAED@rcpsych.ac.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84CD6BA-447A-85DC-CB52-0E6AA03ACB67}"/>
              </a:ext>
            </a:extLst>
          </p:cNvPr>
          <p:cNvPicPr>
            <a:picLocks noChangeAspect="1"/>
          </p:cNvPicPr>
          <p:nvPr/>
        </p:nvPicPr>
        <p:blipFill>
          <a:blip r:embed="rId2"/>
          <a:stretch>
            <a:fillRect/>
          </a:stretch>
        </p:blipFill>
        <p:spPr>
          <a:xfrm>
            <a:off x="124875" y="471066"/>
            <a:ext cx="4279565" cy="2041733"/>
          </a:xfrm>
          <a:prstGeom prst="rect">
            <a:avLst/>
          </a:prstGeom>
        </p:spPr>
      </p:pic>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5DFEE-AD74-7FEF-FF70-892A016AB0C2}"/>
              </a:ext>
            </a:extLst>
          </p:cNvPr>
          <p:cNvSpPr>
            <a:spLocks noGrp="1"/>
          </p:cNvSpPr>
          <p:nvPr>
            <p:ph type="ctrTitle"/>
          </p:nvPr>
        </p:nvSpPr>
        <p:spPr>
          <a:xfrm>
            <a:off x="5155241" y="653517"/>
            <a:ext cx="6594307" cy="2532135"/>
          </a:xfrm>
        </p:spPr>
        <p:txBody>
          <a:bodyPr anchor="b">
            <a:normAutofit/>
          </a:bodyPr>
          <a:lstStyle/>
          <a:p>
            <a:pPr algn="l"/>
            <a:r>
              <a:rPr lang="en-GB" sz="3800" b="1" dirty="0">
                <a:latin typeface="Montserrat" panose="00000500000000000000" pitchFamily="2" charset="0"/>
              </a:rPr>
              <a:t>Welcome to the first National Audit of Eating Disorders Quality Improvement Webinar </a:t>
            </a:r>
          </a:p>
        </p:txBody>
      </p:sp>
      <p:sp>
        <p:nvSpPr>
          <p:cNvPr id="3" name="Subtitle 2">
            <a:extLst>
              <a:ext uri="{FF2B5EF4-FFF2-40B4-BE49-F238E27FC236}">
                <a16:creationId xmlns:a16="http://schemas.microsoft.com/office/drawing/2014/main" id="{042139E1-2A88-85A0-8BAF-4D5E4E44FC14}"/>
              </a:ext>
            </a:extLst>
          </p:cNvPr>
          <p:cNvSpPr>
            <a:spLocks noGrp="1"/>
          </p:cNvSpPr>
          <p:nvPr>
            <p:ph type="subTitle" idx="1"/>
          </p:nvPr>
        </p:nvSpPr>
        <p:spPr>
          <a:xfrm>
            <a:off x="194210" y="4791614"/>
            <a:ext cx="4041454" cy="1312657"/>
          </a:xfrm>
        </p:spPr>
        <p:txBody>
          <a:bodyPr anchor="t">
            <a:normAutofit/>
          </a:bodyPr>
          <a:lstStyle/>
          <a:p>
            <a:pPr algn="l"/>
            <a:r>
              <a:rPr lang="en-GB" dirty="0">
                <a:latin typeface="Montserrat" panose="00000500000000000000" pitchFamily="2" charset="0"/>
              </a:rPr>
              <a:t>QI coaches  </a:t>
            </a:r>
          </a:p>
          <a:p>
            <a:pPr algn="l"/>
            <a:r>
              <a:rPr lang="en-GB" dirty="0">
                <a:latin typeface="Montserrat" panose="00000500000000000000" pitchFamily="2" charset="0"/>
              </a:rPr>
              <a:t>Sadhbh Fitzgerald &amp; Maureen McGeorge </a:t>
            </a:r>
          </a:p>
        </p:txBody>
      </p:sp>
      <p:sp>
        <p:nvSpPr>
          <p:cNvPr id="4" name="TextBox 3">
            <a:extLst>
              <a:ext uri="{FF2B5EF4-FFF2-40B4-BE49-F238E27FC236}">
                <a16:creationId xmlns:a16="http://schemas.microsoft.com/office/drawing/2014/main" id="{807BA2AD-4BB1-44C1-8D3A-75DF14CE9222}"/>
              </a:ext>
            </a:extLst>
          </p:cNvPr>
          <p:cNvSpPr txBox="1"/>
          <p:nvPr/>
        </p:nvSpPr>
        <p:spPr>
          <a:xfrm>
            <a:off x="4996800" y="4017600"/>
            <a:ext cx="5724000" cy="830997"/>
          </a:xfrm>
          <a:prstGeom prst="rect">
            <a:avLst/>
          </a:prstGeom>
          <a:noFill/>
        </p:spPr>
        <p:txBody>
          <a:bodyPr wrap="square" rtlCol="0">
            <a:spAutoFit/>
          </a:bodyPr>
          <a:lstStyle/>
          <a:p>
            <a:r>
              <a:rPr lang="en-GB" sz="2400" dirty="0">
                <a:latin typeface="Montserrat" panose="00000500000000000000" pitchFamily="2" charset="0"/>
              </a:rPr>
              <a:t>Theme 1: Overcoming barriers to doing improvement work</a:t>
            </a:r>
          </a:p>
        </p:txBody>
      </p:sp>
    </p:spTree>
    <p:extLst>
      <p:ext uri="{BB962C8B-B14F-4D97-AF65-F5344CB8AC3E}">
        <p14:creationId xmlns:p14="http://schemas.microsoft.com/office/powerpoint/2010/main" val="16622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C8FD522-4A94-08D3-25E2-279FB93EDCAB}"/>
              </a:ext>
            </a:extLst>
          </p:cNvPr>
          <p:cNvGraphicFramePr>
            <a:graphicFrameLocks noGrp="1"/>
          </p:cNvGraphicFramePr>
          <p:nvPr>
            <p:extLst>
              <p:ext uri="{D42A27DB-BD31-4B8C-83A1-F6EECF244321}">
                <p14:modId xmlns:p14="http://schemas.microsoft.com/office/powerpoint/2010/main" val="3764801770"/>
              </p:ext>
            </p:extLst>
          </p:nvPr>
        </p:nvGraphicFramePr>
        <p:xfrm>
          <a:off x="1175980" y="848761"/>
          <a:ext cx="9788028" cy="5279478"/>
        </p:xfrm>
        <a:graphic>
          <a:graphicData uri="http://schemas.openxmlformats.org/drawingml/2006/table">
            <a:tbl>
              <a:tblPr/>
              <a:tblGrid>
                <a:gridCol w="4172150">
                  <a:extLst>
                    <a:ext uri="{9D8B030D-6E8A-4147-A177-3AD203B41FA5}">
                      <a16:colId xmlns:a16="http://schemas.microsoft.com/office/drawing/2014/main" val="506199278"/>
                    </a:ext>
                  </a:extLst>
                </a:gridCol>
                <a:gridCol w="5615878">
                  <a:extLst>
                    <a:ext uri="{9D8B030D-6E8A-4147-A177-3AD203B41FA5}">
                      <a16:colId xmlns:a16="http://schemas.microsoft.com/office/drawing/2014/main" val="2634693606"/>
                    </a:ext>
                  </a:extLst>
                </a:gridCol>
              </a:tblGrid>
              <a:tr h="400286">
                <a:tc>
                  <a:txBody>
                    <a:bodyPr/>
                    <a:lstStyle/>
                    <a:p>
                      <a:pPr algn="ctr">
                        <a:buNone/>
                      </a:pPr>
                      <a:r>
                        <a:rPr lang="en-GB" sz="2000" b="1" dirty="0">
                          <a:effectLst/>
                          <a:latin typeface="Montserrat" panose="00000500000000000000" pitchFamily="2" charset="0"/>
                        </a:rPr>
                        <a:t>Myth</a:t>
                      </a:r>
                      <a:endParaRPr lang="en-GB" sz="2000" dirty="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25000"/>
                        <a:lumOff val="75000"/>
                      </a:schemeClr>
                    </a:solidFill>
                  </a:tcPr>
                </a:tc>
                <a:tc>
                  <a:txBody>
                    <a:bodyPr/>
                    <a:lstStyle/>
                    <a:p>
                      <a:pPr algn="ctr">
                        <a:buNone/>
                      </a:pPr>
                      <a:r>
                        <a:rPr lang="en-GB" sz="2000" b="1" dirty="0">
                          <a:effectLst/>
                          <a:latin typeface="Montserrat" panose="00000500000000000000" pitchFamily="2" charset="0"/>
                        </a:rPr>
                        <a:t>Reality</a:t>
                      </a:r>
                      <a:endParaRPr lang="en-GB" sz="2000" dirty="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801978250"/>
                  </a:ext>
                </a:extLst>
              </a:tr>
              <a:tr h="919047">
                <a:tc>
                  <a:txBody>
                    <a:bodyPr/>
                    <a:lstStyle/>
                    <a:p>
                      <a:pPr>
                        <a:buNone/>
                      </a:pPr>
                      <a:r>
                        <a:rPr lang="en-GB" sz="1600" b="1">
                          <a:effectLst/>
                          <a:latin typeface="Montserrat" panose="00000500000000000000" pitchFamily="2" charset="0"/>
                        </a:rPr>
                        <a:t>“We’ve always done it this way; there's no other solution”.</a:t>
                      </a:r>
                      <a:endParaRPr lang="en-GB" sz="160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a:buNone/>
                      </a:pPr>
                      <a:r>
                        <a:rPr lang="en-GB" sz="1600" dirty="0">
                          <a:solidFill>
                            <a:schemeClr val="tx1"/>
                          </a:solidFill>
                          <a:effectLst/>
                          <a:latin typeface="Montserrat" panose="00000500000000000000" pitchFamily="2" charset="0"/>
                        </a:rPr>
                        <a:t>Most teams struggle because they don’t yet understand their problem well enough.</a:t>
                      </a: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3271426310"/>
                  </a:ext>
                </a:extLst>
              </a:tr>
              <a:tr h="718198">
                <a:tc>
                  <a:txBody>
                    <a:bodyPr/>
                    <a:lstStyle/>
                    <a:p>
                      <a:pPr>
                        <a:buNone/>
                      </a:pPr>
                      <a:r>
                        <a:rPr lang="en-GB" sz="1600" b="1" dirty="0">
                          <a:effectLst/>
                          <a:latin typeface="Montserrat" panose="00000500000000000000" pitchFamily="2" charset="0"/>
                        </a:rPr>
                        <a:t>“The problem is too big to fix.”</a:t>
                      </a:r>
                      <a:endParaRPr lang="en-GB" sz="1600" dirty="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fontAlgn="t">
                        <a:lnSpc>
                          <a:spcPts val="1500"/>
                        </a:lnSpc>
                        <a:buNone/>
                      </a:pPr>
                      <a:r>
                        <a:rPr lang="en-GB" sz="1600" b="0" i="0" dirty="0">
                          <a:solidFill>
                            <a:schemeClr val="tx1"/>
                          </a:solidFill>
                          <a:effectLst/>
                          <a:latin typeface="Montserrat" panose="00000500000000000000" pitchFamily="2" charset="0"/>
                        </a:rPr>
                        <a:t>Improvement usually starts with one small step, not fixing everything at once</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4032264385"/>
                  </a:ext>
                </a:extLst>
              </a:tr>
              <a:tr h="762885">
                <a:tc>
                  <a:txBody>
                    <a:bodyPr/>
                    <a:lstStyle/>
                    <a:p>
                      <a:pPr>
                        <a:buNone/>
                      </a:pPr>
                      <a:r>
                        <a:rPr lang="en-GB" sz="1600" b="1" dirty="0">
                          <a:effectLst/>
                          <a:latin typeface="Montserrat" panose="00000500000000000000" pitchFamily="2" charset="0"/>
                        </a:rPr>
                        <a:t>“We need a brilliant idea.”</a:t>
                      </a:r>
                      <a:endParaRPr lang="en-GB" sz="1600" dirty="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fontAlgn="t">
                        <a:lnSpc>
                          <a:spcPts val="1500"/>
                        </a:lnSpc>
                        <a:buNone/>
                      </a:pPr>
                      <a:r>
                        <a:rPr lang="en-GB" sz="1600" b="0" i="0" dirty="0">
                          <a:solidFill>
                            <a:schemeClr val="tx1"/>
                          </a:solidFill>
                          <a:effectLst/>
                          <a:latin typeface="Montserrat" panose="00000500000000000000" pitchFamily="2" charset="0"/>
                        </a:rPr>
                        <a:t>Useful ideas tend to come from understanding what’s getting in the way, not from re-inventing the wheel !</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3136198154"/>
                  </a:ext>
                </a:extLst>
              </a:tr>
              <a:tr h="841817">
                <a:tc>
                  <a:txBody>
                    <a:bodyPr/>
                    <a:lstStyle/>
                    <a:p>
                      <a:pPr>
                        <a:buNone/>
                      </a:pPr>
                      <a:r>
                        <a:rPr lang="en-GB" sz="1600" b="1" dirty="0">
                          <a:effectLst/>
                          <a:latin typeface="Montserrat" panose="00000500000000000000" pitchFamily="2" charset="0"/>
                        </a:rPr>
                        <a:t>“Measurement feels like an inspection”</a:t>
                      </a:r>
                    </a:p>
                    <a:p>
                      <a:pPr>
                        <a:buNone/>
                      </a:pPr>
                      <a:endParaRPr lang="en-GB" sz="1600" dirty="0">
                        <a:effectLst/>
                        <a:latin typeface="Montserrat" panose="00000500000000000000" pitchFamily="2" charset="0"/>
                      </a:endParaRPr>
                    </a:p>
                  </a:txBody>
                  <a:tcPr marL="82057" marR="82057" marT="41029" marB="41029"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fontAlgn="t">
                        <a:lnSpc>
                          <a:spcPts val="1500"/>
                        </a:lnSpc>
                        <a:buNone/>
                      </a:pPr>
                      <a:r>
                        <a:rPr lang="en-GB" sz="1600" b="0" i="0" dirty="0">
                          <a:solidFill>
                            <a:schemeClr val="tx1"/>
                          </a:solidFill>
                          <a:effectLst/>
                          <a:latin typeface="Montserrat" panose="00000500000000000000" pitchFamily="2" charset="0"/>
                        </a:rPr>
                        <a:t>Measurement is vital for showing us if what we’re testing is leading to improvement</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4201750309"/>
                  </a:ext>
                </a:extLst>
              </a:tr>
              <a:tr h="718198">
                <a:tc>
                  <a:txBody>
                    <a:bodyPr/>
                    <a:lstStyle/>
                    <a:p>
                      <a:pPr fontAlgn="t">
                        <a:lnSpc>
                          <a:spcPts val="1500"/>
                        </a:lnSpc>
                        <a:buNone/>
                      </a:pPr>
                      <a:r>
                        <a:rPr lang="en-GB" sz="1600" b="1" i="0">
                          <a:effectLst/>
                          <a:latin typeface="Montserrat" panose="00000500000000000000" pitchFamily="2" charset="0"/>
                        </a:rPr>
                        <a:t>“If this doesn’t work, it’ll reflect badly on us”</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fontAlgn="t">
                        <a:lnSpc>
                          <a:spcPts val="1500"/>
                        </a:lnSpc>
                        <a:buNone/>
                      </a:pPr>
                      <a:r>
                        <a:rPr lang="en-GB" sz="1600" b="0" i="0" dirty="0">
                          <a:solidFill>
                            <a:schemeClr val="tx1"/>
                          </a:solidFill>
                          <a:effectLst/>
                          <a:latin typeface="Montserrat" panose="00000500000000000000" pitchFamily="2" charset="0"/>
                        </a:rPr>
                        <a:t>Small tests are meant to be low‑risk — they help teams learn quickly, even when they don’t go to plan</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1537451964"/>
                  </a:ext>
                </a:extLst>
              </a:tr>
              <a:tr h="919047">
                <a:tc>
                  <a:txBody>
                    <a:bodyPr/>
                    <a:lstStyle/>
                    <a:p>
                      <a:r>
                        <a:rPr lang="en-GB" sz="1600" b="1" dirty="0">
                          <a:latin typeface="Montserrat" panose="00000500000000000000" pitchFamily="2" charset="0"/>
                        </a:rPr>
                        <a:t>“We’re too busy to take on QI right now”</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bg1">
                        <a:alpha val="85000"/>
                      </a:schemeClr>
                    </a:solidFill>
                  </a:tcPr>
                </a:tc>
                <a:tc>
                  <a:txBody>
                    <a:bodyPr/>
                    <a:lstStyle/>
                    <a:p>
                      <a:pPr algn="ctr"/>
                      <a:r>
                        <a:rPr lang="en-GB" sz="1600" dirty="0">
                          <a:solidFill>
                            <a:schemeClr val="tx1"/>
                          </a:solidFill>
                          <a:latin typeface="Montserrat" panose="00000500000000000000" pitchFamily="2" charset="0"/>
                        </a:rPr>
                        <a:t> Done well, QI can reduce repeated </a:t>
                      </a:r>
                    </a:p>
                    <a:p>
                      <a:pPr algn="ctr"/>
                      <a:r>
                        <a:rPr lang="en-GB" sz="1600" dirty="0">
                          <a:solidFill>
                            <a:schemeClr val="tx1"/>
                          </a:solidFill>
                          <a:latin typeface="Montserrat" panose="00000500000000000000" pitchFamily="2" charset="0"/>
                        </a:rPr>
                        <a:t>frustrations and make day‑to‑day work easier</a:t>
                      </a:r>
                    </a:p>
                  </a:txBody>
                  <a:tcPr marL="82057" marR="82057" marT="41029" marB="41029">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chemeClr val="tx2">
                        <a:lumMod val="10000"/>
                        <a:lumOff val="90000"/>
                        <a:alpha val="85000"/>
                      </a:schemeClr>
                    </a:solidFill>
                  </a:tcPr>
                </a:tc>
                <a:extLst>
                  <a:ext uri="{0D108BD9-81ED-4DB2-BD59-A6C34878D82A}">
                    <a16:rowId xmlns:a16="http://schemas.microsoft.com/office/drawing/2014/main" val="3055063275"/>
                  </a:ext>
                </a:extLst>
              </a:tr>
            </a:tbl>
          </a:graphicData>
        </a:graphic>
      </p:graphicFrame>
    </p:spTree>
    <p:extLst>
      <p:ext uri="{BB962C8B-B14F-4D97-AF65-F5344CB8AC3E}">
        <p14:creationId xmlns:p14="http://schemas.microsoft.com/office/powerpoint/2010/main" val="13086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660089-D319-D19D-D211-876AB29D9B6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C8095B-7050-824E-844F-84585B9D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0D49C74C-7062-564D-ED78-14ED60048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A0843BD-07EB-8D40-5F01-7F7C28DCC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5FDC9ED-95FF-9849-AA00-E18D045CFBDD}"/>
              </a:ext>
            </a:extLst>
          </p:cNvPr>
          <p:cNvSpPr txBox="1"/>
          <p:nvPr/>
        </p:nvSpPr>
        <p:spPr>
          <a:xfrm>
            <a:off x="832759" y="670931"/>
            <a:ext cx="10298303" cy="485546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tserrat" panose="00000500000000000000" pitchFamily="2" charset="0"/>
                <a:ea typeface="+mn-ea"/>
                <a:cs typeface="Times New Roman" panose="02020603050405020304" pitchFamily="18" charset="0"/>
              </a:rPr>
              <a:t>Common barriers to doing QI and how to overcome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Montserrat" panose="00000500000000000000" pitchFamily="2"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Barrier 1: We don’t really understand the problem-</a:t>
            </a:r>
            <a:r>
              <a:rPr kumimoji="0" lang="en-GB" sz="24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GB" sz="24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How to view problems in a new way</a:t>
            </a:r>
            <a:r>
              <a:rPr kumimoji="0" lang="en-GB" sz="24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t>
            </a:r>
            <a:endParaRPr kumimoji="0" lang="en-GB" sz="240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Barrier 2: We don’t know what to change - </a:t>
            </a: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How to choose you change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Barrier 3: Fear of measurement</a:t>
            </a:r>
            <a:r>
              <a:rPr lang="en-GB" sz="2400" b="1"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What measurement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QI is and why it's less complicated than we think.</a:t>
            </a:r>
          </a:p>
        </p:txBody>
      </p:sp>
    </p:spTree>
    <p:extLst>
      <p:ext uri="{BB962C8B-B14F-4D97-AF65-F5344CB8AC3E}">
        <p14:creationId xmlns:p14="http://schemas.microsoft.com/office/powerpoint/2010/main" val="393375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http://www.zib.de/merzky/privat/Pics/pooh.jpg">
            <a:extLst>
              <a:ext uri="{FF2B5EF4-FFF2-40B4-BE49-F238E27FC236}">
                <a16:creationId xmlns:a16="http://schemas.microsoft.com/office/drawing/2014/main" id="{B075F0CB-3240-4C20-A62A-1C72D2EBF578}"/>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1331210" y="1340650"/>
            <a:ext cx="2990850" cy="337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A190C3F-5C72-49A6-ADD2-406FBB11F5A2}"/>
              </a:ext>
            </a:extLst>
          </p:cNvPr>
          <p:cNvSpPr/>
          <p:nvPr/>
        </p:nvSpPr>
        <p:spPr>
          <a:xfrm>
            <a:off x="4428370" y="2116085"/>
            <a:ext cx="571230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rPr>
              <a:t>“</a:t>
            </a:r>
            <a:r>
              <a:rPr kumimoji="0" lang="en-GB" altLang="ja-JP" sz="1600" b="0" i="1" u="none" strike="noStrike" kern="1200" cap="none" spc="0" normalizeH="0" baseline="0" noProof="0" dirty="0">
                <a:ln>
                  <a:noFill/>
                </a:ln>
                <a:solidFill>
                  <a:prstClr val="black"/>
                </a:solidFill>
                <a:effectLst/>
                <a:uLnTx/>
                <a:uFillTx/>
                <a:latin typeface="Montserrat" panose="00000500000000000000" pitchFamily="2" charset="0"/>
                <a:ea typeface="ＭＳ Ｐゴシック" panose="020B0600070205080204" pitchFamily="34" charset="-128"/>
                <a:cs typeface="Franklin Gothic Book"/>
              </a:rPr>
              <a:t>Here is Edward Bear, coming downstairs now, bump, bump, bump on the back of his head, behind Christopher Robin.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rPr>
              <a:t>It is, as far as he knows, the only way of coming downstairs, but sometimes he feels that there really is another way, if only he could stop bumping for a moment and think of it”. </a:t>
            </a:r>
            <a:endParaRPr kumimoji="0" lang="en-GB"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rPr>
              <a:t>AA Milne – Winnie t</a:t>
            </a: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Franklin Gothic Book"/>
              </a:rPr>
              <a:t>he Pooh</a:t>
            </a: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0B712943-48DB-2EA9-97B3-7AE4B412D436}"/>
              </a:ext>
            </a:extLst>
          </p:cNvPr>
          <p:cNvSpPr txBox="1"/>
          <p:nvPr/>
        </p:nvSpPr>
        <p:spPr>
          <a:xfrm>
            <a:off x="1771012" y="5104813"/>
            <a:ext cx="9459706" cy="1384995"/>
          </a:xfrm>
          <a:prstGeom prst="rect">
            <a:avLst/>
          </a:prstGeom>
          <a:solidFill>
            <a:schemeClr val="accent1">
              <a:lumMod val="40000"/>
              <a:lumOff val="6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Sometimes we keep solving problems the same way, even when it isn’t working. QI encourages us to pause, look again, and find a better way.</a:t>
            </a:r>
          </a:p>
        </p:txBody>
      </p:sp>
      <p:sp>
        <p:nvSpPr>
          <p:cNvPr id="5" name="TextBox 4">
            <a:extLst>
              <a:ext uri="{FF2B5EF4-FFF2-40B4-BE49-F238E27FC236}">
                <a16:creationId xmlns:a16="http://schemas.microsoft.com/office/drawing/2014/main" id="{F1D20B19-86AE-B0F8-07CD-C00D2BA956AE}"/>
              </a:ext>
            </a:extLst>
          </p:cNvPr>
          <p:cNvSpPr txBox="1"/>
          <p:nvPr/>
        </p:nvSpPr>
        <p:spPr>
          <a:xfrm>
            <a:off x="427200" y="245566"/>
            <a:ext cx="11764800" cy="98789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Barrier 1: We don’t really understand the problem- </a:t>
            </a:r>
            <a:r>
              <a:rPr kumimoji="0" lang="en-GB" sz="28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How to view problems in a new way</a:t>
            </a:r>
            <a:r>
              <a:rPr kumimoji="0" lang="en-GB" sz="28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t>
            </a:r>
            <a:endParaRPr kumimoji="0" lang="en-GB" sz="280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6574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89628"/>
            <a:ext cx="10801027" cy="527405"/>
          </a:xfrm>
        </p:spPr>
        <p:txBody>
          <a:bodyPr>
            <a:noAutofit/>
          </a:bodyPr>
          <a:lstStyle/>
          <a:p>
            <a:pPr algn="ctr"/>
            <a:r>
              <a:rPr lang="en-GB" sz="2800" b="1" dirty="0">
                <a:latin typeface="Montserrat" panose="00000500000000000000" pitchFamily="2" charset="0"/>
              </a:rPr>
              <a:t>Two common approaches to tackling complex problems</a:t>
            </a:r>
            <a:br>
              <a:rPr lang="en-GB" sz="3600" dirty="0">
                <a:latin typeface="Rockwell" panose="02060603020205020403" pitchFamily="18" charset="0"/>
              </a:rPr>
            </a:br>
            <a:endParaRPr lang="en-GB" sz="3600" dirty="0">
              <a:latin typeface="Rockwell" panose="02060603020205020403" pitchFamily="18" charset="0"/>
            </a:endParaRPr>
          </a:p>
        </p:txBody>
      </p:sp>
      <p:sp>
        <p:nvSpPr>
          <p:cNvPr id="9" name="TextBox 3">
            <a:extLst>
              <a:ext uri="{FF2B5EF4-FFF2-40B4-BE49-F238E27FC236}">
                <a16:creationId xmlns:a16="http://schemas.microsoft.com/office/drawing/2014/main" id="{F4AAEC1A-C201-4C6E-9387-50A2D7D25439}"/>
              </a:ext>
            </a:extLst>
          </p:cNvPr>
          <p:cNvSpPr txBox="1"/>
          <p:nvPr/>
        </p:nvSpPr>
        <p:spPr>
          <a:xfrm>
            <a:off x="5336931" y="6435969"/>
            <a:ext cx="8301617" cy="215444"/>
          </a:xfrm>
          <a:prstGeom prst="rect">
            <a:avLst/>
          </a:prstGeom>
          <a:noFill/>
          <a:ln>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800" b="0" i="1" u="none" strike="noStrike" kern="0" cap="none" spc="0" normalizeH="0" baseline="0" noProof="0" dirty="0">
                <a:ln>
                  <a:noFill/>
                </a:ln>
                <a:solidFill>
                  <a:srgbClr val="000000"/>
                </a:solidFill>
                <a:effectLst/>
                <a:uLnTx/>
                <a:uFillTx/>
                <a:latin typeface="Franklin Gothic Book" panose="020B0503020102020204" pitchFamily="34" charset="0"/>
                <a:ea typeface="+mn-ea"/>
                <a:cs typeface="+mn-cs"/>
              </a:rPr>
              <a:t>Jeremy </a:t>
            </a:r>
            <a:r>
              <a:rPr kumimoji="0" lang="en-GB" sz="800" b="0" i="1" u="none" strike="noStrike" kern="0" cap="none" spc="0" normalizeH="0" baseline="0" noProof="0" dirty="0">
                <a:ln>
                  <a:noFill/>
                </a:ln>
                <a:solidFill>
                  <a:srgbClr val="000000"/>
                </a:solidFill>
                <a:effectLst/>
                <a:uLnTx/>
                <a:uFillTx/>
                <a:latin typeface="Montserrat" panose="00000500000000000000" pitchFamily="2" charset="0"/>
                <a:ea typeface="+mn-ea"/>
                <a:cs typeface="+mn-cs"/>
              </a:rPr>
              <a:t>Heimens</a:t>
            </a:r>
            <a:r>
              <a:rPr kumimoji="0" lang="en-GB" sz="800" b="0" i="1" u="none" strike="noStrike" kern="0" cap="none" spc="0" normalizeH="0" baseline="0" noProof="0" dirty="0">
                <a:ln>
                  <a:noFill/>
                </a:ln>
                <a:solidFill>
                  <a:srgbClr val="000000"/>
                </a:solidFill>
                <a:effectLst/>
                <a:uLnTx/>
                <a:uFillTx/>
                <a:latin typeface="Franklin Gothic Book" panose="020B0503020102020204" pitchFamily="34" charset="0"/>
                <a:ea typeface="+mn-ea"/>
                <a:cs typeface="+mn-cs"/>
              </a:rPr>
              <a:t>, Henry Timms </a:t>
            </a:r>
            <a:r>
              <a:rPr kumimoji="0" lang="en-GB" sz="800" b="0" i="1" u="none" strike="noStrike" kern="0" cap="none" spc="0" normalizeH="0" baseline="0" noProof="0" dirty="0">
                <a:ln>
                  <a:noFill/>
                </a:ln>
                <a:solidFill>
                  <a:srgbClr val="000000"/>
                </a:solidFill>
                <a:effectLst/>
                <a:uLnTx/>
                <a:uFillTx/>
                <a:latin typeface="Franklin Gothic Book" panose="020B0503020102020204" pitchFamily="34" charset="0"/>
                <a:ea typeface="+mn-ea"/>
                <a:cs typeface="+mn-cs"/>
                <a:hlinkClick r:id="rId3"/>
              </a:rPr>
              <a:t>New Power</a:t>
            </a:r>
            <a:r>
              <a:rPr kumimoji="0" lang="en-GB" sz="800" b="0" i="1" u="none" strike="noStrike" kern="0" cap="none" spc="0" normalizeH="0" baseline="0" noProof="0" dirty="0">
                <a:ln>
                  <a:noFill/>
                </a:ln>
                <a:solidFill>
                  <a:srgbClr val="000000"/>
                </a:solidFill>
                <a:effectLst/>
                <a:uLnTx/>
                <a:uFillTx/>
                <a:latin typeface="Franklin Gothic Book" panose="020B0503020102020204" pitchFamily="34" charset="0"/>
                <a:ea typeface="+mn-ea"/>
                <a:cs typeface="+mn-cs"/>
              </a:rPr>
              <a:t>: How its changing the 21</a:t>
            </a:r>
            <a:r>
              <a:rPr kumimoji="0" lang="en-GB" sz="800" b="0" i="1" u="none" strike="noStrike" kern="0" cap="none" spc="0" normalizeH="0" baseline="30000" noProof="0" dirty="0">
                <a:ln>
                  <a:noFill/>
                </a:ln>
                <a:solidFill>
                  <a:srgbClr val="000000"/>
                </a:solidFill>
                <a:effectLst/>
                <a:uLnTx/>
                <a:uFillTx/>
                <a:latin typeface="Franklin Gothic Book" panose="020B0503020102020204" pitchFamily="34" charset="0"/>
                <a:ea typeface="+mn-ea"/>
                <a:cs typeface="+mn-cs"/>
              </a:rPr>
              <a:t>st</a:t>
            </a:r>
            <a:r>
              <a:rPr kumimoji="0" lang="en-GB" sz="800" b="0" i="1" u="none" strike="noStrike" kern="0" cap="none" spc="0" normalizeH="0" baseline="0" noProof="0" dirty="0">
                <a:ln>
                  <a:noFill/>
                </a:ln>
                <a:solidFill>
                  <a:srgbClr val="000000"/>
                </a:solidFill>
                <a:effectLst/>
                <a:uLnTx/>
                <a:uFillTx/>
                <a:latin typeface="Franklin Gothic Book" panose="020B0503020102020204" pitchFamily="34" charset="0"/>
                <a:ea typeface="+mn-ea"/>
                <a:cs typeface="+mn-cs"/>
              </a:rPr>
              <a:t> century and why you need to know (2018)</a:t>
            </a:r>
          </a:p>
        </p:txBody>
      </p:sp>
      <p:sp>
        <p:nvSpPr>
          <p:cNvPr id="12" name="Notched Right Arrow 15">
            <a:extLst>
              <a:ext uri="{FF2B5EF4-FFF2-40B4-BE49-F238E27FC236}">
                <a16:creationId xmlns:a16="http://schemas.microsoft.com/office/drawing/2014/main" id="{F5F447E9-1A17-4B5E-A784-87B8AC9B1A9E}"/>
              </a:ext>
            </a:extLst>
          </p:cNvPr>
          <p:cNvSpPr/>
          <p:nvPr/>
        </p:nvSpPr>
        <p:spPr>
          <a:xfrm flipH="1">
            <a:off x="8403819" y="3325960"/>
            <a:ext cx="2016227" cy="583451"/>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Detailed prior study?</a:t>
            </a:r>
          </a:p>
        </p:txBody>
      </p:sp>
      <p:sp>
        <p:nvSpPr>
          <p:cNvPr id="13" name="Notched Right Arrow 18">
            <a:extLst>
              <a:ext uri="{FF2B5EF4-FFF2-40B4-BE49-F238E27FC236}">
                <a16:creationId xmlns:a16="http://schemas.microsoft.com/office/drawing/2014/main" id="{D68305AA-10DD-4346-B1CA-F426EA853136}"/>
              </a:ext>
            </a:extLst>
          </p:cNvPr>
          <p:cNvSpPr/>
          <p:nvPr/>
        </p:nvSpPr>
        <p:spPr>
          <a:xfrm flipH="1">
            <a:off x="8419861" y="4098623"/>
            <a:ext cx="2016227" cy="667969"/>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Too much thinking, not enough action</a:t>
            </a:r>
          </a:p>
        </p:txBody>
      </p:sp>
      <p:pic>
        <p:nvPicPr>
          <p:cNvPr id="1026" name="Picture 2" descr="C:\Users\BegumS7\AppData\Local\Microsoft\Windows\INetCache\IE\99428K1G\1200px-Scale_of_justice_2.svg[1].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780272" y="1781707"/>
            <a:ext cx="4578610" cy="4670182"/>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Alternate Process 4"/>
          <p:cNvSpPr/>
          <p:nvPr/>
        </p:nvSpPr>
        <p:spPr>
          <a:xfrm>
            <a:off x="5277852" y="4515853"/>
            <a:ext cx="1628274" cy="1123712"/>
          </a:xfrm>
          <a:prstGeom prst="flowChartAlternateProcess">
            <a:avLst/>
          </a:prstGeom>
          <a:solidFill>
            <a:srgbClr val="E46C0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Arial" pitchFamily="34"/>
              </a:rPr>
              <a:t>‘Trial and Learning’ approach</a:t>
            </a:r>
          </a:p>
        </p:txBody>
      </p:sp>
      <p:sp>
        <p:nvSpPr>
          <p:cNvPr id="11" name="Notched Right Arrow 13">
            <a:extLst>
              <a:ext uri="{FF2B5EF4-FFF2-40B4-BE49-F238E27FC236}">
                <a16:creationId xmlns:a16="http://schemas.microsoft.com/office/drawing/2014/main" id="{432630A8-2DB3-48F3-A1FB-C145EA5E7749}"/>
              </a:ext>
            </a:extLst>
          </p:cNvPr>
          <p:cNvSpPr/>
          <p:nvPr/>
        </p:nvSpPr>
        <p:spPr>
          <a:xfrm flipH="1">
            <a:off x="8424316" y="5005775"/>
            <a:ext cx="2016228" cy="750690"/>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“we can’t do anything until we know exactly what to do….”</a:t>
            </a:r>
          </a:p>
        </p:txBody>
      </p:sp>
      <p:sp>
        <p:nvSpPr>
          <p:cNvPr id="16" name="Notched Right Arrow 21">
            <a:extLst>
              <a:ext uri="{FF2B5EF4-FFF2-40B4-BE49-F238E27FC236}">
                <a16:creationId xmlns:a16="http://schemas.microsoft.com/office/drawing/2014/main" id="{E74540E4-7933-49E9-9C8E-736CB1FE5A72}"/>
              </a:ext>
            </a:extLst>
          </p:cNvPr>
          <p:cNvSpPr/>
          <p:nvPr/>
        </p:nvSpPr>
        <p:spPr>
          <a:xfrm>
            <a:off x="1654939" y="4983781"/>
            <a:ext cx="2016494" cy="740600"/>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1200" b="1" kern="0" dirty="0">
                <a:solidFill>
                  <a:srgbClr val="FFFFFF"/>
                </a:solidFill>
                <a:latin typeface="Montserrat" panose="00000500000000000000" pitchFamily="2" charset="0"/>
              </a:rPr>
              <a:t>Let’s try lots of things at once!</a:t>
            </a:r>
            <a:endPar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3" name="Title 1">
            <a:extLst>
              <a:ext uri="{FF2B5EF4-FFF2-40B4-BE49-F238E27FC236}">
                <a16:creationId xmlns:a16="http://schemas.microsoft.com/office/drawing/2014/main" id="{B06A54F9-9170-431C-A4ED-8F6551FEE586}"/>
              </a:ext>
            </a:extLst>
          </p:cNvPr>
          <p:cNvSpPr txBox="1">
            <a:spLocks/>
          </p:cNvSpPr>
          <p:nvPr/>
        </p:nvSpPr>
        <p:spPr>
          <a:xfrm>
            <a:off x="1298123" y="1277298"/>
            <a:ext cx="9597888" cy="469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j-ea"/>
                <a:cs typeface="+mj-cs"/>
              </a:rPr>
              <a:t>When facing complex problems, teams often fall into one of two traps</a:t>
            </a:r>
          </a:p>
        </p:txBody>
      </p:sp>
      <p:sp>
        <p:nvSpPr>
          <p:cNvPr id="7" name="Notched Right Arrow 19">
            <a:extLst>
              <a:ext uri="{FF2B5EF4-FFF2-40B4-BE49-F238E27FC236}">
                <a16:creationId xmlns:a16="http://schemas.microsoft.com/office/drawing/2014/main" id="{1BF5A946-318E-60F4-239F-9DB0D9809A54}"/>
              </a:ext>
            </a:extLst>
          </p:cNvPr>
          <p:cNvSpPr/>
          <p:nvPr/>
        </p:nvSpPr>
        <p:spPr>
          <a:xfrm>
            <a:off x="8407217" y="2326819"/>
            <a:ext cx="2016225" cy="847716"/>
          </a:xfrm>
          <a:prstGeom prst="rect">
            <a:avLst/>
          </a:prstGeom>
          <a:solidFill>
            <a:schemeClr val="accent5">
              <a:lumMod val="75000"/>
            </a:schemeClr>
          </a:solidFill>
          <a:ln w="25402">
            <a:no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2. Analysis Paralysis</a:t>
            </a:r>
          </a:p>
        </p:txBody>
      </p:sp>
      <p:sp>
        <p:nvSpPr>
          <p:cNvPr id="17" name="Notched Right Arrow 19">
            <a:extLst>
              <a:ext uri="{FF2B5EF4-FFF2-40B4-BE49-F238E27FC236}">
                <a16:creationId xmlns:a16="http://schemas.microsoft.com/office/drawing/2014/main" id="{5E5DAA4B-C985-3D43-1A68-E5622F8382E9}"/>
              </a:ext>
            </a:extLst>
          </p:cNvPr>
          <p:cNvSpPr/>
          <p:nvPr/>
        </p:nvSpPr>
        <p:spPr>
          <a:xfrm>
            <a:off x="1666529" y="2345575"/>
            <a:ext cx="2016225" cy="847716"/>
          </a:xfrm>
          <a:prstGeom prst="rect">
            <a:avLst/>
          </a:prstGeom>
          <a:solidFill>
            <a:schemeClr val="accent5">
              <a:lumMod val="75000"/>
            </a:schemeClr>
          </a:solidFill>
          <a:ln w="25402">
            <a:no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1. Too much action (Chaos)</a:t>
            </a:r>
          </a:p>
        </p:txBody>
      </p:sp>
      <p:sp>
        <p:nvSpPr>
          <p:cNvPr id="18" name="Notched Right Arrow 19">
            <a:extLst>
              <a:ext uri="{FF2B5EF4-FFF2-40B4-BE49-F238E27FC236}">
                <a16:creationId xmlns:a16="http://schemas.microsoft.com/office/drawing/2014/main" id="{34807891-2B45-62D1-4C4A-1C57E23BA447}"/>
              </a:ext>
            </a:extLst>
          </p:cNvPr>
          <p:cNvSpPr/>
          <p:nvPr/>
        </p:nvSpPr>
        <p:spPr>
          <a:xfrm>
            <a:off x="1670026" y="3304675"/>
            <a:ext cx="2016225" cy="604288"/>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Trial and error?</a:t>
            </a:r>
          </a:p>
        </p:txBody>
      </p:sp>
      <p:sp>
        <p:nvSpPr>
          <p:cNvPr id="19" name="Notched Right Arrow 20">
            <a:extLst>
              <a:ext uri="{FF2B5EF4-FFF2-40B4-BE49-F238E27FC236}">
                <a16:creationId xmlns:a16="http://schemas.microsoft.com/office/drawing/2014/main" id="{1CAB4C9B-AF34-5EF5-EA8E-AA5EDE55E895}"/>
              </a:ext>
            </a:extLst>
          </p:cNvPr>
          <p:cNvSpPr/>
          <p:nvPr/>
        </p:nvSpPr>
        <p:spPr>
          <a:xfrm>
            <a:off x="1666260" y="4120457"/>
            <a:ext cx="2016494" cy="622072"/>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Too much action, not enough thinking </a:t>
            </a:r>
          </a:p>
        </p:txBody>
      </p:sp>
    </p:spTree>
    <p:extLst>
      <p:ext uri="{BB962C8B-B14F-4D97-AF65-F5344CB8AC3E}">
        <p14:creationId xmlns:p14="http://schemas.microsoft.com/office/powerpoint/2010/main" val="143937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9AF268-81A0-C537-D3B8-317D3581B94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57A390-9BFB-3C1D-9BE9-CE7DFB764659}"/>
              </a:ext>
            </a:extLst>
          </p:cNvPr>
          <p:cNvGraphicFramePr>
            <a:graphicFrameLocks noGrp="1"/>
          </p:cNvGraphicFramePr>
          <p:nvPr>
            <p:extLst>
              <p:ext uri="{D42A27DB-BD31-4B8C-83A1-F6EECF244321}">
                <p14:modId xmlns:p14="http://schemas.microsoft.com/office/powerpoint/2010/main" val="3981970517"/>
              </p:ext>
            </p:extLst>
          </p:nvPr>
        </p:nvGraphicFramePr>
        <p:xfrm>
          <a:off x="1125415" y="1063871"/>
          <a:ext cx="10207870" cy="4539899"/>
        </p:xfrm>
        <a:graphic>
          <a:graphicData uri="http://schemas.openxmlformats.org/drawingml/2006/table">
            <a:tbl>
              <a:tblPr firstRow="1" firstCol="1" bandRow="1">
                <a:tableStyleId>{5C22544A-7EE6-4342-B048-85BDC9FD1C3A}</a:tableStyleId>
              </a:tblPr>
              <a:tblGrid>
                <a:gridCol w="1822642">
                  <a:extLst>
                    <a:ext uri="{9D8B030D-6E8A-4147-A177-3AD203B41FA5}">
                      <a16:colId xmlns:a16="http://schemas.microsoft.com/office/drawing/2014/main" val="2938659388"/>
                    </a:ext>
                  </a:extLst>
                </a:gridCol>
                <a:gridCol w="3409532">
                  <a:extLst>
                    <a:ext uri="{9D8B030D-6E8A-4147-A177-3AD203B41FA5}">
                      <a16:colId xmlns:a16="http://schemas.microsoft.com/office/drawing/2014/main" val="3034029716"/>
                    </a:ext>
                  </a:extLst>
                </a:gridCol>
                <a:gridCol w="4975696">
                  <a:extLst>
                    <a:ext uri="{9D8B030D-6E8A-4147-A177-3AD203B41FA5}">
                      <a16:colId xmlns:a16="http://schemas.microsoft.com/office/drawing/2014/main" val="3238329369"/>
                    </a:ext>
                  </a:extLst>
                </a:gridCol>
              </a:tblGrid>
              <a:tr h="565100">
                <a:tc>
                  <a:txBody>
                    <a:bodyPr/>
                    <a:lstStyle/>
                    <a:p>
                      <a:pPr algn="ctr">
                        <a:lnSpc>
                          <a:spcPts val="1800"/>
                        </a:lnSpc>
                        <a:spcAft>
                          <a:spcPts val="800"/>
                        </a:spcAft>
                        <a:buNone/>
                        <a:tabLst>
                          <a:tab pos="457200" algn="l"/>
                        </a:tabLst>
                      </a:pPr>
                      <a:r>
                        <a:rPr lang="en-GB" sz="1200" kern="100">
                          <a:effectLst/>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ts val="1800"/>
                        </a:lnSpc>
                        <a:spcAft>
                          <a:spcPts val="800"/>
                        </a:spcAft>
                        <a:buNone/>
                        <a:tabLst>
                          <a:tab pos="457200" algn="l"/>
                        </a:tabLst>
                      </a:pPr>
                      <a:endParaRPr lang="en-GB" sz="2400" kern="100" dirty="0">
                        <a:effectLst/>
                        <a:latin typeface="Montserrat" panose="00000500000000000000" pitchFamily="2" charset="0"/>
                      </a:endParaRPr>
                    </a:p>
                    <a:p>
                      <a:pPr algn="ctr">
                        <a:lnSpc>
                          <a:spcPts val="1800"/>
                        </a:lnSpc>
                        <a:spcAft>
                          <a:spcPts val="800"/>
                        </a:spcAft>
                        <a:buNone/>
                        <a:tabLst>
                          <a:tab pos="457200" algn="l"/>
                        </a:tabLst>
                      </a:pPr>
                      <a:r>
                        <a:rPr lang="en-GB" sz="2400" kern="100" dirty="0">
                          <a:effectLst/>
                          <a:latin typeface="Montserrat" panose="00000500000000000000" pitchFamily="2" charset="0"/>
                        </a:rPr>
                        <a:t>Person approach</a:t>
                      </a:r>
                      <a:endParaRPr lang="en-GB" sz="24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solidFill>
                      <a:schemeClr val="accent1">
                        <a:alpha val="89000"/>
                      </a:schemeClr>
                    </a:solidFill>
                  </a:tcPr>
                </a:tc>
                <a:tc>
                  <a:txBody>
                    <a:bodyPr/>
                    <a:lstStyle/>
                    <a:p>
                      <a:pPr algn="ctr">
                        <a:lnSpc>
                          <a:spcPts val="1800"/>
                        </a:lnSpc>
                        <a:spcAft>
                          <a:spcPts val="800"/>
                        </a:spcAft>
                        <a:buNone/>
                        <a:tabLst>
                          <a:tab pos="457200" algn="l"/>
                        </a:tabLst>
                      </a:pPr>
                      <a:endParaRPr lang="en-GB" sz="2400" kern="100" dirty="0">
                        <a:effectLst/>
                        <a:latin typeface="Montserrat" panose="00000500000000000000" pitchFamily="2" charset="0"/>
                      </a:endParaRPr>
                    </a:p>
                    <a:p>
                      <a:pPr algn="ctr">
                        <a:lnSpc>
                          <a:spcPts val="1800"/>
                        </a:lnSpc>
                        <a:spcAft>
                          <a:spcPts val="800"/>
                        </a:spcAft>
                        <a:buNone/>
                        <a:tabLst>
                          <a:tab pos="457200" algn="l"/>
                        </a:tabLst>
                      </a:pPr>
                      <a:r>
                        <a:rPr lang="en-GB" sz="2400" kern="100" dirty="0">
                          <a:effectLst/>
                          <a:latin typeface="Montserrat" panose="00000500000000000000" pitchFamily="2" charset="0"/>
                        </a:rPr>
                        <a:t>Systems approach</a:t>
                      </a:r>
                      <a:endParaRPr lang="en-GB" sz="24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2220489"/>
                  </a:ext>
                </a:extLst>
              </a:tr>
              <a:tr h="1484455">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Focus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Blames, punishes, or rewards individuals (e.g., "blame the last person in contact with the patient").</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Examines organisational factors, environment, and equipment design.</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571348"/>
                  </a:ext>
                </a:extLst>
              </a:tr>
              <a:tr h="1058828">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Philosophy</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Human error is the root cause of accidents.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Humans are a part of a system; errors are consequences, not causes.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8706441"/>
                  </a:ext>
                </a:extLst>
              </a:tr>
              <a:tr h="1419655">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Action</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“Fixes” people through training, stricter policies, or disciplinary action.</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tc>
                  <a:txBody>
                    <a:bodyPr/>
                    <a:lstStyle/>
                    <a:p>
                      <a:pPr>
                        <a:lnSpc>
                          <a:spcPts val="1800"/>
                        </a:lnSpc>
                        <a:spcAft>
                          <a:spcPts val="800"/>
                        </a:spcAft>
                        <a:buNone/>
                        <a:tabLst>
                          <a:tab pos="457200" algn="l"/>
                        </a:tabLst>
                      </a:pPr>
                      <a:endParaRPr lang="en-GB" sz="2000" kern="100" dirty="0">
                        <a:effectLst/>
                        <a:latin typeface="Montserrat" panose="00000500000000000000" pitchFamily="2" charset="0"/>
                      </a:endParaRPr>
                    </a:p>
                    <a:p>
                      <a:pPr>
                        <a:lnSpc>
                          <a:spcPts val="1800"/>
                        </a:lnSpc>
                        <a:spcAft>
                          <a:spcPts val="800"/>
                        </a:spcAft>
                        <a:buNone/>
                        <a:tabLst>
                          <a:tab pos="457200" algn="l"/>
                        </a:tabLst>
                      </a:pPr>
                      <a:r>
                        <a:rPr lang="en-GB" sz="2000" kern="100" dirty="0">
                          <a:effectLst/>
                          <a:latin typeface="Montserrat" panose="00000500000000000000" pitchFamily="2" charset="0"/>
                        </a:rPr>
                        <a:t>Redesigns processes, tools, and environments to prevent errors or mitigate their effects.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1948751"/>
                  </a:ext>
                </a:extLst>
              </a:tr>
            </a:tbl>
          </a:graphicData>
        </a:graphic>
      </p:graphicFrame>
      <p:sp>
        <p:nvSpPr>
          <p:cNvPr id="4" name="TextBox 3">
            <a:extLst>
              <a:ext uri="{FF2B5EF4-FFF2-40B4-BE49-F238E27FC236}">
                <a16:creationId xmlns:a16="http://schemas.microsoft.com/office/drawing/2014/main" id="{3B3CD2B5-C493-B82B-1930-29D6D114BEAB}"/>
              </a:ext>
            </a:extLst>
          </p:cNvPr>
          <p:cNvSpPr txBox="1"/>
          <p:nvPr/>
        </p:nvSpPr>
        <p:spPr>
          <a:xfrm>
            <a:off x="1450730" y="70338"/>
            <a:ext cx="9117623" cy="987899"/>
          </a:xfrm>
          <a:prstGeom prst="rect">
            <a:avLst/>
          </a:prstGeom>
          <a:noFill/>
        </p:spPr>
        <p:txBody>
          <a:bodyPr wrap="square">
            <a:spAutoFit/>
          </a:bodyPr>
          <a:lstStyle/>
          <a:p>
            <a:pPr marL="457200" marR="0" lvl="1" indent="0" algn="ctr" defTabSz="914400" rtl="0" eaLnBrk="1" fontAlgn="auto" latinLnBrk="0" hangingPunct="1">
              <a:lnSpc>
                <a:spcPct val="107000"/>
              </a:lnSpc>
              <a:spcBef>
                <a:spcPts val="0"/>
              </a:spcBef>
              <a:spcAft>
                <a:spcPts val="800"/>
              </a:spcAft>
              <a:buClrTx/>
              <a:buSzPts val="1000"/>
              <a:buFontTx/>
              <a:buNone/>
              <a:tabLst>
                <a:tab pos="914400" algn="l"/>
              </a:tabLst>
              <a:defRPr/>
            </a:pPr>
            <a:r>
              <a:rPr kumimoji="0" lang="en-GB" sz="28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Most barriers to improvement are system barriers, not people problems</a:t>
            </a:r>
          </a:p>
        </p:txBody>
      </p:sp>
      <p:sp>
        <p:nvSpPr>
          <p:cNvPr id="6" name="TextBox 5">
            <a:extLst>
              <a:ext uri="{FF2B5EF4-FFF2-40B4-BE49-F238E27FC236}">
                <a16:creationId xmlns:a16="http://schemas.microsoft.com/office/drawing/2014/main" id="{BED6B2B4-BA9E-F54D-98AB-7D79B8074250}"/>
              </a:ext>
            </a:extLst>
          </p:cNvPr>
          <p:cNvSpPr txBox="1"/>
          <p:nvPr/>
        </p:nvSpPr>
        <p:spPr>
          <a:xfrm>
            <a:off x="1167179" y="5630275"/>
            <a:ext cx="9946298" cy="1015663"/>
          </a:xfrm>
          <a:prstGeom prst="rect">
            <a:avLst/>
          </a:prstGeom>
          <a:noFill/>
        </p:spPr>
        <p:txBody>
          <a:bodyPr wrap="square">
            <a:spAutoFit/>
          </a:bodyPr>
          <a:lstStyle/>
          <a:p>
            <a:pPr marL="0" marR="0" lvl="0" indent="0" algn="ctr" defTabSz="914400" rtl="0" eaLnBrk="1" fontAlgn="t"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The Model for Improvement helps teams test small, manageable changes in the system, focusing on learning rather than perfection</a:t>
            </a:r>
          </a:p>
        </p:txBody>
      </p:sp>
      <p:pic>
        <p:nvPicPr>
          <p:cNvPr id="11" name="Graphic 10" descr="Business Growth with solid fill">
            <a:extLst>
              <a:ext uri="{FF2B5EF4-FFF2-40B4-BE49-F238E27FC236}">
                <a16:creationId xmlns:a16="http://schemas.microsoft.com/office/drawing/2014/main" id="{73333727-E9F8-57E0-0847-76CFA2E157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26290" y="6032562"/>
            <a:ext cx="693554" cy="693554"/>
          </a:xfrm>
          <a:prstGeom prst="rect">
            <a:avLst/>
          </a:prstGeom>
        </p:spPr>
      </p:pic>
    </p:spTree>
    <p:extLst>
      <p:ext uri="{BB962C8B-B14F-4D97-AF65-F5344CB8AC3E}">
        <p14:creationId xmlns:p14="http://schemas.microsoft.com/office/powerpoint/2010/main" val="378300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EBC-448E-D4E2-F8AF-9914120D2FA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E7E4283-8EBD-54A3-120A-6BAA39FCEA1B}"/>
              </a:ext>
            </a:extLst>
          </p:cNvPr>
          <p:cNvSpPr>
            <a:spLocks noGrp="1"/>
          </p:cNvSpPr>
          <p:nvPr>
            <p:ph type="title" idx="4294967295"/>
          </p:nvPr>
        </p:nvSpPr>
        <p:spPr>
          <a:xfrm>
            <a:off x="957600" y="77850"/>
            <a:ext cx="10140000" cy="643119"/>
          </a:xfrm>
        </p:spPr>
        <p:txBody>
          <a:bodyPr>
            <a:normAutofit/>
          </a:bodyPr>
          <a:lstStyle/>
          <a:p>
            <a:pPr algn="ctr"/>
            <a:r>
              <a:rPr lang="en-US" sz="2800" b="1" dirty="0">
                <a:latin typeface="Montserrat" panose="00000500000000000000" pitchFamily="2" charset="0"/>
              </a:rPr>
              <a:t>The Model for Improvement</a:t>
            </a:r>
            <a:endParaRPr lang="en-GB" sz="2800" b="1" dirty="0">
              <a:latin typeface="Montserrat" panose="00000500000000000000" pitchFamily="2" charset="0"/>
            </a:endParaRPr>
          </a:p>
        </p:txBody>
      </p:sp>
      <p:pic>
        <p:nvPicPr>
          <p:cNvPr id="7" name="Picture 2">
            <a:extLst>
              <a:ext uri="{FF2B5EF4-FFF2-40B4-BE49-F238E27FC236}">
                <a16:creationId xmlns:a16="http://schemas.microsoft.com/office/drawing/2014/main" id="{0190487D-C56E-C90A-6AC1-F3F26AD49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92" y="4296892"/>
            <a:ext cx="2232858" cy="24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17B7450-3956-752F-347A-645CA41E27FE}"/>
              </a:ext>
            </a:extLst>
          </p:cNvPr>
          <p:cNvSpPr txBox="1"/>
          <p:nvPr/>
        </p:nvSpPr>
        <p:spPr>
          <a:xfrm>
            <a:off x="4178607" y="806338"/>
            <a:ext cx="3276000" cy="584775"/>
          </a:xfrm>
          <a:prstGeom prst="rect">
            <a:avLst/>
          </a:prstGeom>
          <a:solidFill>
            <a:srgbClr val="FFC000"/>
          </a:solidFill>
          <a:ln w="38100">
            <a:solidFill>
              <a:srgbClr val="B2C1DB"/>
            </a:solidFill>
          </a:ln>
        </p:spPr>
        <p:txBody>
          <a:bodyPr wrap="square" rtlCol="0">
            <a:spAutoFit/>
          </a:bodyPr>
          <a:lstStyle/>
          <a:p>
            <a:pPr algn="ctr" defTabSz="1219170">
              <a:buClr>
                <a:srgbClr val="000000"/>
              </a:buClr>
            </a:pPr>
            <a:r>
              <a:rPr lang="en-GB" sz="1600" b="1" kern="0" dirty="0">
                <a:solidFill>
                  <a:srgbClr val="ACCBF9">
                    <a:lumMod val="50000"/>
                  </a:srgbClr>
                </a:solidFill>
                <a:latin typeface="Nunito" pitchFamily="2" charset="0"/>
                <a:cs typeface="Arial"/>
                <a:sym typeface="Arial"/>
              </a:rPr>
              <a:t>DO WE ALL AGREE WE HAVE A PROBLEM?</a:t>
            </a:r>
          </a:p>
        </p:txBody>
      </p:sp>
      <p:sp>
        <p:nvSpPr>
          <p:cNvPr id="9" name="TextBox 8">
            <a:extLst>
              <a:ext uri="{FF2B5EF4-FFF2-40B4-BE49-F238E27FC236}">
                <a16:creationId xmlns:a16="http://schemas.microsoft.com/office/drawing/2014/main" id="{7FE58C48-7107-C996-5D5C-C3618662CA09}"/>
              </a:ext>
            </a:extLst>
          </p:cNvPr>
          <p:cNvSpPr txBox="1"/>
          <p:nvPr/>
        </p:nvSpPr>
        <p:spPr>
          <a:xfrm>
            <a:off x="4275322" y="2812660"/>
            <a:ext cx="3276000" cy="584775"/>
          </a:xfrm>
          <a:prstGeom prst="rect">
            <a:avLst/>
          </a:prstGeom>
          <a:solidFill>
            <a:srgbClr val="4F81BD"/>
          </a:solidFill>
          <a:ln w="38100">
            <a:solidFill>
              <a:srgbClr val="B2C1DB"/>
            </a:solidFill>
          </a:ln>
        </p:spPr>
        <p:txBody>
          <a:bodyPr wrap="square" rtlCol="0">
            <a:spAutoFit/>
          </a:bodyPr>
          <a:lstStyle/>
          <a:p>
            <a:pPr algn="ctr" defTabSz="1219170">
              <a:buClr>
                <a:srgbClr val="000000"/>
              </a:buClr>
            </a:pPr>
            <a:r>
              <a:rPr lang="en-GB" sz="1600" b="1" kern="0" dirty="0">
                <a:solidFill>
                  <a:prstClr val="white"/>
                </a:solidFill>
                <a:latin typeface="Nunito" pitchFamily="2" charset="0"/>
                <a:cs typeface="Arial"/>
                <a:sym typeface="Arial"/>
              </a:rPr>
              <a:t>2. How will you know that a change is an improvement?</a:t>
            </a:r>
          </a:p>
        </p:txBody>
      </p:sp>
      <p:sp>
        <p:nvSpPr>
          <p:cNvPr id="10" name="TextBox 9">
            <a:extLst>
              <a:ext uri="{FF2B5EF4-FFF2-40B4-BE49-F238E27FC236}">
                <a16:creationId xmlns:a16="http://schemas.microsoft.com/office/drawing/2014/main" id="{306EFBBF-7723-19C2-2BD8-7FF92CBCB856}"/>
              </a:ext>
            </a:extLst>
          </p:cNvPr>
          <p:cNvSpPr txBox="1"/>
          <p:nvPr/>
        </p:nvSpPr>
        <p:spPr>
          <a:xfrm>
            <a:off x="4275322" y="3578371"/>
            <a:ext cx="3276000" cy="584775"/>
          </a:xfrm>
          <a:prstGeom prst="rect">
            <a:avLst/>
          </a:prstGeom>
          <a:solidFill>
            <a:srgbClr val="4F81BD"/>
          </a:solidFill>
          <a:ln w="38100">
            <a:solidFill>
              <a:srgbClr val="B2C1DB"/>
            </a:solidFill>
          </a:ln>
        </p:spPr>
        <p:txBody>
          <a:bodyPr wrap="square" rtlCol="0">
            <a:spAutoFit/>
          </a:bodyPr>
          <a:lstStyle/>
          <a:p>
            <a:pPr algn="ctr" defTabSz="1219170">
              <a:buClr>
                <a:srgbClr val="000000"/>
              </a:buClr>
            </a:pPr>
            <a:r>
              <a:rPr lang="en-GB" sz="1600" b="1" kern="0" dirty="0">
                <a:solidFill>
                  <a:prstClr val="white"/>
                </a:solidFill>
                <a:latin typeface="Nunito" pitchFamily="2" charset="0"/>
                <a:cs typeface="Arial"/>
                <a:sym typeface="Arial"/>
              </a:rPr>
              <a:t>3. What change can you make that will result in improvement?</a:t>
            </a:r>
          </a:p>
        </p:txBody>
      </p:sp>
      <p:sp>
        <p:nvSpPr>
          <p:cNvPr id="11" name="Rectangle 10">
            <a:extLst>
              <a:ext uri="{FF2B5EF4-FFF2-40B4-BE49-F238E27FC236}">
                <a16:creationId xmlns:a16="http://schemas.microsoft.com/office/drawing/2014/main" id="{8ED82A29-6CC3-4ABE-71D8-A7A7CF9CF3A5}"/>
              </a:ext>
            </a:extLst>
          </p:cNvPr>
          <p:cNvSpPr/>
          <p:nvPr/>
        </p:nvSpPr>
        <p:spPr>
          <a:xfrm>
            <a:off x="97939" y="5881920"/>
            <a:ext cx="2732523" cy="861774"/>
          </a:xfrm>
          <a:prstGeom prst="rect">
            <a:avLst/>
          </a:prstGeom>
        </p:spPr>
        <p:txBody>
          <a:bodyPr wrap="square">
            <a:spAutoFit/>
          </a:bodyPr>
          <a:lstStyle/>
          <a:p>
            <a:pPr defTabSz="685783">
              <a:buClr>
                <a:srgbClr val="000000"/>
              </a:buClr>
              <a:defRPr/>
            </a:pPr>
            <a:r>
              <a:rPr lang="en-US" sz="1000" kern="0" dirty="0">
                <a:latin typeface="Nunito" pitchFamily="2" charset="0"/>
                <a:ea typeface="Gadugi" panose="020B0502040204020203" pitchFamily="34" charset="0"/>
                <a:cs typeface="Times New Roman" pitchFamily="18" charset="0"/>
                <a:sym typeface="Arial"/>
              </a:rPr>
              <a:t>Langley G, Nolan K, Nolan T, Norman C, Provost L, (1996), </a:t>
            </a:r>
            <a:r>
              <a:rPr lang="en-US" sz="1000" i="1" kern="0" dirty="0">
                <a:latin typeface="Nunito" pitchFamily="2" charset="0"/>
                <a:ea typeface="Gadugi" panose="020B0502040204020203" pitchFamily="34" charset="0"/>
                <a:cs typeface="Times New Roman" pitchFamily="18" charset="0"/>
                <a:sym typeface="Arial"/>
              </a:rPr>
              <a:t>The improvement guide: a practical approach to  enhancing organisational performance</a:t>
            </a:r>
            <a:r>
              <a:rPr lang="en-US" sz="1000" kern="0" dirty="0">
                <a:latin typeface="Nunito" pitchFamily="2" charset="0"/>
                <a:ea typeface="Gadugi" panose="020B0502040204020203" pitchFamily="34" charset="0"/>
                <a:cs typeface="Times New Roman" pitchFamily="18" charset="0"/>
                <a:sym typeface="Arial"/>
              </a:rPr>
              <a:t>, </a:t>
            </a:r>
            <a:endParaRPr lang="en-US" sz="1000" i="1" kern="0" dirty="0">
              <a:latin typeface="Nunito" pitchFamily="2" charset="0"/>
              <a:ea typeface="Gadugi" panose="020B0502040204020203" pitchFamily="34" charset="0"/>
              <a:cs typeface="Times New Roman" pitchFamily="18" charset="0"/>
              <a:sym typeface="Arial"/>
            </a:endParaRPr>
          </a:p>
          <a:p>
            <a:pPr defTabSz="685783">
              <a:buClr>
                <a:srgbClr val="000000"/>
              </a:buClr>
              <a:defRPr/>
            </a:pPr>
            <a:r>
              <a:rPr lang="en-US" sz="1000" kern="0" dirty="0">
                <a:latin typeface="Nunito" pitchFamily="2" charset="0"/>
                <a:ea typeface="Gadugi" panose="020B0502040204020203" pitchFamily="34" charset="0"/>
                <a:cs typeface="Times New Roman" pitchFamily="18" charset="0"/>
                <a:sym typeface="Arial"/>
              </a:rPr>
              <a:t>Jossey Bass Publishers, San Francisco</a:t>
            </a:r>
            <a:endParaRPr lang="en-US" sz="1000" kern="0" dirty="0">
              <a:latin typeface="Nunito" pitchFamily="2" charset="0"/>
              <a:ea typeface="Gadugi" panose="020B0502040204020203" pitchFamily="34" charset="0"/>
              <a:cs typeface="Arial"/>
              <a:sym typeface="Arial"/>
            </a:endParaRPr>
          </a:p>
        </p:txBody>
      </p:sp>
      <p:sp>
        <p:nvSpPr>
          <p:cNvPr id="12" name="TextBox 11">
            <a:extLst>
              <a:ext uri="{FF2B5EF4-FFF2-40B4-BE49-F238E27FC236}">
                <a16:creationId xmlns:a16="http://schemas.microsoft.com/office/drawing/2014/main" id="{95F6DC91-3667-FAB3-C631-3D86A85AB429}"/>
              </a:ext>
            </a:extLst>
          </p:cNvPr>
          <p:cNvSpPr txBox="1"/>
          <p:nvPr/>
        </p:nvSpPr>
        <p:spPr>
          <a:xfrm>
            <a:off x="8942522" y="986400"/>
            <a:ext cx="1286359" cy="400110"/>
          </a:xfrm>
          <a:prstGeom prst="rect">
            <a:avLst/>
          </a:prstGeom>
          <a:solidFill>
            <a:srgbClr val="FF0000"/>
          </a:solidFill>
        </p:spPr>
        <p:txBody>
          <a:bodyPr wrap="square" rtlCol="0">
            <a:spAutoFit/>
          </a:bodyPr>
          <a:lstStyle/>
          <a:p>
            <a:pPr algn="ctr" defTabSz="1219170">
              <a:buClr>
                <a:srgbClr val="000000"/>
              </a:buClr>
            </a:pPr>
            <a:r>
              <a:rPr lang="en-GB" sz="2000" b="1" kern="0" dirty="0">
                <a:solidFill>
                  <a:schemeClr val="bg1"/>
                </a:solidFill>
                <a:latin typeface="Montserrat" panose="00000500000000000000" pitchFamily="2" charset="0"/>
                <a:cs typeface="Arial"/>
                <a:sym typeface="Arial"/>
              </a:rPr>
              <a:t>STOP</a:t>
            </a:r>
          </a:p>
        </p:txBody>
      </p:sp>
      <p:sp>
        <p:nvSpPr>
          <p:cNvPr id="3" name="Arrow: Right 2">
            <a:extLst>
              <a:ext uri="{FF2B5EF4-FFF2-40B4-BE49-F238E27FC236}">
                <a16:creationId xmlns:a16="http://schemas.microsoft.com/office/drawing/2014/main" id="{5E75F27D-78C8-6EE3-24CA-BD922CAC30FB}"/>
              </a:ext>
            </a:extLst>
          </p:cNvPr>
          <p:cNvSpPr/>
          <p:nvPr/>
        </p:nvSpPr>
        <p:spPr>
          <a:xfrm>
            <a:off x="7765832" y="745232"/>
            <a:ext cx="948136" cy="848081"/>
          </a:xfrm>
          <a:prstGeom prst="rightArrow">
            <a:avLst>
              <a:gd name="adj1" fmla="val 50000"/>
              <a:gd name="adj2" fmla="val 463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1867" b="1" kern="0" dirty="0">
                <a:solidFill>
                  <a:prstClr val="white"/>
                </a:solidFill>
                <a:latin typeface="Montserrat" panose="00000500000000000000" pitchFamily="2" charset="0"/>
                <a:sym typeface="Arial"/>
              </a:rPr>
              <a:t>NO</a:t>
            </a:r>
          </a:p>
        </p:txBody>
      </p:sp>
      <p:sp>
        <p:nvSpPr>
          <p:cNvPr id="2" name="TextBox 1">
            <a:extLst>
              <a:ext uri="{FF2B5EF4-FFF2-40B4-BE49-F238E27FC236}">
                <a16:creationId xmlns:a16="http://schemas.microsoft.com/office/drawing/2014/main" id="{95FABC32-BDFE-36DB-A651-E87D7CDF0C45}"/>
              </a:ext>
            </a:extLst>
          </p:cNvPr>
          <p:cNvSpPr txBox="1"/>
          <p:nvPr/>
        </p:nvSpPr>
        <p:spPr>
          <a:xfrm>
            <a:off x="4274827" y="2048570"/>
            <a:ext cx="3276000" cy="584775"/>
          </a:xfrm>
          <a:prstGeom prst="rect">
            <a:avLst/>
          </a:prstGeom>
          <a:solidFill>
            <a:srgbClr val="4F81BD"/>
          </a:solidFill>
          <a:ln w="38100">
            <a:solidFill>
              <a:srgbClr val="B2C1DB"/>
            </a:solidFill>
          </a:ln>
        </p:spPr>
        <p:txBody>
          <a:bodyPr wrap="square" rtlCol="0">
            <a:spAutoFit/>
          </a:bodyPr>
          <a:lstStyle/>
          <a:p>
            <a:pPr algn="ctr" defTabSz="1219170">
              <a:buClr>
                <a:srgbClr val="000000"/>
              </a:buClr>
            </a:pPr>
            <a:r>
              <a:rPr lang="en-GB" sz="1600" b="1" kern="0" dirty="0">
                <a:solidFill>
                  <a:prstClr val="white"/>
                </a:solidFill>
                <a:latin typeface="Nunito" pitchFamily="2" charset="0"/>
                <a:cs typeface="Arial"/>
                <a:sym typeface="Arial"/>
              </a:rPr>
              <a:t>1. What are you trying to accomplish?</a:t>
            </a:r>
          </a:p>
        </p:txBody>
      </p:sp>
      <p:sp>
        <p:nvSpPr>
          <p:cNvPr id="4" name="Arrow: Down 3">
            <a:extLst>
              <a:ext uri="{FF2B5EF4-FFF2-40B4-BE49-F238E27FC236}">
                <a16:creationId xmlns:a16="http://schemas.microsoft.com/office/drawing/2014/main" id="{161C35B3-98B5-8A9C-2970-DACBB9BA9557}"/>
              </a:ext>
            </a:extLst>
          </p:cNvPr>
          <p:cNvSpPr/>
          <p:nvPr/>
        </p:nvSpPr>
        <p:spPr>
          <a:xfrm>
            <a:off x="5205046" y="1479036"/>
            <a:ext cx="1322725" cy="56077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ontserrat" panose="00000500000000000000" pitchFamily="2" charset="0"/>
              </a:rPr>
              <a:t>YES</a:t>
            </a:r>
          </a:p>
        </p:txBody>
      </p:sp>
    </p:spTree>
    <p:extLst>
      <p:ext uri="{BB962C8B-B14F-4D97-AF65-F5344CB8AC3E}">
        <p14:creationId xmlns:p14="http://schemas.microsoft.com/office/powerpoint/2010/main" val="29861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B840C4-C2C1-41F9-F215-B53551605288}"/>
              </a:ext>
            </a:extLst>
          </p:cNvPr>
          <p:cNvSpPr>
            <a:spLocks noGrp="1"/>
          </p:cNvSpPr>
          <p:nvPr>
            <p:ph type="title" idx="4294967295"/>
          </p:nvPr>
        </p:nvSpPr>
        <p:spPr>
          <a:xfrm>
            <a:off x="957600" y="77850"/>
            <a:ext cx="10140000" cy="908550"/>
          </a:xfrm>
        </p:spPr>
        <p:txBody>
          <a:bodyPr>
            <a:normAutofit/>
          </a:bodyPr>
          <a:lstStyle/>
          <a:p>
            <a:pPr algn="ctr"/>
            <a:r>
              <a:rPr lang="en-US" sz="2800" b="1" dirty="0">
                <a:solidFill>
                  <a:schemeClr val="accent1">
                    <a:lumMod val="75000"/>
                  </a:schemeClr>
                </a:solidFill>
                <a:latin typeface="Montserrat" panose="00000500000000000000" pitchFamily="2" charset="0"/>
              </a:rPr>
              <a:t>Question 1: The Model for Improvement</a:t>
            </a:r>
            <a:endParaRPr lang="en-GB" sz="2800" b="1" dirty="0">
              <a:solidFill>
                <a:schemeClr val="accent1">
                  <a:lumMod val="75000"/>
                </a:schemeClr>
              </a:solidFill>
              <a:latin typeface="Montserrat" panose="00000500000000000000" pitchFamily="2" charset="0"/>
            </a:endParaRPr>
          </a:p>
        </p:txBody>
      </p:sp>
      <p:pic>
        <p:nvPicPr>
          <p:cNvPr id="7" name="Picture 2">
            <a:extLst>
              <a:ext uri="{FF2B5EF4-FFF2-40B4-BE49-F238E27FC236}">
                <a16:creationId xmlns:a16="http://schemas.microsoft.com/office/drawing/2014/main" id="{20D40E96-54E1-787B-F108-1F4A3BCD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833" y="3645024"/>
            <a:ext cx="272190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4093249-8DFD-065D-7A63-C454EE4B7AD3}"/>
              </a:ext>
            </a:extLst>
          </p:cNvPr>
          <p:cNvSpPr txBox="1"/>
          <p:nvPr/>
        </p:nvSpPr>
        <p:spPr>
          <a:xfrm>
            <a:off x="4151784" y="1268761"/>
            <a:ext cx="3276000" cy="584775"/>
          </a:xfrm>
          <a:prstGeom prst="rect">
            <a:avLst/>
          </a:prstGeom>
          <a:solidFill>
            <a:srgbClr val="FFC000"/>
          </a:solidFill>
          <a:ln w="38100">
            <a:solidFill>
              <a:srgbClr val="B2C1DB"/>
            </a:solidFill>
          </a:ln>
        </p:spPr>
        <p:txBody>
          <a:bodyPr wrap="square" rtlCol="0">
            <a:spAutoFit/>
          </a:bodyPr>
          <a:lstStyle/>
          <a:p>
            <a:pPr algn="ctr" defTabSz="1219170">
              <a:buClr>
                <a:srgbClr val="000000"/>
              </a:buClr>
            </a:pPr>
            <a:r>
              <a:rPr lang="en-GB" sz="1600" b="1" kern="0" dirty="0">
                <a:solidFill>
                  <a:srgbClr val="ACCBF9">
                    <a:lumMod val="50000"/>
                  </a:srgbClr>
                </a:solidFill>
                <a:latin typeface="Nunito" pitchFamily="2" charset="0"/>
                <a:cs typeface="Arial"/>
                <a:sym typeface="Arial"/>
              </a:rPr>
              <a:t>1. What are you trying to accomplish?</a:t>
            </a:r>
          </a:p>
        </p:txBody>
      </p:sp>
      <p:sp>
        <p:nvSpPr>
          <p:cNvPr id="9" name="TextBox 8">
            <a:extLst>
              <a:ext uri="{FF2B5EF4-FFF2-40B4-BE49-F238E27FC236}">
                <a16:creationId xmlns:a16="http://schemas.microsoft.com/office/drawing/2014/main" id="{E5B1879D-57DA-699E-E01C-BD1C0E2EBAA9}"/>
              </a:ext>
            </a:extLst>
          </p:cNvPr>
          <p:cNvSpPr txBox="1"/>
          <p:nvPr/>
        </p:nvSpPr>
        <p:spPr>
          <a:xfrm>
            <a:off x="4151784" y="2060849"/>
            <a:ext cx="3276000" cy="584775"/>
          </a:xfrm>
          <a:prstGeom prst="rect">
            <a:avLst/>
          </a:prstGeom>
          <a:solidFill>
            <a:srgbClr val="4F81BD"/>
          </a:solidFill>
          <a:ln w="38100">
            <a:solidFill>
              <a:srgbClr val="B2C1DB"/>
            </a:solidFill>
          </a:ln>
        </p:spPr>
        <p:txBody>
          <a:bodyPr wrap="square" rtlCol="0">
            <a:spAutoFit/>
          </a:bodyPr>
          <a:lstStyle/>
          <a:p>
            <a:pPr algn="ctr" defTabSz="1219170">
              <a:buClr>
                <a:srgbClr val="000000"/>
              </a:buClr>
            </a:pPr>
            <a:r>
              <a:rPr lang="en-GB" sz="1600" b="1" kern="0" dirty="0">
                <a:solidFill>
                  <a:prstClr val="white"/>
                </a:solidFill>
                <a:latin typeface="Nunito" pitchFamily="2" charset="0"/>
                <a:cs typeface="Arial"/>
                <a:sym typeface="Arial"/>
              </a:rPr>
              <a:t>2. How will you know that a change is an improvement?</a:t>
            </a:r>
          </a:p>
        </p:txBody>
      </p:sp>
      <p:sp>
        <p:nvSpPr>
          <p:cNvPr id="10" name="TextBox 9">
            <a:extLst>
              <a:ext uri="{FF2B5EF4-FFF2-40B4-BE49-F238E27FC236}">
                <a16:creationId xmlns:a16="http://schemas.microsoft.com/office/drawing/2014/main" id="{2B9113DC-E32A-246D-EC98-B7D04F0D97F4}"/>
              </a:ext>
            </a:extLst>
          </p:cNvPr>
          <p:cNvSpPr txBox="1"/>
          <p:nvPr/>
        </p:nvSpPr>
        <p:spPr>
          <a:xfrm>
            <a:off x="4151784" y="2852937"/>
            <a:ext cx="3276000" cy="584775"/>
          </a:xfrm>
          <a:prstGeom prst="rect">
            <a:avLst/>
          </a:prstGeom>
          <a:solidFill>
            <a:srgbClr val="4F81BD"/>
          </a:solidFill>
          <a:ln w="38100">
            <a:solidFill>
              <a:srgbClr val="B2C1DB"/>
            </a:solidFill>
          </a:ln>
        </p:spPr>
        <p:txBody>
          <a:bodyPr wrap="square" rtlCol="0">
            <a:spAutoFit/>
          </a:bodyPr>
          <a:lstStyle/>
          <a:p>
            <a:pPr algn="ctr" defTabSz="1219170">
              <a:buClr>
                <a:srgbClr val="000000"/>
              </a:buClr>
            </a:pPr>
            <a:r>
              <a:rPr lang="en-GB" sz="1600" b="1" kern="0" dirty="0">
                <a:solidFill>
                  <a:prstClr val="white"/>
                </a:solidFill>
                <a:latin typeface="Nunito" pitchFamily="2" charset="0"/>
                <a:cs typeface="Arial"/>
                <a:sym typeface="Arial"/>
              </a:rPr>
              <a:t>3. What change can you make that will result in improvement?</a:t>
            </a:r>
          </a:p>
        </p:txBody>
      </p:sp>
      <p:sp>
        <p:nvSpPr>
          <p:cNvPr id="11" name="Rectangle 10">
            <a:extLst>
              <a:ext uri="{FF2B5EF4-FFF2-40B4-BE49-F238E27FC236}">
                <a16:creationId xmlns:a16="http://schemas.microsoft.com/office/drawing/2014/main" id="{714AE6FA-5457-6CEC-E900-A520A8C67ED3}"/>
              </a:ext>
            </a:extLst>
          </p:cNvPr>
          <p:cNvSpPr/>
          <p:nvPr/>
        </p:nvSpPr>
        <p:spPr>
          <a:xfrm>
            <a:off x="97939" y="5881920"/>
            <a:ext cx="2732523" cy="861774"/>
          </a:xfrm>
          <a:prstGeom prst="rect">
            <a:avLst/>
          </a:prstGeom>
        </p:spPr>
        <p:txBody>
          <a:bodyPr wrap="square">
            <a:spAutoFit/>
          </a:bodyPr>
          <a:lstStyle/>
          <a:p>
            <a:pPr defTabSz="685783">
              <a:buClr>
                <a:srgbClr val="000000"/>
              </a:buClr>
              <a:defRPr/>
            </a:pPr>
            <a:r>
              <a:rPr lang="en-US" sz="1000" kern="0" dirty="0">
                <a:latin typeface="Nunito" pitchFamily="2" charset="0"/>
                <a:ea typeface="Gadugi" panose="020B0502040204020203" pitchFamily="34" charset="0"/>
                <a:cs typeface="Times New Roman" pitchFamily="18" charset="0"/>
                <a:sym typeface="Arial"/>
              </a:rPr>
              <a:t>Langley G, Nolan K, Nolan T, Norman C, Provost L, (1996), </a:t>
            </a:r>
            <a:r>
              <a:rPr lang="en-US" sz="1000" i="1" kern="0" dirty="0">
                <a:latin typeface="Nunito" pitchFamily="2" charset="0"/>
                <a:ea typeface="Gadugi" panose="020B0502040204020203" pitchFamily="34" charset="0"/>
                <a:cs typeface="Times New Roman" pitchFamily="18" charset="0"/>
                <a:sym typeface="Arial"/>
              </a:rPr>
              <a:t>The improvement guide: a practical approach to  enhancing organisational performance</a:t>
            </a:r>
            <a:r>
              <a:rPr lang="en-US" sz="1000" kern="0" dirty="0">
                <a:latin typeface="Nunito" pitchFamily="2" charset="0"/>
                <a:ea typeface="Gadugi" panose="020B0502040204020203" pitchFamily="34" charset="0"/>
                <a:cs typeface="Times New Roman" pitchFamily="18" charset="0"/>
                <a:sym typeface="Arial"/>
              </a:rPr>
              <a:t>, </a:t>
            </a:r>
            <a:endParaRPr lang="en-US" sz="1000" i="1" kern="0" dirty="0">
              <a:latin typeface="Nunito" pitchFamily="2" charset="0"/>
              <a:ea typeface="Gadugi" panose="020B0502040204020203" pitchFamily="34" charset="0"/>
              <a:cs typeface="Times New Roman" pitchFamily="18" charset="0"/>
              <a:sym typeface="Arial"/>
            </a:endParaRPr>
          </a:p>
          <a:p>
            <a:pPr defTabSz="685783">
              <a:buClr>
                <a:srgbClr val="000000"/>
              </a:buClr>
              <a:defRPr/>
            </a:pPr>
            <a:r>
              <a:rPr lang="en-US" sz="1000" kern="0" dirty="0">
                <a:latin typeface="Nunito" pitchFamily="2" charset="0"/>
                <a:ea typeface="Gadugi" panose="020B0502040204020203" pitchFamily="34" charset="0"/>
                <a:cs typeface="Times New Roman" pitchFamily="18" charset="0"/>
                <a:sym typeface="Arial"/>
              </a:rPr>
              <a:t>Jossey Bass Publishers, San Francisco</a:t>
            </a:r>
            <a:endParaRPr lang="en-US" sz="1000" kern="0" dirty="0">
              <a:latin typeface="Nunito" pitchFamily="2" charset="0"/>
              <a:ea typeface="Gadugi" panose="020B0502040204020203" pitchFamily="34" charset="0"/>
              <a:cs typeface="Arial"/>
              <a:sym typeface="Arial"/>
            </a:endParaRPr>
          </a:p>
        </p:txBody>
      </p:sp>
      <p:sp>
        <p:nvSpPr>
          <p:cNvPr id="12" name="TextBox 11">
            <a:extLst>
              <a:ext uri="{FF2B5EF4-FFF2-40B4-BE49-F238E27FC236}">
                <a16:creationId xmlns:a16="http://schemas.microsoft.com/office/drawing/2014/main" id="{0E20B478-8BD8-77D7-EF98-DA79677B0C51}"/>
              </a:ext>
            </a:extLst>
          </p:cNvPr>
          <p:cNvSpPr txBox="1"/>
          <p:nvPr/>
        </p:nvSpPr>
        <p:spPr>
          <a:xfrm>
            <a:off x="8836499" y="1314053"/>
            <a:ext cx="2721901" cy="2319033"/>
          </a:xfrm>
          <a:prstGeom prst="rect">
            <a:avLst/>
          </a:prstGeom>
          <a:solidFill>
            <a:srgbClr val="FFC000"/>
          </a:solidFill>
        </p:spPr>
        <p:txBody>
          <a:bodyPr wrap="square" rtlCol="0">
            <a:spAutoFit/>
          </a:bodyPr>
          <a:lstStyle/>
          <a:p>
            <a:pPr algn="ctr" defTabSz="1219170">
              <a:buClr>
                <a:srgbClr val="000000"/>
              </a:buClr>
            </a:pPr>
            <a:r>
              <a:rPr kumimoji="1" lang="en-GB" altLang="en-US" sz="1867" b="1" kern="0" dirty="0">
                <a:solidFill>
                  <a:srgbClr val="ACCBF9">
                    <a:lumMod val="50000"/>
                  </a:srgbClr>
                </a:solidFill>
                <a:latin typeface="Montserrat" panose="00000500000000000000" pitchFamily="2" charset="0"/>
                <a:ea typeface="Gadugi" panose="020B0502040204020203" pitchFamily="34" charset="0"/>
                <a:cs typeface="Arial"/>
                <a:sym typeface="Arial"/>
              </a:rPr>
              <a:t>Understanding the problem and why it’s happening. Knowing what you’re trying to do – a clear and desirable aim.</a:t>
            </a:r>
          </a:p>
          <a:p>
            <a:pPr defTabSz="1219170">
              <a:buClr>
                <a:srgbClr val="000000"/>
              </a:buClr>
            </a:pPr>
            <a:endParaRPr lang="en-GB" sz="1400" kern="0" dirty="0">
              <a:solidFill>
                <a:srgbClr val="000000"/>
              </a:solidFill>
              <a:latin typeface="Nunito" pitchFamily="2" charset="0"/>
              <a:cs typeface="Arial"/>
              <a:sym typeface="Arial"/>
            </a:endParaRPr>
          </a:p>
        </p:txBody>
      </p:sp>
      <p:sp>
        <p:nvSpPr>
          <p:cNvPr id="3" name="Arrow: Right 2">
            <a:extLst>
              <a:ext uri="{FF2B5EF4-FFF2-40B4-BE49-F238E27FC236}">
                <a16:creationId xmlns:a16="http://schemas.microsoft.com/office/drawing/2014/main" id="{31867173-7300-084A-C042-E27E0D6DEC68}"/>
              </a:ext>
            </a:extLst>
          </p:cNvPr>
          <p:cNvSpPr/>
          <p:nvPr/>
        </p:nvSpPr>
        <p:spPr>
          <a:xfrm>
            <a:off x="7765832" y="1318667"/>
            <a:ext cx="690160" cy="4843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dirty="0">
              <a:solidFill>
                <a:prstClr val="white"/>
              </a:solidFill>
              <a:latin typeface="Arial"/>
              <a:sym typeface="Arial"/>
            </a:endParaRPr>
          </a:p>
        </p:txBody>
      </p:sp>
    </p:spTree>
    <p:extLst>
      <p:ext uri="{BB962C8B-B14F-4D97-AF65-F5344CB8AC3E}">
        <p14:creationId xmlns:p14="http://schemas.microsoft.com/office/powerpoint/2010/main" val="176167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4FA88A77-8B2A-CE7F-C814-6DBEAFA9AF4F}"/>
              </a:ext>
            </a:extLst>
          </p:cNvPr>
          <p:cNvSpPr txBox="1">
            <a:spLocks/>
          </p:cNvSpPr>
          <p:nvPr/>
        </p:nvSpPr>
        <p:spPr>
          <a:xfrm>
            <a:off x="1024847" y="155595"/>
            <a:ext cx="10957508" cy="10181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lang="en-GB" sz="3733" b="1" kern="0" dirty="0">
              <a:solidFill>
                <a:srgbClr val="4A66AC">
                  <a:lumMod val="75000"/>
                </a:srgbClr>
              </a:solidFill>
              <a:latin typeface="Nunito" pitchFamily="2" charset="0"/>
            </a:endParaRPr>
          </a:p>
        </p:txBody>
      </p:sp>
      <p:grpSp>
        <p:nvGrpSpPr>
          <p:cNvPr id="11" name="Group 10">
            <a:extLst>
              <a:ext uri="{FF2B5EF4-FFF2-40B4-BE49-F238E27FC236}">
                <a16:creationId xmlns:a16="http://schemas.microsoft.com/office/drawing/2014/main" id="{AD8931CB-3B2D-E133-47F9-49DB2E914D78}"/>
              </a:ext>
            </a:extLst>
          </p:cNvPr>
          <p:cNvGrpSpPr/>
          <p:nvPr/>
        </p:nvGrpSpPr>
        <p:grpSpPr>
          <a:xfrm rot="19138065">
            <a:off x="1466971" y="1201880"/>
            <a:ext cx="2155581" cy="4454241"/>
            <a:chOff x="1359132" y="345882"/>
            <a:chExt cx="1966239" cy="4200564"/>
          </a:xfrm>
        </p:grpSpPr>
        <p:grpSp>
          <p:nvGrpSpPr>
            <p:cNvPr id="12" name="Group 11">
              <a:extLst>
                <a:ext uri="{FF2B5EF4-FFF2-40B4-BE49-F238E27FC236}">
                  <a16:creationId xmlns:a16="http://schemas.microsoft.com/office/drawing/2014/main" id="{53FBE5F2-5710-E2C3-6357-DB4152991941}"/>
                </a:ext>
              </a:extLst>
            </p:cNvPr>
            <p:cNvGrpSpPr/>
            <p:nvPr/>
          </p:nvGrpSpPr>
          <p:grpSpPr>
            <a:xfrm>
              <a:off x="2073901" y="2186669"/>
              <a:ext cx="501313" cy="2359777"/>
              <a:chOff x="2810055" y="1677194"/>
              <a:chExt cx="535258" cy="2519562"/>
            </a:xfrm>
          </p:grpSpPr>
          <p:sp>
            <p:nvSpPr>
              <p:cNvPr id="28" name="Rectangle 8">
                <a:extLst>
                  <a:ext uri="{FF2B5EF4-FFF2-40B4-BE49-F238E27FC236}">
                    <a16:creationId xmlns:a16="http://schemas.microsoft.com/office/drawing/2014/main" id="{4B202E05-02C8-8709-14E3-DAE06D1C85DC}"/>
                  </a:ext>
                </a:extLst>
              </p:cNvPr>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29" name="Rectangle 8">
                <a:extLst>
                  <a:ext uri="{FF2B5EF4-FFF2-40B4-BE49-F238E27FC236}">
                    <a16:creationId xmlns:a16="http://schemas.microsoft.com/office/drawing/2014/main" id="{F710F3BF-CFFD-F7E2-9C58-EB2C748DB141}"/>
                  </a:ext>
                </a:extLst>
              </p:cNvPr>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30" name="Rectangle 8">
                <a:extLst>
                  <a:ext uri="{FF2B5EF4-FFF2-40B4-BE49-F238E27FC236}">
                    <a16:creationId xmlns:a16="http://schemas.microsoft.com/office/drawing/2014/main" id="{FE0CDF57-D430-05A2-7FEB-8A1AAA7FE692}"/>
                  </a:ext>
                </a:extLst>
              </p:cNvPr>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31" name="Rectangle 2">
                <a:extLst>
                  <a:ext uri="{FF2B5EF4-FFF2-40B4-BE49-F238E27FC236}">
                    <a16:creationId xmlns:a16="http://schemas.microsoft.com/office/drawing/2014/main" id="{57DA31B5-B901-A0B3-1B35-760787871C13}"/>
                  </a:ext>
                </a:extLst>
              </p:cNvPr>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1024" name="Rectangle 2">
                <a:extLst>
                  <a:ext uri="{FF2B5EF4-FFF2-40B4-BE49-F238E27FC236}">
                    <a16:creationId xmlns:a16="http://schemas.microsoft.com/office/drawing/2014/main" id="{6E1B07FF-A39B-77AB-9019-76EB268669CF}"/>
                  </a:ext>
                </a:extLst>
              </p:cNvPr>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1025" name="Rectangle 2">
                <a:extLst>
                  <a:ext uri="{FF2B5EF4-FFF2-40B4-BE49-F238E27FC236}">
                    <a16:creationId xmlns:a16="http://schemas.microsoft.com/office/drawing/2014/main" id="{9BF6FB91-3B29-2AB9-784B-41E853FAE94A}"/>
                  </a:ext>
                </a:extLst>
              </p:cNvPr>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1027" name="Isosceles Triangle 1026">
                <a:extLst>
                  <a:ext uri="{FF2B5EF4-FFF2-40B4-BE49-F238E27FC236}">
                    <a16:creationId xmlns:a16="http://schemas.microsoft.com/office/drawing/2014/main" id="{3CDAF408-0D79-5B00-E391-FD20065C3E8C}"/>
                  </a:ext>
                </a:extLst>
              </p:cNvPr>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grpSp>
        <p:grpSp>
          <p:nvGrpSpPr>
            <p:cNvPr id="13" name="Group 12">
              <a:extLst>
                <a:ext uri="{FF2B5EF4-FFF2-40B4-BE49-F238E27FC236}">
                  <a16:creationId xmlns:a16="http://schemas.microsoft.com/office/drawing/2014/main" id="{1FEF405F-0A0B-D075-93D0-D59917A7354A}"/>
                </a:ext>
              </a:extLst>
            </p:cNvPr>
            <p:cNvGrpSpPr/>
            <p:nvPr/>
          </p:nvGrpSpPr>
          <p:grpSpPr>
            <a:xfrm>
              <a:off x="1359132" y="345882"/>
              <a:ext cx="1966239" cy="1811155"/>
              <a:chOff x="1888981" y="1110787"/>
              <a:chExt cx="2254374" cy="2076562"/>
            </a:xfrm>
          </p:grpSpPr>
          <p:sp>
            <p:nvSpPr>
              <p:cNvPr id="16" name="Teardrop 30">
                <a:extLst>
                  <a:ext uri="{FF2B5EF4-FFF2-40B4-BE49-F238E27FC236}">
                    <a16:creationId xmlns:a16="http://schemas.microsoft.com/office/drawing/2014/main" id="{14F75C1D-73CA-6AA4-3CE3-640028011088}"/>
                  </a:ext>
                </a:extLst>
              </p:cNvPr>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17" name="Trapezoid 16">
                <a:extLst>
                  <a:ext uri="{FF2B5EF4-FFF2-40B4-BE49-F238E27FC236}">
                    <a16:creationId xmlns:a16="http://schemas.microsoft.com/office/drawing/2014/main" id="{0CF1A4C1-26AB-E688-DF5D-184FCEDC0A66}"/>
                  </a:ext>
                </a:extLst>
              </p:cNvPr>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white"/>
                  </a:solidFill>
                  <a:latin typeface="Arial"/>
                  <a:ea typeface="맑은 고딕" panose="020B0503020000020004" pitchFamily="34" charset="-127"/>
                  <a:sym typeface="Arial"/>
                </a:endParaRPr>
              </a:p>
            </p:txBody>
          </p:sp>
          <p:sp>
            <p:nvSpPr>
              <p:cNvPr id="18" name="Rounded Rectangle 18">
                <a:extLst>
                  <a:ext uri="{FF2B5EF4-FFF2-40B4-BE49-F238E27FC236}">
                    <a16:creationId xmlns:a16="http://schemas.microsoft.com/office/drawing/2014/main" id="{BBBB7A93-AD67-8DBB-E9AC-2A3D1285B629}"/>
                  </a:ext>
                </a:extLst>
              </p:cNvPr>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19" name="Rounded Rectangle 19">
                <a:extLst>
                  <a:ext uri="{FF2B5EF4-FFF2-40B4-BE49-F238E27FC236}">
                    <a16:creationId xmlns:a16="http://schemas.microsoft.com/office/drawing/2014/main" id="{936A6077-96EA-ACEC-D7EE-114CAD0A42E6}"/>
                  </a:ext>
                </a:extLst>
              </p:cNvPr>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0" name="Rounded Rectangle 20">
                <a:extLst>
                  <a:ext uri="{FF2B5EF4-FFF2-40B4-BE49-F238E27FC236}">
                    <a16:creationId xmlns:a16="http://schemas.microsoft.com/office/drawing/2014/main" id="{5BE37094-1D5A-8912-FE45-7D53A4C9D0D8}"/>
                  </a:ext>
                </a:extLst>
              </p:cNvPr>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1" name="Rounded Rectangle 21">
                <a:extLst>
                  <a:ext uri="{FF2B5EF4-FFF2-40B4-BE49-F238E27FC236}">
                    <a16:creationId xmlns:a16="http://schemas.microsoft.com/office/drawing/2014/main" id="{6763EB95-2F2E-D35F-9E44-AAAF05D3C8F3}"/>
                  </a:ext>
                </a:extLst>
              </p:cNvPr>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2" name="Rounded Rectangle 22">
                <a:extLst>
                  <a:ext uri="{FF2B5EF4-FFF2-40B4-BE49-F238E27FC236}">
                    <a16:creationId xmlns:a16="http://schemas.microsoft.com/office/drawing/2014/main" id="{67F1B232-7EDD-7CE9-E18B-B0E64C604343}"/>
                  </a:ext>
                </a:extLst>
              </p:cNvPr>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3" name="Rounded Rectangle 25">
                <a:extLst>
                  <a:ext uri="{FF2B5EF4-FFF2-40B4-BE49-F238E27FC236}">
                    <a16:creationId xmlns:a16="http://schemas.microsoft.com/office/drawing/2014/main" id="{C542F1CB-E9D8-2432-F899-77D093A66FC7}"/>
                  </a:ext>
                </a:extLst>
              </p:cNvPr>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dirty="0">
                  <a:solidFill>
                    <a:prstClr val="white"/>
                  </a:solidFill>
                  <a:latin typeface="Arial"/>
                  <a:ea typeface="맑은 고딕" panose="020B0503020000020004" pitchFamily="34" charset="-127"/>
                  <a:sym typeface="Arial"/>
                </a:endParaRPr>
              </a:p>
            </p:txBody>
          </p:sp>
          <p:sp>
            <p:nvSpPr>
              <p:cNvPr id="25" name="Rounded Rectangle 27">
                <a:extLst>
                  <a:ext uri="{FF2B5EF4-FFF2-40B4-BE49-F238E27FC236}">
                    <a16:creationId xmlns:a16="http://schemas.microsoft.com/office/drawing/2014/main" id="{B79AA6E3-9DCB-3538-B2E4-8DECBC762C32}"/>
                  </a:ext>
                </a:extLst>
              </p:cNvPr>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6" name="Rounded Rectangle 28">
                <a:extLst>
                  <a:ext uri="{FF2B5EF4-FFF2-40B4-BE49-F238E27FC236}">
                    <a16:creationId xmlns:a16="http://schemas.microsoft.com/office/drawing/2014/main" id="{DD1A718B-1009-3455-16BE-8863E4923584}"/>
                  </a:ext>
                </a:extLst>
              </p:cNvPr>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sp>
            <p:nvSpPr>
              <p:cNvPr id="27" name="Rounded Rectangle 29">
                <a:extLst>
                  <a:ext uri="{FF2B5EF4-FFF2-40B4-BE49-F238E27FC236}">
                    <a16:creationId xmlns:a16="http://schemas.microsoft.com/office/drawing/2014/main" id="{466B581C-EA70-8B81-6DAB-F76F27017E86}"/>
                  </a:ext>
                </a:extLst>
              </p:cNvPr>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1867" kern="0">
                  <a:solidFill>
                    <a:prstClr val="black"/>
                  </a:solidFill>
                  <a:latin typeface="Arial"/>
                  <a:ea typeface="맑은 고딕" panose="020B0503020000020004" pitchFamily="34" charset="-127"/>
                  <a:sym typeface="Arial"/>
                </a:endParaRPr>
              </a:p>
            </p:txBody>
          </p:sp>
        </p:grpSp>
      </p:grpSp>
      <p:sp>
        <p:nvSpPr>
          <p:cNvPr id="1028" name="Freeform 13312">
            <a:extLst>
              <a:ext uri="{FF2B5EF4-FFF2-40B4-BE49-F238E27FC236}">
                <a16:creationId xmlns:a16="http://schemas.microsoft.com/office/drawing/2014/main" id="{516C5E2F-3A9C-1EA0-D5E6-9BE09DFC3C23}"/>
              </a:ext>
            </a:extLst>
          </p:cNvPr>
          <p:cNvSpPr/>
          <p:nvPr/>
        </p:nvSpPr>
        <p:spPr>
          <a:xfrm rot="21256609">
            <a:off x="159647" y="3164373"/>
            <a:ext cx="3610821" cy="231573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defRPr/>
            </a:pPr>
            <a:endParaRPr lang="ko-KR" altLang="en-US" sz="2400">
              <a:solidFill>
                <a:prstClr val="white"/>
              </a:solidFill>
              <a:latin typeface="Arial"/>
              <a:cs typeface="Arial"/>
              <a:sym typeface="Arial"/>
            </a:endParaRPr>
          </a:p>
        </p:txBody>
      </p:sp>
      <p:sp>
        <p:nvSpPr>
          <p:cNvPr id="1033" name="Rectangle: Folded Corner 1032">
            <a:extLst>
              <a:ext uri="{FF2B5EF4-FFF2-40B4-BE49-F238E27FC236}">
                <a16:creationId xmlns:a16="http://schemas.microsoft.com/office/drawing/2014/main" id="{ED9BC844-1EC8-43B8-83CE-E981F25C4241}"/>
              </a:ext>
            </a:extLst>
          </p:cNvPr>
          <p:cNvSpPr/>
          <p:nvPr/>
        </p:nvSpPr>
        <p:spPr>
          <a:xfrm>
            <a:off x="4237139" y="3624407"/>
            <a:ext cx="2704454" cy="249562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GB" sz="2400" b="1" i="1" kern="0" dirty="0">
                <a:solidFill>
                  <a:prstClr val="black"/>
                </a:solidFill>
                <a:latin typeface="Montserrat" panose="00000500000000000000" pitchFamily="2" charset="0"/>
                <a:sym typeface="Arial"/>
              </a:rPr>
              <a:t>Problem: </a:t>
            </a:r>
            <a:r>
              <a:rPr lang="en-GB" sz="2400" i="1" kern="0" dirty="0">
                <a:solidFill>
                  <a:prstClr val="black"/>
                </a:solidFill>
                <a:latin typeface="Montserrat" panose="00000500000000000000" pitchFamily="2" charset="0"/>
                <a:sym typeface="Arial"/>
              </a:rPr>
              <a:t>Delays in starting the right intervention</a:t>
            </a:r>
          </a:p>
        </p:txBody>
      </p:sp>
      <p:sp>
        <p:nvSpPr>
          <p:cNvPr id="1034" name="Arrow: Right 1033">
            <a:extLst>
              <a:ext uri="{FF2B5EF4-FFF2-40B4-BE49-F238E27FC236}">
                <a16:creationId xmlns:a16="http://schemas.microsoft.com/office/drawing/2014/main" id="{9920855F-ABDA-3741-8821-99CC8E0340AE}"/>
              </a:ext>
            </a:extLst>
          </p:cNvPr>
          <p:cNvSpPr/>
          <p:nvPr/>
        </p:nvSpPr>
        <p:spPr>
          <a:xfrm>
            <a:off x="7129219" y="5128373"/>
            <a:ext cx="1139025" cy="59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dirty="0">
              <a:solidFill>
                <a:prstClr val="white"/>
              </a:solidFill>
              <a:latin typeface="Arial"/>
              <a:sym typeface="Arial"/>
            </a:endParaRPr>
          </a:p>
        </p:txBody>
      </p:sp>
      <p:sp>
        <p:nvSpPr>
          <p:cNvPr id="1035" name="Action Button: Help 1034">
            <a:hlinkClick r:id="" action="ppaction://noaction" highlightClick="1"/>
            <a:extLst>
              <a:ext uri="{FF2B5EF4-FFF2-40B4-BE49-F238E27FC236}">
                <a16:creationId xmlns:a16="http://schemas.microsoft.com/office/drawing/2014/main" id="{47DCBC75-638D-701C-F9FD-C849AFDCF4E4}"/>
              </a:ext>
            </a:extLst>
          </p:cNvPr>
          <p:cNvSpPr/>
          <p:nvPr/>
        </p:nvSpPr>
        <p:spPr>
          <a:xfrm>
            <a:off x="8494597" y="1955125"/>
            <a:ext cx="2727849" cy="4566186"/>
          </a:xfrm>
          <a:prstGeom prst="actionButtonHelp">
            <a:avLst/>
          </a:prstGeom>
          <a:ln w="9525">
            <a:solidFill>
              <a:schemeClr val="tx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b" anchorCtr="0">
            <a:spAutoFit/>
          </a:bodyPr>
          <a:lstStyle/>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kern="0" dirty="0">
              <a:solidFill>
                <a:prstClr val="black"/>
              </a:solidFill>
              <a:latin typeface="Arial"/>
              <a:sym typeface="Arial"/>
            </a:endParaRPr>
          </a:p>
          <a:p>
            <a:pPr algn="ctr" defTabSz="1219170">
              <a:buClr>
                <a:srgbClr val="000000"/>
              </a:buClr>
              <a:defRPr/>
            </a:pPr>
            <a:endParaRPr lang="en-GB" sz="1867" b="1" i="1" kern="0" dirty="0">
              <a:solidFill>
                <a:prstClr val="black"/>
              </a:solidFill>
              <a:latin typeface="Arial"/>
              <a:sym typeface="Arial"/>
            </a:endParaRPr>
          </a:p>
          <a:p>
            <a:pPr algn="ctr" defTabSz="1219170">
              <a:buClr>
                <a:srgbClr val="000000"/>
              </a:buClr>
              <a:defRPr/>
            </a:pPr>
            <a:endParaRPr lang="en-GB" sz="1867" b="1" i="1" kern="0" dirty="0">
              <a:solidFill>
                <a:prstClr val="black"/>
              </a:solidFill>
              <a:latin typeface="Arial"/>
              <a:sym typeface="Arial"/>
            </a:endParaRPr>
          </a:p>
          <a:p>
            <a:pPr algn="ctr" defTabSz="1219170">
              <a:buClr>
                <a:srgbClr val="000000"/>
              </a:buClr>
              <a:defRPr/>
            </a:pPr>
            <a:r>
              <a:rPr lang="en-GB" sz="2400" b="1" i="1" kern="0" dirty="0">
                <a:solidFill>
                  <a:prstClr val="black"/>
                </a:solidFill>
                <a:latin typeface="Montserrat" panose="00000500000000000000" pitchFamily="2" charset="0"/>
                <a:sym typeface="Arial"/>
              </a:rPr>
              <a:t>But what’s going on ?</a:t>
            </a:r>
          </a:p>
          <a:p>
            <a:pPr algn="ctr" defTabSz="1219170">
              <a:buClr>
                <a:srgbClr val="000000"/>
              </a:buClr>
              <a:defRPr/>
            </a:pPr>
            <a:endParaRPr lang="en-GB" sz="1867" kern="0" dirty="0">
              <a:solidFill>
                <a:prstClr val="black"/>
              </a:solidFill>
              <a:latin typeface="Arial"/>
              <a:sym typeface="Arial"/>
            </a:endParaRPr>
          </a:p>
        </p:txBody>
      </p:sp>
      <p:sp>
        <p:nvSpPr>
          <p:cNvPr id="1044" name="TextBox 1043">
            <a:extLst>
              <a:ext uri="{FF2B5EF4-FFF2-40B4-BE49-F238E27FC236}">
                <a16:creationId xmlns:a16="http://schemas.microsoft.com/office/drawing/2014/main" id="{A9CA03E2-49DF-DBFF-60CC-395C3535496F}"/>
              </a:ext>
            </a:extLst>
          </p:cNvPr>
          <p:cNvSpPr txBox="1"/>
          <p:nvPr/>
        </p:nvSpPr>
        <p:spPr>
          <a:xfrm>
            <a:off x="1006760" y="364537"/>
            <a:ext cx="10410093" cy="523220"/>
          </a:xfrm>
          <a:prstGeom prst="rect">
            <a:avLst/>
          </a:prstGeom>
          <a:noFill/>
        </p:spPr>
        <p:txBody>
          <a:bodyPr wrap="square" rtlCol="0">
            <a:spAutoFit/>
          </a:bodyPr>
          <a:lstStyle/>
          <a:p>
            <a:pPr algn="ctr" defTabSz="1219170">
              <a:buClr>
                <a:srgbClr val="000000"/>
              </a:buClr>
              <a:defRPr/>
            </a:pPr>
            <a:r>
              <a:rPr lang="en-GB" sz="2800" b="1" kern="0" dirty="0">
                <a:latin typeface="Montserrat" panose="00000500000000000000" pitchFamily="2" charset="0"/>
                <a:cs typeface="Arial"/>
                <a:sym typeface="Arial"/>
              </a:rPr>
              <a:t>An example of the early stage of the QI journey </a:t>
            </a:r>
          </a:p>
        </p:txBody>
      </p:sp>
    </p:spTree>
    <p:extLst>
      <p:ext uri="{BB962C8B-B14F-4D97-AF65-F5344CB8AC3E}">
        <p14:creationId xmlns:p14="http://schemas.microsoft.com/office/powerpoint/2010/main" val="28174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a:extLst>
              <a:ext uri="{FF2B5EF4-FFF2-40B4-BE49-F238E27FC236}">
                <a16:creationId xmlns:a16="http://schemas.microsoft.com/office/drawing/2014/main" id="{D3CAEAEE-993D-16FF-9B88-FE5F2657E832}"/>
              </a:ext>
            </a:extLst>
          </p:cNvPr>
          <p:cNvGrpSpPr/>
          <p:nvPr/>
        </p:nvGrpSpPr>
        <p:grpSpPr>
          <a:xfrm>
            <a:off x="3596358" y="1603808"/>
            <a:ext cx="4318000" cy="3681161"/>
            <a:chOff x="2870739" y="1793896"/>
            <a:chExt cx="3513411" cy="3509855"/>
          </a:xfrm>
        </p:grpSpPr>
        <p:sp>
          <p:nvSpPr>
            <p:cNvPr id="12" name="Right Triangle 2">
              <a:extLst>
                <a:ext uri="{FF2B5EF4-FFF2-40B4-BE49-F238E27FC236}">
                  <a16:creationId xmlns:a16="http://schemas.microsoft.com/office/drawing/2014/main" id="{A7409203-7FE0-F3EC-9ED1-7607EB73B6F6}"/>
                </a:ext>
              </a:extLst>
            </p:cNvPr>
            <p:cNvSpPr/>
            <p:nvPr/>
          </p:nvSpPr>
          <p:spPr>
            <a:xfrm rot="5400000">
              <a:off x="4572000" y="2057693"/>
              <a:ext cx="1512168" cy="151216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13" name="Right Triangle 3">
              <a:extLst>
                <a:ext uri="{FF2B5EF4-FFF2-40B4-BE49-F238E27FC236}">
                  <a16:creationId xmlns:a16="http://schemas.microsoft.com/office/drawing/2014/main" id="{2F5D84B9-5A12-32AC-8D15-5780D5542F34}"/>
                </a:ext>
              </a:extLst>
            </p:cNvPr>
            <p:cNvSpPr/>
            <p:nvPr/>
          </p:nvSpPr>
          <p:spPr>
            <a:xfrm rot="8400000">
              <a:off x="4871982" y="2892015"/>
              <a:ext cx="1512168" cy="151216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dirty="0">
                <a:solidFill>
                  <a:prstClr val="white"/>
                </a:solidFill>
                <a:latin typeface="Arial"/>
                <a:ea typeface="맑은 고딕" panose="020B0503020000020004" pitchFamily="34" charset="-127"/>
                <a:sym typeface="Arial"/>
              </a:endParaRPr>
            </a:p>
          </p:txBody>
        </p:sp>
        <p:sp>
          <p:nvSpPr>
            <p:cNvPr id="14" name="Right Triangle 4">
              <a:extLst>
                <a:ext uri="{FF2B5EF4-FFF2-40B4-BE49-F238E27FC236}">
                  <a16:creationId xmlns:a16="http://schemas.microsoft.com/office/drawing/2014/main" id="{8D06CE5B-6585-1935-26C7-D2C57C6C206B}"/>
                </a:ext>
              </a:extLst>
            </p:cNvPr>
            <p:cNvSpPr/>
            <p:nvPr/>
          </p:nvSpPr>
          <p:spPr>
            <a:xfrm rot="11400000">
              <a:off x="4418366" y="3650429"/>
              <a:ext cx="1512168" cy="1512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15" name="Right Triangle 5">
              <a:extLst>
                <a:ext uri="{FF2B5EF4-FFF2-40B4-BE49-F238E27FC236}">
                  <a16:creationId xmlns:a16="http://schemas.microsoft.com/office/drawing/2014/main" id="{938576F5-303F-36AB-1699-BEADA83FE4E3}"/>
                </a:ext>
              </a:extLst>
            </p:cNvPr>
            <p:cNvSpPr/>
            <p:nvPr/>
          </p:nvSpPr>
          <p:spPr>
            <a:xfrm rot="14400000">
              <a:off x="3547692" y="3791583"/>
              <a:ext cx="1512168" cy="151216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16" name="Right Triangle 6">
              <a:extLst>
                <a:ext uri="{FF2B5EF4-FFF2-40B4-BE49-F238E27FC236}">
                  <a16:creationId xmlns:a16="http://schemas.microsoft.com/office/drawing/2014/main" id="{179CB30C-BA60-7B9B-C991-9F6564EC456C}"/>
                </a:ext>
              </a:extLst>
            </p:cNvPr>
            <p:cNvSpPr/>
            <p:nvPr/>
          </p:nvSpPr>
          <p:spPr>
            <a:xfrm rot="17400000">
              <a:off x="2870739" y="3219030"/>
              <a:ext cx="1512168" cy="15121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17" name="Right Triangle 7">
              <a:extLst>
                <a:ext uri="{FF2B5EF4-FFF2-40B4-BE49-F238E27FC236}">
                  <a16:creationId xmlns:a16="http://schemas.microsoft.com/office/drawing/2014/main" id="{BB6D22DF-9268-540A-4F43-44869D465DBF}"/>
                </a:ext>
              </a:extLst>
            </p:cNvPr>
            <p:cNvSpPr/>
            <p:nvPr/>
          </p:nvSpPr>
          <p:spPr>
            <a:xfrm rot="20400000">
              <a:off x="2884374" y="2335416"/>
              <a:ext cx="1512168" cy="151216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18" name="Right Triangle 8">
              <a:extLst>
                <a:ext uri="{FF2B5EF4-FFF2-40B4-BE49-F238E27FC236}">
                  <a16:creationId xmlns:a16="http://schemas.microsoft.com/office/drawing/2014/main" id="{2DF5C77B-8799-99C1-83BE-594F770F0930}"/>
                </a:ext>
              </a:extLst>
            </p:cNvPr>
            <p:cNvSpPr/>
            <p:nvPr/>
          </p:nvSpPr>
          <p:spPr>
            <a:xfrm rot="2400000">
              <a:off x="3742577" y="1793896"/>
              <a:ext cx="1512168" cy="1512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grpSp>
      <p:sp>
        <p:nvSpPr>
          <p:cNvPr id="22" name="TextBox 21">
            <a:extLst>
              <a:ext uri="{FF2B5EF4-FFF2-40B4-BE49-F238E27FC236}">
                <a16:creationId xmlns:a16="http://schemas.microsoft.com/office/drawing/2014/main" id="{454EACDC-2FFC-42A4-F38D-EA8C03DBA953}"/>
              </a:ext>
            </a:extLst>
          </p:cNvPr>
          <p:cNvSpPr txBox="1"/>
          <p:nvPr/>
        </p:nvSpPr>
        <p:spPr>
          <a:xfrm>
            <a:off x="7927860" y="1521851"/>
            <a:ext cx="3127251" cy="923330"/>
          </a:xfrm>
          <a:prstGeom prst="rect">
            <a:avLst/>
          </a:prstGeom>
          <a:noFill/>
        </p:spPr>
        <p:txBody>
          <a:bodyPr wrap="square">
            <a:spAutoFit/>
          </a:bodyPr>
          <a:lstStyle/>
          <a:p>
            <a:pPr defTabSz="1219170">
              <a:buClr>
                <a:srgbClr val="000000"/>
              </a:buClr>
            </a:pPr>
            <a:r>
              <a:rPr lang="en-GB" kern="0" dirty="0">
                <a:solidFill>
                  <a:srgbClr val="000000"/>
                </a:solidFill>
                <a:latin typeface="Montserrat" panose="00000500000000000000" pitchFamily="2" charset="0"/>
                <a:cs typeface="Arial"/>
                <a:sym typeface="Arial"/>
              </a:rPr>
              <a:t>Urgent risk management takes priority over planned treatment starts</a:t>
            </a:r>
          </a:p>
        </p:txBody>
      </p:sp>
      <p:sp>
        <p:nvSpPr>
          <p:cNvPr id="24" name="TextBox 23">
            <a:extLst>
              <a:ext uri="{FF2B5EF4-FFF2-40B4-BE49-F238E27FC236}">
                <a16:creationId xmlns:a16="http://schemas.microsoft.com/office/drawing/2014/main" id="{930B30A9-BA4B-E28A-8A1B-60754790D111}"/>
              </a:ext>
            </a:extLst>
          </p:cNvPr>
          <p:cNvSpPr txBox="1"/>
          <p:nvPr/>
        </p:nvSpPr>
        <p:spPr>
          <a:xfrm>
            <a:off x="8300791" y="2885283"/>
            <a:ext cx="3891209" cy="379656"/>
          </a:xfrm>
          <a:prstGeom prst="rect">
            <a:avLst/>
          </a:prstGeom>
          <a:noFill/>
        </p:spPr>
        <p:txBody>
          <a:bodyPr wrap="square">
            <a:spAutoFit/>
          </a:bodyPr>
          <a:lstStyle/>
          <a:p>
            <a:pPr defTabSz="1219170">
              <a:buClr>
                <a:srgbClr val="000000"/>
              </a:buClr>
            </a:pPr>
            <a:endParaRPr lang="en-GB" sz="1867" kern="0" dirty="0">
              <a:solidFill>
                <a:srgbClr val="000000"/>
              </a:solidFill>
              <a:latin typeface="Nunito" panose="020B0604020202020204" charset="0"/>
              <a:cs typeface="Arial"/>
              <a:sym typeface="Arial"/>
            </a:endParaRPr>
          </a:p>
        </p:txBody>
      </p:sp>
      <p:sp>
        <p:nvSpPr>
          <p:cNvPr id="34" name="Oval 39">
            <a:extLst>
              <a:ext uri="{FF2B5EF4-FFF2-40B4-BE49-F238E27FC236}">
                <a16:creationId xmlns:a16="http://schemas.microsoft.com/office/drawing/2014/main" id="{D83A6C4A-2E83-AFAA-B533-5BB5D5732F92}"/>
              </a:ext>
            </a:extLst>
          </p:cNvPr>
          <p:cNvSpPr/>
          <p:nvPr/>
        </p:nvSpPr>
        <p:spPr>
          <a:xfrm>
            <a:off x="4866469" y="2479729"/>
            <a:ext cx="1929538" cy="187529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a:solidFill>
                <a:prstClr val="white"/>
              </a:solidFill>
              <a:latin typeface="Arial"/>
              <a:ea typeface="맑은 고딕" panose="020B0503020000020004" pitchFamily="34" charset="-127"/>
              <a:sym typeface="Arial"/>
            </a:endParaRPr>
          </a:p>
        </p:txBody>
      </p:sp>
      <p:sp>
        <p:nvSpPr>
          <p:cNvPr id="35" name="TextBox 34">
            <a:extLst>
              <a:ext uri="{FF2B5EF4-FFF2-40B4-BE49-F238E27FC236}">
                <a16:creationId xmlns:a16="http://schemas.microsoft.com/office/drawing/2014/main" id="{8790AA7A-05C8-8B2B-03C5-7533F3761F5F}"/>
              </a:ext>
            </a:extLst>
          </p:cNvPr>
          <p:cNvSpPr txBox="1"/>
          <p:nvPr/>
        </p:nvSpPr>
        <p:spPr>
          <a:xfrm>
            <a:off x="4982705" y="2820929"/>
            <a:ext cx="1704814" cy="1241622"/>
          </a:xfrm>
          <a:prstGeom prst="rect">
            <a:avLst/>
          </a:prstGeom>
          <a:noFill/>
        </p:spPr>
        <p:txBody>
          <a:bodyPr wrap="square" rtlCol="0" anchor="ctr">
            <a:spAutoFit/>
          </a:bodyPr>
          <a:lstStyle/>
          <a:p>
            <a:pPr algn="ctr" defTabSz="1219170">
              <a:buClr>
                <a:srgbClr val="000000"/>
              </a:buClr>
            </a:pPr>
            <a:r>
              <a:rPr lang="en-US" altLang="ko-KR" sz="1867" b="1" kern="0" dirty="0">
                <a:solidFill>
                  <a:prstClr val="white"/>
                </a:solidFill>
                <a:latin typeface="Arial"/>
                <a:cs typeface="Arial" pitchFamily="34" charset="0"/>
                <a:sym typeface="Arial"/>
              </a:rPr>
              <a:t>Delays in starting the right intervention</a:t>
            </a:r>
          </a:p>
        </p:txBody>
      </p:sp>
      <p:sp>
        <p:nvSpPr>
          <p:cNvPr id="38" name="TextBox 37">
            <a:extLst>
              <a:ext uri="{FF2B5EF4-FFF2-40B4-BE49-F238E27FC236}">
                <a16:creationId xmlns:a16="http://schemas.microsoft.com/office/drawing/2014/main" id="{03F9F0F8-EC1A-0C13-8572-DB2B7CC301E3}"/>
              </a:ext>
            </a:extLst>
          </p:cNvPr>
          <p:cNvSpPr txBox="1"/>
          <p:nvPr/>
        </p:nvSpPr>
        <p:spPr>
          <a:xfrm>
            <a:off x="1806922" y="5234137"/>
            <a:ext cx="3075647" cy="1241622"/>
          </a:xfrm>
          <a:prstGeom prst="rect">
            <a:avLst/>
          </a:prstGeom>
          <a:noFill/>
        </p:spPr>
        <p:txBody>
          <a:bodyPr wrap="square" rtlCol="0">
            <a:spAutoFit/>
          </a:bodyPr>
          <a:lstStyle/>
          <a:p>
            <a:pPr defTabSz="1219170">
              <a:buClr>
                <a:srgbClr val="000000"/>
              </a:buClr>
            </a:pPr>
            <a:r>
              <a:rPr lang="en-GB" sz="1867" kern="0" dirty="0">
                <a:solidFill>
                  <a:srgbClr val="000000"/>
                </a:solidFill>
                <a:latin typeface="Montserrat" panose="00000500000000000000" pitchFamily="2" charset="0"/>
                <a:cs typeface="Arial"/>
                <a:sym typeface="Arial"/>
              </a:rPr>
              <a:t>Staff are not confident in explaining what certain interventions consist of</a:t>
            </a:r>
          </a:p>
        </p:txBody>
      </p:sp>
      <p:sp>
        <p:nvSpPr>
          <p:cNvPr id="3" name="TextBox 2">
            <a:extLst>
              <a:ext uri="{FF2B5EF4-FFF2-40B4-BE49-F238E27FC236}">
                <a16:creationId xmlns:a16="http://schemas.microsoft.com/office/drawing/2014/main" id="{F4D5DEA4-2F33-35D8-461B-B6719466C219}"/>
              </a:ext>
            </a:extLst>
          </p:cNvPr>
          <p:cNvSpPr txBox="1"/>
          <p:nvPr/>
        </p:nvSpPr>
        <p:spPr>
          <a:xfrm>
            <a:off x="108488" y="138320"/>
            <a:ext cx="12083512" cy="954107"/>
          </a:xfrm>
          <a:prstGeom prst="rect">
            <a:avLst/>
          </a:prstGeom>
          <a:noFill/>
        </p:spPr>
        <p:txBody>
          <a:bodyPr wrap="square">
            <a:spAutoFit/>
          </a:bodyPr>
          <a:lstStyle/>
          <a:p>
            <a:pPr algn="ctr" defTabSz="1219170">
              <a:buClr>
                <a:srgbClr val="000000"/>
              </a:buClr>
              <a:defRPr/>
            </a:pPr>
            <a:r>
              <a:rPr lang="en-GB" sz="2800" b="1" kern="0" dirty="0">
                <a:latin typeface="Montserrat" panose="00000500000000000000" pitchFamily="2" charset="0"/>
                <a:cs typeface="Arial"/>
                <a:sym typeface="Arial"/>
              </a:rPr>
              <a:t>Using the example of</a:t>
            </a:r>
            <a:r>
              <a:rPr kumimoji="0" lang="en-GB" sz="2800" b="1" u="none" strike="noStrike" kern="0" cap="none" spc="0" normalizeH="0" baseline="0" noProof="0" dirty="0">
                <a:ln>
                  <a:noFill/>
                </a:ln>
                <a:effectLst/>
                <a:uLnTx/>
                <a:uFillTx/>
                <a:latin typeface="Montserrat" panose="00000500000000000000" pitchFamily="2" charset="0"/>
                <a:sym typeface="Arial"/>
              </a:rPr>
              <a:t> </a:t>
            </a:r>
            <a:r>
              <a:rPr kumimoji="0" lang="en-GB" sz="2800" b="1" u="sng" strike="noStrike" kern="0" cap="none" spc="0" normalizeH="0" baseline="0" noProof="0" dirty="0">
                <a:ln>
                  <a:noFill/>
                </a:ln>
                <a:effectLst/>
                <a:uLnTx/>
                <a:uFillTx/>
                <a:latin typeface="Montserrat" panose="00000500000000000000" pitchFamily="2" charset="0"/>
                <a:sym typeface="Arial"/>
              </a:rPr>
              <a:t>delays in starting the right intervention,</a:t>
            </a:r>
            <a:r>
              <a:rPr lang="en-GB" sz="2800" b="1" kern="0" dirty="0">
                <a:latin typeface="Montserrat" panose="00000500000000000000" pitchFamily="2" charset="0"/>
                <a:cs typeface="Arial"/>
                <a:sym typeface="Arial"/>
              </a:rPr>
              <a:t>  what do you think might be causing the problem ?</a:t>
            </a:r>
          </a:p>
        </p:txBody>
      </p:sp>
      <p:sp>
        <p:nvSpPr>
          <p:cNvPr id="5" name="TextBox 4">
            <a:extLst>
              <a:ext uri="{FF2B5EF4-FFF2-40B4-BE49-F238E27FC236}">
                <a16:creationId xmlns:a16="http://schemas.microsoft.com/office/drawing/2014/main" id="{0A125B3A-1431-1700-A445-8092F4134733}"/>
              </a:ext>
            </a:extLst>
          </p:cNvPr>
          <p:cNvSpPr txBox="1"/>
          <p:nvPr/>
        </p:nvSpPr>
        <p:spPr>
          <a:xfrm>
            <a:off x="7602651" y="5214642"/>
            <a:ext cx="3962400" cy="923330"/>
          </a:xfrm>
          <a:prstGeom prst="rect">
            <a:avLst/>
          </a:prstGeom>
          <a:noFill/>
        </p:spPr>
        <p:txBody>
          <a:bodyPr wrap="square">
            <a:spAutoFit/>
          </a:bodyPr>
          <a:lstStyle/>
          <a:p>
            <a:r>
              <a:rPr lang="en-GB" dirty="0">
                <a:latin typeface="Montserrat" panose="00000500000000000000" pitchFamily="2" charset="0"/>
              </a:rPr>
              <a:t>Service users and families aren’t always clear about what different interventions involve</a:t>
            </a:r>
          </a:p>
        </p:txBody>
      </p:sp>
      <p:sp>
        <p:nvSpPr>
          <p:cNvPr id="11" name="TextBox 10">
            <a:extLst>
              <a:ext uri="{FF2B5EF4-FFF2-40B4-BE49-F238E27FC236}">
                <a16:creationId xmlns:a16="http://schemas.microsoft.com/office/drawing/2014/main" id="{AB8F80F5-5127-5B23-08CA-07BD824D1455}"/>
              </a:ext>
            </a:extLst>
          </p:cNvPr>
          <p:cNvSpPr txBox="1"/>
          <p:nvPr/>
        </p:nvSpPr>
        <p:spPr>
          <a:xfrm>
            <a:off x="8381029" y="3283883"/>
            <a:ext cx="3337948" cy="923330"/>
          </a:xfrm>
          <a:prstGeom prst="rect">
            <a:avLst/>
          </a:prstGeom>
          <a:noFill/>
        </p:spPr>
        <p:txBody>
          <a:bodyPr wrap="square">
            <a:spAutoFit/>
          </a:bodyPr>
          <a:lstStyle/>
          <a:p>
            <a:r>
              <a:rPr lang="en-GB" dirty="0">
                <a:latin typeface="Montserrat" panose="00000500000000000000" pitchFamily="2" charset="0"/>
              </a:rPr>
              <a:t>Referral and triage processes are unclear or vary between teams</a:t>
            </a:r>
          </a:p>
        </p:txBody>
      </p:sp>
      <p:sp>
        <p:nvSpPr>
          <p:cNvPr id="21" name="TextBox 20">
            <a:extLst>
              <a:ext uri="{FF2B5EF4-FFF2-40B4-BE49-F238E27FC236}">
                <a16:creationId xmlns:a16="http://schemas.microsoft.com/office/drawing/2014/main" id="{7B2E9CC4-F67F-409C-EEC8-9469C8AD4559}"/>
              </a:ext>
            </a:extLst>
          </p:cNvPr>
          <p:cNvSpPr txBox="1"/>
          <p:nvPr/>
        </p:nvSpPr>
        <p:spPr>
          <a:xfrm>
            <a:off x="1054296" y="1465262"/>
            <a:ext cx="2415799" cy="923330"/>
          </a:xfrm>
          <a:prstGeom prst="rect">
            <a:avLst/>
          </a:prstGeom>
          <a:noFill/>
        </p:spPr>
        <p:txBody>
          <a:bodyPr wrap="square">
            <a:spAutoFit/>
          </a:bodyPr>
          <a:lstStyle/>
          <a:p>
            <a:r>
              <a:rPr lang="en-GB" dirty="0">
                <a:latin typeface="Montserrat" panose="00000500000000000000" pitchFamily="2" charset="0"/>
              </a:rPr>
              <a:t>Limited clinician availability delays allocation</a:t>
            </a:r>
          </a:p>
        </p:txBody>
      </p:sp>
      <p:sp>
        <p:nvSpPr>
          <p:cNvPr id="25" name="TextBox 24">
            <a:extLst>
              <a:ext uri="{FF2B5EF4-FFF2-40B4-BE49-F238E27FC236}">
                <a16:creationId xmlns:a16="http://schemas.microsoft.com/office/drawing/2014/main" id="{ECCCE806-92B8-8767-47C8-2975CEDF3BF4}"/>
              </a:ext>
            </a:extLst>
          </p:cNvPr>
          <p:cNvSpPr txBox="1"/>
          <p:nvPr/>
        </p:nvSpPr>
        <p:spPr>
          <a:xfrm>
            <a:off x="690513" y="3203818"/>
            <a:ext cx="2547535" cy="1200329"/>
          </a:xfrm>
          <a:prstGeom prst="rect">
            <a:avLst/>
          </a:prstGeom>
          <a:noFill/>
        </p:spPr>
        <p:txBody>
          <a:bodyPr wrap="square">
            <a:spAutoFit/>
          </a:bodyPr>
          <a:lstStyle/>
          <a:p>
            <a:r>
              <a:rPr lang="en-GB" dirty="0">
                <a:latin typeface="Montserrat" panose="00000500000000000000" pitchFamily="2" charset="0"/>
              </a:rPr>
              <a:t>Training opportunities aren’t always accessible or timely</a:t>
            </a:r>
          </a:p>
        </p:txBody>
      </p:sp>
    </p:spTree>
    <p:extLst>
      <p:ext uri="{BB962C8B-B14F-4D97-AF65-F5344CB8AC3E}">
        <p14:creationId xmlns:p14="http://schemas.microsoft.com/office/powerpoint/2010/main" val="38351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2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p:bldP spid="5" grpId="0"/>
      <p:bldP spid="11"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D44CB93-B1AB-9941-86CA-E955AB20A51F}"/>
              </a:ext>
            </a:extLst>
          </p:cNvPr>
          <p:cNvSpPr txBox="1">
            <a:spLocks/>
          </p:cNvSpPr>
          <p:nvPr/>
        </p:nvSpPr>
        <p:spPr>
          <a:xfrm>
            <a:off x="2077915" y="545124"/>
            <a:ext cx="8229600" cy="549054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defTabSz="1219170">
              <a:buClr>
                <a:prstClr val="black"/>
              </a:buClr>
            </a:pPr>
            <a:r>
              <a:rPr lang="en-US" sz="2667" b="1" kern="0" dirty="0">
                <a:solidFill>
                  <a:srgbClr val="ACCBF9">
                    <a:lumMod val="50000"/>
                  </a:srgbClr>
                </a:solidFill>
                <a:latin typeface="Montserrat" panose="00000500000000000000" pitchFamily="2" charset="0"/>
                <a:cs typeface="Franklin Gothic Book"/>
              </a:rPr>
              <a:t>What is your problem?</a:t>
            </a:r>
          </a:p>
          <a:p>
            <a:pPr marL="0" indent="0" defTabSz="1219170">
              <a:buClr>
                <a:prstClr val="black"/>
              </a:buClr>
            </a:pPr>
            <a:r>
              <a:rPr lang="en-US" sz="2667" b="1" kern="0" dirty="0">
                <a:solidFill>
                  <a:srgbClr val="ACCBF9">
                    <a:lumMod val="50000"/>
                  </a:srgbClr>
                </a:solidFill>
                <a:latin typeface="Montserrat" panose="00000500000000000000" pitchFamily="2" charset="0"/>
                <a:cs typeface="Franklin Gothic Book"/>
              </a:rPr>
              <a:t>Diagnosis/analysis</a:t>
            </a: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2667" kern="0" dirty="0">
              <a:solidFill>
                <a:prstClr val="black"/>
              </a:solidFill>
              <a:latin typeface="Nunito" pitchFamily="2" charset="0"/>
              <a:cs typeface="Franklin Gothic Book"/>
            </a:endParaRPr>
          </a:p>
          <a:p>
            <a:pPr marL="0" indent="0" defTabSz="1219170">
              <a:buClr>
                <a:prstClr val="black"/>
              </a:buClr>
            </a:pPr>
            <a:endParaRPr lang="en-US" sz="1067" kern="0" dirty="0">
              <a:solidFill>
                <a:prstClr val="black"/>
              </a:solidFill>
              <a:latin typeface="Nunito" pitchFamily="2" charset="0"/>
              <a:cs typeface="Franklin Gothic Book"/>
            </a:endParaRPr>
          </a:p>
          <a:p>
            <a:pPr marL="0" indent="0" defTabSz="1219170">
              <a:buClr>
                <a:prstClr val="black"/>
              </a:buClr>
            </a:pPr>
            <a:endParaRPr lang="en-US" sz="2667" b="1" kern="0" dirty="0">
              <a:solidFill>
                <a:srgbClr val="ACCBF9">
                  <a:lumMod val="50000"/>
                </a:srgbClr>
              </a:solidFill>
              <a:latin typeface="Nunito" pitchFamily="2" charset="0"/>
              <a:cs typeface="Franklin Gothic Book"/>
            </a:endParaRPr>
          </a:p>
          <a:p>
            <a:pPr marL="0" indent="0" defTabSz="1219170">
              <a:buClr>
                <a:prstClr val="black"/>
              </a:buClr>
            </a:pPr>
            <a:r>
              <a:rPr lang="en-US" sz="2667" b="1" kern="0" dirty="0">
                <a:solidFill>
                  <a:schemeClr val="tx1"/>
                </a:solidFill>
                <a:latin typeface="Montserrat" panose="00000500000000000000" pitchFamily="2" charset="0"/>
                <a:cs typeface="Franklin Gothic Book"/>
              </a:rPr>
              <a:t>What are you going to do about it?</a:t>
            </a:r>
          </a:p>
        </p:txBody>
      </p:sp>
      <p:sp>
        <p:nvSpPr>
          <p:cNvPr id="8" name="Down Arrow 5">
            <a:extLst>
              <a:ext uri="{FF2B5EF4-FFF2-40B4-BE49-F238E27FC236}">
                <a16:creationId xmlns:a16="http://schemas.microsoft.com/office/drawing/2014/main" id="{65F007CE-2407-FBD0-522A-05D6EB7E4D40}"/>
              </a:ext>
            </a:extLst>
          </p:cNvPr>
          <p:cNvSpPr/>
          <p:nvPr/>
        </p:nvSpPr>
        <p:spPr>
          <a:xfrm>
            <a:off x="3967256" y="2053451"/>
            <a:ext cx="4187151" cy="2920985"/>
          </a:xfrm>
          <a:prstGeom prst="downArrow">
            <a:avLst/>
          </a:prstGeom>
          <a:solidFill>
            <a:srgbClr val="002060"/>
          </a:solidFill>
          <a:ln>
            <a:solidFill>
              <a:srgbClr val="00B0F0"/>
            </a:solidFill>
          </a:ln>
          <a:effectLst>
            <a:glow rad="139700">
              <a:schemeClr val="accent3">
                <a:satMod val="175000"/>
                <a:alpha val="40000"/>
              </a:schemeClr>
            </a:glow>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defTabSz="1219170">
              <a:buClr>
                <a:srgbClr val="000000"/>
              </a:buClr>
            </a:pPr>
            <a:endParaRPr lang="en-US" sz="2000" b="1" kern="0" dirty="0">
              <a:solidFill>
                <a:prstClr val="white"/>
              </a:solidFill>
              <a:latin typeface="Nunito" pitchFamily="2" charset="0"/>
              <a:sym typeface="Arial"/>
            </a:endParaRPr>
          </a:p>
          <a:p>
            <a:pPr algn="ctr" defTabSz="1219170">
              <a:buClr>
                <a:srgbClr val="000000"/>
              </a:buClr>
            </a:pPr>
            <a:r>
              <a:rPr lang="en-US" sz="2000" b="1" kern="0" dirty="0">
                <a:solidFill>
                  <a:prstClr val="white"/>
                </a:solidFill>
                <a:latin typeface="Nunito" pitchFamily="2" charset="0"/>
                <a:sym typeface="Arial"/>
              </a:rPr>
              <a:t>So now you REALLY understand your problem and what’s causing it….</a:t>
            </a:r>
          </a:p>
        </p:txBody>
      </p:sp>
    </p:spTree>
    <p:extLst>
      <p:ext uri="{BB962C8B-B14F-4D97-AF65-F5344CB8AC3E}">
        <p14:creationId xmlns:p14="http://schemas.microsoft.com/office/powerpoint/2010/main" val="2891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xEl>
                                              <p:pRg st="12" end="1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DA9DF-3DAC-FBE3-3E9D-81A3CF18C70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62CA96-02CE-AA65-3351-F1FB0AC87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45829ABD-795B-75AB-0568-5AE6DFCF4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2AD96AF-2B5E-DA11-4CF0-AFFF7C354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73A51C-013F-4C1B-F793-3E9FBF7307B7}"/>
              </a:ext>
            </a:extLst>
          </p:cNvPr>
          <p:cNvSpPr txBox="1"/>
          <p:nvPr/>
        </p:nvSpPr>
        <p:spPr>
          <a:xfrm>
            <a:off x="1043774" y="1049001"/>
            <a:ext cx="9665257" cy="4855464"/>
          </a:xfrm>
          <a:prstGeom prst="rect">
            <a:avLst/>
          </a:prstGeom>
        </p:spPr>
        <p:txBody>
          <a:bodyPr vert="horz" lIns="91440" tIns="45720" rIns="91440" bIns="45720" rtlCol="0" anchor="t">
            <a:normAutofit/>
          </a:bodyPr>
          <a:lstStyle/>
          <a:p>
            <a:pPr>
              <a:lnSpc>
                <a:spcPct val="90000"/>
              </a:lnSpc>
              <a:spcBef>
                <a:spcPts val="1000"/>
              </a:spcBef>
            </a:pPr>
            <a:endParaRPr lang="en-US" sz="2000" b="1" dirty="0">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p:txBody>
      </p:sp>
      <p:sp>
        <p:nvSpPr>
          <p:cNvPr id="4" name="TextBox 3">
            <a:extLst>
              <a:ext uri="{FF2B5EF4-FFF2-40B4-BE49-F238E27FC236}">
                <a16:creationId xmlns:a16="http://schemas.microsoft.com/office/drawing/2014/main" id="{D4B019D7-9077-23D5-8C92-6EDB0C519C0F}"/>
              </a:ext>
            </a:extLst>
          </p:cNvPr>
          <p:cNvSpPr txBox="1"/>
          <p:nvPr/>
        </p:nvSpPr>
        <p:spPr>
          <a:xfrm>
            <a:off x="879229" y="740327"/>
            <a:ext cx="10612315" cy="52469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We’re going to open with a quick poll which should be coming up on your screens now.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D0D0D"/>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D0D0D"/>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Q. What best describes your relationship with Quality </a:t>
            </a:r>
            <a:r>
              <a:rPr lang="en-GB" sz="2400" b="1" i="1" dirty="0">
                <a:solidFill>
                  <a:srgbClr val="0070C0"/>
                </a:solidFill>
                <a:latin typeface="Montserrat" panose="00000500000000000000" pitchFamily="2" charset="0"/>
              </a:rPr>
              <a:t>I</a:t>
            </a:r>
            <a:r>
              <a:rPr kumimoji="0" lang="en-GB" sz="2400" b="1" i="1" u="none" strike="noStrike" kern="1200" cap="none" spc="0" normalizeH="0" baseline="0" noProof="0" dirty="0" err="1">
                <a:ln>
                  <a:noFill/>
                </a:ln>
                <a:solidFill>
                  <a:srgbClr val="0070C0"/>
                </a:solidFill>
                <a:effectLst/>
                <a:uLnTx/>
                <a:uFillTx/>
                <a:latin typeface="Montserrat" panose="00000500000000000000" pitchFamily="2" charset="0"/>
                <a:ea typeface="+mn-ea"/>
                <a:cs typeface="+mn-cs"/>
              </a:rPr>
              <a:t>mprovement</a:t>
            </a:r>
            <a:r>
              <a:rPr kumimoji="0" lang="en-GB" sz="2400" b="1" i="1"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 right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Options: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I’m actively involved in QI work</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I want to do QI but I’m not sure where to start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I’ve tried QI before and found it hard to sustain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QI feels important but unrealistic in current pressures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D0D0D"/>
                </a:solidFill>
                <a:effectLst/>
                <a:uLnTx/>
                <a:uFillTx/>
                <a:latin typeface="Montserrat" panose="00000500000000000000" pitchFamily="2" charset="0"/>
                <a:ea typeface="+mn-ea"/>
                <a:cs typeface="+mn-cs"/>
              </a:rPr>
              <a:t>I’m not sure if improvement is the priority right now</a:t>
            </a:r>
          </a:p>
        </p:txBody>
      </p:sp>
    </p:spTree>
    <p:extLst>
      <p:ext uri="{BB962C8B-B14F-4D97-AF65-F5344CB8AC3E}">
        <p14:creationId xmlns:p14="http://schemas.microsoft.com/office/powerpoint/2010/main" val="31709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7A21E7-5FF6-654D-E5EC-78E46425E10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4BA757-F02E-DFDE-4E9E-6F350EB8A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ACE18AFC-FCC0-A710-A490-B1807316F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BE181C1-B488-CB56-C735-FFE134D58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45C418F6-4F67-DE74-D6E5-045FD4043506}"/>
              </a:ext>
            </a:extLst>
          </p:cNvPr>
          <p:cNvSpPr txBox="1"/>
          <p:nvPr/>
        </p:nvSpPr>
        <p:spPr>
          <a:xfrm>
            <a:off x="1043774" y="1049001"/>
            <a:ext cx="9665257" cy="485546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Content Placeholder 6">
            <a:extLst>
              <a:ext uri="{FF2B5EF4-FFF2-40B4-BE49-F238E27FC236}">
                <a16:creationId xmlns:a16="http://schemas.microsoft.com/office/drawing/2014/main" id="{425D2960-D165-5EE0-72EC-92D35AE4A53C}"/>
              </a:ext>
            </a:extLst>
          </p:cNvPr>
          <p:cNvSpPr txBox="1">
            <a:spLocks/>
          </p:cNvSpPr>
          <p:nvPr/>
        </p:nvSpPr>
        <p:spPr>
          <a:xfrm>
            <a:off x="266400" y="1361350"/>
            <a:ext cx="11176000" cy="3509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68" indent="-439728">
              <a:spcBef>
                <a:spcPts val="600"/>
              </a:spcBef>
              <a:spcAft>
                <a:spcPts val="1200"/>
              </a:spcAft>
              <a:tabLst>
                <a:tab pos="801668" algn="l"/>
              </a:tabLst>
            </a:pPr>
            <a:r>
              <a:rPr lang="en-GB">
                <a:solidFill>
                  <a:schemeClr val="tx2">
                    <a:lumMod val="50000"/>
                  </a:schemeClr>
                </a:solidFill>
                <a:latin typeface="Montserrat" panose="00000500000000000000" pitchFamily="2" charset="0"/>
                <a:ea typeface="Gadugi" panose="020B0502040204020203" pitchFamily="34" charset="0"/>
                <a:cs typeface="Franklin Gothic Book"/>
              </a:rPr>
              <a:t>Numbers (quantitative) data that is already being collected: </a:t>
            </a:r>
          </a:p>
          <a:p>
            <a:pPr marL="801668" indent="-439728">
              <a:spcBef>
                <a:spcPts val="600"/>
              </a:spcBef>
              <a:spcAft>
                <a:spcPts val="1200"/>
              </a:spcAft>
              <a:tabLst>
                <a:tab pos="801668" algn="l"/>
              </a:tabLst>
            </a:pPr>
            <a:r>
              <a:rPr lang="en-GB">
                <a:solidFill>
                  <a:schemeClr val="tx2">
                    <a:lumMod val="50000"/>
                  </a:schemeClr>
                </a:solidFill>
                <a:latin typeface="Montserrat" panose="00000500000000000000" pitchFamily="2" charset="0"/>
                <a:ea typeface="Gadugi" panose="020B0502040204020203" pitchFamily="34" charset="0"/>
                <a:cs typeface="Franklin Gothic Book"/>
              </a:rPr>
              <a:t>E.g. the number of service users being offered interventions; the number declining; the number of referrals received and number accepted. </a:t>
            </a:r>
          </a:p>
          <a:p>
            <a:pPr marL="801668" indent="-439728">
              <a:spcBef>
                <a:spcPts val="600"/>
              </a:spcBef>
              <a:spcAft>
                <a:spcPts val="1200"/>
              </a:spcAft>
              <a:tabLst>
                <a:tab pos="801668" algn="l"/>
              </a:tabLst>
            </a:pPr>
            <a:r>
              <a:rPr lang="en-GB">
                <a:solidFill>
                  <a:schemeClr val="tx2">
                    <a:lumMod val="50000"/>
                  </a:schemeClr>
                </a:solidFill>
                <a:latin typeface="Montserrat" panose="00000500000000000000" pitchFamily="2" charset="0"/>
                <a:ea typeface="ＭＳ Ｐゴシック" charset="0"/>
                <a:cs typeface="Franklin Gothic Book"/>
              </a:rPr>
              <a:t>Information about people’s experiences (qualitative data): e.g. complaints; Compliments; service users surveys; local research</a:t>
            </a:r>
            <a:r>
              <a:rPr lang="en-GB" sz="3200">
                <a:solidFill>
                  <a:schemeClr val="tx2">
                    <a:lumMod val="50000"/>
                  </a:schemeClr>
                </a:solidFill>
                <a:latin typeface="Montserrat" panose="00000500000000000000" pitchFamily="2" charset="0"/>
                <a:ea typeface="ＭＳ Ｐゴシック" charset="0"/>
                <a:cs typeface="Franklin Gothic Book"/>
              </a:rPr>
              <a:t>.</a:t>
            </a:r>
            <a:endParaRPr lang="en-GB" sz="3200" dirty="0">
              <a:solidFill>
                <a:schemeClr val="tx2">
                  <a:lumMod val="50000"/>
                </a:schemeClr>
              </a:solidFill>
              <a:latin typeface="Montserrat" panose="00000500000000000000" pitchFamily="2" charset="0"/>
              <a:ea typeface="ＭＳ Ｐゴシック" charset="0"/>
              <a:cs typeface="Franklin Gothic Book"/>
            </a:endParaRPr>
          </a:p>
        </p:txBody>
      </p:sp>
      <p:sp>
        <p:nvSpPr>
          <p:cNvPr id="4" name="Title 1"/>
          <p:cNvSpPr txBox="1">
            <a:spLocks/>
          </p:cNvSpPr>
          <p:nvPr/>
        </p:nvSpPr>
        <p:spPr>
          <a:xfrm>
            <a:off x="2533016" y="559205"/>
            <a:ext cx="6915150" cy="800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Montserrat" panose="00000500000000000000" pitchFamily="2" charset="0"/>
                <a:cs typeface="Century Gothic"/>
              </a:rPr>
              <a:t>Look at existing data</a:t>
            </a:r>
            <a:endParaRPr lang="en-GB" sz="3600" b="1" dirty="0">
              <a:latin typeface="Montserrat" panose="00000500000000000000" pitchFamily="2" charset="0"/>
            </a:endParaRPr>
          </a:p>
        </p:txBody>
      </p:sp>
      <p:sp>
        <p:nvSpPr>
          <p:cNvPr id="5" name="Rectangle 7">
            <a:extLst>
              <a:ext uri="{FF2B5EF4-FFF2-40B4-BE49-F238E27FC236}">
                <a16:creationId xmlns:a16="http://schemas.microsoft.com/office/drawing/2014/main" id="{7517F9AA-8713-9484-0251-2B9BB6222C93}"/>
              </a:ext>
            </a:extLst>
          </p:cNvPr>
          <p:cNvSpPr/>
          <p:nvPr/>
        </p:nvSpPr>
        <p:spPr>
          <a:xfrm>
            <a:off x="2391508" y="5389684"/>
            <a:ext cx="807231" cy="7365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buClr>
                <a:srgbClr val="000000"/>
              </a:buClr>
              <a:defRPr/>
            </a:pPr>
            <a:endParaRPr lang="ko-KR" altLang="en-US" sz="3600" kern="0">
              <a:solidFill>
                <a:prstClr val="white"/>
              </a:solidFill>
              <a:latin typeface="Arial"/>
              <a:ea typeface="맑은 고딕" panose="020B0503020000020004" pitchFamily="34" charset="-127"/>
              <a:sym typeface="Arial"/>
            </a:endParaRPr>
          </a:p>
        </p:txBody>
      </p:sp>
      <p:sp>
        <p:nvSpPr>
          <p:cNvPr id="6" name="Pie 24">
            <a:extLst>
              <a:ext uri="{FF2B5EF4-FFF2-40B4-BE49-F238E27FC236}">
                <a16:creationId xmlns:a16="http://schemas.microsoft.com/office/drawing/2014/main" id="{4AC6C50A-2ED1-381C-8F04-38EA44A7E975}"/>
              </a:ext>
            </a:extLst>
          </p:cNvPr>
          <p:cNvSpPr/>
          <p:nvPr/>
        </p:nvSpPr>
        <p:spPr>
          <a:xfrm>
            <a:off x="5336932" y="5240215"/>
            <a:ext cx="835268" cy="8880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AA6ED"/>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ko-KR" altLang="en-US" sz="3600">
              <a:solidFill>
                <a:prstClr val="black"/>
              </a:solidFill>
              <a:latin typeface="Arial"/>
              <a:cs typeface="Arial"/>
              <a:sym typeface="Arial"/>
            </a:endParaRPr>
          </a:p>
        </p:txBody>
      </p:sp>
      <p:sp>
        <p:nvSpPr>
          <p:cNvPr id="11" name="Oval 50">
            <a:extLst>
              <a:ext uri="{FF2B5EF4-FFF2-40B4-BE49-F238E27FC236}">
                <a16:creationId xmlns:a16="http://schemas.microsoft.com/office/drawing/2014/main" id="{99927ADE-0B2C-ED06-ECAC-682C967E8E5E}"/>
              </a:ext>
            </a:extLst>
          </p:cNvPr>
          <p:cNvSpPr>
            <a:spLocks noChangeAspect="1"/>
          </p:cNvSpPr>
          <p:nvPr/>
        </p:nvSpPr>
        <p:spPr>
          <a:xfrm>
            <a:off x="7879852" y="5195453"/>
            <a:ext cx="751955" cy="94358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32AEB8"/>
          </a:solidFill>
          <a:ln w="25400" cap="flat" cmpd="sng" algn="ctr">
            <a:noFill/>
            <a:prstDash val="solid"/>
          </a:ln>
          <a:effectLst/>
        </p:spPr>
        <p:txBody>
          <a:bodyPr rtlCol="0" anchor="ctr"/>
          <a:lstStyle/>
          <a:p>
            <a:pPr algn="ctr" defTabSz="1219170" latinLnBrk="1">
              <a:defRPr/>
            </a:pPr>
            <a:endParaRPr lang="ko-KR" altLang="en-US" sz="2400">
              <a:solidFill>
                <a:prstClr val="white"/>
              </a:solidFill>
              <a:latin typeface="Arial"/>
              <a:cs typeface="Arial"/>
              <a:sym typeface="Arial"/>
            </a:endParaRPr>
          </a:p>
        </p:txBody>
      </p:sp>
    </p:spTree>
    <p:extLst>
      <p:ext uri="{BB962C8B-B14F-4D97-AF65-F5344CB8AC3E}">
        <p14:creationId xmlns:p14="http://schemas.microsoft.com/office/powerpoint/2010/main" val="390861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46941-20AE-6A53-705A-989F752051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BB82F0-9AC4-60D7-5D7D-664CD5F69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0DDA4395-8E43-9DD4-496A-1124BA43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4F8822-F9B4-5785-8F3E-D19DB5043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6B190253-A56E-1A8F-B19A-3F9FD958F335}"/>
              </a:ext>
            </a:extLst>
          </p:cNvPr>
          <p:cNvSpPr txBox="1"/>
          <p:nvPr/>
        </p:nvSpPr>
        <p:spPr>
          <a:xfrm>
            <a:off x="1026190" y="723685"/>
            <a:ext cx="9665257" cy="4855464"/>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tserrat" panose="00000500000000000000" pitchFamily="2" charset="0"/>
                <a:ea typeface="+mj-ea"/>
                <a:cs typeface="Century Gothic"/>
              </a:rPr>
              <a:t>Collect some new data</a:t>
            </a:r>
            <a:endParaRPr kumimoji="0" lang="en-US"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Content Placeholder 6">
            <a:extLst>
              <a:ext uri="{FF2B5EF4-FFF2-40B4-BE49-F238E27FC236}">
                <a16:creationId xmlns:a16="http://schemas.microsoft.com/office/drawing/2014/main" id="{97E63195-E3B3-668C-22C7-D674F7362DAF}"/>
              </a:ext>
            </a:extLst>
          </p:cNvPr>
          <p:cNvSpPr txBox="1">
            <a:spLocks/>
          </p:cNvSpPr>
          <p:nvPr/>
        </p:nvSpPr>
        <p:spPr>
          <a:xfrm>
            <a:off x="266400" y="1361350"/>
            <a:ext cx="11176000" cy="3509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68" indent="-439728">
              <a:spcBef>
                <a:spcPts val="600"/>
              </a:spcBef>
              <a:spcAft>
                <a:spcPts val="1200"/>
              </a:spcAft>
              <a:tabLst>
                <a:tab pos="801668" algn="l"/>
              </a:tabLst>
            </a:pPr>
            <a:endParaRPr lang="en-GB" sz="3200" dirty="0">
              <a:solidFill>
                <a:schemeClr val="tx2">
                  <a:lumMod val="50000"/>
                </a:schemeClr>
              </a:solidFill>
              <a:latin typeface="Montserrat" panose="00000500000000000000" pitchFamily="2" charset="0"/>
              <a:ea typeface="ＭＳ Ｐゴシック" charset="0"/>
              <a:cs typeface="Franklin Gothic Book"/>
            </a:endParaRPr>
          </a:p>
        </p:txBody>
      </p:sp>
      <p:sp>
        <p:nvSpPr>
          <p:cNvPr id="7" name="Content Placeholder 6">
            <a:extLst>
              <a:ext uri="{FF2B5EF4-FFF2-40B4-BE49-F238E27FC236}">
                <a16:creationId xmlns:a16="http://schemas.microsoft.com/office/drawing/2014/main" id="{B80C4072-A4FC-4193-A855-20471FB6BBD8}"/>
              </a:ext>
            </a:extLst>
          </p:cNvPr>
          <p:cNvSpPr txBox="1">
            <a:spLocks/>
          </p:cNvSpPr>
          <p:nvPr/>
        </p:nvSpPr>
        <p:spPr>
          <a:xfrm>
            <a:off x="714461" y="1583252"/>
            <a:ext cx="10572750" cy="3856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0">
              <a:spcBef>
                <a:spcPts val="600"/>
              </a:spcBef>
              <a:spcAft>
                <a:spcPts val="600"/>
              </a:spcAft>
              <a:buFont typeface="Arial" panose="020B0604020202020204" pitchFamily="34" charset="0"/>
              <a:buNone/>
              <a:tabLst>
                <a:tab pos="801688" algn="l"/>
              </a:tabLst>
              <a:defRPr/>
            </a:pPr>
            <a:r>
              <a:rPr lang="en-GB" sz="2400" dirty="0">
                <a:solidFill>
                  <a:prstClr val="black"/>
                </a:solidFill>
                <a:latin typeface="Montserrat" panose="00000500000000000000" pitchFamily="2" charset="0"/>
                <a:ea typeface="Gadugi" panose="020B0502040204020203" pitchFamily="34" charset="0"/>
                <a:cs typeface="Franklin Gothic Book"/>
              </a:rPr>
              <a:t>Sometimes existing data doesn’t give you the full picture. Collecting new information can help you understand what’s really causing the problem.</a:t>
            </a:r>
          </a:p>
          <a:p>
            <a:pPr marL="361950" indent="0">
              <a:spcBef>
                <a:spcPts val="600"/>
              </a:spcBef>
              <a:spcAft>
                <a:spcPts val="600"/>
              </a:spcAft>
              <a:buFont typeface="Arial" panose="020B0604020202020204" pitchFamily="34" charset="0"/>
              <a:buNone/>
              <a:tabLst>
                <a:tab pos="801688" algn="l"/>
              </a:tabLst>
              <a:defRPr/>
            </a:pPr>
            <a:r>
              <a:rPr lang="en-GB" sz="2400" b="1" dirty="0">
                <a:solidFill>
                  <a:prstClr val="black"/>
                </a:solidFill>
                <a:latin typeface="Montserrat" panose="00000500000000000000" pitchFamily="2" charset="0"/>
                <a:ea typeface="Gadugi" panose="020B0502040204020203" pitchFamily="34" charset="0"/>
                <a:cs typeface="Franklin Gothic Book"/>
              </a:rPr>
              <a:t>Examples of new data you can collect</a:t>
            </a:r>
          </a:p>
          <a:p>
            <a:pPr marL="819150" indent="-457200">
              <a:spcBef>
                <a:spcPts val="600"/>
              </a:spcBef>
              <a:spcAft>
                <a:spcPts val="600"/>
              </a:spcAft>
              <a:tabLst>
                <a:tab pos="801688" algn="l"/>
              </a:tabLst>
              <a:defRPr/>
            </a:pPr>
            <a:r>
              <a:rPr lang="en-GB" sz="2400" dirty="0">
                <a:solidFill>
                  <a:prstClr val="black"/>
                </a:solidFill>
                <a:latin typeface="Montserrat" panose="00000500000000000000" pitchFamily="2" charset="0"/>
                <a:ea typeface="Gadugi" panose="020B0502040204020203" pitchFamily="34" charset="0"/>
                <a:cs typeface="Franklin Gothic Book"/>
              </a:rPr>
              <a:t>Short survey e.g. ask staff to write down two factors that they believe contribute to delays in starting the right intervention.</a:t>
            </a:r>
          </a:p>
          <a:p>
            <a:pPr marL="819150" indent="-457200">
              <a:spcBef>
                <a:spcPts val="600"/>
              </a:spcBef>
              <a:spcAft>
                <a:spcPts val="600"/>
              </a:spcAft>
              <a:tabLst>
                <a:tab pos="801688" algn="l"/>
              </a:tabLst>
              <a:defRPr/>
            </a:pPr>
            <a:r>
              <a:rPr lang="en-GB" sz="2400" dirty="0">
                <a:solidFill>
                  <a:prstClr val="black"/>
                </a:solidFill>
                <a:latin typeface="Montserrat" panose="00000500000000000000" pitchFamily="2" charset="0"/>
              </a:rPr>
              <a:t>Brief patient or carer feedback.</a:t>
            </a:r>
          </a:p>
          <a:p>
            <a:pPr marL="819150" indent="-457200">
              <a:spcBef>
                <a:spcPts val="600"/>
              </a:spcBef>
              <a:spcAft>
                <a:spcPts val="600"/>
              </a:spcAft>
              <a:tabLst>
                <a:tab pos="801688" algn="l"/>
              </a:tabLst>
              <a:defRPr/>
            </a:pPr>
            <a:r>
              <a:rPr lang="en-GB" sz="2400" dirty="0">
                <a:solidFill>
                  <a:prstClr val="black"/>
                </a:solidFill>
                <a:latin typeface="Montserrat" panose="00000500000000000000" pitchFamily="2" charset="0"/>
              </a:rPr>
              <a:t>Team ‘Huddles’ or discussions.</a:t>
            </a:r>
            <a:endParaRPr lang="en-GB" sz="2400" b="1" dirty="0">
              <a:solidFill>
                <a:prstClr val="black"/>
              </a:solidFill>
              <a:latin typeface="Montserrat" panose="00000500000000000000" pitchFamily="2" charset="0"/>
              <a:cs typeface="Century Gothic"/>
            </a:endParaRPr>
          </a:p>
          <a:p>
            <a:pPr marL="361940" indent="0">
              <a:spcBef>
                <a:spcPts val="600"/>
              </a:spcBef>
              <a:spcAft>
                <a:spcPts val="600"/>
              </a:spcAft>
              <a:buFont typeface="Arial" panose="020B0604020202020204" pitchFamily="34" charset="0"/>
              <a:buNone/>
              <a:tabLst>
                <a:tab pos="801668" algn="l"/>
              </a:tabLst>
            </a:pPr>
            <a:endParaRPr lang="en-GB" dirty="0">
              <a:solidFill>
                <a:schemeClr val="tx2">
                  <a:lumMod val="50000"/>
                </a:schemeClr>
              </a:solidFill>
              <a:latin typeface="Montserrat" panose="00000500000000000000" pitchFamily="2" charset="0"/>
              <a:ea typeface="Gadugi" panose="020B0502040204020203" pitchFamily="34" charset="0"/>
              <a:cs typeface="Franklin Gothic Book"/>
            </a:endParaRPr>
          </a:p>
          <a:p>
            <a:pPr marL="801668" indent="-439728">
              <a:spcBef>
                <a:spcPts val="600"/>
              </a:spcBef>
              <a:spcAft>
                <a:spcPts val="600"/>
              </a:spcAft>
              <a:tabLst>
                <a:tab pos="801668" algn="l"/>
              </a:tabLst>
            </a:pPr>
            <a:endParaRPr lang="en-GB" dirty="0">
              <a:solidFill>
                <a:schemeClr val="tx2">
                  <a:lumMod val="50000"/>
                </a:schemeClr>
              </a:solidFill>
              <a:latin typeface="Montserrat" panose="00000500000000000000" pitchFamily="2" charset="0"/>
              <a:ea typeface="Gadugi" panose="020B0502040204020203" pitchFamily="34" charset="0"/>
              <a:cs typeface="Franklin Gothic Book"/>
            </a:endParaRPr>
          </a:p>
          <a:p>
            <a:pPr marL="801668" indent="-439728">
              <a:spcBef>
                <a:spcPts val="600"/>
              </a:spcBef>
              <a:spcAft>
                <a:spcPts val="600"/>
              </a:spcAft>
              <a:tabLst>
                <a:tab pos="801668" algn="l"/>
              </a:tabLst>
            </a:pPr>
            <a:endParaRPr lang="en-GB" sz="2000" dirty="0">
              <a:solidFill>
                <a:schemeClr val="tx2">
                  <a:lumMod val="50000"/>
                </a:schemeClr>
              </a:solidFill>
              <a:latin typeface="Montserrat" panose="00000500000000000000" pitchFamily="2" charset="0"/>
              <a:ea typeface="Gadugi" panose="020B0502040204020203" pitchFamily="34" charset="0"/>
              <a:cs typeface="Franklin Gothic Book"/>
            </a:endParaRPr>
          </a:p>
        </p:txBody>
      </p:sp>
      <p:sp>
        <p:nvSpPr>
          <p:cNvPr id="9" name="Oval 25">
            <a:extLst>
              <a:ext uri="{FF2B5EF4-FFF2-40B4-BE49-F238E27FC236}">
                <a16:creationId xmlns:a16="http://schemas.microsoft.com/office/drawing/2014/main" id="{1482602C-0059-9CE7-E884-5F4CB288C8B3}"/>
              </a:ext>
            </a:extLst>
          </p:cNvPr>
          <p:cNvSpPr>
            <a:spLocks noChangeAspect="1"/>
          </p:cNvSpPr>
          <p:nvPr/>
        </p:nvSpPr>
        <p:spPr>
          <a:xfrm>
            <a:off x="941628" y="5231424"/>
            <a:ext cx="816890" cy="81800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32AEB8"/>
          </a:solidFill>
          <a:ln w="25400" cap="flat" cmpd="sng" algn="ctr">
            <a:noFill/>
            <a:prstDash val="solid"/>
          </a:ln>
          <a:effectLst/>
        </p:spPr>
        <p:txBody>
          <a:bodyPr rtlCol="0" anchor="ctr"/>
          <a:lstStyle/>
          <a:p>
            <a:pPr algn="ctr" defTabSz="1219170" latinLnBrk="1">
              <a:defRPr/>
            </a:pPr>
            <a:endParaRPr lang="ko-KR" altLang="en-US" sz="2400">
              <a:solidFill>
                <a:prstClr val="white"/>
              </a:solidFill>
              <a:latin typeface="Arial"/>
              <a:cs typeface="Arial"/>
              <a:sym typeface="Arial"/>
            </a:endParaRPr>
          </a:p>
        </p:txBody>
      </p:sp>
      <p:sp>
        <p:nvSpPr>
          <p:cNvPr id="13" name="Block Arc 31">
            <a:extLst>
              <a:ext uri="{FF2B5EF4-FFF2-40B4-BE49-F238E27FC236}">
                <a16:creationId xmlns:a16="http://schemas.microsoft.com/office/drawing/2014/main" id="{916F30EC-9F93-3E75-E0E4-E6FCE86BB660}"/>
              </a:ext>
            </a:extLst>
          </p:cNvPr>
          <p:cNvSpPr/>
          <p:nvPr/>
        </p:nvSpPr>
        <p:spPr>
          <a:xfrm>
            <a:off x="4401705" y="5188499"/>
            <a:ext cx="657112" cy="766312"/>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1867" kern="0" dirty="0">
              <a:solidFill>
                <a:prstClr val="black"/>
              </a:solidFill>
              <a:latin typeface="Arial"/>
              <a:ea typeface="맑은 고딕" panose="020B0503020000020004" pitchFamily="34" charset="-127"/>
              <a:sym typeface="Arial"/>
            </a:endParaRPr>
          </a:p>
        </p:txBody>
      </p:sp>
      <p:sp>
        <p:nvSpPr>
          <p:cNvPr id="15" name="Freeform 108">
            <a:extLst>
              <a:ext uri="{FF2B5EF4-FFF2-40B4-BE49-F238E27FC236}">
                <a16:creationId xmlns:a16="http://schemas.microsoft.com/office/drawing/2014/main" id="{864B6744-3598-2F82-57B9-6D145D9E5DE4}"/>
              </a:ext>
            </a:extLst>
          </p:cNvPr>
          <p:cNvSpPr/>
          <p:nvPr/>
        </p:nvSpPr>
        <p:spPr>
          <a:xfrm>
            <a:off x="7699231" y="5236428"/>
            <a:ext cx="657112" cy="83904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ko-KR" altLang="en-US" sz="3600" kern="0">
              <a:solidFill>
                <a:prstClr val="white"/>
              </a:solidFill>
              <a:latin typeface="Arial"/>
              <a:ea typeface="맑은 고딕" panose="020B0503020000020004" pitchFamily="34" charset="-127"/>
              <a:sym typeface="Arial"/>
            </a:endParaRPr>
          </a:p>
        </p:txBody>
      </p:sp>
    </p:spTree>
    <p:extLst>
      <p:ext uri="{BB962C8B-B14F-4D97-AF65-F5344CB8AC3E}">
        <p14:creationId xmlns:p14="http://schemas.microsoft.com/office/powerpoint/2010/main" val="412780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9554" y="0"/>
            <a:ext cx="7778750" cy="833438"/>
          </a:xfrm>
        </p:spPr>
        <p:txBody>
          <a:bodyPr>
            <a:noAutofit/>
          </a:bodyPr>
          <a:lstStyle/>
          <a:p>
            <a:pPr algn="ctr"/>
            <a:r>
              <a:rPr lang="en-US" sz="3600" b="1" dirty="0">
                <a:latin typeface="Montserrat" panose="00000500000000000000" pitchFamily="2" charset="0"/>
                <a:cs typeface="Century Gothic"/>
              </a:rPr>
              <a:t>   Use ‘The 5 Whys’</a:t>
            </a:r>
            <a:endParaRPr lang="en-GB" sz="3600" b="1" dirty="0">
              <a:latin typeface="Montserrat" panose="00000500000000000000" pitchFamily="2" charset="0"/>
            </a:endParaRPr>
          </a:p>
        </p:txBody>
      </p:sp>
      <p:sp>
        <p:nvSpPr>
          <p:cNvPr id="7" name="Content Placeholder 4">
            <a:extLst>
              <a:ext uri="{FF2B5EF4-FFF2-40B4-BE49-F238E27FC236}">
                <a16:creationId xmlns:a16="http://schemas.microsoft.com/office/drawing/2014/main" id="{CC916CBA-15DD-43C5-A22B-DF5B17F92B5C}"/>
              </a:ext>
            </a:extLst>
          </p:cNvPr>
          <p:cNvSpPr>
            <a:spLocks noGrp="1"/>
          </p:cNvSpPr>
          <p:nvPr>
            <p:ph sz="half" idx="4294967295"/>
          </p:nvPr>
        </p:nvSpPr>
        <p:spPr>
          <a:xfrm>
            <a:off x="0" y="2096862"/>
            <a:ext cx="2800800" cy="4601600"/>
          </a:xfrm>
          <a:ln>
            <a:noFill/>
          </a:ln>
        </p:spPr>
        <p:txBody>
          <a:bodyPr>
            <a:normAutofit/>
          </a:bodyPr>
          <a:lstStyle/>
          <a:p>
            <a:pPr marL="0" indent="0" algn="ctr">
              <a:lnSpc>
                <a:spcPct val="110000"/>
              </a:lnSpc>
              <a:buNone/>
              <a:defRPr/>
            </a:pPr>
            <a:r>
              <a:rPr lang="en-GB" sz="2667" b="1" dirty="0">
                <a:solidFill>
                  <a:schemeClr val="tx1"/>
                </a:solidFill>
                <a:latin typeface="Montserrat" panose="00000500000000000000" pitchFamily="2" charset="0"/>
                <a:ea typeface="Gadugi" panose="020B0502040204020203" pitchFamily="34" charset="0"/>
                <a:cs typeface="Franklin Gothic Book"/>
              </a:rPr>
              <a:t>The 5 Whys</a:t>
            </a:r>
          </a:p>
          <a:p>
            <a:pPr marL="0" indent="0" algn="ctr">
              <a:lnSpc>
                <a:spcPct val="110000"/>
              </a:lnSpc>
              <a:buNone/>
              <a:defRPr/>
            </a:pPr>
            <a:r>
              <a:rPr lang="en-GB" sz="2400" dirty="0">
                <a:solidFill>
                  <a:schemeClr val="tx1"/>
                </a:solidFill>
                <a:latin typeface="Montserrat" panose="00000500000000000000" pitchFamily="2" charset="0"/>
                <a:ea typeface="Gadugi" panose="020B0502040204020203" pitchFamily="34" charset="0"/>
                <a:cs typeface="Franklin Gothic Book"/>
              </a:rPr>
              <a:t>We often jump to either the</a:t>
            </a:r>
            <a:r>
              <a:rPr lang="en-GB" sz="2400" b="1" dirty="0">
                <a:solidFill>
                  <a:schemeClr val="tx1"/>
                </a:solidFill>
                <a:latin typeface="Montserrat" panose="00000500000000000000" pitchFamily="2" charset="0"/>
                <a:ea typeface="Gadugi" panose="020B0502040204020203" pitchFamily="34" charset="0"/>
                <a:cs typeface="Franklin Gothic Book"/>
              </a:rPr>
              <a:t> </a:t>
            </a:r>
            <a:r>
              <a:rPr lang="en-GB" sz="2400" u="sng" dirty="0">
                <a:solidFill>
                  <a:schemeClr val="tx1"/>
                </a:solidFill>
                <a:latin typeface="Montserrat" panose="00000500000000000000" pitchFamily="2" charset="0"/>
                <a:ea typeface="Gadugi" panose="020B0502040204020203" pitchFamily="34" charset="0"/>
                <a:cs typeface="Franklin Gothic Book"/>
              </a:rPr>
              <a:t>symptom</a:t>
            </a:r>
            <a:r>
              <a:rPr lang="en-GB" sz="2400" dirty="0">
                <a:solidFill>
                  <a:schemeClr val="tx1"/>
                </a:solidFill>
                <a:latin typeface="Montserrat" panose="00000500000000000000" pitchFamily="2" charset="0"/>
                <a:ea typeface="Gadugi" panose="020B0502040204020203" pitchFamily="34" charset="0"/>
                <a:cs typeface="Franklin Gothic Book"/>
              </a:rPr>
              <a:t> of the problem, OR the</a:t>
            </a:r>
            <a:r>
              <a:rPr lang="en-GB" sz="2400" b="1" dirty="0">
                <a:solidFill>
                  <a:schemeClr val="tx1"/>
                </a:solidFill>
                <a:latin typeface="Montserrat" panose="00000500000000000000" pitchFamily="2" charset="0"/>
                <a:ea typeface="Gadugi" panose="020B0502040204020203" pitchFamily="34" charset="0"/>
                <a:cs typeface="Franklin Gothic Book"/>
              </a:rPr>
              <a:t> </a:t>
            </a:r>
            <a:r>
              <a:rPr lang="en-GB" sz="2400" u="sng" dirty="0">
                <a:solidFill>
                  <a:schemeClr val="tx1"/>
                </a:solidFill>
                <a:latin typeface="Montserrat" panose="00000500000000000000" pitchFamily="2" charset="0"/>
                <a:ea typeface="Gadugi" panose="020B0502040204020203" pitchFamily="34" charset="0"/>
                <a:cs typeface="Franklin Gothic Book"/>
              </a:rPr>
              <a:t>solution</a:t>
            </a:r>
            <a:r>
              <a:rPr lang="en-GB" sz="2400" dirty="0">
                <a:solidFill>
                  <a:schemeClr val="tx1"/>
                </a:solidFill>
                <a:latin typeface="Montserrat" panose="00000500000000000000" pitchFamily="2" charset="0"/>
                <a:ea typeface="Gadugi" panose="020B0502040204020203" pitchFamily="34" charset="0"/>
                <a:cs typeface="Franklin Gothic Book"/>
              </a:rPr>
              <a:t>.</a:t>
            </a:r>
          </a:p>
          <a:p>
            <a:pPr marL="0" indent="0">
              <a:buNone/>
            </a:pPr>
            <a:endParaRPr lang="en-GB" sz="2700" dirty="0">
              <a:latin typeface="Nunito" pitchFamily="2" charset="0"/>
            </a:endParaRPr>
          </a:p>
        </p:txBody>
      </p:sp>
      <p:sp>
        <p:nvSpPr>
          <p:cNvPr id="10" name="TextBox 9">
            <a:extLst>
              <a:ext uri="{FF2B5EF4-FFF2-40B4-BE49-F238E27FC236}">
                <a16:creationId xmlns:a16="http://schemas.microsoft.com/office/drawing/2014/main" id="{94100D0A-2E7B-43D8-B068-B504AF573D90}"/>
              </a:ext>
            </a:extLst>
          </p:cNvPr>
          <p:cNvSpPr txBox="1"/>
          <p:nvPr/>
        </p:nvSpPr>
        <p:spPr>
          <a:xfrm>
            <a:off x="2914408" y="1034375"/>
            <a:ext cx="8876077" cy="4166397"/>
          </a:xfrm>
          <a:prstGeom prst="rect">
            <a:avLst/>
          </a:prstGeom>
          <a:noFill/>
        </p:spPr>
        <p:txBody>
          <a:bodyPr wrap="square" rtlCol="0">
            <a:spAutoFit/>
          </a:bodyPr>
          <a:lstStyle/>
          <a:p>
            <a:pPr defTabSz="1219170">
              <a:lnSpc>
                <a:spcPct val="110000"/>
              </a:lnSpc>
              <a:buClr>
                <a:srgbClr val="000000"/>
              </a:buClr>
              <a:defRPr/>
            </a:pPr>
            <a:r>
              <a:rPr lang="en-GB" sz="2400" b="1" i="1" kern="0" dirty="0">
                <a:solidFill>
                  <a:srgbClr val="0070C0"/>
                </a:solidFill>
                <a:latin typeface="Montserrat" panose="00000500000000000000" pitchFamily="2" charset="0"/>
                <a:ea typeface="Gadugi" panose="020B0502040204020203" pitchFamily="34" charset="0"/>
                <a:cs typeface="Franklin Gothic Book"/>
                <a:sym typeface="Arial"/>
              </a:rPr>
              <a:t>Problem: Delays in starting the right intervention.</a:t>
            </a:r>
          </a:p>
          <a:p>
            <a:pPr defTabSz="1219170">
              <a:lnSpc>
                <a:spcPct val="110000"/>
              </a:lnSpc>
              <a:buClr>
                <a:srgbClr val="000000"/>
              </a:buClr>
              <a:defRPr/>
            </a:pPr>
            <a:endParaRPr lang="en-GB" sz="2400" b="1" kern="0" dirty="0">
              <a:solidFill>
                <a:prstClr val="black"/>
              </a:solidFill>
              <a:latin typeface="Montserrat" panose="00000500000000000000" pitchFamily="2" charset="0"/>
              <a:ea typeface="Gadugi" panose="020B0502040204020203" pitchFamily="34" charset="0"/>
              <a:cs typeface="Franklin Gothic Book"/>
              <a:sym typeface="Arial"/>
            </a:endParaRPr>
          </a:p>
          <a:p>
            <a:pPr defTabSz="1219170">
              <a:lnSpc>
                <a:spcPct val="150000"/>
              </a:lnSpc>
              <a:buClr>
                <a:srgbClr val="000000"/>
              </a:buClr>
              <a:defRPr/>
            </a:pPr>
            <a:r>
              <a:rPr lang="en-GB" sz="2400" b="1" kern="0" dirty="0">
                <a:solidFill>
                  <a:prstClr val="black"/>
                </a:solidFill>
                <a:latin typeface="Montserrat" panose="00000500000000000000" pitchFamily="2" charset="0"/>
                <a:ea typeface="Gadugi" panose="020B0502040204020203" pitchFamily="34" charset="0"/>
                <a:cs typeface="Franklin Gothic Book"/>
                <a:sym typeface="Arial"/>
              </a:rPr>
              <a:t>Why? </a:t>
            </a:r>
            <a:r>
              <a:rPr lang="en-GB" sz="2400" kern="0" dirty="0">
                <a:solidFill>
                  <a:prstClr val="black"/>
                </a:solidFill>
                <a:latin typeface="Montserrat" panose="00000500000000000000" pitchFamily="2" charset="0"/>
                <a:ea typeface="Gadugi" panose="020B0502040204020203" pitchFamily="34" charset="0"/>
                <a:cs typeface="Franklin Gothic Book"/>
                <a:sym typeface="Arial"/>
              </a:rPr>
              <a:t>Service users don’t understand how the intervention might benefit them.</a:t>
            </a:r>
            <a:endParaRPr lang="en-GB" sz="2400" i="1" kern="0" dirty="0">
              <a:solidFill>
                <a:prstClr val="black"/>
              </a:solidFill>
              <a:latin typeface="Montserrat" panose="00000500000000000000" pitchFamily="2" charset="0"/>
              <a:ea typeface="Gadugi" panose="020B0502040204020203" pitchFamily="34" charset="0"/>
              <a:cs typeface="Franklin Gothic Book"/>
              <a:sym typeface="Arial"/>
            </a:endParaRPr>
          </a:p>
          <a:p>
            <a:pPr defTabSz="1219170">
              <a:lnSpc>
                <a:spcPct val="150000"/>
              </a:lnSpc>
              <a:buClr>
                <a:srgbClr val="000000"/>
              </a:buClr>
              <a:defRPr/>
            </a:pPr>
            <a:r>
              <a:rPr lang="en-GB" sz="2400" b="1" kern="0" dirty="0">
                <a:solidFill>
                  <a:prstClr val="black"/>
                </a:solidFill>
                <a:latin typeface="Montserrat" panose="00000500000000000000" pitchFamily="2" charset="0"/>
                <a:ea typeface="Gadugi" panose="020B0502040204020203" pitchFamily="34" charset="0"/>
                <a:cs typeface="Franklin Gothic Book"/>
                <a:sym typeface="Arial"/>
              </a:rPr>
              <a:t>Why? </a:t>
            </a:r>
            <a:r>
              <a:rPr lang="en-GB" sz="2400" kern="0" dirty="0">
                <a:solidFill>
                  <a:srgbClr val="000000"/>
                </a:solidFill>
                <a:latin typeface="Montserrat" panose="00000500000000000000" pitchFamily="2" charset="0"/>
                <a:ea typeface="Gadugi" panose="020B0502040204020203" pitchFamily="34" charset="0"/>
                <a:cs typeface="Arial"/>
                <a:sym typeface="Arial"/>
              </a:rPr>
              <a:t>The intervention was not fully explained to them.</a:t>
            </a:r>
          </a:p>
          <a:p>
            <a:pPr defTabSz="1219170">
              <a:lnSpc>
                <a:spcPct val="150000"/>
              </a:lnSpc>
              <a:buClr>
                <a:srgbClr val="000000"/>
              </a:buClr>
              <a:defRPr/>
            </a:pPr>
            <a:r>
              <a:rPr lang="en-GB" sz="2400" b="1" kern="0" dirty="0">
                <a:solidFill>
                  <a:prstClr val="black"/>
                </a:solidFill>
                <a:latin typeface="Montserrat" panose="00000500000000000000" pitchFamily="2" charset="0"/>
                <a:ea typeface="Gadugi" panose="020B0502040204020203" pitchFamily="34" charset="0"/>
                <a:cs typeface="Franklin Gothic Book"/>
                <a:sym typeface="Arial"/>
              </a:rPr>
              <a:t>Why? </a:t>
            </a:r>
            <a:r>
              <a:rPr lang="en-GB" sz="2400" kern="0" dirty="0">
                <a:solidFill>
                  <a:prstClr val="black"/>
                </a:solidFill>
                <a:latin typeface="Montserrat" panose="00000500000000000000" pitchFamily="2" charset="0"/>
                <a:ea typeface="Gadugi" panose="020B0502040204020203" pitchFamily="34" charset="0"/>
                <a:cs typeface="Franklin Gothic Book"/>
                <a:sym typeface="Arial"/>
              </a:rPr>
              <a:t>Late or unclear referrals </a:t>
            </a:r>
          </a:p>
          <a:p>
            <a:pPr defTabSz="1219170">
              <a:lnSpc>
                <a:spcPct val="150000"/>
              </a:lnSpc>
              <a:buClr>
                <a:srgbClr val="000000"/>
              </a:buClr>
              <a:defRPr/>
            </a:pPr>
            <a:r>
              <a:rPr lang="en-GB" sz="2400" b="1" kern="0" dirty="0">
                <a:solidFill>
                  <a:prstClr val="black"/>
                </a:solidFill>
                <a:latin typeface="Montserrat" panose="00000500000000000000" pitchFamily="2" charset="0"/>
                <a:ea typeface="Gadugi" panose="020B0502040204020203" pitchFamily="34" charset="0"/>
                <a:cs typeface="Franklin Gothic Book"/>
                <a:sym typeface="Arial"/>
              </a:rPr>
              <a:t>Why? </a:t>
            </a:r>
            <a:r>
              <a:rPr lang="en-GB" sz="2400" kern="0" dirty="0">
                <a:solidFill>
                  <a:prstClr val="black"/>
                </a:solidFill>
                <a:latin typeface="Montserrat" panose="00000500000000000000" pitchFamily="2" charset="0"/>
                <a:ea typeface="Gadugi" panose="020B0502040204020203" pitchFamily="34" charset="0"/>
                <a:cs typeface="Franklin Gothic Book"/>
                <a:sym typeface="Arial"/>
              </a:rPr>
              <a:t>Training gaps</a:t>
            </a:r>
          </a:p>
          <a:p>
            <a:pPr defTabSz="1219170">
              <a:lnSpc>
                <a:spcPct val="150000"/>
              </a:lnSpc>
              <a:buClr>
                <a:srgbClr val="000000"/>
              </a:buClr>
              <a:defRPr/>
            </a:pPr>
            <a:r>
              <a:rPr lang="en-GB" sz="2400" b="1" kern="0" dirty="0">
                <a:solidFill>
                  <a:prstClr val="black"/>
                </a:solidFill>
                <a:latin typeface="Montserrat" panose="00000500000000000000" pitchFamily="2" charset="0"/>
                <a:ea typeface="Gadugi" panose="020B0502040204020203" pitchFamily="34" charset="0"/>
                <a:cs typeface="Franklin Gothic Book"/>
                <a:sym typeface="Arial"/>
              </a:rPr>
              <a:t>Why? </a:t>
            </a:r>
            <a:r>
              <a:rPr lang="en-GB" sz="2400" kern="0" dirty="0">
                <a:solidFill>
                  <a:prstClr val="black"/>
                </a:solidFill>
                <a:latin typeface="Montserrat" panose="00000500000000000000" pitchFamily="2" charset="0"/>
                <a:ea typeface="Gadugi" panose="020B0502040204020203" pitchFamily="34" charset="0"/>
                <a:cs typeface="Franklin Gothic Book"/>
                <a:sym typeface="Arial"/>
              </a:rPr>
              <a:t>The Team has been short staffed.</a:t>
            </a:r>
            <a:endParaRPr lang="en-GB" sz="2400" i="1" strike="sngStrike" kern="0" dirty="0">
              <a:solidFill>
                <a:prstClr val="black"/>
              </a:solidFill>
              <a:latin typeface="Montserrat" panose="00000500000000000000" pitchFamily="2" charset="0"/>
              <a:ea typeface="Gadugi" panose="020B0502040204020203" pitchFamily="34" charset="0"/>
              <a:cs typeface="Franklin Gothic Book"/>
              <a:sym typeface="Arial"/>
            </a:endParaRPr>
          </a:p>
        </p:txBody>
      </p:sp>
      <p:sp>
        <p:nvSpPr>
          <p:cNvPr id="6" name="Round Same Side Corner Rectangle 19">
            <a:extLst>
              <a:ext uri="{FF2B5EF4-FFF2-40B4-BE49-F238E27FC236}">
                <a16:creationId xmlns:a16="http://schemas.microsoft.com/office/drawing/2014/main" id="{199FA013-0BA6-CA6C-C098-9665830ED2A8}"/>
              </a:ext>
            </a:extLst>
          </p:cNvPr>
          <p:cNvSpPr/>
          <p:nvPr/>
        </p:nvSpPr>
        <p:spPr>
          <a:xfrm>
            <a:off x="808327" y="5023069"/>
            <a:ext cx="966272" cy="147320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ko-KR" altLang="en-US" sz="3600" kern="0" dirty="0">
              <a:solidFill>
                <a:prstClr val="white"/>
              </a:solidFill>
              <a:latin typeface="Arial"/>
              <a:ea typeface="맑은 고딕" panose="020B0503020000020004" pitchFamily="34" charset="-127"/>
              <a:sym typeface="Arial"/>
            </a:endParaRPr>
          </a:p>
        </p:txBody>
      </p:sp>
    </p:spTree>
    <p:extLst>
      <p:ext uri="{BB962C8B-B14F-4D97-AF65-F5344CB8AC3E}">
        <p14:creationId xmlns:p14="http://schemas.microsoft.com/office/powerpoint/2010/main" val="14815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6EFEBA-49A0-5357-99D2-5C541E1FC249}"/>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BA3CEDB-5C03-FBBD-5380-B3ABCE12E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Right Triangle 33">
            <a:extLst>
              <a:ext uri="{FF2B5EF4-FFF2-40B4-BE49-F238E27FC236}">
                <a16:creationId xmlns:a16="http://schemas.microsoft.com/office/drawing/2014/main" id="{BD6410AE-4760-88B5-6C00-A0CEE9A39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824A5A3C-169F-3486-7843-5E2F276BD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E4A5E8A-FD5E-B491-5FDD-D6EB9E8F874F}"/>
              </a:ext>
            </a:extLst>
          </p:cNvPr>
          <p:cNvSpPr txBox="1"/>
          <p:nvPr/>
        </p:nvSpPr>
        <p:spPr>
          <a:xfrm>
            <a:off x="1310342" y="101771"/>
            <a:ext cx="9295200" cy="98789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kumimoji="0" lang="en-US" sz="2800" b="1" i="0" u="none" strike="noStrike" kern="1200" cap="none" spc="0" normalizeH="0" baseline="0" noProof="0" dirty="0">
                <a:ln>
                  <a:noFill/>
                </a:ln>
                <a:solidFill>
                  <a:srgbClr val="0E2841">
                    <a:lumMod val="50000"/>
                  </a:srgbClr>
                </a:solidFill>
                <a:effectLst/>
                <a:uLnTx/>
                <a:uFillTx/>
                <a:latin typeface="Montserrat" panose="00000500000000000000" pitchFamily="2" charset="0"/>
                <a:ea typeface="Gadugi" panose="020B0502040204020203" pitchFamily="34" charset="0"/>
                <a:cs typeface="Franklin Gothic Book"/>
              </a:rPr>
              <a:t>Fishbone diagram</a:t>
            </a:r>
            <a:r>
              <a:rPr kumimoji="0" lang="en-US" sz="2800" b="0" i="0" u="none" strike="noStrike" kern="1200" cap="none" spc="0" normalizeH="0" baseline="0" noProof="0" dirty="0">
                <a:ln>
                  <a:noFill/>
                </a:ln>
                <a:solidFill>
                  <a:srgbClr val="0E2841">
                    <a:lumMod val="50000"/>
                  </a:srgbClr>
                </a:solidFill>
                <a:effectLst/>
                <a:uLnTx/>
                <a:uFillTx/>
                <a:latin typeface="Montserrat" panose="00000500000000000000" pitchFamily="2" charset="0"/>
                <a:ea typeface="Gadugi" panose="020B0502040204020203" pitchFamily="34" charset="0"/>
                <a:cs typeface="Franklin Gothic Book"/>
              </a:rPr>
              <a:t>: map out all possible causes into themes.</a:t>
            </a:r>
            <a:r>
              <a:rPr kumimoji="0" lang="en-GB" sz="28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AE15F906-8290-4A5E-FE69-94A8A28E0600}"/>
              </a:ext>
            </a:extLst>
          </p:cNvPr>
          <p:cNvPicPr>
            <a:picLocks noChangeAspect="1"/>
          </p:cNvPicPr>
          <p:nvPr/>
        </p:nvPicPr>
        <p:blipFill>
          <a:blip r:embed="rId3">
            <a:alphaModFix amt="91000"/>
            <a:extLst>
              <a:ext uri="{28A0092B-C50C-407E-A947-70E740481C1C}">
                <a14:useLocalDpi xmlns:a14="http://schemas.microsoft.com/office/drawing/2010/main" val="0"/>
              </a:ext>
            </a:extLst>
          </a:blip>
          <a:srcRect l="2813" b="-602"/>
          <a:stretch>
            <a:fillRect/>
          </a:stretch>
        </p:blipFill>
        <p:spPr>
          <a:xfrm>
            <a:off x="756000" y="1512000"/>
            <a:ext cx="9454486" cy="4672800"/>
          </a:xfrm>
          <a:prstGeom prst="rect">
            <a:avLst/>
          </a:prstGeom>
          <a:effectLst>
            <a:outerShdw blurRad="50800" dist="50800" dir="5400000" algn="ctr" rotWithShape="0">
              <a:schemeClr val="bg1">
                <a:alpha val="0"/>
              </a:schemeClr>
            </a:outerShdw>
          </a:effectLst>
        </p:spPr>
      </p:pic>
      <p:sp>
        <p:nvSpPr>
          <p:cNvPr id="10" name="TextBox 9">
            <a:extLst>
              <a:ext uri="{FF2B5EF4-FFF2-40B4-BE49-F238E27FC236}">
                <a16:creationId xmlns:a16="http://schemas.microsoft.com/office/drawing/2014/main" id="{28DA4ABD-05BB-9758-16D8-A1476DD43BDA}"/>
              </a:ext>
            </a:extLst>
          </p:cNvPr>
          <p:cNvSpPr txBox="1"/>
          <p:nvPr/>
        </p:nvSpPr>
        <p:spPr>
          <a:xfrm>
            <a:off x="9418500" y="734401"/>
            <a:ext cx="1987200" cy="2446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kumimoji="0" lang="en-GB" i="0" u="none" strike="noStrike" kern="100" cap="none" spc="0" normalizeH="0" baseline="0" noProof="0" dirty="0">
                <a:ln>
                  <a:noFill/>
                </a:ln>
                <a:effectLst/>
                <a:uLnTx/>
                <a:uFillTx/>
                <a:latin typeface="Montserrat" panose="00000500000000000000" pitchFamily="2" charset="0"/>
                <a:ea typeface="Aptos" panose="020B0004020202020204" pitchFamily="34" charset="0"/>
                <a:cs typeface="Times New Roman" panose="02020603050405020304" pitchFamily="18" charset="0"/>
              </a:rPr>
              <a:t>These tools are designed to help us slow down </a:t>
            </a:r>
            <a:r>
              <a:rPr kumimoji="0" lang="en-GB" i="1" u="none" strike="noStrike" kern="100" cap="none" spc="0" normalizeH="0" baseline="0" noProof="0" dirty="0">
                <a:ln>
                  <a:noFill/>
                </a:ln>
                <a:effectLst/>
                <a:uLnTx/>
                <a:uFillTx/>
                <a:latin typeface="Montserrat" panose="00000500000000000000" pitchFamily="2" charset="0"/>
                <a:ea typeface="Aptos" panose="020B0004020202020204" pitchFamily="34" charset="0"/>
                <a:cs typeface="Times New Roman" panose="02020603050405020304" pitchFamily="18" charset="0"/>
              </a:rPr>
              <a:t>just enough</a:t>
            </a:r>
            <a:r>
              <a:rPr kumimoji="0" lang="en-GB" i="0" u="none" strike="noStrike" kern="100" cap="none" spc="0" normalizeH="0" baseline="0" noProof="0" dirty="0">
                <a:ln>
                  <a:noFill/>
                </a:ln>
                <a:effectLst/>
                <a:uLnTx/>
                <a:uFillTx/>
                <a:latin typeface="Montserrat" panose="00000500000000000000" pitchFamily="2" charset="0"/>
                <a:ea typeface="Aptos" panose="020B0004020202020204" pitchFamily="34" charset="0"/>
                <a:cs typeface="Times New Roman" panose="02020603050405020304" pitchFamily="18" charset="0"/>
              </a:rPr>
              <a:t> to understand what’s actually happening!</a:t>
            </a:r>
          </a:p>
        </p:txBody>
      </p:sp>
    </p:spTree>
    <p:extLst>
      <p:ext uri="{BB962C8B-B14F-4D97-AF65-F5344CB8AC3E}">
        <p14:creationId xmlns:p14="http://schemas.microsoft.com/office/powerpoint/2010/main" val="226525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9C9BC7-3436-0E88-A8FC-A9009DC9B1E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F2DB73-7679-3220-E388-86C123DEC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FED89598-3129-3821-7FE4-46D64682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DB7BA48-2CB6-ECB9-BE36-3637F7DEA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3F66EC9-5730-23A8-60F0-AE1BBBA93C22}"/>
              </a:ext>
            </a:extLst>
          </p:cNvPr>
          <p:cNvSpPr txBox="1"/>
          <p:nvPr/>
        </p:nvSpPr>
        <p:spPr>
          <a:xfrm>
            <a:off x="928800" y="1447200"/>
            <a:ext cx="9849600" cy="44432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A ‘</a:t>
            </a:r>
            <a:r>
              <a:rPr kumimoji="0" lang="en-GB" sz="2400" b="1" i="0" u="none" strike="noStrike" kern="1200" cap="none" spc="0" normalizeH="0" baseline="0" noProof="0" dirty="0">
                <a:ln>
                  <a:noFill/>
                </a:ln>
                <a:solidFill>
                  <a:prstClr val="black"/>
                </a:solidFill>
                <a:effectLst/>
                <a:uLnTx/>
                <a:uFillTx/>
                <a:latin typeface="Montserrat" panose="00000500000000000000" pitchFamily="2" charset="0"/>
              </a:rPr>
              <a:t>contributory factor</a:t>
            </a: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 is something that helps cause a result.</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Montserrat" panose="00000500000000000000" pitchFamily="2" charset="0"/>
              </a:rPr>
              <a:t>An example:</a:t>
            </a: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 I cut my finger badly slicing a loaf of bread. </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What were the contributory factors?</a:t>
            </a:r>
          </a:p>
          <a:p>
            <a:pPr marL="497238" marR="0" lvl="0" indent="-514338"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It was a new, sharp knife (equipment).</a:t>
            </a:r>
          </a:p>
          <a:p>
            <a:pPr marL="497238" marR="0" lvl="0" indent="-514338"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My cat jumped up on the table while I was cutting (distraction).</a:t>
            </a:r>
          </a:p>
          <a:p>
            <a:pPr marL="497238" marR="0" lvl="0" indent="-514338"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The bread was crusty and hard to cut (difficulty of task).</a:t>
            </a:r>
          </a:p>
          <a:p>
            <a:pPr marL="497238" marR="0" lvl="0" indent="-514338"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I’m not very good at cutting bread (skills).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00000"/>
                </a:solidFill>
                <a:effectLst/>
                <a:uLnTx/>
                <a:uFillTx/>
                <a:latin typeface="Montserrat" panose="00000500000000000000" pitchFamily="2" charset="0"/>
              </a:rPr>
              <a:t>Not all are amenable to improvement!</a:t>
            </a:r>
          </a:p>
        </p:txBody>
      </p:sp>
      <p:sp>
        <p:nvSpPr>
          <p:cNvPr id="9" name="TextBox 8">
            <a:extLst>
              <a:ext uri="{FF2B5EF4-FFF2-40B4-BE49-F238E27FC236}">
                <a16:creationId xmlns:a16="http://schemas.microsoft.com/office/drawing/2014/main" id="{4AC9B481-C8CE-37BB-ECE9-123C5BBA2AC4}"/>
              </a:ext>
            </a:extLst>
          </p:cNvPr>
          <p:cNvSpPr txBox="1"/>
          <p:nvPr/>
        </p:nvSpPr>
        <p:spPr>
          <a:xfrm>
            <a:off x="1326393" y="149538"/>
            <a:ext cx="8956800" cy="954107"/>
          </a:xfrm>
          <a:prstGeom prst="rect">
            <a:avLst/>
          </a:prstGeom>
          <a:noFill/>
        </p:spPr>
        <p:txBody>
          <a:bodyPr wrap="square">
            <a:spAutoFit/>
          </a:bodyPr>
          <a:lstStyle/>
          <a:p>
            <a:pPr algn="ctr"/>
            <a:r>
              <a:rPr kumimoji="0" lang="en-US" sz="2800" b="1" i="0" u="none" strike="noStrike" kern="1200" cap="none" spc="0" normalizeH="0" baseline="0" noProof="0" dirty="0">
                <a:ln>
                  <a:noFill/>
                </a:ln>
                <a:effectLst/>
                <a:uLnTx/>
                <a:uFillTx/>
                <a:latin typeface="Montserrat" panose="00000500000000000000" pitchFamily="2" charset="0"/>
                <a:ea typeface="+mj-ea"/>
                <a:cs typeface="Arial" panose="020B0604020202020204" pitchFamily="34" charset="0"/>
              </a:rPr>
              <a:t>The importance of contributory factors in improving quality</a:t>
            </a:r>
            <a:endParaRPr lang="en-GB" sz="2800" b="1" dirty="0">
              <a:latin typeface="Montserrat" panose="00000500000000000000" pitchFamily="2" charset="0"/>
            </a:endParaRPr>
          </a:p>
        </p:txBody>
      </p:sp>
    </p:spTree>
    <p:extLst>
      <p:ext uri="{BB962C8B-B14F-4D97-AF65-F5344CB8AC3E}">
        <p14:creationId xmlns:p14="http://schemas.microsoft.com/office/powerpoint/2010/main" val="259964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C2BBEE-D1DD-E7E8-49D0-90384FEBBAD6}"/>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9767DA6-8FA5-EDF5-4212-63D36A6C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E9F7FD30-5EC4-BF3A-C494-FD04AAB6E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6C46CEF-EB67-F438-929D-AE095BE6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056C3F-96F1-8FF3-12A8-C02130143B05}"/>
              </a:ext>
            </a:extLst>
          </p:cNvPr>
          <p:cNvSpPr txBox="1"/>
          <p:nvPr/>
        </p:nvSpPr>
        <p:spPr>
          <a:xfrm>
            <a:off x="762894" y="526559"/>
            <a:ext cx="10961960" cy="986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u="sng" kern="1200" dirty="0">
                <a:solidFill>
                  <a:schemeClr val="tx1"/>
                </a:solidFill>
                <a:effectLst/>
                <a:latin typeface="Montserrat" panose="00000500000000000000" pitchFamily="2" charset="0"/>
                <a:ea typeface="+mj-ea"/>
                <a:cs typeface="+mj-cs"/>
              </a:rPr>
              <a:t>Poll two:</a:t>
            </a:r>
            <a:endParaRPr lang="en-US" sz="3200" u="sng" kern="1200" dirty="0">
              <a:solidFill>
                <a:schemeClr val="tx1"/>
              </a:solidFill>
              <a:latin typeface="Montserrat" panose="00000500000000000000" pitchFamily="2" charset="0"/>
              <a:ea typeface="+mj-ea"/>
              <a:cs typeface="+mj-cs"/>
            </a:endParaRPr>
          </a:p>
        </p:txBody>
      </p:sp>
      <p:sp>
        <p:nvSpPr>
          <p:cNvPr id="3" name="TextBox 2">
            <a:extLst>
              <a:ext uri="{FF2B5EF4-FFF2-40B4-BE49-F238E27FC236}">
                <a16:creationId xmlns:a16="http://schemas.microsoft.com/office/drawing/2014/main" id="{00E9EB10-A3F0-5D29-FB2C-1596C3B319E6}"/>
              </a:ext>
            </a:extLst>
          </p:cNvPr>
          <p:cNvSpPr txBox="1"/>
          <p:nvPr/>
        </p:nvSpPr>
        <p:spPr>
          <a:xfrm>
            <a:off x="782515" y="1450731"/>
            <a:ext cx="10498015" cy="1384995"/>
          </a:xfrm>
          <a:prstGeom prst="rect">
            <a:avLst/>
          </a:prstGeom>
          <a:noFill/>
        </p:spPr>
        <p:txBody>
          <a:bodyPr wrap="square">
            <a:spAutoFit/>
          </a:bodyPr>
          <a:lstStyle/>
          <a:p>
            <a:pPr fontAlgn="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Please take a minute to look through the options coming up on</a:t>
            </a:r>
            <a:r>
              <a:rPr lang="en-GB" sz="2800" b="1" dirty="0">
                <a:solidFill>
                  <a:prstClr val="black"/>
                </a:solidFill>
                <a:latin typeface="Montserrat" panose="00000500000000000000" pitchFamily="2" charset="0"/>
              </a:rPr>
              <a:t> your screen </a:t>
            </a: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and choose the one that feels most applicable at the moment.</a:t>
            </a:r>
          </a:p>
        </p:txBody>
      </p:sp>
      <p:sp>
        <p:nvSpPr>
          <p:cNvPr id="7" name="TextBox 6">
            <a:extLst>
              <a:ext uri="{FF2B5EF4-FFF2-40B4-BE49-F238E27FC236}">
                <a16:creationId xmlns:a16="http://schemas.microsoft.com/office/drawing/2014/main" id="{33D23FCF-A9BE-ED26-261C-15E2D4C2B0EB}"/>
              </a:ext>
            </a:extLst>
          </p:cNvPr>
          <p:cNvSpPr txBox="1"/>
          <p:nvPr/>
        </p:nvSpPr>
        <p:spPr>
          <a:xfrm>
            <a:off x="1039574" y="3142065"/>
            <a:ext cx="6093994" cy="369332"/>
          </a:xfrm>
          <a:prstGeom prst="rect">
            <a:avLst/>
          </a:prstGeom>
          <a:noFill/>
        </p:spPr>
        <p:txBody>
          <a:bodyPr wrap="square">
            <a:spAutoFit/>
          </a:bodyPr>
          <a:lstStyle/>
          <a:p>
            <a:r>
              <a:rPr lang="en-GB" b="1" dirty="0">
                <a:latin typeface="Montserrat" panose="00000500000000000000" pitchFamily="2" charset="0"/>
              </a:rPr>
              <a:t>1. </a:t>
            </a:r>
            <a:r>
              <a:rPr lang="en-GB" dirty="0">
                <a:latin typeface="Montserrat" panose="00000500000000000000" pitchFamily="2" charset="0"/>
              </a:rPr>
              <a:t>Lack of time</a:t>
            </a:r>
          </a:p>
        </p:txBody>
      </p:sp>
      <p:sp>
        <p:nvSpPr>
          <p:cNvPr id="9" name="TextBox 8">
            <a:extLst>
              <a:ext uri="{FF2B5EF4-FFF2-40B4-BE49-F238E27FC236}">
                <a16:creationId xmlns:a16="http://schemas.microsoft.com/office/drawing/2014/main" id="{CAEE48F1-F822-7C94-8F2E-907E036CA904}"/>
              </a:ext>
            </a:extLst>
          </p:cNvPr>
          <p:cNvSpPr txBox="1"/>
          <p:nvPr/>
        </p:nvSpPr>
        <p:spPr>
          <a:xfrm>
            <a:off x="1028700" y="3736731"/>
            <a:ext cx="6143740" cy="369332"/>
          </a:xfrm>
          <a:prstGeom prst="rect">
            <a:avLst/>
          </a:prstGeom>
          <a:noFill/>
        </p:spPr>
        <p:txBody>
          <a:bodyPr wrap="square">
            <a:spAutoFit/>
          </a:bodyPr>
          <a:lstStyle/>
          <a:p>
            <a:r>
              <a:rPr lang="en-GB" b="1" dirty="0">
                <a:latin typeface="Montserrat" panose="00000500000000000000" pitchFamily="2" charset="0"/>
              </a:rPr>
              <a:t>2</a:t>
            </a:r>
            <a:r>
              <a:rPr lang="en-GB" dirty="0">
                <a:latin typeface="Montserrat" panose="00000500000000000000" pitchFamily="2" charset="0"/>
              </a:rPr>
              <a:t>. Staff shortages or high turnover</a:t>
            </a:r>
          </a:p>
        </p:txBody>
      </p:sp>
      <p:sp>
        <p:nvSpPr>
          <p:cNvPr id="11" name="TextBox 10">
            <a:extLst>
              <a:ext uri="{FF2B5EF4-FFF2-40B4-BE49-F238E27FC236}">
                <a16:creationId xmlns:a16="http://schemas.microsoft.com/office/drawing/2014/main" id="{89997A11-DD84-FCC7-C1EE-3905C9EFAA92}"/>
              </a:ext>
            </a:extLst>
          </p:cNvPr>
          <p:cNvSpPr txBox="1"/>
          <p:nvPr/>
        </p:nvSpPr>
        <p:spPr>
          <a:xfrm>
            <a:off x="1017362" y="4236477"/>
            <a:ext cx="6093994" cy="369332"/>
          </a:xfrm>
          <a:prstGeom prst="rect">
            <a:avLst/>
          </a:prstGeom>
          <a:noFill/>
        </p:spPr>
        <p:txBody>
          <a:bodyPr wrap="square">
            <a:spAutoFit/>
          </a:bodyPr>
          <a:lstStyle/>
          <a:p>
            <a:r>
              <a:rPr lang="fr-FR" b="1" dirty="0">
                <a:latin typeface="Montserrat" panose="00000500000000000000" pitchFamily="2" charset="0"/>
              </a:rPr>
              <a:t>3. </a:t>
            </a:r>
            <a:r>
              <a:rPr lang="fr-FR" dirty="0">
                <a:latin typeface="Montserrat" panose="00000500000000000000" pitchFamily="2" charset="0"/>
              </a:rPr>
              <a:t>Competing priorities / constant crisis mode</a:t>
            </a:r>
            <a:endParaRPr lang="en-GB" dirty="0">
              <a:latin typeface="Montserrat" panose="00000500000000000000" pitchFamily="2" charset="0"/>
            </a:endParaRPr>
          </a:p>
        </p:txBody>
      </p:sp>
      <p:sp>
        <p:nvSpPr>
          <p:cNvPr id="13" name="TextBox 12">
            <a:extLst>
              <a:ext uri="{FF2B5EF4-FFF2-40B4-BE49-F238E27FC236}">
                <a16:creationId xmlns:a16="http://schemas.microsoft.com/office/drawing/2014/main" id="{3FB5C671-3596-42F1-8AA4-5573353F7EEB}"/>
              </a:ext>
            </a:extLst>
          </p:cNvPr>
          <p:cNvSpPr txBox="1"/>
          <p:nvPr/>
        </p:nvSpPr>
        <p:spPr>
          <a:xfrm>
            <a:off x="991447" y="4696915"/>
            <a:ext cx="6093994" cy="369332"/>
          </a:xfrm>
          <a:prstGeom prst="rect">
            <a:avLst/>
          </a:prstGeom>
          <a:noFill/>
        </p:spPr>
        <p:txBody>
          <a:bodyPr wrap="square">
            <a:spAutoFit/>
          </a:bodyPr>
          <a:lstStyle/>
          <a:p>
            <a:r>
              <a:rPr lang="en-GB" b="1" dirty="0">
                <a:latin typeface="Montserrat" panose="00000500000000000000" pitchFamily="2" charset="0"/>
              </a:rPr>
              <a:t>4. </a:t>
            </a:r>
            <a:r>
              <a:rPr lang="en-GB" dirty="0">
                <a:latin typeface="Montserrat" panose="00000500000000000000" pitchFamily="2" charset="0"/>
              </a:rPr>
              <a:t>I/we don't know where to start</a:t>
            </a:r>
          </a:p>
        </p:txBody>
      </p:sp>
      <p:sp>
        <p:nvSpPr>
          <p:cNvPr id="15" name="TextBox 14">
            <a:extLst>
              <a:ext uri="{FF2B5EF4-FFF2-40B4-BE49-F238E27FC236}">
                <a16:creationId xmlns:a16="http://schemas.microsoft.com/office/drawing/2014/main" id="{71067123-5ECA-BC21-715E-450598BE9323}"/>
              </a:ext>
            </a:extLst>
          </p:cNvPr>
          <p:cNvSpPr txBox="1"/>
          <p:nvPr/>
        </p:nvSpPr>
        <p:spPr>
          <a:xfrm>
            <a:off x="1008106" y="5186046"/>
            <a:ext cx="6093994" cy="369332"/>
          </a:xfrm>
          <a:prstGeom prst="rect">
            <a:avLst/>
          </a:prstGeom>
          <a:noFill/>
        </p:spPr>
        <p:txBody>
          <a:bodyPr wrap="square">
            <a:spAutoFit/>
          </a:bodyPr>
          <a:lstStyle/>
          <a:p>
            <a:r>
              <a:rPr lang="en-GB" b="1" dirty="0">
                <a:latin typeface="Montserrat" panose="00000500000000000000" pitchFamily="2" charset="0"/>
              </a:rPr>
              <a:t>5. </a:t>
            </a:r>
            <a:r>
              <a:rPr lang="en-GB" dirty="0">
                <a:latin typeface="Montserrat" panose="00000500000000000000" pitchFamily="2" charset="0"/>
              </a:rPr>
              <a:t>We don't have any barriers we're QI ninjas !!</a:t>
            </a:r>
          </a:p>
        </p:txBody>
      </p:sp>
      <p:sp>
        <p:nvSpPr>
          <p:cNvPr id="17" name="TextBox 16">
            <a:extLst>
              <a:ext uri="{FF2B5EF4-FFF2-40B4-BE49-F238E27FC236}">
                <a16:creationId xmlns:a16="http://schemas.microsoft.com/office/drawing/2014/main" id="{CFF65465-4D90-FF5B-DCE4-050834544AE6}"/>
              </a:ext>
            </a:extLst>
          </p:cNvPr>
          <p:cNvSpPr txBox="1"/>
          <p:nvPr/>
        </p:nvSpPr>
        <p:spPr>
          <a:xfrm>
            <a:off x="1013198" y="5682579"/>
            <a:ext cx="6093994" cy="369332"/>
          </a:xfrm>
          <a:prstGeom prst="rect">
            <a:avLst/>
          </a:prstGeom>
          <a:noFill/>
        </p:spPr>
        <p:txBody>
          <a:bodyPr wrap="square">
            <a:spAutoFit/>
          </a:bodyPr>
          <a:lstStyle/>
          <a:p>
            <a:r>
              <a:rPr lang="en-GB" b="1" dirty="0">
                <a:latin typeface="Montserrat" panose="00000500000000000000" pitchFamily="2" charset="0"/>
              </a:rPr>
              <a:t>6. </a:t>
            </a:r>
            <a:r>
              <a:rPr lang="en-GB" dirty="0">
                <a:latin typeface="Montserrat" panose="00000500000000000000" pitchFamily="2" charset="0"/>
              </a:rPr>
              <a:t>Other</a:t>
            </a:r>
          </a:p>
        </p:txBody>
      </p:sp>
    </p:spTree>
    <p:extLst>
      <p:ext uri="{BB962C8B-B14F-4D97-AF65-F5344CB8AC3E}">
        <p14:creationId xmlns:p14="http://schemas.microsoft.com/office/powerpoint/2010/main" val="184968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33FA57-4EA4-A567-BED3-B7B129DA5D6A}"/>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ight Triangle 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4963509-0CC9-35A6-6538-7C45F40AD822}"/>
              </a:ext>
            </a:extLst>
          </p:cNvPr>
          <p:cNvSpPr txBox="1"/>
          <p:nvPr/>
        </p:nvSpPr>
        <p:spPr>
          <a:xfrm>
            <a:off x="595840" y="561728"/>
            <a:ext cx="10961960" cy="98681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tx1"/>
                </a:solidFill>
                <a:effectLst/>
                <a:latin typeface="Montserrat" panose="00000500000000000000" pitchFamily="2" charset="0"/>
                <a:ea typeface="+mj-ea"/>
                <a:cs typeface="+mj-cs"/>
              </a:rPr>
              <a:t>Barrier 2: We don’t know what to change </a:t>
            </a:r>
            <a:endParaRPr lang="en-US" sz="3200" kern="1200" dirty="0">
              <a:solidFill>
                <a:schemeClr val="tx1"/>
              </a:solidFill>
              <a:latin typeface="Montserrat" panose="00000500000000000000" pitchFamily="2" charset="0"/>
              <a:ea typeface="+mj-ea"/>
              <a:cs typeface="+mj-cs"/>
            </a:endParaRPr>
          </a:p>
        </p:txBody>
      </p:sp>
      <p:sp>
        <p:nvSpPr>
          <p:cNvPr id="6" name="TextBox 5">
            <a:extLst>
              <a:ext uri="{FF2B5EF4-FFF2-40B4-BE49-F238E27FC236}">
                <a16:creationId xmlns:a16="http://schemas.microsoft.com/office/drawing/2014/main" id="{5E7BDC0D-D082-9620-2771-1E0B2A1A6E8F}"/>
              </a:ext>
            </a:extLst>
          </p:cNvPr>
          <p:cNvSpPr txBox="1"/>
          <p:nvPr/>
        </p:nvSpPr>
        <p:spPr>
          <a:xfrm>
            <a:off x="1119640" y="1915201"/>
            <a:ext cx="9125960" cy="3660264"/>
          </a:xfrm>
          <a:prstGeom prst="rect">
            <a:avLst/>
          </a:prstGeo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Montserrat" panose="00000500000000000000" pitchFamily="2" charset="0"/>
                <a:sym typeface="DM Sans"/>
              </a:rPr>
              <a:t>A change idea is a specific idea for how you can </a:t>
            </a:r>
            <a:r>
              <a:rPr kumimoji="0" lang="en-US" sz="2400" b="1" i="0" u="none" strike="noStrike" cap="none" spc="0" normalizeH="0" baseline="0" noProof="0" dirty="0">
                <a:ln>
                  <a:noFill/>
                </a:ln>
                <a:effectLst/>
                <a:uLnTx/>
                <a:uFillTx/>
                <a:latin typeface="Montserrat" panose="00000500000000000000" pitchFamily="2" charset="0"/>
                <a:sym typeface="DM Sans"/>
              </a:rPr>
              <a:t>do thing differently </a:t>
            </a:r>
            <a:r>
              <a:rPr kumimoji="0" lang="en-US" sz="2400" b="0" i="0" u="none" strike="noStrike" cap="none" spc="0" normalizeH="0" baseline="0" noProof="0" dirty="0">
                <a:ln>
                  <a:noFill/>
                </a:ln>
                <a:effectLst/>
                <a:uLnTx/>
                <a:uFillTx/>
                <a:latin typeface="Montserrat" panose="00000500000000000000" pitchFamily="2" charset="0"/>
                <a:sym typeface="DM Sans"/>
              </a:rPr>
              <a:t>so that you will </a:t>
            </a:r>
            <a:r>
              <a:rPr kumimoji="0" lang="en-US" sz="2400" b="1" i="0" u="none" strike="noStrike" cap="none" spc="0" normalizeH="0" baseline="0" noProof="0" dirty="0">
                <a:ln>
                  <a:noFill/>
                </a:ln>
                <a:effectLst/>
                <a:uLnTx/>
                <a:uFillTx/>
                <a:latin typeface="Montserrat" panose="00000500000000000000" pitchFamily="2" charset="0"/>
                <a:sym typeface="DM Sans"/>
              </a:rPr>
              <a:t>get the results that you want</a:t>
            </a:r>
            <a:r>
              <a:rPr kumimoji="0" lang="en-US" sz="2400" b="0" i="0" u="none" strike="noStrike" cap="none" spc="0" normalizeH="0" baseline="0" noProof="0" dirty="0">
                <a:ln>
                  <a:noFill/>
                </a:ln>
                <a:effectLst/>
                <a:uLnTx/>
                <a:uFillTx/>
                <a:latin typeface="Montserrat" panose="00000500000000000000" pitchFamily="2" charset="0"/>
                <a:sym typeface="DM Sans"/>
              </a:rPr>
              <a:t>.</a:t>
            </a: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Change ideas are the ‘WHAT’ you want to test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kern="100" dirty="0">
                <a:effectLst/>
                <a:latin typeface="Montserrat" panose="00000500000000000000" pitchFamily="2" charset="0"/>
                <a:ea typeface="Aptos" panose="020B0004020202020204" pitchFamily="34" charset="0"/>
                <a:cs typeface="Times New Roman" panose="02020603050405020304" pitchFamily="18" charset="0"/>
              </a:rPr>
              <a:t>Change ideas don’t need to be innovative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kern="100" dirty="0">
                <a:effectLst/>
                <a:latin typeface="Montserrat" panose="00000500000000000000" pitchFamily="2" charset="0"/>
                <a:ea typeface="Aptos" panose="020B0004020202020204" pitchFamily="34" charset="0"/>
                <a:cs typeface="Times New Roman" panose="02020603050405020304" pitchFamily="18" charset="0"/>
              </a:rPr>
              <a:t>They just need to link clearly to what’s causing the problem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kern="100" dirty="0">
                <a:effectLst/>
                <a:latin typeface="Montserrat" panose="00000500000000000000" pitchFamily="2" charset="0"/>
                <a:ea typeface="Aptos" panose="020B0004020202020204" pitchFamily="34" charset="0"/>
                <a:cs typeface="Times New Roman" panose="02020603050405020304" pitchFamily="18" charset="0"/>
              </a:rPr>
              <a:t>Good change ideas come from understanding causes — not from creativity alone.</a:t>
            </a:r>
          </a:p>
          <a:p>
            <a:pPr marL="139700" marR="0" lvl="0" indent="-228600" fontAlgn="auto">
              <a:lnSpc>
                <a:spcPct val="90000"/>
              </a:lnSpc>
              <a:spcBef>
                <a:spcPts val="0"/>
              </a:spcBef>
              <a:spcAft>
                <a:spcPts val="600"/>
              </a:spcAft>
              <a:buClr>
                <a:prstClr val="black"/>
              </a:buClr>
              <a:buSzPts val="1400"/>
              <a:buFont typeface="Arial" panose="020B0604020202020204" pitchFamily="34" charset="0"/>
              <a:buChar char="•"/>
              <a:tabLst/>
              <a:defRPr/>
            </a:pPr>
            <a:endParaRPr kumimoji="0" lang="en-US" sz="2400" b="0" i="0" u="none" strike="noStrike" cap="none" spc="0" normalizeH="0" baseline="0" noProof="0" dirty="0">
              <a:ln>
                <a:noFill/>
              </a:ln>
              <a:effectLst/>
              <a:uLnTx/>
              <a:uFillTx/>
              <a:sym typeface="DM Sans"/>
            </a:endParaRPr>
          </a:p>
        </p:txBody>
      </p:sp>
    </p:spTree>
    <p:extLst>
      <p:ext uri="{BB962C8B-B14F-4D97-AF65-F5344CB8AC3E}">
        <p14:creationId xmlns:p14="http://schemas.microsoft.com/office/powerpoint/2010/main" val="139707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7C83D-D2C1-549E-1CAE-3F61A3A980B7}"/>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89182AB-F4A9-1765-ADAE-B4E0CF5C1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ight Triangle 42">
            <a:extLst>
              <a:ext uri="{FF2B5EF4-FFF2-40B4-BE49-F238E27FC236}">
                <a16:creationId xmlns:a16="http://schemas.microsoft.com/office/drawing/2014/main" id="{94760B5B-B942-E7B0-8754-9ABFFC168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4E45146-2B7F-6107-1CD6-D77CB0CEF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F238DC3-A9D9-B038-8B2A-E250F497DA37}"/>
              </a:ext>
            </a:extLst>
          </p:cNvPr>
          <p:cNvSpPr txBox="1"/>
          <p:nvPr/>
        </p:nvSpPr>
        <p:spPr>
          <a:xfrm>
            <a:off x="1285240" y="2969469"/>
            <a:ext cx="8074815" cy="2800395"/>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
                <a:prstClr val="black"/>
              </a:buClr>
              <a:buSzPts val="1400"/>
              <a:tabLst/>
              <a:defRPr/>
            </a:pPr>
            <a:endParaRPr kumimoji="0" lang="en-US" sz="2400" b="0" i="0" u="none" strike="noStrike" cap="none" spc="0" normalizeH="0" baseline="0" noProof="0" dirty="0">
              <a:ln>
                <a:noFill/>
              </a:ln>
              <a:effectLst/>
              <a:uLnTx/>
              <a:uFillTx/>
              <a:sym typeface="DM Sans"/>
            </a:endParaRPr>
          </a:p>
        </p:txBody>
      </p:sp>
      <p:sp>
        <p:nvSpPr>
          <p:cNvPr id="3" name="TextBox 2">
            <a:extLst>
              <a:ext uri="{FF2B5EF4-FFF2-40B4-BE49-F238E27FC236}">
                <a16:creationId xmlns:a16="http://schemas.microsoft.com/office/drawing/2014/main" id="{90C04287-CDEF-15BA-6AEF-A0B4254B31E4}"/>
              </a:ext>
            </a:extLst>
          </p:cNvPr>
          <p:cNvSpPr txBox="1"/>
          <p:nvPr/>
        </p:nvSpPr>
        <p:spPr>
          <a:xfrm>
            <a:off x="921600" y="771615"/>
            <a:ext cx="10375200" cy="5829288"/>
          </a:xfrm>
          <a:prstGeom prst="rect">
            <a:avLst/>
          </a:prstGeom>
          <a:noFill/>
        </p:spPr>
        <p:txBody>
          <a:bodyPr wrap="square">
            <a:spAutoFit/>
          </a:bodyPr>
          <a:lstStyle/>
          <a:p>
            <a:pPr marL="186262" marR="0" lvl="0" indent="0" defTabSz="914400" rtl="0" eaLnBrk="1" fontAlgn="auto" latinLnBrk="0" hangingPunct="1">
              <a:lnSpc>
                <a:spcPct val="100000"/>
              </a:lnSpc>
              <a:spcBef>
                <a:spcPts val="1200"/>
              </a:spcBef>
              <a:spcAft>
                <a:spcPts val="1200"/>
              </a:spcAft>
              <a:buClr>
                <a:prstClr val="black"/>
              </a:buClr>
              <a:buSzPts val="1400"/>
              <a:buFont typeface="DM Sans"/>
              <a:buNone/>
              <a:tabLst/>
              <a:defRPr/>
            </a:pPr>
            <a:r>
              <a:rPr kumimoji="0" lang="en-GB" sz="2800" b="1" i="0" u="none" kern="0" cap="none" spc="0" normalizeH="0" baseline="0" noProof="0" dirty="0">
                <a:ln>
                  <a:noFill/>
                </a:ln>
                <a:solidFill>
                  <a:prstClr val="black"/>
                </a:solidFill>
                <a:effectLst/>
                <a:uLnTx/>
                <a:uFillTx/>
                <a:latin typeface="Montserrat" panose="00000500000000000000" pitchFamily="2" charset="0"/>
                <a:sym typeface="DM Sans"/>
              </a:rPr>
              <a:t>Where do you get them?</a:t>
            </a:r>
            <a:endParaRPr kumimoji="0" lang="en-GB" sz="2800" b="1" i="1" u="none" kern="0" cap="none" spc="0" normalizeH="0" baseline="0" noProof="0" dirty="0">
              <a:ln>
                <a:noFill/>
              </a:ln>
              <a:solidFill>
                <a:prstClr val="black"/>
              </a:solidFill>
              <a:effectLst/>
              <a:uLnTx/>
              <a:uFillTx/>
              <a:latin typeface="Montserrat" panose="00000500000000000000" pitchFamily="2" charset="0"/>
              <a:sym typeface="DM Sans"/>
            </a:endParaRPr>
          </a:p>
          <a:p>
            <a:pPr marL="457189" marR="0" lvl="0" indent="-457189" defTabSz="914400" rtl="0" eaLnBrk="1" fontAlgn="auto" latinLnBrk="0" hangingPunct="1">
              <a:lnSpc>
                <a:spcPct val="100000"/>
              </a:lnSpc>
              <a:spcBef>
                <a:spcPts val="600"/>
              </a:spcBef>
              <a:spcAft>
                <a:spcPts val="600"/>
              </a:spcAft>
              <a:buClr>
                <a:prstClr val="black"/>
              </a:buClr>
              <a:buSzPts val="1400"/>
              <a:buFont typeface="DM Sans"/>
              <a:buChar char="●"/>
              <a:tabLst/>
              <a:defRPr/>
            </a:pPr>
            <a:r>
              <a:rPr kumimoji="0" lang="en-US" sz="2200" b="0" i="0" u="none" strike="noStrike" kern="0" cap="none" spc="0" normalizeH="0" baseline="0" noProof="0" dirty="0">
                <a:ln>
                  <a:noFill/>
                </a:ln>
                <a:solidFill>
                  <a:prstClr val="black"/>
                </a:solidFill>
                <a:effectLst/>
                <a:uLnTx/>
                <a:uFillTx/>
                <a:latin typeface="Montserrat" panose="00000500000000000000" pitchFamily="2" charset="0"/>
                <a:sym typeface="DM Sans"/>
              </a:rPr>
              <a:t>The ‘evidence’</a:t>
            </a:r>
          </a:p>
          <a:p>
            <a:pPr marL="457189" marR="0" lvl="0" indent="-457189" defTabSz="914400" rtl="0" eaLnBrk="1" fontAlgn="auto" latinLnBrk="0" hangingPunct="1">
              <a:lnSpc>
                <a:spcPct val="100000"/>
              </a:lnSpc>
              <a:spcBef>
                <a:spcPts val="600"/>
              </a:spcBef>
              <a:spcAft>
                <a:spcPts val="600"/>
              </a:spcAft>
              <a:buClr>
                <a:prstClr val="black"/>
              </a:buClr>
              <a:buSzPts val="1400"/>
              <a:buFont typeface="DM Sans"/>
              <a:buChar char="●"/>
              <a:tabLst/>
              <a:defRPr/>
            </a:pPr>
            <a:r>
              <a:rPr kumimoji="0" lang="en-US" sz="2200" b="0" i="0" u="none" strike="noStrike" kern="0" cap="none" spc="0" normalizeH="0" baseline="0" noProof="0" dirty="0">
                <a:ln>
                  <a:noFill/>
                </a:ln>
                <a:solidFill>
                  <a:prstClr val="black"/>
                </a:solidFill>
                <a:effectLst/>
                <a:uLnTx/>
                <a:uFillTx/>
                <a:latin typeface="Montserrat" panose="00000500000000000000" pitchFamily="2" charset="0"/>
                <a:sym typeface="DM Sans"/>
              </a:rPr>
              <a:t>Other services/people’s experiences </a:t>
            </a:r>
          </a:p>
          <a:p>
            <a:pPr marL="457189" marR="0" lvl="0" indent="-457189" defTabSz="914400" rtl="0" eaLnBrk="1" fontAlgn="auto" latinLnBrk="0" hangingPunct="1">
              <a:lnSpc>
                <a:spcPct val="100000"/>
              </a:lnSpc>
              <a:spcBef>
                <a:spcPts val="600"/>
              </a:spcBef>
              <a:spcAft>
                <a:spcPts val="600"/>
              </a:spcAft>
              <a:buClr>
                <a:prstClr val="black"/>
              </a:buClr>
              <a:buSzPts val="1400"/>
              <a:buFont typeface="DM Sans"/>
              <a:buChar char="●"/>
              <a:tabLst/>
              <a:defRPr/>
            </a:pPr>
            <a:r>
              <a:rPr kumimoji="0" lang="en-US" sz="2200" b="0" i="0" u="none" strike="noStrike" kern="0" cap="none" spc="0" normalizeH="0" baseline="0" noProof="0" dirty="0">
                <a:ln>
                  <a:noFill/>
                </a:ln>
                <a:solidFill>
                  <a:prstClr val="black"/>
                </a:solidFill>
                <a:effectLst/>
                <a:uLnTx/>
                <a:uFillTx/>
                <a:latin typeface="Montserrat" panose="00000500000000000000" pitchFamily="2" charset="0"/>
                <a:sym typeface="DM Sans"/>
              </a:rPr>
              <a:t>Anyone can have a great idea</a:t>
            </a:r>
          </a:p>
          <a:p>
            <a:pPr marL="457189" marR="0" lvl="0" indent="-457189" defTabSz="914400" rtl="0" eaLnBrk="1" fontAlgn="auto" latinLnBrk="0" hangingPunct="1">
              <a:lnSpc>
                <a:spcPct val="100000"/>
              </a:lnSpc>
              <a:spcBef>
                <a:spcPts val="600"/>
              </a:spcBef>
              <a:spcAft>
                <a:spcPts val="600"/>
              </a:spcAft>
              <a:buClr>
                <a:prstClr val="black"/>
              </a:buClr>
              <a:buSzPts val="1400"/>
              <a:buFont typeface="DM Sans"/>
              <a:buChar char="●"/>
              <a:tabLst/>
              <a:defRPr/>
            </a:pPr>
            <a:r>
              <a:rPr kumimoji="0" lang="en-US" sz="2200" b="0" i="0" u="none" strike="noStrike" kern="0" cap="none" spc="0" normalizeH="0" baseline="0" noProof="0" dirty="0">
                <a:ln>
                  <a:noFill/>
                </a:ln>
                <a:solidFill>
                  <a:prstClr val="black"/>
                </a:solidFill>
                <a:effectLst/>
                <a:uLnTx/>
                <a:uFillTx/>
                <a:latin typeface="Montserrat" panose="00000500000000000000" pitchFamily="2" charset="0"/>
                <a:sym typeface="DM Sans"/>
              </a:rPr>
              <a:t>‘Steal shamelessly’ (remembering you may have to ‘adapt, not adopt’)</a:t>
            </a:r>
          </a:p>
          <a:p>
            <a:pPr marL="0" marR="0" lvl="0" indent="0"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endParaRPr lang="en-GB" sz="2800" b="1" dirty="0">
              <a:solidFill>
                <a:prstClr val="black"/>
              </a:solidFill>
              <a:latin typeface="Montserrat" panose="00000500000000000000" pitchFamily="2" charset="0"/>
            </a:endParaRPr>
          </a:p>
          <a:p>
            <a:pPr marL="0" marR="0" lvl="0" indent="0"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Things to think about:</a:t>
            </a:r>
            <a:endParaRPr kumimoji="0" lang="en-GB" sz="2800" b="1" i="1"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28600" marR="0" lvl="0" indent="-228600"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Which are the team most excited about?</a:t>
            </a:r>
          </a:p>
          <a:p>
            <a:pPr marL="228600" marR="0" lvl="0" indent="-228600"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The level of effort </a:t>
            </a:r>
            <a:r>
              <a:rPr kumimoji="0" lang="en-GB"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required</a:t>
            </a: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p>
          <a:p>
            <a:pPr marL="228600" marR="0" lvl="0" indent="-228600"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Do you need a ‘quick win’?</a:t>
            </a:r>
          </a:p>
          <a:p>
            <a:pPr marL="457189" marR="0" lvl="0" indent="-457189" algn="l" defTabSz="914400" rtl="0" eaLnBrk="1" fontAlgn="auto" latinLnBrk="0" hangingPunct="1">
              <a:lnSpc>
                <a:spcPct val="100000"/>
              </a:lnSpc>
              <a:spcBef>
                <a:spcPts val="600"/>
              </a:spcBef>
              <a:spcAft>
                <a:spcPts val="600"/>
              </a:spcAft>
              <a:buClr>
                <a:prstClr val="black"/>
              </a:buClr>
              <a:buSzPts val="1400"/>
              <a:buFont typeface="DM Sans"/>
              <a:buChar char="●"/>
              <a:tabLst/>
              <a:defRPr/>
            </a:pPr>
            <a:endParaRPr kumimoji="0" lang="en-GB" sz="3200" b="0" i="0" u="none" strike="noStrike" kern="0" cap="none" spc="0" normalizeH="0" baseline="0" noProof="0" dirty="0">
              <a:ln>
                <a:noFill/>
              </a:ln>
              <a:solidFill>
                <a:prstClr val="black"/>
              </a:solidFill>
              <a:effectLst/>
              <a:uLnTx/>
              <a:uFillTx/>
              <a:latin typeface="Montserrat" panose="00000500000000000000" pitchFamily="2" charset="0"/>
              <a:sym typeface="DM Sans"/>
            </a:endParaRPr>
          </a:p>
        </p:txBody>
      </p:sp>
    </p:spTree>
    <p:extLst>
      <p:ext uri="{BB962C8B-B14F-4D97-AF65-F5344CB8AC3E}">
        <p14:creationId xmlns:p14="http://schemas.microsoft.com/office/powerpoint/2010/main" val="332439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8" y="136525"/>
            <a:ext cx="11933695" cy="1189038"/>
          </a:xfrm>
        </p:spPr>
        <p:txBody>
          <a:bodyPr>
            <a:normAutofit/>
          </a:bodyPr>
          <a:lstStyle/>
          <a:p>
            <a:pPr algn="ctr"/>
            <a:r>
              <a:rPr lang="en-US" sz="2800" b="1" dirty="0">
                <a:latin typeface="Montserrat" panose="00000500000000000000" pitchFamily="2" charset="0"/>
              </a:rPr>
              <a:t>What happens when you agree on what you want to change ?</a:t>
            </a:r>
            <a:endParaRPr lang="en-GB" sz="2800" b="1" dirty="0">
              <a:latin typeface="Montserrat" panose="00000500000000000000" pitchFamily="2" charset="0"/>
            </a:endParaRPr>
          </a:p>
        </p:txBody>
      </p:sp>
      <p:sp>
        <p:nvSpPr>
          <p:cNvPr id="3" name="Content Placeholder 2"/>
          <p:cNvSpPr>
            <a:spLocks noGrp="1"/>
          </p:cNvSpPr>
          <p:nvPr>
            <p:ph idx="1"/>
          </p:nvPr>
        </p:nvSpPr>
        <p:spPr>
          <a:xfrm>
            <a:off x="790073" y="1480719"/>
            <a:ext cx="10515600" cy="4351338"/>
          </a:xfrm>
        </p:spPr>
        <p:txBody>
          <a:bodyPr/>
          <a:lstStyle/>
          <a:p>
            <a:pPr marL="514350" indent="-514350">
              <a:buFont typeface="+mj-lt"/>
              <a:buAutoNum type="arabicPeriod"/>
            </a:pPr>
            <a:r>
              <a:rPr lang="en-US" dirty="0">
                <a:latin typeface="Montserrat" panose="00000500000000000000" pitchFamily="2" charset="0"/>
                <a:cs typeface="Franklin Gothic Book"/>
              </a:rPr>
              <a:t>Agree your change ideas.</a:t>
            </a:r>
          </a:p>
          <a:p>
            <a:pPr marL="514350" indent="-514350">
              <a:buFont typeface="+mj-lt"/>
              <a:buAutoNum type="arabicPeriod"/>
            </a:pPr>
            <a:r>
              <a:rPr lang="en-US" dirty="0">
                <a:latin typeface="Montserrat" panose="00000500000000000000" pitchFamily="2" charset="0"/>
                <a:cs typeface="Franklin Gothic Book"/>
              </a:rPr>
              <a:t>Then you test your ideas using the Plan Do Study act (PDSA) cycle.</a:t>
            </a:r>
          </a:p>
          <a:p>
            <a:pPr marL="514350" indent="-514350">
              <a:buFont typeface="+mj-lt"/>
              <a:buAutoNum type="arabicPeriod"/>
            </a:pPr>
            <a:endParaRPr lang="en-US" dirty="0">
              <a:latin typeface="Montserrat" panose="00000500000000000000" pitchFamily="2" charset="0"/>
            </a:endParaRPr>
          </a:p>
          <a:p>
            <a:pPr marL="0" indent="0">
              <a:buNone/>
            </a:pPr>
            <a:endParaRPr lang="en-GB" dirty="0">
              <a:latin typeface="Montserrat" panose="00000500000000000000" pitchFamily="2" charset="0"/>
            </a:endParaRPr>
          </a:p>
        </p:txBody>
      </p:sp>
      <p:pic>
        <p:nvPicPr>
          <p:cNvPr id="4" name="Picture 4"/>
          <p:cNvPicPr>
            <a:picLocks noChangeAspect="1"/>
          </p:cNvPicPr>
          <p:nvPr/>
        </p:nvPicPr>
        <p:blipFill>
          <a:blip r:embed="rId3"/>
          <a:srcRect/>
          <a:stretch>
            <a:fillRect/>
          </a:stretch>
        </p:blipFill>
        <p:spPr>
          <a:xfrm>
            <a:off x="232414" y="3018738"/>
            <a:ext cx="4336343" cy="3479781"/>
          </a:xfrm>
          <a:prstGeom prst="rect">
            <a:avLst/>
          </a:prstGeom>
          <a:noFill/>
          <a:ln>
            <a:noFill/>
          </a:ln>
        </p:spPr>
      </p:pic>
      <p:sp>
        <p:nvSpPr>
          <p:cNvPr id="5" name="TextBox 4"/>
          <p:cNvSpPr txBox="1"/>
          <p:nvPr/>
        </p:nvSpPr>
        <p:spPr>
          <a:xfrm>
            <a:off x="5904719" y="3103880"/>
            <a:ext cx="5396628" cy="2677656"/>
          </a:xfrm>
          <a:prstGeom prst="rect">
            <a:avLst/>
          </a:prstGeom>
          <a:solidFill>
            <a:schemeClr val="accent6">
              <a:lumMod val="40000"/>
              <a:lumOff val="60000"/>
            </a:schemeClr>
          </a:solid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1" lang="en-GB" sz="2800" b="0" i="0" u="none" strike="noStrike" kern="1200" cap="none" spc="0" normalizeH="0" baseline="0" noProof="0" dirty="0">
                <a:ln>
                  <a:noFill/>
                </a:ln>
                <a:solidFill>
                  <a:prstClr val="black"/>
                </a:solidFill>
                <a:effectLst/>
                <a:uLnTx/>
                <a:uFillTx/>
                <a:latin typeface="Montserrat" panose="00000500000000000000" pitchFamily="2" charset="0"/>
                <a:ea typeface="ＭＳ Ｐゴシック" charset="-128"/>
                <a:cs typeface="Franklin Gothic Book"/>
              </a:rPr>
              <a:t>What hunches do you have? </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1" lang="en-GB" sz="2800" b="0" i="0" u="none" strike="noStrike" kern="1200" cap="none" spc="0" normalizeH="0" baseline="0" noProof="0" dirty="0">
                <a:ln>
                  <a:noFill/>
                </a:ln>
                <a:solidFill>
                  <a:prstClr val="black"/>
                </a:solidFill>
                <a:effectLst/>
                <a:uLnTx/>
                <a:uFillTx/>
                <a:latin typeface="Montserrat" panose="00000500000000000000" pitchFamily="2" charset="0"/>
                <a:ea typeface="ＭＳ Ｐゴシック" charset="-128"/>
                <a:cs typeface="Franklin Gothic Book"/>
              </a:rPr>
              <a:t>What should you test?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1" lang="en-GB" sz="2800" b="0" i="0" u="none" strike="noStrike" kern="1200" cap="none" spc="0" normalizeH="0" baseline="0" noProof="0" dirty="0">
                <a:ln>
                  <a:noFill/>
                </a:ln>
                <a:solidFill>
                  <a:prstClr val="black"/>
                </a:solidFill>
                <a:effectLst/>
                <a:uLnTx/>
                <a:uFillTx/>
                <a:latin typeface="Montserrat" panose="00000500000000000000" pitchFamily="2" charset="0"/>
                <a:ea typeface="ＭＳ Ｐゴシック" charset="-128"/>
                <a:cs typeface="Franklin Gothic Book"/>
              </a:rPr>
              <a:t>What can you learn as you go along?</a:t>
            </a:r>
            <a:endParaRPr kumimoji="0" lang="en-GB"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01380175-A42D-DF46-B624-D8778316A2C7}"/>
              </a:ext>
            </a:extLst>
          </p:cNvPr>
          <p:cNvSpPr txBox="1"/>
          <p:nvPr/>
        </p:nvSpPr>
        <p:spPr>
          <a:xfrm>
            <a:off x="1632000" y="6411600"/>
            <a:ext cx="7915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6DB4"/>
              </a:solidFill>
              <a:effectLst/>
              <a:uLnTx/>
              <a:uFillTx/>
              <a:latin typeface="Rockwell" panose="02060603020205020403" pitchFamily="18" charset="0"/>
              <a:ea typeface="+mn-ea"/>
              <a:cs typeface="+mn-cs"/>
            </a:endParaRPr>
          </a:p>
        </p:txBody>
      </p:sp>
      <p:sp>
        <p:nvSpPr>
          <p:cNvPr id="7" name="Slide Number Placeholder 6">
            <a:extLst>
              <a:ext uri="{FF2B5EF4-FFF2-40B4-BE49-F238E27FC236}">
                <a16:creationId xmlns:a16="http://schemas.microsoft.com/office/drawing/2014/main" id="{D19D3DBC-2146-C99B-74EE-4B96B8B242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D5284-F719-4E61-9380-B9E959C4871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4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48" y="76367"/>
            <a:ext cx="10515600" cy="1325563"/>
          </a:xfrm>
        </p:spPr>
        <p:txBody>
          <a:bodyPr>
            <a:noAutofit/>
          </a:bodyPr>
          <a:lstStyle/>
          <a:p>
            <a:pPr algn="ctr"/>
            <a:r>
              <a:rPr lang="en-US" sz="3200" b="1" dirty="0">
                <a:latin typeface="Montserrat" panose="00000500000000000000" pitchFamily="2" charset="0"/>
                <a:ea typeface="Gadugi" panose="020B0502040204020203" pitchFamily="34" charset="0"/>
                <a:cs typeface="Century Gothic"/>
              </a:rPr>
              <a:t>Or to put it another way…</a:t>
            </a:r>
            <a:endParaRPr lang="en-GB" sz="3200" b="1" dirty="0">
              <a:latin typeface="Montserrat" panose="00000500000000000000" pitchFamily="2"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943725" y="1418380"/>
            <a:ext cx="6361578" cy="4914153"/>
          </a:xfrm>
          <a:prstGeom prst="rect">
            <a:avLst/>
          </a:prstGeom>
          <a:noFill/>
          <a:ln>
            <a:noFill/>
          </a:ln>
        </p:spPr>
      </p:pic>
      <p:sp>
        <p:nvSpPr>
          <p:cNvPr id="5" name="Slide Number Placeholder 4">
            <a:extLst>
              <a:ext uri="{FF2B5EF4-FFF2-40B4-BE49-F238E27FC236}">
                <a16:creationId xmlns:a16="http://schemas.microsoft.com/office/drawing/2014/main" id="{91066D83-3AB0-9310-0545-982D52596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D5284-F719-4E61-9380-B9E959C4871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4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CE11ED-E5AB-3A06-8EB3-9C8265519E27}"/>
              </a:ext>
            </a:extLst>
          </p:cNvPr>
          <p:cNvSpPr txBox="1"/>
          <p:nvPr/>
        </p:nvSpPr>
        <p:spPr>
          <a:xfrm>
            <a:off x="731423" y="1379591"/>
            <a:ext cx="955260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1. </a:t>
            </a:r>
            <a:r>
              <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What’s your problem and what are you going to do about it? </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Understand </a:t>
            </a:r>
            <a:r>
              <a:rPr kumimoji="0" lang="en-GB" sz="2000" b="0" i="0" u="sng"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what</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 you need to improve and </a:t>
            </a:r>
            <a:r>
              <a:rPr kumimoji="0" lang="en-GB" sz="2000" b="0" i="0" u="sng"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2. How will you know whether you are improving? </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Agree one or more ‘measures’ so you can track your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3. What are the ideas that you can test to show whether you are improving? </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Develop effective change ideas or interventions that will result in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4. Test changes before implementing. </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Try them out on a small scale to find out whether that change will lead to improvement on a larger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5. Implement/embed: </a:t>
            </a:r>
            <a:r>
              <a:rPr kumimoji="0" lang="en-GB" sz="2000"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make any effective changes permanent. </a:t>
            </a:r>
          </a:p>
        </p:txBody>
      </p:sp>
      <p:sp>
        <p:nvSpPr>
          <p:cNvPr id="5" name="TextBox 4">
            <a:extLst>
              <a:ext uri="{FF2B5EF4-FFF2-40B4-BE49-F238E27FC236}">
                <a16:creationId xmlns:a16="http://schemas.microsoft.com/office/drawing/2014/main" id="{8DC2DC32-FAF3-C707-D0B3-5FB871805601}"/>
              </a:ext>
            </a:extLst>
          </p:cNvPr>
          <p:cNvSpPr txBox="1"/>
          <p:nvPr/>
        </p:nvSpPr>
        <p:spPr>
          <a:xfrm>
            <a:off x="3171825" y="617621"/>
            <a:ext cx="60974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Montserrat" panose="00000500000000000000" pitchFamily="2" charset="0"/>
                <a:ea typeface="+mn-ea"/>
                <a:cs typeface="+mn-cs"/>
              </a:rPr>
              <a:t>The 5 stages of Improvement</a:t>
            </a:r>
            <a:endParaRPr kumimoji="0" lang="en-GB" sz="2800" b="1" i="0" u="none" strike="noStrike" kern="1200" cap="none" spc="0" normalizeH="0" baseline="0" noProof="0" dirty="0">
              <a:ln>
                <a:noFill/>
              </a:ln>
              <a:effectLst/>
              <a:uLnTx/>
              <a:uFillTx/>
              <a:latin typeface="Aptos" panose="02110004020202020204"/>
              <a:ea typeface="+mn-ea"/>
              <a:cs typeface="+mn-cs"/>
            </a:endParaRPr>
          </a:p>
        </p:txBody>
      </p:sp>
    </p:spTree>
    <p:extLst>
      <p:ext uri="{BB962C8B-B14F-4D97-AF65-F5344CB8AC3E}">
        <p14:creationId xmlns:p14="http://schemas.microsoft.com/office/powerpoint/2010/main" val="24385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82B42B-2A4C-FC73-5AAD-A3009FF99515}"/>
              </a:ext>
            </a:extLst>
          </p:cNvPr>
          <p:cNvSpPr txBox="1"/>
          <p:nvPr/>
        </p:nvSpPr>
        <p:spPr>
          <a:xfrm>
            <a:off x="1404000" y="1775241"/>
            <a:ext cx="9676800" cy="33927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1200"/>
              </a:spcAft>
              <a:buClr>
                <a:srgbClr val="003045"/>
              </a:buClr>
              <a:buSzTx/>
              <a:buFont typeface="Arial" panose="020B0604020202020204" pitchFamily="34" charset="0"/>
              <a:buNone/>
              <a:tabLst/>
              <a:defRPr/>
            </a:pPr>
            <a:r>
              <a:rPr kumimoji="0" lang="en-GB" altLang="en-US" sz="2400" b="1" i="0" u="none" strike="noStrike" kern="1200" cap="none" spc="0" normalizeH="0" baseline="0" noProof="0" dirty="0">
                <a:ln>
                  <a:noFill/>
                </a:ln>
                <a:solidFill>
                  <a:prstClr val="black"/>
                </a:solidFill>
                <a:effectLst/>
                <a:uLnTx/>
                <a:uFillTx/>
                <a:latin typeface="Montserrat" panose="00000500000000000000" pitchFamily="2" charset="0"/>
                <a:ea typeface="Gadugi" panose="020B0502040204020203" pitchFamily="34" charset="0"/>
                <a:cs typeface="Franklin Gothic Book"/>
              </a:rPr>
              <a:t>Small rapid tests of what does (or doesn’t) work:</a:t>
            </a:r>
          </a:p>
          <a:p>
            <a:pPr marL="685800" marR="0" lvl="1" indent="-501750" algn="l" defTabSz="914400" rtl="0" eaLnBrk="1" fontAlgn="auto" latinLnBrk="0" hangingPunct="1">
              <a:lnSpc>
                <a:spcPct val="90000"/>
              </a:lnSpc>
              <a:spcBef>
                <a:spcPts val="500"/>
              </a:spcBef>
              <a:spcAft>
                <a:spcPts val="600"/>
              </a:spcAft>
              <a:buClr>
                <a:srgbClr val="003045"/>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Montserrat" panose="00000500000000000000" pitchFamily="2" charset="0"/>
                <a:ea typeface="Gadugi" panose="020B0502040204020203" pitchFamily="34" charset="0"/>
                <a:cs typeface="Franklin Gothic Book"/>
              </a:rPr>
              <a:t>You get less resistance.</a:t>
            </a:r>
          </a:p>
          <a:p>
            <a:pPr marL="685800" marR="0" lvl="1" indent="-501750" algn="l" defTabSz="914400" rtl="0" eaLnBrk="1" fontAlgn="auto" latinLnBrk="0" hangingPunct="1">
              <a:lnSpc>
                <a:spcPct val="90000"/>
              </a:lnSpc>
              <a:spcBef>
                <a:spcPts val="500"/>
              </a:spcBef>
              <a:spcAft>
                <a:spcPts val="600"/>
              </a:spcAft>
              <a:buClr>
                <a:srgbClr val="003045"/>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Montserrat" panose="00000500000000000000" pitchFamily="2" charset="0"/>
                <a:ea typeface="Gadugi" panose="020B0502040204020203" pitchFamily="34" charset="0"/>
                <a:cs typeface="Franklin Gothic Book"/>
              </a:rPr>
              <a:t>You can find out whether the change will work in the actual environment.</a:t>
            </a:r>
          </a:p>
          <a:p>
            <a:pPr marL="685800" marR="0" lvl="1" indent="-501750" algn="l" defTabSz="914400" rtl="0" eaLnBrk="1" fontAlgn="auto" latinLnBrk="0" hangingPunct="1">
              <a:lnSpc>
                <a:spcPct val="90000"/>
              </a:lnSpc>
              <a:spcBef>
                <a:spcPts val="500"/>
              </a:spcBef>
              <a:spcAft>
                <a:spcPts val="600"/>
              </a:spcAft>
              <a:buClr>
                <a:srgbClr val="003045"/>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Montserrat" panose="00000500000000000000" pitchFamily="2" charset="0"/>
                <a:ea typeface="Gadugi" panose="020B0502040204020203" pitchFamily="34" charset="0"/>
                <a:cs typeface="Franklin Gothic Book"/>
              </a:rPr>
              <a:t>It’s safe and ‘low risk’ because you are testing and improving the way you do it before you ‘rollout’ on a broader scale (if at all).</a:t>
            </a:r>
          </a:p>
          <a:p>
            <a:pPr marL="685800" marR="0" lvl="1" indent="-501750" algn="l" defTabSz="914400" rtl="0" eaLnBrk="1" fontAlgn="auto" latinLnBrk="0" hangingPunct="1">
              <a:lnSpc>
                <a:spcPct val="90000"/>
              </a:lnSpc>
              <a:spcBef>
                <a:spcPts val="500"/>
              </a:spcBef>
              <a:spcAft>
                <a:spcPts val="0"/>
              </a:spcAft>
              <a:buClr>
                <a:srgbClr val="003045"/>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Montserrat" panose="00000500000000000000" pitchFamily="2" charset="0"/>
                <a:ea typeface="Gadugi" panose="020B0502040204020203" pitchFamily="34" charset="0"/>
                <a:cs typeface="Franklin Gothic Book"/>
              </a:rPr>
              <a:t>You keep increasing the rigor of the testing.</a:t>
            </a:r>
          </a:p>
        </p:txBody>
      </p:sp>
      <p:sp>
        <p:nvSpPr>
          <p:cNvPr id="11" name="TextBox 10">
            <a:extLst>
              <a:ext uri="{FF2B5EF4-FFF2-40B4-BE49-F238E27FC236}">
                <a16:creationId xmlns:a16="http://schemas.microsoft.com/office/drawing/2014/main" id="{7F456E58-72C7-20BD-169A-C1AC925CA186}"/>
              </a:ext>
            </a:extLst>
          </p:cNvPr>
          <p:cNvSpPr txBox="1"/>
          <p:nvPr/>
        </p:nvSpPr>
        <p:spPr>
          <a:xfrm>
            <a:off x="2781300" y="656574"/>
            <a:ext cx="6629400" cy="646331"/>
          </a:xfrm>
          <a:prstGeom prst="rect">
            <a:avLst/>
          </a:prstGeom>
          <a:noFill/>
        </p:spPr>
        <p:txBody>
          <a:bodyPr wrap="square">
            <a:spAutoFit/>
          </a:bodyPr>
          <a:lstStyle/>
          <a:p>
            <a:pPr algn="ctr"/>
            <a:r>
              <a:rPr kumimoji="0" lang="en-GB" sz="3600" b="1" i="0" u="none" strike="noStrike" kern="1200" cap="none" spc="0" normalizeH="0" baseline="0" noProof="0" dirty="0">
                <a:ln>
                  <a:noFill/>
                </a:ln>
                <a:effectLst/>
                <a:uLnTx/>
                <a:uFillTx/>
                <a:latin typeface="Montserrat" panose="00000500000000000000" pitchFamily="2" charset="0"/>
                <a:ea typeface="Gadugi" panose="020B0502040204020203" pitchFamily="34" charset="0"/>
                <a:cs typeface="Century Gothic"/>
              </a:rPr>
              <a:t>Why use PDSA cycles?</a:t>
            </a:r>
            <a:endParaRPr lang="en-GB" sz="3600" b="1" dirty="0"/>
          </a:p>
        </p:txBody>
      </p:sp>
    </p:spTree>
    <p:extLst>
      <p:ext uri="{BB962C8B-B14F-4D97-AF65-F5344CB8AC3E}">
        <p14:creationId xmlns:p14="http://schemas.microsoft.com/office/powerpoint/2010/main" val="3260327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0E35B7-E66D-AD72-1490-3C90F8F6A3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8320D8-79E4-8931-00D1-FA0CAF7B4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4A44307A-AFC7-B981-3D64-D9A0E522D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C583B9-8940-67B9-80B4-7E6F2753A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29C32EA-95EE-4E8F-D8C8-3CCA7A6FC07F}"/>
              </a:ext>
            </a:extLst>
          </p:cNvPr>
          <p:cNvSpPr txBox="1"/>
          <p:nvPr/>
        </p:nvSpPr>
        <p:spPr>
          <a:xfrm>
            <a:off x="816022" y="805395"/>
            <a:ext cx="10640355"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Barrier 3: Fear of measurement</a:t>
            </a:r>
            <a:r>
              <a:rPr lang="en-GB" sz="3200" b="1" dirty="0">
                <a:solidFill>
                  <a:prstClr val="black"/>
                </a:solidFill>
                <a:latin typeface="Montserrat" panose="00000500000000000000" pitchFamily="2" charset="0"/>
                <a:ea typeface="Aptos" panose="020B0004020202020204" pitchFamily="34" charset="0"/>
                <a:cs typeface="Times New Roman" panose="02020603050405020304" pitchFamily="18" charset="0"/>
              </a:rPr>
              <a:t>:</a:t>
            </a:r>
            <a:endParaRPr kumimoji="0" lang="en-GB" sz="32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prstClr val="black"/>
              </a:solidFill>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What measurement in QI is and why it's less complicated than we think.</a:t>
            </a:r>
          </a:p>
        </p:txBody>
      </p:sp>
      <p:pic>
        <p:nvPicPr>
          <p:cNvPr id="2050" name="Picture 2" descr="16,292 Key Resources Royalty-Free Images, Stock Photos &amp; Pictures |  Shutterstock">
            <a:extLst>
              <a:ext uri="{FF2B5EF4-FFF2-40B4-BE49-F238E27FC236}">
                <a16:creationId xmlns:a16="http://schemas.microsoft.com/office/drawing/2014/main" id="{6713301A-7BF8-9A69-0488-D56315D0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58" y="3062654"/>
            <a:ext cx="45339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4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a:xfrm>
            <a:off x="978877" y="101355"/>
            <a:ext cx="10515600" cy="1325563"/>
          </a:xfrm>
        </p:spPr>
        <p:txBody>
          <a:bodyPr>
            <a:noAutofit/>
          </a:bodyPr>
          <a:lstStyle/>
          <a:p>
            <a:pPr algn="ctr"/>
            <a:r>
              <a:rPr lang="en-GB" sz="3200" b="1" u="sng" dirty="0">
                <a:latin typeface="Montserrat" panose="00000500000000000000" pitchFamily="2" charset="0"/>
              </a:rPr>
              <a:t>Why</a:t>
            </a:r>
            <a:r>
              <a:rPr lang="en-GB" sz="3200" b="1" dirty="0">
                <a:latin typeface="Montserrat" panose="00000500000000000000" pitchFamily="2" charset="0"/>
              </a:rPr>
              <a:t> measure for quality improvement?</a:t>
            </a:r>
          </a:p>
        </p:txBody>
      </p:sp>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0" indent="0">
              <a:lnSpc>
                <a:spcPts val="4060"/>
              </a:lnSpc>
              <a:spcBef>
                <a:spcPts val="0"/>
              </a:spcBef>
              <a:spcAft>
                <a:spcPts val="300"/>
              </a:spcAft>
              <a:buNone/>
            </a:pPr>
            <a:r>
              <a:rPr lang="en-GB" sz="3200" dirty="0">
                <a:latin typeface="Montserrat" panose="00000500000000000000" pitchFamily="2" charset="0"/>
              </a:rPr>
              <a:t>To know where you are….</a:t>
            </a:r>
          </a:p>
        </p:txBody>
      </p:sp>
      <p:sp>
        <p:nvSpPr>
          <p:cNvPr id="5" name="Content Placeholder 2">
            <a:extLst>
              <a:ext uri="{FF2B5EF4-FFF2-40B4-BE49-F238E27FC236}">
                <a16:creationId xmlns:a16="http://schemas.microsoft.com/office/drawing/2014/main" id="{E279165E-DBB7-4473-BC63-C6A4FE6F8265}"/>
              </a:ext>
            </a:extLst>
          </p:cNvPr>
          <p:cNvSpPr txBox="1">
            <a:spLocks/>
          </p:cNvSpPr>
          <p:nvPr/>
        </p:nvSpPr>
        <p:spPr>
          <a:xfrm>
            <a:off x="4545497" y="4581128"/>
            <a:ext cx="2811294" cy="14337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4060"/>
              </a:lnSpc>
              <a:spcBef>
                <a:spcPts val="0"/>
              </a:spcBef>
              <a:spcAft>
                <a:spcPts val="30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where you are going</a:t>
            </a:r>
          </a:p>
        </p:txBody>
      </p:sp>
      <p:sp>
        <p:nvSpPr>
          <p:cNvPr id="6" name="Content Placeholder 2">
            <a:extLst>
              <a:ext uri="{FF2B5EF4-FFF2-40B4-BE49-F238E27FC236}">
                <a16:creationId xmlns:a16="http://schemas.microsoft.com/office/drawing/2014/main" id="{34B71011-7548-4153-B7C0-2703807ACEA3}"/>
              </a:ext>
            </a:extLst>
          </p:cNvPr>
          <p:cNvSpPr txBox="1">
            <a:spLocks/>
          </p:cNvSpPr>
          <p:nvPr/>
        </p:nvSpPr>
        <p:spPr>
          <a:xfrm>
            <a:off x="8470792" y="4534746"/>
            <a:ext cx="2883008" cy="14337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4060"/>
              </a:lnSpc>
              <a:spcBef>
                <a:spcPts val="0"/>
              </a:spcBef>
              <a:spcAft>
                <a:spcPts val="30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and when you’ve arrived!</a:t>
            </a:r>
          </a:p>
        </p:txBody>
      </p:sp>
      <p:pic>
        <p:nvPicPr>
          <p:cNvPr id="10" name="Picture 9">
            <a:extLst>
              <a:ext uri="{FF2B5EF4-FFF2-40B4-BE49-F238E27FC236}">
                <a16:creationId xmlns:a16="http://schemas.microsoft.com/office/drawing/2014/main" id="{F0342DB8-BA40-4C14-AD5F-9C36DCFB8B3F}"/>
              </a:ext>
            </a:extLst>
          </p:cNvPr>
          <p:cNvPicPr>
            <a:picLocks noChangeAspect="1"/>
          </p:cNvPicPr>
          <p:nvPr/>
        </p:nvPicPr>
        <p:blipFill>
          <a:blip r:embed="rId4"/>
          <a:stretch>
            <a:fillRect/>
          </a:stretch>
        </p:blipFill>
        <p:spPr>
          <a:xfrm>
            <a:off x="1967508" y="2332060"/>
            <a:ext cx="2400300" cy="1905000"/>
          </a:xfrm>
          <a:prstGeom prst="rect">
            <a:avLst/>
          </a:prstGeom>
        </p:spPr>
      </p:pic>
      <p:pic>
        <p:nvPicPr>
          <p:cNvPr id="12" name="Picture 11">
            <a:extLst>
              <a:ext uri="{FF2B5EF4-FFF2-40B4-BE49-F238E27FC236}">
                <a16:creationId xmlns:a16="http://schemas.microsoft.com/office/drawing/2014/main" id="{D10F6D23-E36D-495D-889D-AD64D9294068}"/>
              </a:ext>
            </a:extLst>
          </p:cNvPr>
          <p:cNvPicPr>
            <a:picLocks noChangeAspect="1"/>
          </p:cNvPicPr>
          <p:nvPr/>
        </p:nvPicPr>
        <p:blipFill>
          <a:blip r:embed="rId5"/>
          <a:stretch>
            <a:fillRect/>
          </a:stretch>
        </p:blipFill>
        <p:spPr>
          <a:xfrm>
            <a:off x="4555732" y="2399611"/>
            <a:ext cx="2881142" cy="2163870"/>
          </a:xfrm>
          <a:prstGeom prst="rect">
            <a:avLst/>
          </a:prstGeom>
        </p:spPr>
      </p:pic>
      <p:pic>
        <p:nvPicPr>
          <p:cNvPr id="14" name="Picture 13">
            <a:extLst>
              <a:ext uri="{FF2B5EF4-FFF2-40B4-BE49-F238E27FC236}">
                <a16:creationId xmlns:a16="http://schemas.microsoft.com/office/drawing/2014/main" id="{B7EAC8AA-4AE7-4AD6-8CA6-C170B98AF69D}"/>
              </a:ext>
            </a:extLst>
          </p:cNvPr>
          <p:cNvPicPr>
            <a:picLocks noChangeAspect="1"/>
          </p:cNvPicPr>
          <p:nvPr/>
        </p:nvPicPr>
        <p:blipFill>
          <a:blip r:embed="rId6"/>
          <a:stretch>
            <a:fillRect/>
          </a:stretch>
        </p:blipFill>
        <p:spPr>
          <a:xfrm>
            <a:off x="7861192" y="2408114"/>
            <a:ext cx="2410259" cy="2041773"/>
          </a:xfrm>
          <a:prstGeom prst="rect">
            <a:avLst/>
          </a:prstGeom>
        </p:spPr>
      </p:pic>
      <p:sp>
        <p:nvSpPr>
          <p:cNvPr id="7" name="Slide Number Placeholder 6">
            <a:extLst>
              <a:ext uri="{FF2B5EF4-FFF2-40B4-BE49-F238E27FC236}">
                <a16:creationId xmlns:a16="http://schemas.microsoft.com/office/drawing/2014/main" id="{E2C87CCA-7E40-9F5E-E960-149D940A09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8BF14-9805-45E6-9048-0E03BA4490A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0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249"/>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86829"/>
            <a:ext cx="10515600" cy="1006475"/>
          </a:xfrm>
        </p:spPr>
        <p:txBody>
          <a:bodyPr>
            <a:noAutofit/>
          </a:bodyPr>
          <a:lstStyle/>
          <a:p>
            <a:pPr algn="ctr"/>
            <a:r>
              <a:rPr lang="en-GB" sz="2800" b="1" u="sng" dirty="0">
                <a:latin typeface="Montserrat" panose="00000500000000000000" pitchFamily="2" charset="0"/>
              </a:rPr>
              <a:t>Why</a:t>
            </a:r>
            <a:r>
              <a:rPr lang="en-GB" sz="2800" b="1" dirty="0">
                <a:latin typeface="Montserrat" panose="00000500000000000000" pitchFamily="2" charset="0"/>
              </a:rPr>
              <a:t> measure for quality improvement?</a:t>
            </a:r>
          </a:p>
        </p:txBody>
      </p:sp>
      <p:sp>
        <p:nvSpPr>
          <p:cNvPr id="5" name="Content Placeholder 4"/>
          <p:cNvSpPr>
            <a:spLocks noGrp="1"/>
          </p:cNvSpPr>
          <p:nvPr>
            <p:ph idx="1"/>
          </p:nvPr>
        </p:nvSpPr>
        <p:spPr>
          <a:xfrm>
            <a:off x="612913" y="1177871"/>
            <a:ext cx="10515600" cy="4634657"/>
          </a:xfrm>
        </p:spPr>
        <p:txBody>
          <a:bodyPr>
            <a:noAutofit/>
          </a:bodyPr>
          <a:lstStyle/>
          <a:p>
            <a:pPr marL="0" indent="0">
              <a:buNone/>
            </a:pPr>
            <a:r>
              <a:rPr lang="en-GB" sz="3200" dirty="0">
                <a:latin typeface="Montserrat" panose="00000500000000000000" pitchFamily="2" charset="0"/>
              </a:rPr>
              <a:t>We use measurement all the time in our lives…</a:t>
            </a:r>
          </a:p>
          <a:p>
            <a:endParaRPr lang="en-GB" sz="3200" dirty="0">
              <a:latin typeface="Franklin Gothic Book" panose="020B0503020102020204" pitchFamily="34" charset="0"/>
            </a:endParaRPr>
          </a:p>
          <a:p>
            <a:pPr marL="36000" indent="-342900"/>
            <a:endParaRPr lang="en-GB" sz="1000" dirty="0">
              <a:cs typeface="Franklin Gothic Book"/>
            </a:endParaRPr>
          </a:p>
        </p:txBody>
      </p:sp>
      <p:pic>
        <p:nvPicPr>
          <p:cNvPr id="7" name="Picture 2">
            <a:extLst>
              <a:ext uri="{FF2B5EF4-FFF2-40B4-BE49-F238E27FC236}">
                <a16:creationId xmlns:a16="http://schemas.microsoft.com/office/drawing/2014/main" id="{AFFF92FD-CBE2-45C9-A745-F8AD7BE043E5}"/>
              </a:ext>
            </a:extLst>
          </p:cNvPr>
          <p:cNvPicPr>
            <a:picLocks noChangeAspect="1"/>
          </p:cNvPicPr>
          <p:nvPr/>
        </p:nvPicPr>
        <p:blipFill>
          <a:blip r:embed="rId3"/>
          <a:srcRect/>
          <a:stretch>
            <a:fillRect/>
          </a:stretch>
        </p:blipFill>
        <p:spPr>
          <a:xfrm>
            <a:off x="8399787" y="1767593"/>
            <a:ext cx="2255695" cy="1368152"/>
          </a:xfrm>
          <a:prstGeom prst="rect">
            <a:avLst/>
          </a:prstGeom>
          <a:noFill/>
          <a:ln>
            <a:noFill/>
          </a:ln>
        </p:spPr>
      </p:pic>
      <p:pic>
        <p:nvPicPr>
          <p:cNvPr id="8" name="Picture 3">
            <a:extLst>
              <a:ext uri="{FF2B5EF4-FFF2-40B4-BE49-F238E27FC236}">
                <a16:creationId xmlns:a16="http://schemas.microsoft.com/office/drawing/2014/main" id="{FD386F7D-15B2-48B6-A6B8-6F2930394FCB}"/>
              </a:ext>
            </a:extLst>
          </p:cNvPr>
          <p:cNvPicPr>
            <a:picLocks noChangeAspect="1"/>
          </p:cNvPicPr>
          <p:nvPr/>
        </p:nvPicPr>
        <p:blipFill>
          <a:blip r:embed="rId4"/>
          <a:srcRect/>
          <a:stretch>
            <a:fillRect/>
          </a:stretch>
        </p:blipFill>
        <p:spPr>
          <a:xfrm>
            <a:off x="3793034" y="2796209"/>
            <a:ext cx="2335371" cy="1280528"/>
          </a:xfrm>
          <a:prstGeom prst="rect">
            <a:avLst/>
          </a:prstGeom>
          <a:noFill/>
          <a:ln>
            <a:noFill/>
          </a:ln>
        </p:spPr>
      </p:pic>
      <p:pic>
        <p:nvPicPr>
          <p:cNvPr id="9" name="Picture 8">
            <a:extLst>
              <a:ext uri="{FF2B5EF4-FFF2-40B4-BE49-F238E27FC236}">
                <a16:creationId xmlns:a16="http://schemas.microsoft.com/office/drawing/2014/main" id="{4A87FEFE-2E9F-42E5-9BCF-D34A8BF7AE38}"/>
              </a:ext>
            </a:extLst>
          </p:cNvPr>
          <p:cNvPicPr>
            <a:picLocks noChangeAspect="1"/>
          </p:cNvPicPr>
          <p:nvPr/>
        </p:nvPicPr>
        <p:blipFill>
          <a:blip r:embed="rId5"/>
          <a:srcRect/>
          <a:stretch>
            <a:fillRect/>
          </a:stretch>
        </p:blipFill>
        <p:spPr>
          <a:xfrm>
            <a:off x="8726950" y="4262267"/>
            <a:ext cx="2255695" cy="1281750"/>
          </a:xfrm>
          <a:prstGeom prst="rect">
            <a:avLst/>
          </a:prstGeom>
          <a:noFill/>
          <a:ln>
            <a:noFill/>
          </a:ln>
        </p:spPr>
      </p:pic>
      <p:sp>
        <p:nvSpPr>
          <p:cNvPr id="10" name="TextBox 9">
            <a:extLst>
              <a:ext uri="{FF2B5EF4-FFF2-40B4-BE49-F238E27FC236}">
                <a16:creationId xmlns:a16="http://schemas.microsoft.com/office/drawing/2014/main" id="{AD9FC152-CC57-4E4A-9F74-560B5FDB381C}"/>
              </a:ext>
            </a:extLst>
          </p:cNvPr>
          <p:cNvSpPr txBox="1"/>
          <p:nvPr/>
        </p:nvSpPr>
        <p:spPr>
          <a:xfrm>
            <a:off x="148638" y="2774677"/>
            <a:ext cx="3813762"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To manage household bills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11" name="TextBox 10">
            <a:extLst>
              <a:ext uri="{FF2B5EF4-FFF2-40B4-BE49-F238E27FC236}">
                <a16:creationId xmlns:a16="http://schemas.microsoft.com/office/drawing/2014/main" id="{2FAE8ECC-5137-4E22-945C-1CA1E1A72996}"/>
              </a:ext>
            </a:extLst>
          </p:cNvPr>
          <p:cNvSpPr txBox="1"/>
          <p:nvPr/>
        </p:nvSpPr>
        <p:spPr>
          <a:xfrm>
            <a:off x="970722" y="5689001"/>
            <a:ext cx="10243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6DB4"/>
                </a:solidFill>
                <a:effectLst/>
                <a:uLnTx/>
                <a:uFillTx/>
                <a:latin typeface="Montserrat" panose="00000500000000000000" pitchFamily="2" charset="0"/>
                <a:ea typeface="+mn-ea"/>
                <a:cs typeface="+mn-cs"/>
              </a:rPr>
              <a:t>But ‘measuring for improvement’ can feel intimidating</a:t>
            </a:r>
          </a:p>
        </p:txBody>
      </p:sp>
      <p:sp>
        <p:nvSpPr>
          <p:cNvPr id="12" name="TextBox 11">
            <a:extLst>
              <a:ext uri="{FF2B5EF4-FFF2-40B4-BE49-F238E27FC236}">
                <a16:creationId xmlns:a16="http://schemas.microsoft.com/office/drawing/2014/main" id="{83FE946F-68FF-42ED-A51E-FA85E9B0A0B7}"/>
              </a:ext>
            </a:extLst>
          </p:cNvPr>
          <p:cNvSpPr txBox="1"/>
          <p:nvPr/>
        </p:nvSpPr>
        <p:spPr>
          <a:xfrm>
            <a:off x="712304" y="4628508"/>
            <a:ext cx="81600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And even to countdown to Christmas!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13" name="TextBox 12">
            <a:extLst>
              <a:ext uri="{FF2B5EF4-FFF2-40B4-BE49-F238E27FC236}">
                <a16:creationId xmlns:a16="http://schemas.microsoft.com/office/drawing/2014/main" id="{6983197F-B078-4AF6-8728-17CC8B505B1F}"/>
              </a:ext>
            </a:extLst>
          </p:cNvPr>
          <p:cNvSpPr txBox="1"/>
          <p:nvPr/>
        </p:nvSpPr>
        <p:spPr>
          <a:xfrm>
            <a:off x="1590261" y="1808178"/>
            <a:ext cx="67037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To weigh ingredients….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4" name="Slide Number Placeholder 3">
            <a:extLst>
              <a:ext uri="{FF2B5EF4-FFF2-40B4-BE49-F238E27FC236}">
                <a16:creationId xmlns:a16="http://schemas.microsoft.com/office/drawing/2014/main" id="{667ED120-3808-63CA-DED3-E9AA956BAB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8BF14-9805-45E6-9048-0E03BA4490A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522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C231-69D8-343B-02D0-AE5AA2C20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8ECF0-41B5-589B-2938-EDAE617EAA27}"/>
              </a:ext>
            </a:extLst>
          </p:cNvPr>
          <p:cNvSpPr>
            <a:spLocks noGrp="1"/>
          </p:cNvSpPr>
          <p:nvPr>
            <p:ph type="title"/>
          </p:nvPr>
        </p:nvSpPr>
        <p:spPr>
          <a:xfrm>
            <a:off x="838200" y="114300"/>
            <a:ext cx="10515600" cy="1107832"/>
          </a:xfrm>
        </p:spPr>
        <p:txBody>
          <a:bodyPr>
            <a:normAutofit/>
          </a:bodyPr>
          <a:lstStyle/>
          <a:p>
            <a:pPr algn="ctr"/>
            <a:r>
              <a:rPr lang="en-GB" sz="3600" b="1" dirty="0">
                <a:latin typeface="Montserrat" panose="00000500000000000000" pitchFamily="2" charset="0"/>
              </a:rPr>
              <a:t>Uses of ‘measurement’ in the NHS</a:t>
            </a:r>
          </a:p>
        </p:txBody>
      </p:sp>
      <p:graphicFrame>
        <p:nvGraphicFramePr>
          <p:cNvPr id="11" name="Content Placeholder 10">
            <a:extLst>
              <a:ext uri="{FF2B5EF4-FFF2-40B4-BE49-F238E27FC236}">
                <a16:creationId xmlns:a16="http://schemas.microsoft.com/office/drawing/2014/main" id="{5CE8E525-A59A-A448-1838-5AB8635843FD}"/>
              </a:ext>
            </a:extLst>
          </p:cNvPr>
          <p:cNvGraphicFramePr>
            <a:graphicFrameLocks noGrp="1"/>
          </p:cNvGraphicFramePr>
          <p:nvPr>
            <p:ph idx="1"/>
            <p:extLst>
              <p:ext uri="{D42A27DB-BD31-4B8C-83A1-F6EECF244321}">
                <p14:modId xmlns:p14="http://schemas.microsoft.com/office/powerpoint/2010/main" val="2241627730"/>
              </p:ext>
            </p:extLst>
          </p:nvPr>
        </p:nvGraphicFramePr>
        <p:xfrm>
          <a:off x="838201" y="1348352"/>
          <a:ext cx="2151184" cy="5157956"/>
        </p:xfrm>
        <a:graphic>
          <a:graphicData uri="http://schemas.openxmlformats.org/drawingml/2006/table">
            <a:tbl>
              <a:tblPr firstRow="1" bandRow="1">
                <a:tableStyleId>{F5AB1C69-6EDB-4FF4-983F-18BD219EF322}</a:tableStyleId>
              </a:tblPr>
              <a:tblGrid>
                <a:gridCol w="2151184">
                  <a:extLst>
                    <a:ext uri="{9D8B030D-6E8A-4147-A177-3AD203B41FA5}">
                      <a16:colId xmlns:a16="http://schemas.microsoft.com/office/drawing/2014/main" val="1701498470"/>
                    </a:ext>
                  </a:extLst>
                </a:gridCol>
              </a:tblGrid>
              <a:tr h="1177982">
                <a:tc>
                  <a:txBody>
                    <a:bodyPr/>
                    <a:lstStyle/>
                    <a:p>
                      <a:pPr algn="ctr"/>
                      <a:endParaRPr lang="en-GB" sz="2000" dirty="0">
                        <a:latin typeface="Montserrat" panose="00000500000000000000" pitchFamily="2" charset="0"/>
                      </a:endParaRPr>
                    </a:p>
                  </a:txBody>
                  <a:tcPr/>
                </a:tc>
                <a:extLst>
                  <a:ext uri="{0D108BD9-81ED-4DB2-BD59-A6C34878D82A}">
                    <a16:rowId xmlns:a16="http://schemas.microsoft.com/office/drawing/2014/main" val="3302393770"/>
                  </a:ext>
                </a:extLst>
              </a:tr>
              <a:tr h="1479609">
                <a:tc>
                  <a:txBody>
                    <a:bodyPr/>
                    <a:lstStyle/>
                    <a:p>
                      <a:pPr algn="ctr" fontAlgn="base">
                        <a:lnSpc>
                          <a:spcPct val="115000"/>
                        </a:lnSpc>
                        <a:spcBef>
                          <a:spcPts val="430"/>
                        </a:spcBef>
                        <a:spcAft>
                          <a:spcPts val="800"/>
                        </a:spcAft>
                        <a:buNone/>
                      </a:pPr>
                      <a:r>
                        <a:rPr lang="en-US" sz="2000" b="1" kern="1200" dirty="0">
                          <a:solidFill>
                            <a:srgbClr val="404040"/>
                          </a:solidFill>
                          <a:effectLst/>
                          <a:latin typeface="Montserrat" panose="00000500000000000000" pitchFamily="2" charset="0"/>
                        </a:rPr>
                        <a:t>Aim</a:t>
                      </a:r>
                    </a:p>
                    <a:p>
                      <a:pPr algn="ctr" fontAlgn="base">
                        <a:lnSpc>
                          <a:spcPct val="115000"/>
                        </a:lnSpc>
                        <a:spcBef>
                          <a:spcPts val="430"/>
                        </a:spcBef>
                        <a:spcAft>
                          <a:spcPts val="800"/>
                        </a:spcAft>
                        <a:buNone/>
                      </a:pPr>
                      <a:endParaRPr lang="en-US" sz="2000" b="1" kern="1200" dirty="0">
                        <a:solidFill>
                          <a:srgbClr val="404040"/>
                        </a:solidFill>
                        <a:effectLst/>
                        <a:latin typeface="Montserrat" panose="00000500000000000000" pitchFamily="2" charset="0"/>
                      </a:endParaRPr>
                    </a:p>
                  </a:txBody>
                  <a:tcPr marL="77948" marR="77948" marT="38974" marB="38974"/>
                </a:tc>
                <a:extLst>
                  <a:ext uri="{0D108BD9-81ED-4DB2-BD59-A6C34878D82A}">
                    <a16:rowId xmlns:a16="http://schemas.microsoft.com/office/drawing/2014/main" val="592721397"/>
                  </a:ext>
                </a:extLst>
              </a:tr>
              <a:tr h="1177982">
                <a:tc>
                  <a:txBody>
                    <a:bodyPr/>
                    <a:lstStyle/>
                    <a:p>
                      <a:pPr algn="ctr" fontAlgn="base">
                        <a:lnSpc>
                          <a:spcPct val="115000"/>
                        </a:lnSpc>
                        <a:spcBef>
                          <a:spcPts val="430"/>
                        </a:spcBef>
                        <a:spcAft>
                          <a:spcPts val="800"/>
                        </a:spcAft>
                        <a:buNone/>
                      </a:pPr>
                      <a:r>
                        <a:rPr lang="en-US" sz="2000" b="1" kern="1200" dirty="0">
                          <a:solidFill>
                            <a:srgbClr val="404040"/>
                          </a:solidFill>
                          <a:effectLst/>
                          <a:latin typeface="Montserrat" panose="00000500000000000000" pitchFamily="2" charset="0"/>
                        </a:rPr>
                        <a:t>Sample Size</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468330355"/>
                  </a:ext>
                </a:extLst>
              </a:tr>
              <a:tr h="1322383">
                <a:tc>
                  <a:txBody>
                    <a:bodyPr/>
                    <a:lstStyle/>
                    <a:p>
                      <a:pPr algn="ctr" fontAlgn="base">
                        <a:lnSpc>
                          <a:spcPct val="115000"/>
                        </a:lnSpc>
                        <a:spcBef>
                          <a:spcPts val="430"/>
                        </a:spcBef>
                        <a:spcAft>
                          <a:spcPts val="800"/>
                        </a:spcAft>
                        <a:buNone/>
                      </a:pPr>
                      <a:r>
                        <a:rPr lang="en-US" sz="2000" b="1" kern="1200" dirty="0">
                          <a:solidFill>
                            <a:srgbClr val="404040"/>
                          </a:solidFill>
                          <a:effectLst/>
                          <a:latin typeface="Montserrat" panose="00000500000000000000" pitchFamily="2" charset="0"/>
                        </a:rPr>
                        <a:t>Confidentiality of the Data</a:t>
                      </a:r>
                    </a:p>
                    <a:p>
                      <a:pPr algn="ctr" fontAlgn="base">
                        <a:lnSpc>
                          <a:spcPct val="115000"/>
                        </a:lnSpc>
                        <a:spcBef>
                          <a:spcPts val="430"/>
                        </a:spcBef>
                        <a:spcAft>
                          <a:spcPts val="800"/>
                        </a:spcAft>
                        <a:buNone/>
                      </a:pPr>
                      <a:endParaRPr lang="en-US" sz="2000" b="1" kern="1200" dirty="0">
                        <a:solidFill>
                          <a:srgbClr val="404040"/>
                        </a:solidFill>
                        <a:effectLst/>
                        <a:latin typeface="Montserrat" panose="00000500000000000000" pitchFamily="2" charset="0"/>
                        <a:ea typeface="MS PGothic" panose="020B0600070205080204" pitchFamily="34" charset="-128"/>
                        <a:cs typeface="Arial" panose="020B0604020202020204" pitchFamily="34" charset="0"/>
                      </a:endParaRPr>
                    </a:p>
                  </a:txBody>
                  <a:tcPr marL="77948" marR="77948" marT="38974" marB="38974"/>
                </a:tc>
                <a:extLst>
                  <a:ext uri="{0D108BD9-81ED-4DB2-BD59-A6C34878D82A}">
                    <a16:rowId xmlns:a16="http://schemas.microsoft.com/office/drawing/2014/main" val="2172736679"/>
                  </a:ext>
                </a:extLst>
              </a:tr>
            </a:tbl>
          </a:graphicData>
        </a:graphic>
      </p:graphicFrame>
      <p:graphicFrame>
        <p:nvGraphicFramePr>
          <p:cNvPr id="12" name="Content Placeholder 10">
            <a:extLst>
              <a:ext uri="{FF2B5EF4-FFF2-40B4-BE49-F238E27FC236}">
                <a16:creationId xmlns:a16="http://schemas.microsoft.com/office/drawing/2014/main" id="{D1C8D1B7-A68C-C39B-39D4-71D05ED095C0}"/>
              </a:ext>
            </a:extLst>
          </p:cNvPr>
          <p:cNvGraphicFramePr>
            <a:graphicFrameLocks/>
          </p:cNvGraphicFramePr>
          <p:nvPr>
            <p:extLst>
              <p:ext uri="{D42A27DB-BD31-4B8C-83A1-F6EECF244321}">
                <p14:modId xmlns:p14="http://schemas.microsoft.com/office/powerpoint/2010/main" val="1460798266"/>
              </p:ext>
            </p:extLst>
          </p:nvPr>
        </p:nvGraphicFramePr>
        <p:xfrm>
          <a:off x="3358662" y="1361271"/>
          <a:ext cx="2497115" cy="5149778"/>
        </p:xfrm>
        <a:graphic>
          <a:graphicData uri="http://schemas.openxmlformats.org/drawingml/2006/table">
            <a:tbl>
              <a:tblPr firstRow="1" bandRow="1">
                <a:tableStyleId>{5C22544A-7EE6-4342-B048-85BDC9FD1C3A}</a:tableStyleId>
              </a:tblPr>
              <a:tblGrid>
                <a:gridCol w="2497115">
                  <a:extLst>
                    <a:ext uri="{9D8B030D-6E8A-4147-A177-3AD203B41FA5}">
                      <a16:colId xmlns:a16="http://schemas.microsoft.com/office/drawing/2014/main" val="1701498470"/>
                    </a:ext>
                  </a:extLst>
                </a:gridCol>
              </a:tblGrid>
              <a:tr h="1119753">
                <a:tc>
                  <a:txBody>
                    <a:bodyPr/>
                    <a:lstStyle/>
                    <a:p>
                      <a:pPr algn="ctr" fontAlgn="base">
                        <a:lnSpc>
                          <a:spcPct val="115000"/>
                        </a:lnSpc>
                        <a:spcBef>
                          <a:spcPts val="575"/>
                        </a:spcBef>
                        <a:spcAft>
                          <a:spcPts val="800"/>
                        </a:spcAft>
                        <a:buNone/>
                      </a:pPr>
                      <a:r>
                        <a:rPr lang="en-GB" sz="2000" b="1" kern="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Performance management</a:t>
                      </a:r>
                      <a:endParaRPr lang="en-GB" sz="2000" b="1"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3302393770"/>
                  </a:ext>
                </a:extLst>
              </a:tr>
              <a:tr h="1119753">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ea typeface="MS PGothic" panose="020B0600070205080204" pitchFamily="34" charset="-128"/>
                          <a:cs typeface="Arial" panose="020B0604020202020204" pitchFamily="34" charset="0"/>
                        </a:rPr>
                        <a:t>Comparison, choice, reassurance, spur for change</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592721397"/>
                  </a:ext>
                </a:extLst>
              </a:tr>
              <a:tr h="1119753">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ea typeface="MS PGothic" panose="020B0600070205080204" pitchFamily="34" charset="-128"/>
                          <a:cs typeface="Arial" panose="020B0604020202020204" pitchFamily="34" charset="0"/>
                        </a:rPr>
                        <a:t>Obtain 100% of available, relevant data</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468330355"/>
                  </a:ext>
                </a:extLst>
              </a:tr>
              <a:tr h="1119753">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ea typeface="MS PGothic" panose="020B0600070205080204" pitchFamily="34" charset="-128"/>
                          <a:cs typeface="Arial" panose="020B0604020202020204" pitchFamily="34" charset="0"/>
                        </a:rPr>
                        <a:t>Data available for public consumption and review</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2172736679"/>
                  </a:ext>
                </a:extLst>
              </a:tr>
            </a:tbl>
          </a:graphicData>
        </a:graphic>
      </p:graphicFrame>
      <p:graphicFrame>
        <p:nvGraphicFramePr>
          <p:cNvPr id="13" name="Content Placeholder 10">
            <a:extLst>
              <a:ext uri="{FF2B5EF4-FFF2-40B4-BE49-F238E27FC236}">
                <a16:creationId xmlns:a16="http://schemas.microsoft.com/office/drawing/2014/main" id="{3242A084-EF43-3123-F27B-677A8BE8E81F}"/>
              </a:ext>
            </a:extLst>
          </p:cNvPr>
          <p:cNvGraphicFramePr>
            <a:graphicFrameLocks/>
          </p:cNvGraphicFramePr>
          <p:nvPr>
            <p:extLst>
              <p:ext uri="{D42A27DB-BD31-4B8C-83A1-F6EECF244321}">
                <p14:modId xmlns:p14="http://schemas.microsoft.com/office/powerpoint/2010/main" val="1153831306"/>
              </p:ext>
            </p:extLst>
          </p:nvPr>
        </p:nvGraphicFramePr>
        <p:xfrm>
          <a:off x="6244522" y="1415562"/>
          <a:ext cx="2574013" cy="5099538"/>
        </p:xfrm>
        <a:graphic>
          <a:graphicData uri="http://schemas.openxmlformats.org/drawingml/2006/table">
            <a:tbl>
              <a:tblPr firstRow="1" bandRow="1">
                <a:tableStyleId>{1E171933-4619-4E11-9A3F-F7608DF75F80}</a:tableStyleId>
              </a:tblPr>
              <a:tblGrid>
                <a:gridCol w="2574013">
                  <a:extLst>
                    <a:ext uri="{9D8B030D-6E8A-4147-A177-3AD203B41FA5}">
                      <a16:colId xmlns:a16="http://schemas.microsoft.com/office/drawing/2014/main" val="1701498470"/>
                    </a:ext>
                  </a:extLst>
                </a:gridCol>
              </a:tblGrid>
              <a:tr h="1158114">
                <a:tc>
                  <a:txBody>
                    <a:bodyPr/>
                    <a:lstStyle/>
                    <a:p>
                      <a:pPr algn="ctr" fontAlgn="base">
                        <a:lnSpc>
                          <a:spcPct val="115000"/>
                        </a:lnSpc>
                        <a:spcBef>
                          <a:spcPts val="575"/>
                        </a:spcBef>
                        <a:spcAft>
                          <a:spcPts val="800"/>
                        </a:spcAft>
                        <a:buNone/>
                      </a:pPr>
                      <a:r>
                        <a:rPr lang="en-US" sz="2000" b="1" kern="1200" dirty="0">
                          <a:solidFill>
                            <a:schemeClr val="tx1"/>
                          </a:solidFill>
                          <a:effectLst/>
                          <a:latin typeface="Montserrat" panose="00000500000000000000" pitchFamily="2" charset="0"/>
                        </a:rPr>
                        <a:t>Research</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3302393770"/>
                  </a:ext>
                </a:extLst>
              </a:tr>
              <a:tr h="1522396">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rPr>
                        <a:t>New knowledge</a:t>
                      </a:r>
                      <a:endParaRPr lang="en-GB" sz="2000" kern="100" dirty="0">
                        <a:solidFill>
                          <a:schemeClr val="tx1"/>
                        </a:solidFill>
                        <a:effectLst/>
                        <a:latin typeface="Montserrat" panose="00000500000000000000" pitchFamily="2" charset="0"/>
                      </a:endParaRPr>
                    </a:p>
                    <a:p>
                      <a:pPr algn="ctr" fontAlgn="base">
                        <a:lnSpc>
                          <a:spcPct val="115000"/>
                        </a:lnSpc>
                        <a:spcBef>
                          <a:spcPts val="430"/>
                        </a:spcBef>
                        <a:spcAft>
                          <a:spcPts val="800"/>
                        </a:spcAft>
                        <a:buNone/>
                      </a:pPr>
                      <a:r>
                        <a:rPr lang="en-GB" sz="2000" b="1" kern="1200" dirty="0">
                          <a:solidFill>
                            <a:schemeClr val="tx1"/>
                          </a:solidFill>
                          <a:effectLst/>
                          <a:latin typeface="Montserrat" panose="00000500000000000000" pitchFamily="2" charset="0"/>
                        </a:rPr>
                        <a:t>(What?)</a:t>
                      </a:r>
                    </a:p>
                    <a:p>
                      <a:pPr algn="ctr" fontAlgn="base">
                        <a:lnSpc>
                          <a:spcPct val="115000"/>
                        </a:lnSpc>
                        <a:spcBef>
                          <a:spcPts val="430"/>
                        </a:spcBef>
                        <a:spcAft>
                          <a:spcPts val="800"/>
                        </a:spcAft>
                        <a:buNone/>
                      </a:pP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592721397"/>
                  </a:ext>
                </a:extLst>
              </a:tr>
              <a:tr h="1209514">
                <a:tc>
                  <a:txBody>
                    <a:bodyPr/>
                    <a:lstStyle/>
                    <a:p>
                      <a:pPr algn="ctr" fontAlgn="base">
                        <a:lnSpc>
                          <a:spcPct val="115000"/>
                        </a:lnSpc>
                        <a:spcBef>
                          <a:spcPts val="430"/>
                        </a:spcBef>
                        <a:spcAft>
                          <a:spcPts val="800"/>
                        </a:spcAft>
                        <a:buNone/>
                      </a:pPr>
                      <a:r>
                        <a:rPr lang="en-GB" sz="2000" kern="1200" dirty="0">
                          <a:solidFill>
                            <a:schemeClr val="tx1"/>
                          </a:solidFill>
                          <a:effectLst/>
                          <a:latin typeface="Montserrat" panose="00000500000000000000" pitchFamily="2" charset="0"/>
                        </a:rPr>
                        <a:t>“</a:t>
                      </a:r>
                      <a:r>
                        <a:rPr lang="en-US" sz="2000" kern="1200" dirty="0">
                          <a:solidFill>
                            <a:schemeClr val="tx1"/>
                          </a:solidFill>
                          <a:effectLst/>
                          <a:latin typeface="Montserrat" panose="00000500000000000000" pitchFamily="2" charset="0"/>
                        </a:rPr>
                        <a:t>Just in case</a:t>
                      </a:r>
                      <a:r>
                        <a:rPr lang="en-GB" sz="2000" kern="1200" dirty="0">
                          <a:solidFill>
                            <a:schemeClr val="tx1"/>
                          </a:solidFill>
                          <a:effectLst/>
                          <a:latin typeface="Montserrat" panose="00000500000000000000" pitchFamily="2" charset="0"/>
                        </a:rPr>
                        <a:t>”</a:t>
                      </a:r>
                      <a:r>
                        <a:rPr lang="en-US" sz="2000" kern="1200" dirty="0">
                          <a:solidFill>
                            <a:schemeClr val="tx1"/>
                          </a:solidFill>
                          <a:effectLst/>
                          <a:latin typeface="Montserrat" panose="00000500000000000000" pitchFamily="2" charset="0"/>
                        </a:rPr>
                        <a:t> data</a:t>
                      </a:r>
                    </a:p>
                    <a:p>
                      <a:pPr algn="ctr" fontAlgn="base">
                        <a:lnSpc>
                          <a:spcPct val="115000"/>
                        </a:lnSpc>
                        <a:spcBef>
                          <a:spcPts val="430"/>
                        </a:spcBef>
                        <a:spcAft>
                          <a:spcPts val="800"/>
                        </a:spcAft>
                        <a:buNone/>
                      </a:pPr>
                      <a:endParaRPr lang="en-US" sz="2000" kern="1200" dirty="0">
                        <a:solidFill>
                          <a:schemeClr val="tx1"/>
                        </a:solidFill>
                        <a:effectLst/>
                        <a:latin typeface="Montserrat" panose="00000500000000000000" pitchFamily="2" charset="0"/>
                      </a:endParaRPr>
                    </a:p>
                  </a:txBody>
                  <a:tcPr marL="77948" marR="77948" marT="38974" marB="38974"/>
                </a:tc>
                <a:extLst>
                  <a:ext uri="{0D108BD9-81ED-4DB2-BD59-A6C34878D82A}">
                    <a16:rowId xmlns:a16="http://schemas.microsoft.com/office/drawing/2014/main" val="468330355"/>
                  </a:ext>
                </a:extLst>
              </a:tr>
              <a:tr h="1209514">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rPr>
                        <a:t>Research subjects</a:t>
                      </a:r>
                      <a:r>
                        <a:rPr lang="en-GB" sz="2000" kern="1200" dirty="0">
                          <a:solidFill>
                            <a:schemeClr val="tx1"/>
                          </a:solidFill>
                          <a:effectLst/>
                          <a:latin typeface="Montserrat" panose="00000500000000000000" pitchFamily="2" charset="0"/>
                        </a:rPr>
                        <a:t>’</a:t>
                      </a:r>
                      <a:r>
                        <a:rPr lang="en-US" sz="2000" kern="1200" dirty="0">
                          <a:solidFill>
                            <a:schemeClr val="tx1"/>
                          </a:solidFill>
                          <a:effectLst/>
                          <a:latin typeface="Montserrat" panose="00000500000000000000" pitchFamily="2" charset="0"/>
                        </a:rPr>
                        <a:t> identities protected</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77948" marR="77948" marT="38974" marB="38974"/>
                </a:tc>
                <a:extLst>
                  <a:ext uri="{0D108BD9-81ED-4DB2-BD59-A6C34878D82A}">
                    <a16:rowId xmlns:a16="http://schemas.microsoft.com/office/drawing/2014/main" val="2172736679"/>
                  </a:ext>
                </a:extLst>
              </a:tr>
            </a:tbl>
          </a:graphicData>
        </a:graphic>
      </p:graphicFrame>
      <p:graphicFrame>
        <p:nvGraphicFramePr>
          <p:cNvPr id="14" name="Content Placeholder 10">
            <a:extLst>
              <a:ext uri="{FF2B5EF4-FFF2-40B4-BE49-F238E27FC236}">
                <a16:creationId xmlns:a16="http://schemas.microsoft.com/office/drawing/2014/main" id="{46D75626-2D36-4576-1E1E-2CE43C683C73}"/>
              </a:ext>
            </a:extLst>
          </p:cNvPr>
          <p:cNvGraphicFramePr>
            <a:graphicFrameLocks/>
          </p:cNvGraphicFramePr>
          <p:nvPr>
            <p:extLst>
              <p:ext uri="{D42A27DB-BD31-4B8C-83A1-F6EECF244321}">
                <p14:modId xmlns:p14="http://schemas.microsoft.com/office/powerpoint/2010/main" val="2855839039"/>
              </p:ext>
            </p:extLst>
          </p:nvPr>
        </p:nvGraphicFramePr>
        <p:xfrm>
          <a:off x="9109624" y="1403146"/>
          <a:ext cx="2425883" cy="5095554"/>
        </p:xfrm>
        <a:graphic>
          <a:graphicData uri="http://schemas.openxmlformats.org/drawingml/2006/table">
            <a:tbl>
              <a:tblPr firstRow="1" bandRow="1">
                <a:tableStyleId>{93296810-A885-4BE3-A3E7-6D5BEEA58F35}</a:tableStyleId>
              </a:tblPr>
              <a:tblGrid>
                <a:gridCol w="2425883">
                  <a:extLst>
                    <a:ext uri="{9D8B030D-6E8A-4147-A177-3AD203B41FA5}">
                      <a16:colId xmlns:a16="http://schemas.microsoft.com/office/drawing/2014/main" val="1701498470"/>
                    </a:ext>
                  </a:extLst>
                </a:gridCol>
              </a:tblGrid>
              <a:tr h="1115852">
                <a:tc>
                  <a:txBody>
                    <a:bodyPr/>
                    <a:lstStyle/>
                    <a:p>
                      <a:pPr algn="ctr" fontAlgn="base">
                        <a:lnSpc>
                          <a:spcPct val="115000"/>
                        </a:lnSpc>
                        <a:spcBef>
                          <a:spcPts val="575"/>
                        </a:spcBef>
                        <a:spcAft>
                          <a:spcPts val="800"/>
                        </a:spcAft>
                        <a:buNone/>
                      </a:pPr>
                      <a:r>
                        <a:rPr lang="en-US" sz="2000" b="1" kern="1200" dirty="0">
                          <a:solidFill>
                            <a:srgbClr val="404040"/>
                          </a:solidFill>
                          <a:effectLst/>
                          <a:latin typeface="Montserrat" panose="00000500000000000000" pitchFamily="2" charset="0"/>
                        </a:rPr>
                        <a:t>Improvement</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02393770"/>
                  </a:ext>
                </a:extLst>
              </a:tr>
              <a:tr h="1481483">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rPr>
                        <a:t>Improvement of care</a:t>
                      </a:r>
                      <a:endParaRPr lang="en-GB" sz="2000" kern="100" dirty="0">
                        <a:solidFill>
                          <a:schemeClr val="tx1"/>
                        </a:solidFill>
                        <a:effectLst/>
                        <a:latin typeface="Montserrat" panose="00000500000000000000" pitchFamily="2" charset="0"/>
                      </a:endParaRPr>
                    </a:p>
                    <a:p>
                      <a:pPr algn="ctr" fontAlgn="base">
                        <a:lnSpc>
                          <a:spcPct val="115000"/>
                        </a:lnSpc>
                        <a:spcBef>
                          <a:spcPts val="430"/>
                        </a:spcBef>
                        <a:spcAft>
                          <a:spcPts val="800"/>
                        </a:spcAft>
                        <a:buNone/>
                      </a:pPr>
                      <a:r>
                        <a:rPr lang="en-GB" sz="2000" b="1" kern="1200" dirty="0">
                          <a:solidFill>
                            <a:schemeClr val="tx1"/>
                          </a:solidFill>
                          <a:effectLst/>
                          <a:latin typeface="Montserrat" panose="00000500000000000000" pitchFamily="2" charset="0"/>
                        </a:rPr>
                        <a:t>(How?)</a:t>
                      </a:r>
                    </a:p>
                    <a:p>
                      <a:pPr algn="ctr" fontAlgn="base">
                        <a:lnSpc>
                          <a:spcPct val="115000"/>
                        </a:lnSpc>
                        <a:spcBef>
                          <a:spcPts val="430"/>
                        </a:spcBef>
                        <a:spcAft>
                          <a:spcPts val="800"/>
                        </a:spcAft>
                        <a:buNone/>
                      </a:pPr>
                      <a:endParaRPr lang="en-GB" sz="8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92721397"/>
                  </a:ext>
                </a:extLst>
              </a:tr>
              <a:tr h="1372390">
                <a:tc>
                  <a:txBody>
                    <a:bodyPr/>
                    <a:lstStyle/>
                    <a:p>
                      <a:pPr algn="ctr" fontAlgn="base">
                        <a:lnSpc>
                          <a:spcPct val="115000"/>
                        </a:lnSpc>
                        <a:spcBef>
                          <a:spcPts val="430"/>
                        </a:spcBef>
                        <a:spcAft>
                          <a:spcPts val="800"/>
                        </a:spcAft>
                        <a:buNone/>
                      </a:pPr>
                      <a:r>
                        <a:rPr lang="en-GB" sz="2000" kern="1200" dirty="0">
                          <a:solidFill>
                            <a:schemeClr val="tx1"/>
                          </a:solidFill>
                          <a:effectLst/>
                          <a:latin typeface="Montserrat" panose="00000500000000000000" pitchFamily="2" charset="0"/>
                        </a:rPr>
                        <a:t>“</a:t>
                      </a:r>
                      <a:r>
                        <a:rPr lang="en-US" sz="2000" kern="1200" dirty="0">
                          <a:solidFill>
                            <a:schemeClr val="tx1"/>
                          </a:solidFill>
                          <a:effectLst/>
                          <a:latin typeface="Montserrat" panose="00000500000000000000" pitchFamily="2" charset="0"/>
                        </a:rPr>
                        <a:t>Just enough</a:t>
                      </a:r>
                      <a:r>
                        <a:rPr lang="en-GB" sz="2000" kern="1200" dirty="0">
                          <a:solidFill>
                            <a:schemeClr val="tx1"/>
                          </a:solidFill>
                          <a:effectLst/>
                          <a:latin typeface="Montserrat" panose="00000500000000000000" pitchFamily="2" charset="0"/>
                        </a:rPr>
                        <a:t>”</a:t>
                      </a:r>
                      <a:r>
                        <a:rPr lang="en-US" sz="2000" kern="1200" dirty="0">
                          <a:solidFill>
                            <a:schemeClr val="tx1"/>
                          </a:solidFill>
                          <a:effectLst/>
                          <a:latin typeface="Montserrat" panose="00000500000000000000" pitchFamily="2" charset="0"/>
                        </a:rPr>
                        <a:t> data, small sequential samples</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68330355"/>
                  </a:ext>
                </a:extLst>
              </a:tr>
              <a:tr h="1115852">
                <a:tc>
                  <a:txBody>
                    <a:bodyPr/>
                    <a:lstStyle/>
                    <a:p>
                      <a:pPr algn="ctr" fontAlgn="base">
                        <a:lnSpc>
                          <a:spcPct val="115000"/>
                        </a:lnSpc>
                        <a:spcBef>
                          <a:spcPts val="430"/>
                        </a:spcBef>
                        <a:spcAft>
                          <a:spcPts val="800"/>
                        </a:spcAft>
                        <a:buNone/>
                      </a:pPr>
                      <a:r>
                        <a:rPr lang="en-US" sz="2000" kern="1200" dirty="0">
                          <a:solidFill>
                            <a:schemeClr val="tx1"/>
                          </a:solidFill>
                          <a:effectLst/>
                          <a:latin typeface="Montserrat" panose="00000500000000000000" pitchFamily="2" charset="0"/>
                        </a:rPr>
                        <a:t>Owned by the teams</a:t>
                      </a:r>
                      <a:endParaRPr lang="en-GB" sz="2000" kern="100"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2736679"/>
                  </a:ext>
                </a:extLst>
              </a:tr>
            </a:tbl>
          </a:graphicData>
        </a:graphic>
      </p:graphicFrame>
    </p:spTree>
    <p:extLst>
      <p:ext uri="{BB962C8B-B14F-4D97-AF65-F5344CB8AC3E}">
        <p14:creationId xmlns:p14="http://schemas.microsoft.com/office/powerpoint/2010/main" val="12527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1BE926-17DA-58A1-BE42-D16A7381F2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D80342-EC8E-146E-AF44-7CA70A27D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FB736499-A30B-9302-FD09-D4D468C2E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55B3ACB-2855-EFF5-D85F-144FF16B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4">
            <a:extLst>
              <a:ext uri="{FF2B5EF4-FFF2-40B4-BE49-F238E27FC236}">
                <a16:creationId xmlns:a16="http://schemas.microsoft.com/office/drawing/2014/main" id="{AC42041F-DA91-6FED-50A9-EC1F602E330E}"/>
              </a:ext>
            </a:extLst>
          </p:cNvPr>
          <p:cNvSpPr txBox="1">
            <a:spLocks/>
          </p:cNvSpPr>
          <p:nvPr/>
        </p:nvSpPr>
        <p:spPr>
          <a:xfrm>
            <a:off x="784801" y="1700681"/>
            <a:ext cx="9972000" cy="4340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Montserrat" panose="00000500000000000000" pitchFamily="2" charset="0"/>
                <a:cs typeface="Franklin Gothic Book"/>
              </a:rPr>
              <a:t>Three of the different types of </a:t>
            </a:r>
            <a:r>
              <a:rPr lang="en-US" sz="2400" dirty="0">
                <a:latin typeface="Montserrat" panose="00000500000000000000" pitchFamily="2" charset="0"/>
              </a:rPr>
              <a:t>measures that can be used in Quality Improvement work:</a:t>
            </a:r>
          </a:p>
          <a:p>
            <a:pPr>
              <a:spcAft>
                <a:spcPts val="1200"/>
              </a:spcAft>
            </a:pPr>
            <a:r>
              <a:rPr lang="en-GB" sz="2400" b="1" dirty="0">
                <a:latin typeface="Montserrat" panose="00000500000000000000" pitchFamily="2" charset="0"/>
              </a:rPr>
              <a:t>Outcome- </a:t>
            </a:r>
            <a:r>
              <a:rPr lang="en-GB" sz="2400" i="1" dirty="0">
                <a:latin typeface="Montserrat" panose="00000500000000000000" pitchFamily="2" charset="0"/>
              </a:rPr>
              <a:t>Did it work ?</a:t>
            </a:r>
          </a:p>
          <a:p>
            <a:pPr>
              <a:spcAft>
                <a:spcPts val="1200"/>
              </a:spcAft>
            </a:pPr>
            <a:r>
              <a:rPr lang="en-GB" sz="2400" b="1" dirty="0">
                <a:latin typeface="Montserrat" panose="00000500000000000000" pitchFamily="2" charset="0"/>
              </a:rPr>
              <a:t>Process- </a:t>
            </a:r>
            <a:r>
              <a:rPr lang="en-GB" sz="2400" i="1" dirty="0">
                <a:latin typeface="Montserrat" panose="00000500000000000000" pitchFamily="2" charset="0"/>
              </a:rPr>
              <a:t>are we doing the right things?</a:t>
            </a:r>
          </a:p>
          <a:p>
            <a:pPr>
              <a:spcAft>
                <a:spcPts val="1200"/>
              </a:spcAft>
            </a:pPr>
            <a:r>
              <a:rPr lang="en-GB" sz="2400" b="1" dirty="0">
                <a:latin typeface="Montserrat" panose="00000500000000000000" pitchFamily="2" charset="0"/>
              </a:rPr>
              <a:t>Balancing</a:t>
            </a:r>
            <a:r>
              <a:rPr lang="en-GB" sz="2400" i="1" dirty="0">
                <a:latin typeface="Montserrat" panose="00000500000000000000" pitchFamily="2" charset="0"/>
              </a:rPr>
              <a:t>- did it cause unintended problems elsewhere ?</a:t>
            </a:r>
          </a:p>
          <a:p>
            <a:pPr marL="0" indent="0">
              <a:spcAft>
                <a:spcPts val="300"/>
              </a:spcAft>
              <a:buFont typeface="Arial" panose="020B0604020202020204" pitchFamily="34" charset="0"/>
              <a:buNone/>
            </a:pPr>
            <a:endParaRPr lang="en-GB" sz="2000" b="1" dirty="0">
              <a:cs typeface="Franklin Gothic Book"/>
            </a:endParaRPr>
          </a:p>
        </p:txBody>
      </p:sp>
      <p:sp>
        <p:nvSpPr>
          <p:cNvPr id="5" name="TextBox 4">
            <a:extLst>
              <a:ext uri="{FF2B5EF4-FFF2-40B4-BE49-F238E27FC236}">
                <a16:creationId xmlns:a16="http://schemas.microsoft.com/office/drawing/2014/main" id="{D3D6E0C8-5CDA-0E74-91E1-9F9E3911618F}"/>
              </a:ext>
            </a:extLst>
          </p:cNvPr>
          <p:cNvSpPr txBox="1"/>
          <p:nvPr/>
        </p:nvSpPr>
        <p:spPr>
          <a:xfrm>
            <a:off x="1036800" y="749836"/>
            <a:ext cx="10432800" cy="646331"/>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Montserrat" panose="00000500000000000000" pitchFamily="2" charset="0"/>
                <a:ea typeface="+mj-ea"/>
                <a:cs typeface="Century Gothic"/>
              </a:rPr>
              <a:t>Types of Quality Improvement measures</a:t>
            </a:r>
            <a:endParaRPr lang="en-GB" sz="3600" b="1" dirty="0"/>
          </a:p>
        </p:txBody>
      </p:sp>
    </p:spTree>
    <p:extLst>
      <p:ext uri="{BB962C8B-B14F-4D97-AF65-F5344CB8AC3E}">
        <p14:creationId xmlns:p14="http://schemas.microsoft.com/office/powerpoint/2010/main" val="305378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481C6-0891-CD99-2D69-279993DB2B4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F7E9A9-471E-FE87-5B24-0E6626A47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C31CDE87-E6F7-0BD7-1B97-8A9C6718D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3664ECD-7848-F255-7C17-3D4730AE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152F1CD-278A-4A99-9503-8662DB2CFE63}"/>
              </a:ext>
            </a:extLst>
          </p:cNvPr>
          <p:cNvSpPr txBox="1"/>
          <p:nvPr/>
        </p:nvSpPr>
        <p:spPr>
          <a:xfrm>
            <a:off x="711484" y="64036"/>
            <a:ext cx="10432800" cy="646331"/>
          </a:xfrm>
          <a:prstGeom prst="rect">
            <a:avLst/>
          </a:prstGeom>
          <a:noFill/>
        </p:spPr>
        <p:txBody>
          <a:bodyPr wrap="square">
            <a:spAutoFit/>
          </a:bodyPr>
          <a:lstStyle/>
          <a:p>
            <a:pPr algn="ctr"/>
            <a:r>
              <a:rPr lang="en-GB" sz="3600" b="1" dirty="0">
                <a:latin typeface="Montserrat" panose="00000500000000000000" pitchFamily="2" charset="0"/>
              </a:rPr>
              <a:t>In summary</a:t>
            </a:r>
          </a:p>
        </p:txBody>
      </p:sp>
      <p:sp>
        <p:nvSpPr>
          <p:cNvPr id="6" name="TextBox 5">
            <a:extLst>
              <a:ext uri="{FF2B5EF4-FFF2-40B4-BE49-F238E27FC236}">
                <a16:creationId xmlns:a16="http://schemas.microsoft.com/office/drawing/2014/main" id="{F7D8AB5C-B422-9A47-A7B8-641240B90DDB}"/>
              </a:ext>
            </a:extLst>
          </p:cNvPr>
          <p:cNvSpPr txBox="1"/>
          <p:nvPr/>
        </p:nvSpPr>
        <p:spPr>
          <a:xfrm>
            <a:off x="760956" y="935681"/>
            <a:ext cx="10432800" cy="4708981"/>
          </a:xfrm>
          <a:prstGeom prst="rect">
            <a:avLst/>
          </a:prstGeom>
          <a:noFill/>
        </p:spPr>
        <p:txBody>
          <a:bodyPr wrap="square" rtlCol="0">
            <a:spAutoFit/>
          </a:bodyPr>
          <a:lstStyle/>
          <a:p>
            <a:r>
              <a:rPr lang="en-GB" sz="2000" b="1" dirty="0">
                <a:latin typeface="Montserrat" panose="00000500000000000000" pitchFamily="2" charset="0"/>
              </a:rPr>
              <a:t>Barrier 1: we don’t really understand the problem</a:t>
            </a:r>
          </a:p>
          <a:p>
            <a:r>
              <a:rPr lang="en-GB" sz="2000" dirty="0">
                <a:latin typeface="Montserrat" panose="00000500000000000000" pitchFamily="2" charset="0"/>
              </a:rPr>
              <a:t>It is important that you take time and involve the right people so you can focus on tackling the parts that are ‘broken’ and you can ‘fix’ them.  There are loads of tools to help you.</a:t>
            </a:r>
          </a:p>
          <a:p>
            <a:endParaRPr lang="en-GB" sz="2000" dirty="0">
              <a:latin typeface="Montserrat" panose="00000500000000000000" pitchFamily="2" charset="0"/>
            </a:endParaRPr>
          </a:p>
          <a:p>
            <a:r>
              <a:rPr lang="en-GB" sz="2000" b="1" dirty="0">
                <a:latin typeface="Montserrat" panose="00000500000000000000" pitchFamily="2" charset="0"/>
              </a:rPr>
              <a:t>Barrier 2: we don’t know what to change</a:t>
            </a:r>
          </a:p>
          <a:p>
            <a:r>
              <a:rPr lang="en-GB" sz="2000" dirty="0">
                <a:latin typeface="Montserrat" panose="00000500000000000000" pitchFamily="2" charset="0"/>
              </a:rPr>
              <a:t>Most organisations have been encouraged to be solution focused so there will always be loads of possible ideas to test.  Make sure they are well-supported and remember that you can learn as much from doesn’t work as what does!</a:t>
            </a:r>
          </a:p>
          <a:p>
            <a:endParaRPr lang="en-GB" sz="2000" dirty="0">
              <a:latin typeface="Montserrat" panose="00000500000000000000" pitchFamily="2" charset="0"/>
            </a:endParaRPr>
          </a:p>
          <a:p>
            <a:r>
              <a:rPr lang="en-GB" sz="2000" b="1" dirty="0">
                <a:latin typeface="Montserrat" panose="00000500000000000000" pitchFamily="2" charset="0"/>
              </a:rPr>
              <a:t>Barrier 3: fear of measurement</a:t>
            </a:r>
          </a:p>
          <a:p>
            <a:r>
              <a:rPr lang="en-GB" sz="2000" dirty="0">
                <a:latin typeface="Montserrat" panose="00000500000000000000" pitchFamily="2" charset="0"/>
              </a:rPr>
              <a:t>‘Measurement for improvement’ is new to most and it needs to be seen as a </a:t>
            </a:r>
          </a:p>
          <a:p>
            <a:r>
              <a:rPr lang="en-GB" sz="2000" dirty="0">
                <a:latin typeface="Montserrat" panose="00000500000000000000" pitchFamily="2" charset="0"/>
              </a:rPr>
              <a:t>A help not hindrance. It allows us to show ourselves and others </a:t>
            </a:r>
          </a:p>
          <a:p>
            <a:r>
              <a:rPr lang="en-GB" sz="2000" dirty="0">
                <a:latin typeface="Montserrat" panose="00000500000000000000" pitchFamily="2" charset="0"/>
              </a:rPr>
              <a:t>what we are achieving and remember – ownership of the QI data lies </a:t>
            </a:r>
          </a:p>
          <a:p>
            <a:r>
              <a:rPr lang="en-GB" sz="2000" dirty="0">
                <a:latin typeface="Montserrat" panose="00000500000000000000" pitchFamily="2" charset="0"/>
              </a:rPr>
              <a:t>with the team, until they are ready to share.</a:t>
            </a:r>
          </a:p>
        </p:txBody>
      </p:sp>
    </p:spTree>
    <p:extLst>
      <p:ext uri="{BB962C8B-B14F-4D97-AF65-F5344CB8AC3E}">
        <p14:creationId xmlns:p14="http://schemas.microsoft.com/office/powerpoint/2010/main" val="2810599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1A61E-D50F-803C-187D-FD422F6C19FB}"/>
              </a:ext>
            </a:extLst>
          </p:cNvPr>
          <p:cNvSpPr txBox="1"/>
          <p:nvPr/>
        </p:nvSpPr>
        <p:spPr>
          <a:xfrm>
            <a:off x="326858" y="1291389"/>
            <a:ext cx="11588262" cy="5301916"/>
          </a:xfrm>
          <a:prstGeom prst="rect">
            <a:avLst/>
          </a:prstGeom>
        </p:spPr>
        <p:txBody>
          <a:bodyPr vert="horz" lIns="91440" tIns="45720" rIns="91440" bIns="45720" rtlCol="0" anchor="t">
            <a:normAutofit fontScale="25000" lnSpcReduction="20000"/>
          </a:bodyPr>
          <a:lstStyle/>
          <a:p>
            <a:pPr>
              <a:lnSpc>
                <a:spcPct val="120000"/>
              </a:lnSpc>
              <a:spcAft>
                <a:spcPts val="1000"/>
              </a:spcAft>
            </a:pPr>
            <a:r>
              <a:rPr kumimoji="0" lang="en-US" sz="7200" b="1" i="0" u="none" strike="noStrike" kern="1200" cap="none" spc="0" normalizeH="0" baseline="0" noProof="0" dirty="0">
                <a:ln>
                  <a:noFill/>
                </a:ln>
                <a:solidFill>
                  <a:schemeClr val="accent5">
                    <a:lumMod val="75000"/>
                  </a:schemeClr>
                </a:solidFill>
                <a:uLnTx/>
                <a:uFillTx/>
                <a:latin typeface="Montserrat" panose="00000500000000000000" pitchFamily="2" charset="0"/>
                <a:ea typeface="+mn-ea"/>
                <a:cs typeface="+mn-cs"/>
              </a:rPr>
              <a:t>Online resources: </a:t>
            </a:r>
            <a:r>
              <a:rPr lang="en-US" sz="7200" dirty="0">
                <a:solidFill>
                  <a:prstClr val="black"/>
                </a:solidFill>
                <a:latin typeface="Montserrat" panose="00000500000000000000" pitchFamily="2" charset="0"/>
              </a:rPr>
              <a:t>B</a:t>
            </a:r>
            <a:r>
              <a:rPr kumimoji="0" lang="en-US" sz="72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ite</a:t>
            </a:r>
            <a:r>
              <a:rPr kumimoji="0" lang="en-US" sz="7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size</a:t>
            </a:r>
            <a:r>
              <a:rPr lang="en-US" sz="7200" dirty="0">
                <a:solidFill>
                  <a:prstClr val="black"/>
                </a:solidFill>
                <a:latin typeface="Montserrat" panose="00000500000000000000" pitchFamily="2" charset="0"/>
              </a:rPr>
              <a:t> </a:t>
            </a:r>
            <a:r>
              <a:rPr kumimoji="0" lang="en-US" sz="7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QI training videos will be available on the NAED webpage as well self-paced evaluation tools for teams to assess the impact of their QI activities.</a:t>
            </a:r>
          </a:p>
          <a:p>
            <a:pPr>
              <a:lnSpc>
                <a:spcPct val="120000"/>
              </a:lnSpc>
              <a:spcAft>
                <a:spcPts val="1000"/>
              </a:spcAft>
            </a:pPr>
            <a:r>
              <a:rPr lang="en-US" sz="7200" b="1" dirty="0">
                <a:latin typeface="Montserrat" panose="00000500000000000000" pitchFamily="2" charset="0"/>
              </a:rPr>
              <a:t> </a:t>
            </a:r>
            <a:r>
              <a:rPr lang="en-US" sz="7200" b="1" dirty="0">
                <a:solidFill>
                  <a:schemeClr val="accent5">
                    <a:lumMod val="75000"/>
                  </a:schemeClr>
                </a:solidFill>
                <a:latin typeface="Montserrat" panose="00000500000000000000" pitchFamily="2" charset="0"/>
              </a:rPr>
              <a:t>Monthly d</a:t>
            </a:r>
            <a:r>
              <a:rPr lang="en-US" sz="7200" b="1" dirty="0">
                <a:solidFill>
                  <a:schemeClr val="accent5">
                    <a:lumMod val="75000"/>
                  </a:schemeClr>
                </a:solidFill>
                <a:effectLst/>
                <a:latin typeface="Montserrat" panose="00000500000000000000" pitchFamily="2" charset="0"/>
              </a:rPr>
              <a:t>rop in calls-</a:t>
            </a:r>
            <a:r>
              <a:rPr lang="en-US" sz="7200" dirty="0">
                <a:effectLst/>
                <a:latin typeface="Montserrat" panose="00000500000000000000" pitchFamily="2" charset="0"/>
              </a:rPr>
              <a:t>beginning the week commencing the 25</a:t>
            </a:r>
            <a:r>
              <a:rPr lang="en-US" sz="7200" baseline="30000" dirty="0">
                <a:effectLst/>
                <a:latin typeface="Montserrat" panose="00000500000000000000" pitchFamily="2" charset="0"/>
              </a:rPr>
              <a:t>th</a:t>
            </a:r>
            <a:r>
              <a:rPr lang="en-US" sz="7200" dirty="0">
                <a:effectLst/>
                <a:latin typeface="Montserrat" panose="00000500000000000000" pitchFamily="2" charset="0"/>
              </a:rPr>
              <a:t> May monthly drop-in calls will be available for teams to meet 1:1 with QI coaches.</a:t>
            </a: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endParaRPr lang="en-US" sz="7200" dirty="0">
              <a:latin typeface="Montserrat" panose="00000500000000000000" pitchFamily="2" charset="0"/>
            </a:endParaRP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r>
              <a:rPr kumimoji="0" lang="en-US" sz="7200" b="1" i="0" u="sng" strike="noStrike" kern="1200" cap="none" spc="0" normalizeH="0" baseline="0" noProof="0" dirty="0">
                <a:ln>
                  <a:noFill/>
                </a:ln>
                <a:solidFill>
                  <a:schemeClr val="accent5">
                    <a:lumMod val="75000"/>
                  </a:schemeClr>
                </a:solidFill>
                <a:effectLst/>
                <a:uLnTx/>
                <a:uFillTx/>
                <a:latin typeface="Montserrat" panose="00000500000000000000" pitchFamily="2" charset="0"/>
              </a:rPr>
              <a:t>Key dates for events this year:</a:t>
            </a: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r>
              <a:rPr kumimoji="0" lang="en-GB" sz="7200" b="1" i="0" u="none" strike="noStrike" kern="1200" cap="none" spc="0" normalizeH="0" baseline="0" noProof="0" dirty="0">
                <a:ln>
                  <a:noFill/>
                </a:ln>
                <a:solidFill>
                  <a:prstClr val="black"/>
                </a:solidFill>
                <a:effectLst/>
                <a:uLnTx/>
                <a:uFillTx/>
                <a:latin typeface="Montserrat" panose="00000500000000000000" pitchFamily="2" charset="0"/>
              </a:rPr>
              <a:t>1. Wednesday </a:t>
            </a:r>
            <a:r>
              <a:rPr lang="en-GB" sz="7200" b="1" dirty="0">
                <a:solidFill>
                  <a:prstClr val="black"/>
                </a:solidFill>
                <a:latin typeface="Montserrat" panose="00000500000000000000" pitchFamily="2" charset="0"/>
              </a:rPr>
              <a:t>3</a:t>
            </a:r>
            <a:r>
              <a:rPr lang="en-GB" sz="7200" b="1" baseline="30000" dirty="0">
                <a:solidFill>
                  <a:prstClr val="black"/>
                </a:solidFill>
                <a:latin typeface="Montserrat" panose="00000500000000000000" pitchFamily="2" charset="0"/>
              </a:rPr>
              <a:t>rd </a:t>
            </a:r>
            <a:r>
              <a:rPr kumimoji="0" lang="en-GB" sz="7200" b="1" i="0" u="none" strike="noStrike" kern="1200" cap="none" spc="0" normalizeH="0" baseline="0" noProof="0" dirty="0">
                <a:ln>
                  <a:noFill/>
                </a:ln>
                <a:solidFill>
                  <a:prstClr val="black"/>
                </a:solidFill>
                <a:effectLst/>
                <a:uLnTx/>
                <a:uFillTx/>
                <a:latin typeface="Montserrat" panose="00000500000000000000" pitchFamily="2" charset="0"/>
              </a:rPr>
              <a:t>June from 3:30-4:30pm</a:t>
            </a: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rPr>
              <a:t>, Ask and Learn session- an open forum for all teams to share their questions/challenges </a:t>
            </a: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endParaRPr kumimoji="0" lang="en-GB" sz="7200" b="1" i="0" u="none" strike="noStrike" kern="1200" cap="none" spc="0" normalizeH="0" baseline="0" noProof="0" dirty="0">
              <a:ln>
                <a:noFill/>
              </a:ln>
              <a:solidFill>
                <a:prstClr val="black"/>
              </a:solidFill>
              <a:effectLst/>
              <a:uLnTx/>
              <a:uFillTx/>
              <a:latin typeface="Montserrat" panose="00000500000000000000" pitchFamily="2" charset="0"/>
            </a:endParaRP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r>
              <a:rPr lang="en-GB" sz="7200" b="1" dirty="0">
                <a:solidFill>
                  <a:prstClr val="black"/>
                </a:solidFill>
                <a:latin typeface="Montserrat" panose="00000500000000000000" pitchFamily="2" charset="0"/>
              </a:rPr>
              <a:t>2. </a:t>
            </a:r>
            <a:r>
              <a:rPr kumimoji="0" lang="en-GB" sz="7200" b="1" i="0" u="none" strike="noStrike" kern="1200" cap="none" spc="0" normalizeH="0" baseline="0" noProof="0" dirty="0">
                <a:ln>
                  <a:noFill/>
                </a:ln>
                <a:solidFill>
                  <a:prstClr val="black"/>
                </a:solidFill>
                <a:effectLst/>
                <a:uLnTx/>
                <a:uFillTx/>
                <a:latin typeface="Montserrat" panose="00000500000000000000" pitchFamily="2" charset="0"/>
              </a:rPr>
              <a:t>Thursday 17th </a:t>
            </a:r>
            <a:r>
              <a:rPr kumimoji="0" lang="en-GB" sz="72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September- </a:t>
            </a: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rPr>
              <a:t>(time tbc) Shared Learning Webinar 2- Sample QI case studies and impact stories. </a:t>
            </a:r>
            <a:r>
              <a:rPr kumimoji="0" lang="en-GB" sz="7200" b="0" i="0" u="none" strike="noStrike" kern="1200" cap="none" spc="0" normalizeH="0" baseline="0" noProof="0" dirty="0">
                <a:ln>
                  <a:noFill/>
                </a:ln>
                <a:solidFill>
                  <a:srgbClr val="0070C0"/>
                </a:solidFill>
                <a:effectLst/>
                <a:uLnTx/>
                <a:uFillTx/>
                <a:latin typeface="Montserrat" panose="00000500000000000000" pitchFamily="2" charset="0"/>
              </a:rPr>
              <a:t>Theme 2: A deep dive into “diagnosing” your area of improvement. </a:t>
            </a:r>
          </a:p>
          <a:p>
            <a:pPr marL="114300" marR="0" lvl="0" indent="0" algn="l" defTabSz="914400" rtl="0" eaLnBrk="1" fontAlgn="auto" latinLnBrk="0" hangingPunct="1">
              <a:lnSpc>
                <a:spcPct val="120000"/>
              </a:lnSpc>
              <a:spcBef>
                <a:spcPts val="0"/>
              </a:spcBef>
              <a:spcAft>
                <a:spcPts val="900"/>
              </a:spcAft>
              <a:buClrTx/>
              <a:buSzPts val="1000"/>
              <a:buFontTx/>
              <a:buNone/>
              <a:tabLst>
                <a:tab pos="457200" algn="l"/>
              </a:tabLst>
              <a:defRPr/>
            </a:pPr>
            <a:endParaRPr kumimoji="0" lang="en-GB" sz="7200" b="0" i="0" u="none" strike="noStrike" kern="1200" cap="none" spc="0" normalizeH="0" baseline="0" noProof="0" dirty="0">
              <a:ln>
                <a:noFill/>
              </a:ln>
              <a:solidFill>
                <a:srgbClr val="0070C0"/>
              </a:solidFill>
              <a:effectLst/>
              <a:uLnTx/>
              <a:uFillTx/>
              <a:latin typeface="Montserrat" panose="00000500000000000000"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n-GB" sz="7200" b="1" i="0" u="none" strike="noStrike" kern="1200" cap="none" spc="0" normalizeH="0" baseline="0" noProof="0" dirty="0">
                <a:ln>
                  <a:noFill/>
                </a:ln>
                <a:solidFill>
                  <a:prstClr val="black"/>
                </a:solidFill>
                <a:effectLst/>
                <a:uLnTx/>
                <a:uFillTx/>
                <a:latin typeface="Montserrat" panose="00000500000000000000" pitchFamily="2" charset="0"/>
              </a:rPr>
              <a:t>3. November- Wednesday 11th </a:t>
            </a: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rPr>
              <a:t>(time tbc) Shared Learning Webinar 3-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Montserrat" panose="00000500000000000000" pitchFamily="2" charset="0"/>
              </a:rPr>
              <a:t>    Capturing learning from across teams. </a:t>
            </a:r>
            <a:r>
              <a:rPr kumimoji="0" lang="en-GB" sz="7200" b="0" i="0" u="none" strike="noStrike" kern="1200" cap="none" spc="0" normalizeH="0" baseline="0" noProof="0" dirty="0">
                <a:ln>
                  <a:noFill/>
                </a:ln>
                <a:solidFill>
                  <a:srgbClr val="0070C0"/>
                </a:solidFill>
                <a:effectLst/>
                <a:uLnTx/>
                <a:uFillTx/>
                <a:latin typeface="Montserrat" panose="00000500000000000000" pitchFamily="2" charset="0"/>
              </a:rPr>
              <a:t>Theme 3: What does your audit data tell you ? </a:t>
            </a:r>
          </a:p>
          <a:p>
            <a:pPr>
              <a:lnSpc>
                <a:spcPct val="90000"/>
              </a:lnSpc>
              <a:spcAft>
                <a:spcPts val="1000"/>
              </a:spcAft>
            </a:pPr>
            <a:endParaRPr lang="en-US" sz="5100" dirty="0">
              <a:effectLst/>
              <a:latin typeface="Montserrat" panose="00000500000000000000" pitchFamily="2" charset="0"/>
            </a:endParaRPr>
          </a:p>
          <a:p>
            <a:pPr>
              <a:lnSpc>
                <a:spcPct val="90000"/>
              </a:lnSpc>
              <a:spcAft>
                <a:spcPts val="1000"/>
              </a:spcAft>
            </a:pPr>
            <a:br>
              <a:rPr lang="en-US" sz="1900" dirty="0">
                <a:effectLst/>
                <a:latin typeface="Montserrat" panose="00000500000000000000" pitchFamily="2" charset="0"/>
              </a:rPr>
            </a:br>
            <a:endParaRPr lang="en-US" sz="1900" dirty="0">
              <a:effectLst/>
              <a:latin typeface="Montserrat" panose="00000500000000000000" pitchFamily="2" charset="0"/>
            </a:endParaRPr>
          </a:p>
        </p:txBody>
      </p:sp>
      <p:sp>
        <p:nvSpPr>
          <p:cNvPr id="4" name="TextBox 3">
            <a:extLst>
              <a:ext uri="{FF2B5EF4-FFF2-40B4-BE49-F238E27FC236}">
                <a16:creationId xmlns:a16="http://schemas.microsoft.com/office/drawing/2014/main" id="{AAACCA48-8717-E710-30EC-FD6C7AC4EA7D}"/>
              </a:ext>
            </a:extLst>
          </p:cNvPr>
          <p:cNvSpPr txBox="1"/>
          <p:nvPr/>
        </p:nvSpPr>
        <p:spPr>
          <a:xfrm>
            <a:off x="2066191" y="87924"/>
            <a:ext cx="7581166" cy="97872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How the NAED QI programme will support you</a:t>
            </a:r>
          </a:p>
        </p:txBody>
      </p:sp>
    </p:spTree>
    <p:extLst>
      <p:ext uri="{BB962C8B-B14F-4D97-AF65-F5344CB8AC3E}">
        <p14:creationId xmlns:p14="http://schemas.microsoft.com/office/powerpoint/2010/main" val="173825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FC33DF-3404-59E4-E9A9-A1E661ED3F9F}"/>
              </a:ext>
            </a:extLst>
          </p:cNvPr>
          <p:cNvSpPr txBox="1"/>
          <p:nvPr/>
        </p:nvSpPr>
        <p:spPr>
          <a:xfrm>
            <a:off x="1285241" y="1125416"/>
            <a:ext cx="9231410" cy="4932484"/>
          </a:xfrm>
          <a:prstGeom prst="rect">
            <a:avLst/>
          </a:prstGeom>
        </p:spPr>
        <p:txBody>
          <a:bodyPr vert="horz" lIns="91440" tIns="45720" rIns="91440" bIns="45720" rtlCol="0" anchor="b">
            <a:normAutofit fontScale="47500" lnSpcReduction="20000"/>
          </a:bodyPr>
          <a:lstStyle/>
          <a:p>
            <a:pPr>
              <a:lnSpc>
                <a:spcPct val="150000"/>
              </a:lnSpc>
              <a:spcBef>
                <a:spcPct val="0"/>
              </a:spcBef>
              <a:spcAft>
                <a:spcPts val="600"/>
              </a:spcAft>
            </a:pPr>
            <a:endParaRPr lang="en-US" sz="11500" kern="1200" dirty="0">
              <a:solidFill>
                <a:schemeClr val="tx1"/>
              </a:solidFill>
              <a:latin typeface="+mj-lt"/>
              <a:ea typeface="+mj-ea"/>
              <a:cs typeface="+mj-cs"/>
            </a:endParaRPr>
          </a:p>
          <a:p>
            <a:pPr marL="0" marR="0" lvl="0" indent="0" algn="ctr" defTabSz="914400" rtl="0" eaLnBrk="1" fontAlgn="t" latinLnBrk="0" hangingPunct="1">
              <a:lnSpc>
                <a:spcPct val="150000"/>
              </a:lnSpc>
              <a:spcBef>
                <a:spcPts val="0"/>
              </a:spcBef>
              <a:spcAft>
                <a:spcPts val="0"/>
              </a:spcAft>
              <a:buClrTx/>
              <a:buSzTx/>
              <a:buFontTx/>
              <a:buNone/>
              <a:tabLst/>
              <a:defRPr/>
            </a:pPr>
            <a:r>
              <a:rPr kumimoji="0" lang="en-GB" sz="5800" b="1" i="0" u="none" strike="noStrike" kern="1200" cap="none" spc="0" normalizeH="0" baseline="0" noProof="0" dirty="0">
                <a:ln>
                  <a:noFill/>
                </a:ln>
                <a:solidFill>
                  <a:prstClr val="black"/>
                </a:solidFill>
                <a:effectLst/>
                <a:uLnTx/>
                <a:uFillTx/>
                <a:latin typeface="Montserrat" panose="00000500000000000000" pitchFamily="2" charset="0"/>
              </a:rPr>
              <a:t>Thank you for joining</a:t>
            </a:r>
            <a:br>
              <a:rPr kumimoji="0" lang="en-GB" sz="5800" b="0" i="0" u="none" strike="noStrike" kern="1200" cap="none" spc="0" normalizeH="0" baseline="0" noProof="0" dirty="0">
                <a:ln>
                  <a:noFill/>
                </a:ln>
                <a:solidFill>
                  <a:prstClr val="black"/>
                </a:solidFill>
                <a:effectLst/>
                <a:uLnTx/>
                <a:uFillTx/>
                <a:latin typeface="Montserrat" panose="00000500000000000000" pitchFamily="2" charset="0"/>
              </a:rPr>
            </a:br>
            <a:r>
              <a:rPr kumimoji="0" lang="en-GB" sz="5800" b="0" i="0" u="none" strike="noStrike" kern="1200" cap="none" spc="0" normalizeH="0" baseline="0" noProof="0" dirty="0">
                <a:ln>
                  <a:noFill/>
                </a:ln>
                <a:solidFill>
                  <a:prstClr val="black"/>
                </a:solidFill>
                <a:effectLst/>
                <a:uLnTx/>
                <a:uFillTx/>
                <a:latin typeface="Montserrat" panose="00000500000000000000" pitchFamily="2" charset="0"/>
              </a:rPr>
              <a:t>Recording and slides will be shared shortly.</a:t>
            </a:r>
          </a:p>
          <a:p>
            <a:pPr marL="0" marR="0" lvl="0" indent="0" algn="ctr" defTabSz="914400" rtl="0" eaLnBrk="1" fontAlgn="t" latinLnBrk="0" hangingPunct="1">
              <a:lnSpc>
                <a:spcPct val="150000"/>
              </a:lnSpc>
              <a:spcBef>
                <a:spcPts val="0"/>
              </a:spcBef>
              <a:spcAft>
                <a:spcPts val="0"/>
              </a:spcAft>
              <a:buClrTx/>
              <a:buSzTx/>
              <a:buFontTx/>
              <a:buNone/>
              <a:tabLst/>
              <a:defRPr/>
            </a:pPr>
            <a:endParaRPr lang="en-GB" sz="5800" dirty="0">
              <a:solidFill>
                <a:prstClr val="black"/>
              </a:solidFill>
              <a:latin typeface="Montserrat" panose="00000500000000000000" pitchFamily="2" charset="0"/>
            </a:endParaRPr>
          </a:p>
          <a:p>
            <a:pPr marL="0" marR="0" lvl="0" indent="0" algn="ctr" defTabSz="914400" rtl="0" eaLnBrk="1" fontAlgn="t" latinLnBrk="0" hangingPunct="1">
              <a:lnSpc>
                <a:spcPct val="150000"/>
              </a:lnSpc>
              <a:spcBef>
                <a:spcPts val="0"/>
              </a:spcBef>
              <a:spcAft>
                <a:spcPts val="0"/>
              </a:spcAft>
              <a:buClrTx/>
              <a:buSzTx/>
              <a:buFontTx/>
              <a:buNone/>
              <a:tabLst/>
              <a:defRPr/>
            </a:pPr>
            <a:r>
              <a:rPr kumimoji="0" lang="en-GB" sz="5800" b="0" i="0" u="none" strike="noStrike" kern="1200" cap="none" spc="0" normalizeH="0" baseline="0" noProof="0" dirty="0">
                <a:ln>
                  <a:noFill/>
                </a:ln>
                <a:solidFill>
                  <a:prstClr val="black"/>
                </a:solidFill>
                <a:effectLst/>
                <a:uLnTx/>
                <a:uFillTx/>
                <a:latin typeface="Montserrat" panose="00000500000000000000" pitchFamily="2" charset="0"/>
              </a:rPr>
              <a:t>If you would like to present at a future shared learning, events please email </a:t>
            </a:r>
            <a:r>
              <a:rPr kumimoji="0" lang="en-GB" sz="5800" b="0" i="0" u="none" strike="noStrike" kern="1200" cap="none" spc="0" normalizeH="0" baseline="0" noProof="0" dirty="0">
                <a:ln>
                  <a:noFill/>
                </a:ln>
                <a:solidFill>
                  <a:srgbClr val="0070C0"/>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NAED@rcpsych.ac.uk</a:t>
            </a:r>
            <a:r>
              <a:rPr kumimoji="0" lang="en-GB" sz="5800" b="0" i="0" u="none" strike="noStrike" kern="1200" cap="none" spc="0" normalizeH="0" baseline="0" noProof="0" dirty="0">
                <a:ln>
                  <a:noFill/>
                </a:ln>
                <a:solidFill>
                  <a:srgbClr val="0070C0"/>
                </a:solidFill>
                <a:effectLst/>
                <a:uLnTx/>
                <a:uFillTx/>
                <a:latin typeface="Montserrat" panose="00000500000000000000" pitchFamily="2" charset="0"/>
              </a:rPr>
              <a:t> </a:t>
            </a:r>
          </a:p>
          <a:p>
            <a:pPr marL="0" marR="0" lvl="0" indent="0" algn="ctr" defTabSz="914400" rtl="0" eaLnBrk="1" fontAlgn="t" latinLnBrk="0" hangingPunct="1">
              <a:lnSpc>
                <a:spcPts val="15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a:lnSpc>
                <a:spcPct val="90000"/>
              </a:lnSpc>
              <a:spcBef>
                <a:spcPct val="0"/>
              </a:spcBef>
              <a:spcAft>
                <a:spcPts val="600"/>
              </a:spcAft>
            </a:pPr>
            <a:endParaRPr lang="en-US" sz="11500" kern="1200" dirty="0">
              <a:solidFill>
                <a:schemeClr val="tx1"/>
              </a:solidFill>
              <a:latin typeface="+mj-lt"/>
              <a:ea typeface="+mj-ea"/>
              <a:cs typeface="+mj-cs"/>
            </a:endParaRPr>
          </a:p>
          <a:p>
            <a:pPr>
              <a:lnSpc>
                <a:spcPct val="90000"/>
              </a:lnSpc>
              <a:spcBef>
                <a:spcPct val="0"/>
              </a:spcBef>
              <a:spcAft>
                <a:spcPts val="600"/>
              </a:spcAft>
            </a:pPr>
            <a:endParaRPr lang="en-US" sz="11500" kern="1200" dirty="0">
              <a:solidFill>
                <a:schemeClr val="tx1"/>
              </a:solidFill>
              <a:latin typeface="+mj-lt"/>
              <a:ea typeface="+mj-ea"/>
              <a:cs typeface="+mj-cs"/>
            </a:endParaRPr>
          </a:p>
        </p:txBody>
      </p:sp>
    </p:spTree>
    <p:extLst>
      <p:ext uri="{BB962C8B-B14F-4D97-AF65-F5344CB8AC3E}">
        <p14:creationId xmlns:p14="http://schemas.microsoft.com/office/powerpoint/2010/main" val="161916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62E388-85CE-8CFC-CD45-2BAB449AC8BF}"/>
              </a:ext>
            </a:extLst>
          </p:cNvPr>
          <p:cNvSpPr txBox="1"/>
          <p:nvPr/>
        </p:nvSpPr>
        <p:spPr>
          <a:xfrm>
            <a:off x="1307543" y="899532"/>
            <a:ext cx="8074815" cy="4855464"/>
          </a:xfrm>
          <a:prstGeom prst="rect">
            <a:avLst/>
          </a:prstGeom>
        </p:spPr>
        <p:txBody>
          <a:bodyPr vert="horz" lIns="91440" tIns="45720" rIns="91440" bIns="45720" rtlCol="0" anchor="t">
            <a:normAutofit/>
          </a:bodyPr>
          <a:lstStyle/>
          <a:p>
            <a:pPr>
              <a:lnSpc>
                <a:spcPct val="90000"/>
              </a:lnSpc>
              <a:spcBef>
                <a:spcPts val="1000"/>
              </a:spcBef>
            </a:pPr>
            <a:r>
              <a:rPr lang="en-US" sz="2800" b="1" dirty="0">
                <a:effectLst/>
                <a:latin typeface="Montserrat" panose="00000500000000000000" pitchFamily="2" charset="0"/>
              </a:rPr>
              <a:t>An example of a QI Project</a:t>
            </a: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r>
              <a:rPr lang="en-US" sz="2000" b="1" dirty="0">
                <a:effectLst/>
                <a:latin typeface="Montserrat" panose="00000500000000000000" pitchFamily="2" charset="0"/>
              </a:rPr>
              <a:t>What’s your problem</a:t>
            </a:r>
            <a:r>
              <a:rPr lang="en-US" sz="2000" b="1" dirty="0">
                <a:latin typeface="Montserrat" panose="00000500000000000000" pitchFamily="2" charset="0"/>
              </a:rPr>
              <a:t>?  </a:t>
            </a:r>
            <a:r>
              <a:rPr lang="en-US" sz="2000" dirty="0">
                <a:latin typeface="Montserrat" panose="00000500000000000000" pitchFamily="2" charset="0"/>
              </a:rPr>
              <a:t>Y</a:t>
            </a:r>
            <a:r>
              <a:rPr lang="en-US" sz="2000" dirty="0">
                <a:effectLst/>
                <a:latin typeface="Montserrat" panose="00000500000000000000" pitchFamily="2" charset="0"/>
              </a:rPr>
              <a:t>oung people’s dissatisfaction with meals and snacks in CAMHS services.</a:t>
            </a: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r>
              <a:rPr lang="en-US" sz="2000" b="1" dirty="0">
                <a:effectLst/>
                <a:latin typeface="Montserrat" panose="00000500000000000000" pitchFamily="2" charset="0"/>
              </a:rPr>
              <a:t>What are you going to do about it?  </a:t>
            </a:r>
            <a:r>
              <a:rPr lang="en-US" sz="2000" dirty="0">
                <a:latin typeface="Montserrat" panose="00000500000000000000" pitchFamily="2" charset="0"/>
              </a:rPr>
              <a:t>R</a:t>
            </a:r>
            <a:r>
              <a:rPr lang="en-US" sz="2000" dirty="0">
                <a:effectLst/>
                <a:latin typeface="Montserrat" panose="00000500000000000000" pitchFamily="2" charset="0"/>
              </a:rPr>
              <a:t>educe dissatisfaction.</a:t>
            </a: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r>
              <a:rPr lang="en-GB" sz="2000" b="1" dirty="0">
                <a:solidFill>
                  <a:srgbClr val="44546A">
                    <a:lumMod val="50000"/>
                  </a:srgbClr>
                </a:solidFill>
                <a:latin typeface="Montserrat" panose="00000500000000000000" pitchFamily="2" charset="0"/>
              </a:rPr>
              <a:t>How will you know whether you are improving? </a:t>
            </a:r>
            <a:r>
              <a:rPr lang="en-US" sz="2000" dirty="0">
                <a:latin typeface="Montserrat" panose="00000500000000000000" pitchFamily="2" charset="0"/>
              </a:rPr>
              <a:t>Levels of dissatisfaction will decrease.</a:t>
            </a: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r>
              <a:rPr lang="en-GB" sz="2000" b="1" dirty="0">
                <a:solidFill>
                  <a:srgbClr val="44546A">
                    <a:lumMod val="50000"/>
                  </a:srgbClr>
                </a:solidFill>
                <a:latin typeface="Montserrat" panose="00000500000000000000" pitchFamily="2" charset="0"/>
              </a:rPr>
              <a:t>What are the ideas that you can test to show whether you are improving?  </a:t>
            </a:r>
            <a:r>
              <a:rPr lang="en-GB" sz="2000" dirty="0">
                <a:solidFill>
                  <a:srgbClr val="44546A">
                    <a:lumMod val="50000"/>
                  </a:srgbClr>
                </a:solidFill>
                <a:latin typeface="Montserrat" panose="00000500000000000000" pitchFamily="2" charset="0"/>
              </a:rPr>
              <a:t>We are not sure … yet …</a:t>
            </a:r>
            <a:endParaRPr lang="en-US" sz="2000" dirty="0">
              <a:effectLst/>
              <a:latin typeface="Montserrat" panose="00000500000000000000" pitchFamily="2" charset="0"/>
            </a:endParaRPr>
          </a:p>
        </p:txBody>
      </p:sp>
    </p:spTree>
    <p:extLst>
      <p:ext uri="{BB962C8B-B14F-4D97-AF65-F5344CB8AC3E}">
        <p14:creationId xmlns:p14="http://schemas.microsoft.com/office/powerpoint/2010/main" val="7382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8E14B9-C7B8-7F9B-7C20-6B179C69B1A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7505A7-D6DB-09F3-C67C-4E98D9CE3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EB14E45F-0E46-07D6-542F-8A13603B2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8BB435-3F28-A3F6-476D-1108A993D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A89A9B-6CA3-7C2F-4620-9B7EA8517BEA}"/>
              </a:ext>
            </a:extLst>
          </p:cNvPr>
          <p:cNvSpPr txBox="1"/>
          <p:nvPr/>
        </p:nvSpPr>
        <p:spPr>
          <a:xfrm>
            <a:off x="703385" y="854905"/>
            <a:ext cx="10102361" cy="5220579"/>
          </a:xfrm>
          <a:prstGeom prst="rect">
            <a:avLst/>
          </a:prstGeom>
        </p:spPr>
        <p:txBody>
          <a:bodyPr vert="horz" lIns="91440" tIns="45720" rIns="91440" bIns="45720" rtlCol="0" anchor="t">
            <a:normAutofit/>
          </a:bodyPr>
          <a:lstStyle/>
          <a:p>
            <a:pPr>
              <a:lnSpc>
                <a:spcPct val="90000"/>
              </a:lnSpc>
              <a:spcBef>
                <a:spcPts val="1000"/>
              </a:spcBef>
            </a:pPr>
            <a:r>
              <a:rPr lang="en-US" sz="2800" b="1" dirty="0">
                <a:effectLst/>
                <a:latin typeface="Montserrat" panose="00000500000000000000" pitchFamily="2" charset="0"/>
              </a:rPr>
              <a:t>Context</a:t>
            </a: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r>
              <a:rPr lang="en-US" sz="2000" dirty="0">
                <a:effectLst/>
                <a:latin typeface="Montserrat" panose="00000500000000000000" pitchFamily="2" charset="0"/>
              </a:rPr>
              <a:t>QNIC Accreditation </a:t>
            </a:r>
            <a:endParaRPr lang="en-US" sz="2800" b="1" i="1" dirty="0">
              <a:solidFill>
                <a:srgbClr val="FF0000"/>
              </a:solidFill>
              <a:effectLst/>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r>
              <a:rPr lang="en-US" sz="2000" dirty="0">
                <a:latin typeface="Montserrat" panose="00000500000000000000" pitchFamily="2" charset="0"/>
              </a:rPr>
              <a:t>Mealtimes were “A nightmare”. </a:t>
            </a: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r>
              <a:rPr lang="en-US" sz="2000" dirty="0">
                <a:latin typeface="Montserrat" panose="00000500000000000000" pitchFamily="2" charset="0"/>
              </a:rPr>
              <a:t>Senior support</a:t>
            </a: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r>
              <a:rPr lang="en-US" sz="2000" dirty="0">
                <a:latin typeface="Montserrat" panose="00000500000000000000" pitchFamily="2" charset="0"/>
              </a:rPr>
              <a:t>Great team</a:t>
            </a: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r>
              <a:rPr lang="en-US" sz="2000" dirty="0">
                <a:latin typeface="Montserrat" panose="00000500000000000000" pitchFamily="2" charset="0"/>
              </a:rPr>
              <a:t>12-week programme (4 other teams)</a:t>
            </a:r>
            <a:endParaRPr lang="en-US" sz="2000" dirty="0">
              <a:effectLst/>
              <a:latin typeface="Montserrat" panose="00000500000000000000" pitchFamily="2" charset="0"/>
            </a:endParaRPr>
          </a:p>
        </p:txBody>
      </p:sp>
      <p:pic>
        <p:nvPicPr>
          <p:cNvPr id="4" name="Graphic 3" descr="Thumbs up sign with solid fill">
            <a:extLst>
              <a:ext uri="{FF2B5EF4-FFF2-40B4-BE49-F238E27FC236}">
                <a16:creationId xmlns:a16="http://schemas.microsoft.com/office/drawing/2014/main" id="{D3C026F8-EFAC-CCDD-32B8-DB44E3E4F4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67127" y="2332012"/>
            <a:ext cx="630996" cy="630996"/>
          </a:xfrm>
          <a:prstGeom prst="rect">
            <a:avLst/>
          </a:prstGeom>
        </p:spPr>
      </p:pic>
      <p:pic>
        <p:nvPicPr>
          <p:cNvPr id="6" name="Graphic 5" descr="Thumbs Down with solid fill">
            <a:extLst>
              <a:ext uri="{FF2B5EF4-FFF2-40B4-BE49-F238E27FC236}">
                <a16:creationId xmlns:a16="http://schemas.microsoft.com/office/drawing/2014/main" id="{F845912A-7676-D6A8-8E61-C404F2AFFF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85445" y="1663798"/>
            <a:ext cx="606263" cy="606263"/>
          </a:xfrm>
          <a:prstGeom prst="rect">
            <a:avLst/>
          </a:prstGeom>
        </p:spPr>
      </p:pic>
      <p:pic>
        <p:nvPicPr>
          <p:cNvPr id="7" name="Graphic 6" descr="Thumbs up sign with solid fill">
            <a:extLst>
              <a:ext uri="{FF2B5EF4-FFF2-40B4-BE49-F238E27FC236}">
                <a16:creationId xmlns:a16="http://schemas.microsoft.com/office/drawing/2014/main" id="{439725AF-A60E-8ED6-8399-B05E4B3D89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86083" y="3158407"/>
            <a:ext cx="613493" cy="613493"/>
          </a:xfrm>
          <a:prstGeom prst="rect">
            <a:avLst/>
          </a:prstGeom>
        </p:spPr>
      </p:pic>
      <p:pic>
        <p:nvPicPr>
          <p:cNvPr id="9" name="Graphic 8" descr="Thumbs up sign with solid fill">
            <a:extLst>
              <a:ext uri="{FF2B5EF4-FFF2-40B4-BE49-F238E27FC236}">
                <a16:creationId xmlns:a16="http://schemas.microsoft.com/office/drawing/2014/main" id="{DE6AE8AA-B88B-2873-AEDF-B0D8919B44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72931" y="3972596"/>
            <a:ext cx="625781" cy="625781"/>
          </a:xfrm>
          <a:prstGeom prst="rect">
            <a:avLst/>
          </a:prstGeom>
        </p:spPr>
      </p:pic>
      <p:pic>
        <p:nvPicPr>
          <p:cNvPr id="11" name="Graphic 10" descr="Thumbs Down with solid fill">
            <a:extLst>
              <a:ext uri="{FF2B5EF4-FFF2-40B4-BE49-F238E27FC236}">
                <a16:creationId xmlns:a16="http://schemas.microsoft.com/office/drawing/2014/main" id="{227EC07A-79E6-AA79-DB6F-C067C441CC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67334" y="4886995"/>
            <a:ext cx="634574" cy="634574"/>
          </a:xfrm>
          <a:prstGeom prst="rect">
            <a:avLst/>
          </a:prstGeom>
        </p:spPr>
      </p:pic>
      <p:pic>
        <p:nvPicPr>
          <p:cNvPr id="13" name="Graphic 12" descr="Thumbs up sign with solid fill">
            <a:extLst>
              <a:ext uri="{FF2B5EF4-FFF2-40B4-BE49-F238E27FC236}">
                <a16:creationId xmlns:a16="http://schemas.microsoft.com/office/drawing/2014/main" id="{C772C3DB-5A76-7C29-8BF0-4BACDB72C0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41860" y="4751859"/>
            <a:ext cx="672995" cy="672995"/>
          </a:xfrm>
          <a:prstGeom prst="rect">
            <a:avLst/>
          </a:prstGeom>
        </p:spPr>
      </p:pic>
    </p:spTree>
    <p:extLst>
      <p:ext uri="{BB962C8B-B14F-4D97-AF65-F5344CB8AC3E}">
        <p14:creationId xmlns:p14="http://schemas.microsoft.com/office/powerpoint/2010/main" val="128933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921A1-BFCB-04F3-143B-37F81E52BD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746221-0379-416D-0C3E-0F700175D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DFD6788-1874-9DCB-A6F3-BD955F327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BBE94F-335E-2091-FDD8-BE8B52F6D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59CA64-1040-08CE-1F10-EEC09D73144C}"/>
              </a:ext>
            </a:extLst>
          </p:cNvPr>
          <p:cNvSpPr txBox="1"/>
          <p:nvPr/>
        </p:nvSpPr>
        <p:spPr>
          <a:xfrm>
            <a:off x="835269" y="899532"/>
            <a:ext cx="8547089" cy="5228706"/>
          </a:xfrm>
          <a:prstGeom prst="rect">
            <a:avLst/>
          </a:prstGeom>
        </p:spPr>
        <p:txBody>
          <a:bodyPr vert="horz" lIns="91440" tIns="45720" rIns="91440" bIns="45720" rtlCol="0" anchor="t">
            <a:normAutofit/>
          </a:bodyPr>
          <a:lstStyle/>
          <a:p>
            <a:pPr>
              <a:lnSpc>
                <a:spcPct val="90000"/>
              </a:lnSpc>
              <a:spcBef>
                <a:spcPts val="1000"/>
              </a:spcBef>
            </a:pPr>
            <a:r>
              <a:rPr lang="en-US" sz="2800" b="1" dirty="0">
                <a:effectLst/>
                <a:latin typeface="Montserrat" panose="00000500000000000000" pitchFamily="2" charset="0"/>
              </a:rPr>
              <a:t>One week later …</a:t>
            </a:r>
          </a:p>
          <a:p>
            <a:pPr>
              <a:lnSpc>
                <a:spcPct val="90000"/>
              </a:lnSpc>
              <a:spcBef>
                <a:spcPts val="1000"/>
              </a:spcBef>
            </a:pPr>
            <a:endParaRPr lang="en-US" sz="2000" dirty="0">
              <a:latin typeface="Montserrat" panose="00000500000000000000" pitchFamily="2" charset="0"/>
            </a:endParaRPr>
          </a:p>
        </p:txBody>
      </p:sp>
      <p:pic>
        <p:nvPicPr>
          <p:cNvPr id="2" name="Picture 1" descr="QUESTIONS 001">
            <a:extLst>
              <a:ext uri="{FF2B5EF4-FFF2-40B4-BE49-F238E27FC236}">
                <a16:creationId xmlns:a16="http://schemas.microsoft.com/office/drawing/2014/main" id="{632AEA21-0E3F-3B4D-14BD-078A69A1EDFB}"/>
              </a:ext>
            </a:extLst>
          </p:cNvPr>
          <p:cNvPicPr/>
          <p:nvPr/>
        </p:nvPicPr>
        <p:blipFill>
          <a:blip r:embed="rId3" cstate="print"/>
          <a:srcRect/>
          <a:stretch>
            <a:fillRect/>
          </a:stretch>
        </p:blipFill>
        <p:spPr bwMode="auto">
          <a:xfrm>
            <a:off x="791308" y="1512277"/>
            <a:ext cx="5266592" cy="4563207"/>
          </a:xfrm>
          <a:prstGeom prst="rect">
            <a:avLst/>
          </a:prstGeom>
          <a:noFill/>
          <a:ln w="9525">
            <a:noFill/>
            <a:miter lim="800000"/>
            <a:headEnd/>
            <a:tailEnd/>
          </a:ln>
        </p:spPr>
      </p:pic>
      <p:pic>
        <p:nvPicPr>
          <p:cNvPr id="4" name="Picture 3" descr="QUESTIONS VOTES 002">
            <a:extLst>
              <a:ext uri="{FF2B5EF4-FFF2-40B4-BE49-F238E27FC236}">
                <a16:creationId xmlns:a16="http://schemas.microsoft.com/office/drawing/2014/main" id="{D8AFA85F-AE56-7517-EE79-93D69D04CC9B}"/>
              </a:ext>
            </a:extLst>
          </p:cNvPr>
          <p:cNvPicPr/>
          <p:nvPr/>
        </p:nvPicPr>
        <p:blipFill>
          <a:blip r:embed="rId4" cstate="print"/>
          <a:srcRect/>
          <a:stretch>
            <a:fillRect/>
          </a:stretch>
        </p:blipFill>
        <p:spPr bwMode="auto">
          <a:xfrm>
            <a:off x="6154615" y="1512277"/>
            <a:ext cx="5240213" cy="4519246"/>
          </a:xfrm>
          <a:prstGeom prst="rect">
            <a:avLst/>
          </a:prstGeom>
          <a:noFill/>
          <a:ln w="9525">
            <a:noFill/>
            <a:miter lim="800000"/>
            <a:headEnd/>
            <a:tailEnd/>
          </a:ln>
        </p:spPr>
      </p:pic>
    </p:spTree>
    <p:extLst>
      <p:ext uri="{BB962C8B-B14F-4D97-AF65-F5344CB8AC3E}">
        <p14:creationId xmlns:p14="http://schemas.microsoft.com/office/powerpoint/2010/main" val="176754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FED655-D6BD-6DD0-355C-AA523BB053C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24BF31-EAF4-CF14-C4F6-0961073B6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35E2040-7165-EA5E-8381-61097B5AA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7AF01F-B572-66C3-4EF9-544BF049B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C4FDD1-7C0C-E609-D12C-CDD18F061AB1}"/>
              </a:ext>
            </a:extLst>
          </p:cNvPr>
          <p:cNvSpPr txBox="1"/>
          <p:nvPr/>
        </p:nvSpPr>
        <p:spPr>
          <a:xfrm>
            <a:off x="736043" y="846778"/>
            <a:ext cx="9665257" cy="4855464"/>
          </a:xfrm>
          <a:prstGeom prst="rect">
            <a:avLst/>
          </a:prstGeom>
        </p:spPr>
        <p:txBody>
          <a:bodyPr vert="horz" lIns="91440" tIns="45720" rIns="91440" bIns="45720" rtlCol="0" anchor="t">
            <a:normAutofit/>
          </a:bodyPr>
          <a:lstStyle/>
          <a:p>
            <a:pPr>
              <a:lnSpc>
                <a:spcPct val="90000"/>
              </a:lnSpc>
              <a:spcBef>
                <a:spcPts val="1000"/>
              </a:spcBef>
            </a:pPr>
            <a:r>
              <a:rPr lang="en-US" sz="2800" b="1" dirty="0">
                <a:effectLst/>
                <a:latin typeface="Montserrat" panose="00000500000000000000" pitchFamily="2" charset="0"/>
              </a:rPr>
              <a:t>Within 4 weeks …</a:t>
            </a:r>
          </a:p>
          <a:p>
            <a:pPr>
              <a:lnSpc>
                <a:spcPct val="90000"/>
              </a:lnSpc>
              <a:spcBef>
                <a:spcPts val="1000"/>
              </a:spcBef>
            </a:pPr>
            <a:endParaRPr lang="en-US" sz="2000" b="1" dirty="0">
              <a:effectLst/>
              <a:latin typeface="Montserrat" panose="00000500000000000000" pitchFamily="2" charset="0"/>
            </a:endParaRPr>
          </a:p>
          <a:p>
            <a:pPr>
              <a:lnSpc>
                <a:spcPct val="90000"/>
              </a:lnSpc>
              <a:spcBef>
                <a:spcPts val="1000"/>
              </a:spcBef>
            </a:pPr>
            <a:r>
              <a:rPr lang="en-US" sz="2000" b="1" dirty="0">
                <a:effectLst/>
                <a:latin typeface="Montserrat" panose="00000500000000000000" pitchFamily="2" charset="0"/>
              </a:rPr>
              <a:t>Measure: </a:t>
            </a:r>
            <a:r>
              <a:rPr lang="en-US" sz="2000" dirty="0">
                <a:effectLst/>
                <a:latin typeface="Montserrat" panose="00000500000000000000" pitchFamily="2" charset="0"/>
              </a:rPr>
              <a:t>design competition</a:t>
            </a: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r>
              <a:rPr lang="en-US" sz="2000" b="1" dirty="0">
                <a:effectLst/>
                <a:latin typeface="Montserrat" panose="00000500000000000000" pitchFamily="2" charset="0"/>
              </a:rPr>
              <a:t>Change ideas: </a:t>
            </a:r>
            <a:r>
              <a:rPr lang="en-US" sz="2000" dirty="0">
                <a:effectLst/>
                <a:latin typeface="Montserrat" panose="00000500000000000000" pitchFamily="2" charset="0"/>
              </a:rPr>
              <a:t>new presentation (veg, fruit, toppings); better choices (yoghurts); taster sessions.</a:t>
            </a: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p:txBody>
      </p:sp>
      <p:pic>
        <p:nvPicPr>
          <p:cNvPr id="2" name="Picture 1" descr="PSaaD Board 003">
            <a:extLst>
              <a:ext uri="{FF2B5EF4-FFF2-40B4-BE49-F238E27FC236}">
                <a16:creationId xmlns:a16="http://schemas.microsoft.com/office/drawing/2014/main" id="{C16C687B-ACBB-7070-8815-E55F2BDEB8E9}"/>
              </a:ext>
            </a:extLst>
          </p:cNvPr>
          <p:cNvPicPr/>
          <p:nvPr/>
        </p:nvPicPr>
        <p:blipFill>
          <a:blip r:embed="rId3" cstate="print"/>
          <a:srcRect/>
          <a:stretch>
            <a:fillRect/>
          </a:stretch>
        </p:blipFill>
        <p:spPr bwMode="auto">
          <a:xfrm>
            <a:off x="4510454" y="3042139"/>
            <a:ext cx="2919045" cy="3185860"/>
          </a:xfrm>
          <a:prstGeom prst="rect">
            <a:avLst/>
          </a:prstGeom>
          <a:noFill/>
          <a:ln w="9525">
            <a:noFill/>
            <a:miter lim="800000"/>
            <a:headEnd/>
            <a:tailEnd/>
          </a:ln>
        </p:spPr>
      </p:pic>
      <p:sp>
        <p:nvSpPr>
          <p:cNvPr id="4" name="Rectangle 3">
            <a:extLst>
              <a:ext uri="{FF2B5EF4-FFF2-40B4-BE49-F238E27FC236}">
                <a16:creationId xmlns:a16="http://schemas.microsoft.com/office/drawing/2014/main" id="{C34E3C63-CA91-6A6A-0EDE-0EECC773F3C4}"/>
              </a:ext>
            </a:extLst>
          </p:cNvPr>
          <p:cNvSpPr/>
          <p:nvPr/>
        </p:nvSpPr>
        <p:spPr>
          <a:xfrm>
            <a:off x="5756869" y="5363308"/>
            <a:ext cx="714269" cy="220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353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80295-867B-2CA4-4BDB-2A24A4C1E11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8B3EDA-5E58-4C6A-D335-02A81C02E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60B8440-BB27-9C5C-3560-BF86A9AE2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10B8164-D73A-75AA-1A6F-D92176DCC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8C299C-B332-5CBD-7E83-79B9E1AFBAB1}"/>
              </a:ext>
            </a:extLst>
          </p:cNvPr>
          <p:cNvSpPr txBox="1"/>
          <p:nvPr/>
        </p:nvSpPr>
        <p:spPr>
          <a:xfrm>
            <a:off x="1043774" y="1049001"/>
            <a:ext cx="9665257" cy="4855464"/>
          </a:xfrm>
          <a:prstGeom prst="rect">
            <a:avLst/>
          </a:prstGeom>
        </p:spPr>
        <p:txBody>
          <a:bodyPr vert="horz" lIns="91440" tIns="45720" rIns="91440" bIns="45720" rtlCol="0" anchor="t">
            <a:normAutofit/>
          </a:bodyPr>
          <a:lstStyle/>
          <a:p>
            <a:pPr>
              <a:lnSpc>
                <a:spcPct val="90000"/>
              </a:lnSpc>
              <a:spcBef>
                <a:spcPts val="1000"/>
              </a:spcBef>
            </a:pPr>
            <a:r>
              <a:rPr lang="en-US" sz="2800" b="1" dirty="0">
                <a:effectLst/>
                <a:latin typeface="Montserrat" panose="00000500000000000000" pitchFamily="2" charset="0"/>
              </a:rPr>
              <a:t>Observation by one of the Team</a:t>
            </a:r>
          </a:p>
          <a:p>
            <a:pPr>
              <a:lnSpc>
                <a:spcPct val="90000"/>
              </a:lnSpc>
              <a:spcBef>
                <a:spcPts val="1000"/>
              </a:spcBef>
            </a:pPr>
            <a:r>
              <a:rPr lang="en-GB" sz="2400" i="1" dirty="0">
                <a:latin typeface="Montserrat" panose="00000500000000000000" pitchFamily="2" charset="0"/>
              </a:rPr>
              <a:t>“The problem can be with improvement that it can be too management led – but this is kids-led and engaged the Ward Manager, involved the private firm domestic service supervisor and the dietician.”</a:t>
            </a:r>
            <a:endParaRPr lang="en-GB" sz="2400" dirty="0">
              <a:latin typeface="Montserrat" panose="00000500000000000000" pitchFamily="2" charset="0"/>
            </a:endParaRPr>
          </a:p>
          <a:p>
            <a:pPr>
              <a:lnSpc>
                <a:spcPct val="90000"/>
              </a:lnSpc>
              <a:spcBef>
                <a:spcPts val="1000"/>
              </a:spcBef>
            </a:pPr>
            <a:endParaRPr lang="en-US" sz="2000" b="1" dirty="0">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a:p>
            <a:pPr>
              <a:lnSpc>
                <a:spcPct val="90000"/>
              </a:lnSpc>
              <a:spcBef>
                <a:spcPts val="1000"/>
              </a:spcBef>
            </a:pPr>
            <a:endParaRPr lang="en-US" sz="2000" dirty="0">
              <a:effectLst/>
              <a:latin typeface="Montserrat" panose="00000500000000000000" pitchFamily="2" charset="0"/>
            </a:endParaRPr>
          </a:p>
          <a:p>
            <a:pPr>
              <a:lnSpc>
                <a:spcPct val="90000"/>
              </a:lnSpc>
              <a:spcBef>
                <a:spcPts val="1000"/>
              </a:spcBef>
            </a:pPr>
            <a:endParaRPr lang="en-US" sz="2000" dirty="0">
              <a:latin typeface="Montserrat" panose="00000500000000000000" pitchFamily="2" charset="0"/>
            </a:endParaRPr>
          </a:p>
        </p:txBody>
      </p:sp>
    </p:spTree>
    <p:extLst>
      <p:ext uri="{BB962C8B-B14F-4D97-AF65-F5344CB8AC3E}">
        <p14:creationId xmlns:p14="http://schemas.microsoft.com/office/powerpoint/2010/main" val="33059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6B50E5-E544-E389-488E-95B65C4A40BE}"/>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7F9B52-210C-8CB5-9520-44C388C59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98C05894-0566-283A-8E76-275DD762B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6E17276-983A-5C6F-B79E-2492855EF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2403DB-F53B-9E73-37A5-6749DF298222}"/>
              </a:ext>
            </a:extLst>
          </p:cNvPr>
          <p:cNvSpPr txBox="1"/>
          <p:nvPr/>
        </p:nvSpPr>
        <p:spPr>
          <a:xfrm>
            <a:off x="825755" y="1137534"/>
            <a:ext cx="7826477" cy="6035178"/>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Pts val="1000"/>
              <a:tabLst>
                <a:tab pos="457200" algn="l"/>
              </a:tabLst>
              <a:defRPr/>
            </a:pPr>
            <a:r>
              <a:rPr kumimoji="0" lang="en-GB" sz="24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Improvement isn’t challenging </a:t>
            </a:r>
            <a:r>
              <a:rPr lang="en-GB" sz="2400"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because</a:t>
            </a:r>
            <a:r>
              <a:rPr kumimoji="0" lang="en-GB" sz="24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staff don’t care.</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4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It can be hard because: </a:t>
            </a: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r>
              <a:rPr kumimoji="0" lang="en-GB" sz="24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We have to rely on others</a:t>
            </a: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r>
              <a:rPr kumimoji="0" lang="en-GB" sz="2400" b="0" i="0" u="none" strike="noStrike" kern="0" cap="none" spc="0" normalizeH="0" baseline="0" noProof="0" dirty="0">
                <a:ln>
                  <a:noFill/>
                </a:ln>
                <a:solidFill>
                  <a:prstClr val="black"/>
                </a:solidFill>
                <a:effectLst/>
                <a:uLnTx/>
                <a:uFillTx/>
                <a:latin typeface="Montserrat" panose="00000500000000000000" pitchFamily="2" charset="0"/>
                <a:ea typeface="+mn-ea"/>
                <a:cs typeface="+mn-cs"/>
                <a:sym typeface="DM Sans"/>
              </a:rPr>
              <a:t>We don’t always have time to reflect on how easier things could be and consider how we could do things differently.</a:t>
            </a:r>
            <a:endParaRPr lang="en-GB" sz="2400" kern="100" dirty="0">
              <a:solidFill>
                <a:prstClr val="black"/>
              </a:solidFill>
              <a:latin typeface="Montserrat" panose="00000500000000000000" pitchFamily="2" charset="0"/>
              <a:cs typeface="Times New Roman" panose="02020603050405020304" pitchFamily="18" charset="0"/>
              <a:sym typeface="DM Sans"/>
            </a:endParaRP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r>
              <a:rPr lang="en-GB" sz="2400" kern="0" dirty="0">
                <a:solidFill>
                  <a:prstClr val="black"/>
                </a:solidFill>
                <a:latin typeface="Montserrat" panose="00000500000000000000" pitchFamily="2" charset="0"/>
                <a:sym typeface="DM Sans"/>
              </a:rPr>
              <a:t>There’s always the temptation to jump to solutions without really understanding what is causing the problem</a:t>
            </a:r>
            <a:endParaRPr kumimoji="0" lang="en-GB" sz="2400" b="0" i="0" u="none" strike="noStrike" kern="0" cap="none" spc="0" normalizeH="0" baseline="0" noProof="0" dirty="0">
              <a:ln>
                <a:noFill/>
              </a:ln>
              <a:solidFill>
                <a:prstClr val="black"/>
              </a:solidFill>
              <a:effectLst/>
              <a:uLnTx/>
              <a:uFillTx/>
              <a:latin typeface="Montserrat" panose="00000500000000000000" pitchFamily="2" charset="0"/>
              <a:ea typeface="+mn-ea"/>
              <a:cs typeface="+mn-cs"/>
              <a:sym typeface="DM Sans"/>
            </a:endParaRP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endParaRPr kumimoji="0" lang="en-GB" sz="2000" b="0" i="0" u="none" strike="noStrike" kern="100" cap="none" spc="0" normalizeH="0" baseline="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sym typeface="DM Sans"/>
            </a:endParaRP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endParaRPr kumimoji="0" lang="en-GB" sz="20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endParaRPr kumimoji="0" lang="en-GB" sz="16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endParaRPr kumimoji="0" lang="en-GB" sz="16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895A3B-6F97-39CA-BCB7-1EB04B8C926E}"/>
              </a:ext>
            </a:extLst>
          </p:cNvPr>
          <p:cNvSpPr txBox="1"/>
          <p:nvPr/>
        </p:nvSpPr>
        <p:spPr>
          <a:xfrm>
            <a:off x="1766807" y="109573"/>
            <a:ext cx="120248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Why ca</a:t>
            </a:r>
            <a:r>
              <a:rPr lang="en-GB" sz="2800" b="1" dirty="0">
                <a:solidFill>
                  <a:prstClr val="black"/>
                </a:solidFill>
                <a:latin typeface="Montserrat" panose="00000500000000000000" pitchFamily="2" charset="0"/>
                <a:ea typeface="Aptos" panose="020B0004020202020204" pitchFamily="34" charset="0"/>
                <a:cs typeface="Times New Roman" panose="02020603050405020304" pitchFamily="18" charset="0"/>
              </a:rPr>
              <a:t>n </a:t>
            </a:r>
            <a:r>
              <a:rPr kumimoji="0" lang="en-GB" sz="2800" b="1" i="0" u="none" strike="noStrike" kern="12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improvement feel so hard? </a:t>
            </a:r>
            <a:endParaRPr kumimoji="0" lang="en-GB" sz="2800" b="0" i="0" u="none" strike="noStrike" kern="1200" cap="none" spc="0" normalizeH="0" baseline="0" noProof="0" dirty="0">
              <a:ln>
                <a:noFill/>
              </a:ln>
              <a:solidFill>
                <a:prstClr val="black"/>
              </a:solidFill>
              <a:effectLst/>
              <a:uLnTx/>
              <a:uFillTx/>
              <a:latin typeface="Montserrat" panose="00000500000000000000" pitchFamily="2" charset="0"/>
            </a:endParaRPr>
          </a:p>
        </p:txBody>
      </p:sp>
      <p:pic>
        <p:nvPicPr>
          <p:cNvPr id="10" name="Picture 9">
            <a:extLst>
              <a:ext uri="{FF2B5EF4-FFF2-40B4-BE49-F238E27FC236}">
                <a16:creationId xmlns:a16="http://schemas.microsoft.com/office/drawing/2014/main" id="{636D1CB5-93A9-4E3E-ABA8-F0761AEAD2EC}"/>
              </a:ext>
            </a:extLst>
          </p:cNvPr>
          <p:cNvPicPr>
            <a:picLocks noChangeAspect="1"/>
          </p:cNvPicPr>
          <p:nvPr/>
        </p:nvPicPr>
        <p:blipFill>
          <a:blip r:embed="rId3"/>
          <a:stretch>
            <a:fillRect/>
          </a:stretch>
        </p:blipFill>
        <p:spPr>
          <a:xfrm>
            <a:off x="8597419" y="694348"/>
            <a:ext cx="2890683" cy="2328004"/>
          </a:xfrm>
          <a:prstGeom prst="rect">
            <a:avLst/>
          </a:prstGeom>
        </p:spPr>
      </p:pic>
    </p:spTree>
    <p:extLst>
      <p:ext uri="{BB962C8B-B14F-4D97-AF65-F5344CB8AC3E}">
        <p14:creationId xmlns:p14="http://schemas.microsoft.com/office/powerpoint/2010/main" val="22506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2648</Words>
  <Application>Microsoft Office PowerPoint</Application>
  <PresentationFormat>Widescreen</PresentationFormat>
  <Paragraphs>360</Paragraphs>
  <Slides>38</Slides>
  <Notes>33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Welcome to the first National Audit of Eating Disorders Quality Improvement Webinar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common approaches to tackling complex problems </vt:lpstr>
      <vt:lpstr>PowerPoint Presentation</vt:lpstr>
      <vt:lpstr>The Model for Improvement</vt:lpstr>
      <vt:lpstr>Question 1: The Model for Improvement</vt:lpstr>
      <vt:lpstr>PowerPoint Presentation</vt:lpstr>
      <vt:lpstr>PowerPoint Presentation</vt:lpstr>
      <vt:lpstr>PowerPoint Presentation</vt:lpstr>
      <vt:lpstr>PowerPoint Presentation</vt:lpstr>
      <vt:lpstr>PowerPoint Presentation</vt:lpstr>
      <vt:lpstr>   Use ‘The 5 Whys’</vt:lpstr>
      <vt:lpstr>PowerPoint Presentation</vt:lpstr>
      <vt:lpstr>PowerPoint Presentation</vt:lpstr>
      <vt:lpstr>PowerPoint Presentation</vt:lpstr>
      <vt:lpstr>PowerPoint Presentation</vt:lpstr>
      <vt:lpstr>PowerPoint Presentation</vt:lpstr>
      <vt:lpstr>What happens when you agree on what you want to change ?</vt:lpstr>
      <vt:lpstr>Or to put it another way…</vt:lpstr>
      <vt:lpstr>PowerPoint Presentation</vt:lpstr>
      <vt:lpstr>PowerPoint Presentation</vt:lpstr>
      <vt:lpstr>Why measure for quality improvement?</vt:lpstr>
      <vt:lpstr>Why measure for quality improvement?</vt:lpstr>
      <vt:lpstr>Uses of ‘measurement’ in the NHS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Sadhbh Fitzgerald</dc:creator>
  <cp:lastModifiedBy>Sadhbh Fitzgerald</cp:lastModifiedBy>
  <cp:revision>11</cp:revision>
  <dcterms:created xsi:type="dcterms:W3CDTF">2026-04-09T15:12:06Z</dcterms:created>
  <dcterms:modified xsi:type="dcterms:W3CDTF">2026-05-06T08:56:00Z</dcterms:modified>
</cp:coreProperties>
</file>