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6" r:id="rId5"/>
    <p:sldMasterId id="2147483703" r:id="rId6"/>
    <p:sldMasterId id="2147483715" r:id="rId7"/>
  </p:sldMasterIdLst>
  <p:notesMasterIdLst>
    <p:notesMasterId r:id="rId58"/>
  </p:notesMasterIdLst>
  <p:sldIdLst>
    <p:sldId id="257" r:id="rId8"/>
    <p:sldId id="258" r:id="rId9"/>
    <p:sldId id="261" r:id="rId10"/>
    <p:sldId id="1282" r:id="rId11"/>
    <p:sldId id="1283" r:id="rId12"/>
    <p:sldId id="1284" r:id="rId13"/>
    <p:sldId id="265" r:id="rId14"/>
    <p:sldId id="266" r:id="rId15"/>
    <p:sldId id="1302" r:id="rId16"/>
    <p:sldId id="268" r:id="rId17"/>
    <p:sldId id="269" r:id="rId18"/>
    <p:sldId id="270" r:id="rId19"/>
    <p:sldId id="1285" r:id="rId20"/>
    <p:sldId id="1286" r:id="rId21"/>
    <p:sldId id="1287" r:id="rId22"/>
    <p:sldId id="1288" r:id="rId23"/>
    <p:sldId id="1289" r:id="rId24"/>
    <p:sldId id="262" r:id="rId25"/>
    <p:sldId id="1290" r:id="rId26"/>
    <p:sldId id="263" r:id="rId27"/>
    <p:sldId id="264" r:id="rId28"/>
    <p:sldId id="1291" r:id="rId29"/>
    <p:sldId id="1292" r:id="rId30"/>
    <p:sldId id="1293" r:id="rId31"/>
    <p:sldId id="1294" r:id="rId32"/>
    <p:sldId id="1295" r:id="rId33"/>
    <p:sldId id="1296" r:id="rId34"/>
    <p:sldId id="1297" r:id="rId35"/>
    <p:sldId id="1298" r:id="rId36"/>
    <p:sldId id="1299" r:id="rId37"/>
    <p:sldId id="1300" r:id="rId38"/>
    <p:sldId id="1301" r:id="rId39"/>
    <p:sldId id="288" r:id="rId40"/>
    <p:sldId id="1235" r:id="rId41"/>
    <p:sldId id="411" r:id="rId42"/>
    <p:sldId id="412" r:id="rId43"/>
    <p:sldId id="1236" r:id="rId44"/>
    <p:sldId id="1205" r:id="rId45"/>
    <p:sldId id="1281" r:id="rId46"/>
    <p:sldId id="424" r:id="rId47"/>
    <p:sldId id="1206" r:id="rId48"/>
    <p:sldId id="1127" r:id="rId49"/>
    <p:sldId id="1128" r:id="rId50"/>
    <p:sldId id="1207" r:id="rId51"/>
    <p:sldId id="1129" r:id="rId52"/>
    <p:sldId id="508" r:id="rId53"/>
    <p:sldId id="1208" r:id="rId54"/>
    <p:sldId id="1209" r:id="rId55"/>
    <p:sldId id="1242" r:id="rId56"/>
    <p:sldId id="1211"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7" autoAdjust="0"/>
    <p:restoredTop sz="94660"/>
  </p:normalViewPr>
  <p:slideViewPr>
    <p:cSldViewPr snapToGrid="0">
      <p:cViewPr varScale="1">
        <p:scale>
          <a:sx n="59" d="100"/>
          <a:sy n="59" d="100"/>
        </p:scale>
        <p:origin x="107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ownhamz\AppData\Local\Microsoft\Windows\INetCache\Content.Outlook\VW8ZQAPM\Pie%20Char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ownhamz\AppData\Local\Microsoft\Windows\INetCache\Content.Outlook\VW8ZQAPM\Pie%20Char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ownhamz\AppData\Local\Microsoft\Windows\INetCache\Content.Outlook\VW8ZQAPM\Pie%20Char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GB" sz="1800"/>
              <a:t>April 2024</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681-4377-9F4E-9624FE77898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681-4377-9F4E-9624FE77898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Sheet1!$B$3:$B$4</c:f>
              <c:strCache>
                <c:ptCount val="2"/>
                <c:pt idx="0">
                  <c:v>Accepted</c:v>
                </c:pt>
                <c:pt idx="1">
                  <c:v>Declined</c:v>
                </c:pt>
              </c:strCache>
            </c:strRef>
          </c:cat>
          <c:val>
            <c:numRef>
              <c:f>Sheet1!$C$3:$C$4</c:f>
              <c:numCache>
                <c:formatCode>General</c:formatCode>
                <c:ptCount val="2"/>
                <c:pt idx="0">
                  <c:v>13</c:v>
                </c:pt>
                <c:pt idx="1">
                  <c:v>50</c:v>
                </c:pt>
              </c:numCache>
            </c:numRef>
          </c:val>
          <c:extLst>
            <c:ext xmlns:c16="http://schemas.microsoft.com/office/drawing/2014/chart" uri="{C3380CC4-5D6E-409C-BE32-E72D297353CC}">
              <c16:uniqueId val="{00000004-7681-4377-9F4E-9624FE778982}"/>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GB" sz="1800"/>
              <a:t>Feburary 2025</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GB" sz="1800"/>
              <a:t>Feburary 2025</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512-46B5-9EA2-D3782EC8C37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512-46B5-9EA2-D3782EC8C37B}"/>
              </c:ext>
            </c:extLst>
          </c:dPt>
          <c:dLbls>
            <c:dLbl>
              <c:idx val="0"/>
              <c:tx>
                <c:rich>
                  <a:bodyPr/>
                  <a:lstStyle/>
                  <a:p>
                    <a:r>
                      <a:rPr lang="en-US"/>
                      <a:t>37%</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8512-46B5-9EA2-D3782EC8C37B}"/>
                </c:ext>
              </c:extLst>
            </c:dLbl>
            <c:dLbl>
              <c:idx val="1"/>
              <c:tx>
                <c:rich>
                  <a:bodyPr/>
                  <a:lstStyle/>
                  <a:p>
                    <a:r>
                      <a:rPr lang="en-US"/>
                      <a:t>57%</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8512-46B5-9EA2-D3782EC8C37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Sheet1!$B$26:$B$27</c:f>
              <c:strCache>
                <c:ptCount val="2"/>
                <c:pt idx="0">
                  <c:v>Accepted</c:v>
                </c:pt>
                <c:pt idx="1">
                  <c:v>Declined</c:v>
                </c:pt>
              </c:strCache>
            </c:strRef>
          </c:cat>
          <c:val>
            <c:numRef>
              <c:f>Sheet1!$C$26:$C$27</c:f>
              <c:numCache>
                <c:formatCode>General</c:formatCode>
                <c:ptCount val="2"/>
                <c:pt idx="0">
                  <c:v>19</c:v>
                </c:pt>
                <c:pt idx="1">
                  <c:v>46</c:v>
                </c:pt>
              </c:numCache>
            </c:numRef>
          </c:val>
          <c:extLst>
            <c:ext xmlns:c16="http://schemas.microsoft.com/office/drawing/2014/chart" uri="{C3380CC4-5D6E-409C-BE32-E72D297353CC}">
              <c16:uniqueId val="{00000004-8512-46B5-9EA2-D3782EC8C37B}"/>
            </c:ext>
          </c:extLst>
        </c:ser>
        <c:dLbls>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lIns="0" tIns="0" rIns="0" bIns="0"/>
          <a:lstStyle/>
          <a:p>
            <a:pPr marL="0" marR="0" indent="0" algn="ctr" defTabSz="914400" fontAlgn="auto" hangingPunct="1">
              <a:lnSpc>
                <a:spcPct val="100000"/>
              </a:lnSpc>
              <a:spcBef>
                <a:spcPts val="0"/>
              </a:spcBef>
              <a:spcAft>
                <a:spcPts val="0"/>
              </a:spcAft>
              <a:tabLst/>
              <a:defRPr sz="1200" b="0" i="0" u="none" strike="noStrike" kern="1200" baseline="0">
                <a:solidFill>
                  <a:srgbClr val="000000"/>
                </a:solidFill>
                <a:latin typeface="Arial"/>
                <a:ea typeface="Arial"/>
                <a:cs typeface="Arial"/>
              </a:defRPr>
            </a:pPr>
            <a:r>
              <a:rPr lang="en-GB" sz="1600" b="0" i="0" u="none" strike="noStrike" kern="1200" cap="none" spc="0" baseline="0" dirty="0">
                <a:solidFill>
                  <a:srgbClr val="000000"/>
                </a:solidFill>
                <a:uFillTx/>
                <a:latin typeface="Arial"/>
                <a:ea typeface="Arial"/>
                <a:cs typeface="Arial"/>
              </a:rPr>
              <a:t>Percentage of FI Uptake</a:t>
            </a:r>
          </a:p>
        </c:rich>
      </c:tx>
      <c:layout>
        <c:manualLayout>
          <c:xMode val="edge"/>
          <c:yMode val="edge"/>
          <c:x val="1.2126053565487419E-2"/>
          <c:y val="1.5968637637699776E-2"/>
        </c:manualLayout>
      </c:layout>
      <c:overlay val="0"/>
      <c:spPr>
        <a:noFill/>
        <a:ln>
          <a:noFill/>
        </a:ln>
      </c:spPr>
    </c:title>
    <c:autoTitleDeleted val="0"/>
    <c:plotArea>
      <c:layout>
        <c:manualLayout>
          <c:xMode val="edge"/>
          <c:yMode val="edge"/>
          <c:x val="2.7412040343962205E-2"/>
          <c:y val="0.1241503789325946"/>
          <c:w val="0.92420421026135569"/>
          <c:h val="0.81032988955725394"/>
        </c:manualLayout>
      </c:layout>
      <c:lineChart>
        <c:grouping val="standard"/>
        <c:varyColors val="0"/>
        <c:ser>
          <c:idx val="0"/>
          <c:order val="0"/>
          <c:tx>
            <c:v>Values</c:v>
          </c:tx>
          <c:spPr>
            <a:ln w="38103" cap="rnd">
              <a:solidFill>
                <a:srgbClr val="000080"/>
              </a:solidFill>
              <a:prstDash val="solid"/>
              <a:round/>
            </a:ln>
          </c:spPr>
          <c:marker>
            <c:symbol val="circle"/>
            <c:size val="8"/>
          </c:marker>
          <c:cat>
            <c:numLit>
              <c:formatCode>General</c:formatCode>
              <c:ptCount val="11"/>
              <c:pt idx="0">
                <c:v>44531</c:v>
              </c:pt>
              <c:pt idx="1">
                <c:v>44652</c:v>
              </c:pt>
              <c:pt idx="2">
                <c:v>44774</c:v>
              </c:pt>
              <c:pt idx="3">
                <c:v>44805</c:v>
              </c:pt>
              <c:pt idx="4">
                <c:v>44927</c:v>
              </c:pt>
              <c:pt idx="5">
                <c:v>44958</c:v>
              </c:pt>
              <c:pt idx="6">
                <c:v>44958</c:v>
              </c:pt>
              <c:pt idx="7">
                <c:v>44986</c:v>
              </c:pt>
              <c:pt idx="8">
                <c:v>45108</c:v>
              </c:pt>
              <c:pt idx="9">
                <c:v>45200</c:v>
              </c:pt>
              <c:pt idx="10">
                <c:v>45292</c:v>
              </c:pt>
            </c:numLit>
          </c:cat>
          <c:val>
            <c:numLit>
              <c:formatCode>General</c:formatCode>
              <c:ptCount val="11"/>
              <c:pt idx="0">
                <c:v>4.2</c:v>
              </c:pt>
              <c:pt idx="1">
                <c:v>4.2</c:v>
              </c:pt>
              <c:pt idx="2">
                <c:v>4.5</c:v>
              </c:pt>
              <c:pt idx="3">
                <c:v>6.8</c:v>
              </c:pt>
              <c:pt idx="4">
                <c:v>12</c:v>
              </c:pt>
              <c:pt idx="5">
                <c:v>17</c:v>
              </c:pt>
              <c:pt idx="6">
                <c:v>21</c:v>
              </c:pt>
              <c:pt idx="7">
                <c:v>38</c:v>
              </c:pt>
              <c:pt idx="8">
                <c:v>38</c:v>
              </c:pt>
              <c:pt idx="9">
                <c:v>30</c:v>
              </c:pt>
              <c:pt idx="10">
                <c:v>20</c:v>
              </c:pt>
            </c:numLit>
          </c:val>
          <c:smooth val="0"/>
          <c:extLst>
            <c:ext xmlns:c16="http://schemas.microsoft.com/office/drawing/2014/chart" uri="{C3380CC4-5D6E-409C-BE32-E72D297353CC}">
              <c16:uniqueId val="{00000000-4986-4028-9AB4-5F15F29D47F4}"/>
            </c:ext>
          </c:extLst>
        </c:ser>
        <c:ser>
          <c:idx val="1"/>
          <c:order val="1"/>
          <c:tx>
            <c:v>Median</c:v>
          </c:tx>
          <c:spPr>
            <a:ln w="22229" cap="rnd">
              <a:solidFill>
                <a:srgbClr val="FF6600"/>
              </a:solidFill>
              <a:prstDash val="solid"/>
              <a:round/>
            </a:ln>
          </c:spPr>
          <c:marker>
            <c:symbol val="none"/>
          </c:marker>
          <c:dPt>
            <c:idx val="0"/>
            <c:bubble3D val="0"/>
            <c:extLst>
              <c:ext xmlns:c16="http://schemas.microsoft.com/office/drawing/2014/chart" uri="{C3380CC4-5D6E-409C-BE32-E72D297353CC}">
                <c16:uniqueId val="{00000001-4986-4028-9AB4-5F15F29D47F4}"/>
              </c:ext>
            </c:extLst>
          </c:dPt>
          <c:dLbls>
            <c:dLbl>
              <c:idx val="0"/>
              <c:tx>
                <c:rich>
                  <a:bodyPr lIns="0" tIns="0" rIns="0" bIns="0"/>
                  <a:lstStyle/>
                  <a:p>
                    <a:pPr marL="0" marR="0" indent="0" algn="ctr" defTabSz="914400" fontAlgn="auto" hangingPunct="1">
                      <a:lnSpc>
                        <a:spcPct val="100000"/>
                      </a:lnSpc>
                      <a:spcBef>
                        <a:spcPts val="0"/>
                      </a:spcBef>
                      <a:spcAft>
                        <a:spcPts val="0"/>
                      </a:spcAft>
                      <a:tabLst/>
                      <a:defRPr sz="1200" b="0" i="0" u="none" strike="noStrike" kern="1200" baseline="0">
                        <a:solidFill>
                          <a:srgbClr val="FF0000"/>
                        </a:solidFill>
                        <a:latin typeface="Arial"/>
                        <a:ea typeface="Arial"/>
                        <a:cs typeface="Arial"/>
                      </a:defRPr>
                    </a:pPr>
                    <a:r>
                      <a:rPr lang="en-US" sz="1200" b="0" i="0" u="none" strike="noStrike" kern="1200" cap="none" spc="0" baseline="0" dirty="0">
                        <a:solidFill>
                          <a:srgbClr val="FF0000"/>
                        </a:solidFill>
                        <a:uFillTx/>
                        <a:latin typeface="Arial"/>
                        <a:ea typeface="Arial"/>
                        <a:cs typeface="Arial"/>
                      </a:rPr>
                      <a:t>Median</a:t>
                    </a:r>
                  </a:p>
                </c:rich>
              </c:tx>
              <c:spPr>
                <a:solidFill>
                  <a:srgbClr val="FFFFFF"/>
                </a:solidFill>
                <a:ln>
                  <a:noFill/>
                </a:ln>
                <a:effectLst/>
              </c:spPr>
              <c:showLegendKey val="0"/>
              <c:showVal val="0"/>
              <c:showCatName val="0"/>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1-4986-4028-9AB4-5F15F29D47F4}"/>
                </c:ext>
              </c:extLst>
            </c:dLbl>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200" b="0" i="0" u="none" strike="noStrike" kern="1200" baseline="0">
                    <a:solidFill>
                      <a:srgbClr val="000000"/>
                    </a:solidFill>
                    <a:latin typeface="Arial"/>
                    <a:ea typeface="Arial"/>
                    <a:cs typeface="Aria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Lit>
              <c:formatCode>General</c:formatCode>
              <c:ptCount val="11"/>
              <c:pt idx="0">
                <c:v>44531</c:v>
              </c:pt>
              <c:pt idx="1">
                <c:v>44652</c:v>
              </c:pt>
              <c:pt idx="2">
                <c:v>44774</c:v>
              </c:pt>
              <c:pt idx="3">
                <c:v>44805</c:v>
              </c:pt>
              <c:pt idx="4">
                <c:v>44927</c:v>
              </c:pt>
              <c:pt idx="5">
                <c:v>44958</c:v>
              </c:pt>
              <c:pt idx="6">
                <c:v>44958</c:v>
              </c:pt>
              <c:pt idx="7">
                <c:v>44986</c:v>
              </c:pt>
              <c:pt idx="8">
                <c:v>45108</c:v>
              </c:pt>
              <c:pt idx="9">
                <c:v>45200</c:v>
              </c:pt>
              <c:pt idx="10">
                <c:v>45292</c:v>
              </c:pt>
            </c:numLit>
          </c:cat>
          <c:val>
            <c:numLit>
              <c:formatCode>General</c:formatCode>
              <c:ptCount val="11"/>
              <c:pt idx="0">
                <c:v>17</c:v>
              </c:pt>
              <c:pt idx="1">
                <c:v>17</c:v>
              </c:pt>
              <c:pt idx="2">
                <c:v>17</c:v>
              </c:pt>
              <c:pt idx="3">
                <c:v>17</c:v>
              </c:pt>
              <c:pt idx="4">
                <c:v>17</c:v>
              </c:pt>
              <c:pt idx="5">
                <c:v>17</c:v>
              </c:pt>
              <c:pt idx="6">
                <c:v>17</c:v>
              </c:pt>
              <c:pt idx="7">
                <c:v>17</c:v>
              </c:pt>
              <c:pt idx="8">
                <c:v>17</c:v>
              </c:pt>
              <c:pt idx="9">
                <c:v>17</c:v>
              </c:pt>
              <c:pt idx="10">
                <c:v>17</c:v>
              </c:pt>
            </c:numLit>
          </c:val>
          <c:smooth val="0"/>
          <c:extLst>
            <c:ext xmlns:c16="http://schemas.microsoft.com/office/drawing/2014/chart" uri="{C3380CC4-5D6E-409C-BE32-E72D297353CC}">
              <c16:uniqueId val="{00000002-4986-4028-9AB4-5F15F29D47F4}"/>
            </c:ext>
          </c:extLst>
        </c:ser>
        <c:ser>
          <c:idx val="2"/>
          <c:order val="2"/>
          <c:tx>
            <c:v>Goal</c:v>
          </c:tx>
          <c:spPr>
            <a:ln w="12701" cap="rnd">
              <a:solidFill>
                <a:srgbClr val="008000"/>
              </a:solidFill>
              <a:custDash>
                <a:ds d="500000" sp="100000"/>
              </a:custDash>
              <a:round/>
            </a:ln>
          </c:spPr>
          <c:marker>
            <c:symbol val="none"/>
          </c:marker>
          <c:dPt>
            <c:idx val="0"/>
            <c:bubble3D val="0"/>
            <c:extLst>
              <c:ext xmlns:c16="http://schemas.microsoft.com/office/drawing/2014/chart" uri="{C3380CC4-5D6E-409C-BE32-E72D297353CC}">
                <c16:uniqueId val="{00000003-4986-4028-9AB4-5F15F29D47F4}"/>
              </c:ext>
            </c:extLst>
          </c:dPt>
          <c:dLbls>
            <c:dLbl>
              <c:idx val="0"/>
              <c:tx>
                <c:rich>
                  <a:bodyPr lIns="0" tIns="0" rIns="0" bIns="0"/>
                  <a:lstStyle/>
                  <a:p>
                    <a:pPr marL="0" marR="0" indent="0" algn="ctr" defTabSz="914400" fontAlgn="auto" hangingPunct="1">
                      <a:lnSpc>
                        <a:spcPct val="100000"/>
                      </a:lnSpc>
                      <a:spcBef>
                        <a:spcPts val="0"/>
                      </a:spcBef>
                      <a:spcAft>
                        <a:spcPts val="0"/>
                      </a:spcAft>
                      <a:tabLst/>
                      <a:defRPr sz="1200" b="0" i="0" u="none" strike="noStrike" kern="1200" baseline="0">
                        <a:solidFill>
                          <a:srgbClr val="008000"/>
                        </a:solidFill>
                        <a:latin typeface="Arial"/>
                        <a:ea typeface="Arial"/>
                        <a:cs typeface="Arial"/>
                      </a:defRPr>
                    </a:pPr>
                    <a:r>
                      <a:rPr lang="en-US" sz="1200" b="0" i="0" u="none" strike="noStrike" kern="1200" cap="none" spc="0" baseline="0" dirty="0">
                        <a:solidFill>
                          <a:srgbClr val="008000"/>
                        </a:solidFill>
                        <a:uFillTx/>
                        <a:latin typeface="Arial"/>
                        <a:ea typeface="Arial"/>
                        <a:cs typeface="Arial"/>
                      </a:rPr>
                      <a:t>Goal</a:t>
                    </a:r>
                  </a:p>
                </c:rich>
              </c:tx>
              <c:spPr>
                <a:solidFill>
                  <a:srgbClr val="FFFFFF"/>
                </a:solidFill>
                <a:ln>
                  <a:noFill/>
                </a:ln>
                <a:effectLst/>
              </c:spPr>
              <c:showLegendKey val="0"/>
              <c:showVal val="0"/>
              <c:showCatName val="0"/>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3-4986-4028-9AB4-5F15F29D47F4}"/>
                </c:ext>
              </c:extLst>
            </c:dLbl>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200" b="0" i="0" u="none" strike="noStrike" kern="1200" baseline="0">
                    <a:solidFill>
                      <a:srgbClr val="000000"/>
                    </a:solidFill>
                    <a:latin typeface="Arial"/>
                    <a:ea typeface="Arial"/>
                    <a:cs typeface="Aria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Lit>
              <c:formatCode>General</c:formatCode>
              <c:ptCount val="11"/>
              <c:pt idx="0">
                <c:v>44531</c:v>
              </c:pt>
              <c:pt idx="1">
                <c:v>44652</c:v>
              </c:pt>
              <c:pt idx="2">
                <c:v>44774</c:v>
              </c:pt>
              <c:pt idx="3">
                <c:v>44805</c:v>
              </c:pt>
              <c:pt idx="4">
                <c:v>44927</c:v>
              </c:pt>
              <c:pt idx="5">
                <c:v>44958</c:v>
              </c:pt>
              <c:pt idx="6">
                <c:v>44958</c:v>
              </c:pt>
              <c:pt idx="7">
                <c:v>44986</c:v>
              </c:pt>
              <c:pt idx="8">
                <c:v>45108</c:v>
              </c:pt>
              <c:pt idx="9">
                <c:v>45200</c:v>
              </c:pt>
              <c:pt idx="10">
                <c:v>45292</c:v>
              </c:pt>
            </c:numLit>
          </c:cat>
          <c:val>
            <c:numLit>
              <c:formatCode>General</c:formatCode>
              <c:ptCount val="11"/>
              <c:pt idx="0">
                <c:v>24</c:v>
              </c:pt>
              <c:pt idx="1">
                <c:v>24</c:v>
              </c:pt>
              <c:pt idx="2">
                <c:v>24</c:v>
              </c:pt>
              <c:pt idx="3">
                <c:v>24</c:v>
              </c:pt>
              <c:pt idx="4">
                <c:v>24</c:v>
              </c:pt>
              <c:pt idx="5">
                <c:v>24</c:v>
              </c:pt>
              <c:pt idx="6">
                <c:v>24</c:v>
              </c:pt>
              <c:pt idx="7">
                <c:v>24</c:v>
              </c:pt>
              <c:pt idx="8">
                <c:v>24</c:v>
              </c:pt>
              <c:pt idx="9">
                <c:v>24</c:v>
              </c:pt>
              <c:pt idx="10">
                <c:v>24</c:v>
              </c:pt>
            </c:numLit>
          </c:val>
          <c:smooth val="0"/>
          <c:extLst>
            <c:ext xmlns:c16="http://schemas.microsoft.com/office/drawing/2014/chart" uri="{C3380CC4-5D6E-409C-BE32-E72D297353CC}">
              <c16:uniqueId val="{00000004-4986-4028-9AB4-5F15F29D47F4}"/>
            </c:ext>
          </c:extLst>
        </c:ser>
        <c:ser>
          <c:idx val="3"/>
          <c:order val="3"/>
          <c:tx>
            <c:v>Extend</c:v>
          </c:tx>
          <c:spPr>
            <a:ln w="19046" cap="rnd">
              <a:solidFill>
                <a:srgbClr val="FFC000"/>
              </a:solidFill>
              <a:prstDash val="solid"/>
              <a:round/>
            </a:ln>
          </c:spPr>
          <c:cat>
            <c:numLit>
              <c:formatCode>General</c:formatCode>
              <c:ptCount val="11"/>
              <c:pt idx="0">
                <c:v>44531</c:v>
              </c:pt>
              <c:pt idx="1">
                <c:v>44652</c:v>
              </c:pt>
              <c:pt idx="2">
                <c:v>44774</c:v>
              </c:pt>
              <c:pt idx="3">
                <c:v>44805</c:v>
              </c:pt>
              <c:pt idx="4">
                <c:v>44927</c:v>
              </c:pt>
              <c:pt idx="5">
                <c:v>44958</c:v>
              </c:pt>
              <c:pt idx="6">
                <c:v>44958</c:v>
              </c:pt>
              <c:pt idx="7">
                <c:v>44986</c:v>
              </c:pt>
              <c:pt idx="8">
                <c:v>45108</c:v>
              </c:pt>
              <c:pt idx="9">
                <c:v>45200</c:v>
              </c:pt>
              <c:pt idx="10">
                <c:v>45292</c:v>
              </c:pt>
            </c:numLit>
          </c:cat>
          <c:val>
            <c:numLit>
              <c:formatCode>General</c:formatCode>
              <c:ptCount val="11"/>
              <c:pt idx="0">
                <c:v>0</c:v>
              </c:pt>
              <c:pt idx="1">
                <c:v>0</c:v>
              </c:pt>
              <c:pt idx="2">
                <c:v>0</c:v>
              </c:pt>
              <c:pt idx="3">
                <c:v>0</c:v>
              </c:pt>
              <c:pt idx="4">
                <c:v>0</c:v>
              </c:pt>
              <c:pt idx="5">
                <c:v>0</c:v>
              </c:pt>
              <c:pt idx="6">
                <c:v>0</c:v>
              </c:pt>
              <c:pt idx="7">
                <c:v>0</c:v>
              </c:pt>
              <c:pt idx="8">
                <c:v>0</c:v>
              </c:pt>
              <c:pt idx="9">
                <c:v>0</c:v>
              </c:pt>
              <c:pt idx="10">
                <c:v>0</c:v>
              </c:pt>
            </c:numLit>
          </c:val>
          <c:smooth val="0"/>
          <c:extLst>
            <c:ext xmlns:c16="http://schemas.microsoft.com/office/drawing/2014/chart" uri="{C3380CC4-5D6E-409C-BE32-E72D297353CC}">
              <c16:uniqueId val="{00000005-4986-4028-9AB4-5F15F29D47F4}"/>
            </c:ext>
          </c:extLst>
        </c:ser>
        <c:dLbls>
          <c:showLegendKey val="0"/>
          <c:showVal val="0"/>
          <c:showCatName val="0"/>
          <c:showSerName val="0"/>
          <c:showPercent val="0"/>
          <c:showBubbleSize val="0"/>
        </c:dLbls>
        <c:marker val="1"/>
        <c:smooth val="0"/>
        <c:axId val="307393664"/>
        <c:axId val="307393304"/>
      </c:lineChart>
      <c:valAx>
        <c:axId val="307393304"/>
        <c:scaling>
          <c:orientation val="minMax"/>
          <c:max val="45"/>
        </c:scaling>
        <c:delete val="0"/>
        <c:axPos val="l"/>
        <c:numFmt formatCode="General" sourceLinked="0"/>
        <c:majorTickMark val="out"/>
        <c:minorTickMark val="none"/>
        <c:tickLblPos val="nextTo"/>
        <c:spPr>
          <a:noFill/>
          <a:ln w="3172" cap="flat">
            <a:solidFill>
              <a:srgbClr val="000000"/>
            </a:solidFill>
            <a:prstDash val="solid"/>
            <a:round/>
          </a:ln>
        </c:spPr>
        <c:txPr>
          <a:bodyPr lIns="0" tIns="0" rIns="0" bIns="0"/>
          <a:lstStyle/>
          <a:p>
            <a:pPr marL="0" marR="0" indent="0" defTabSz="914400" fontAlgn="auto" hangingPunct="1">
              <a:lnSpc>
                <a:spcPct val="100000"/>
              </a:lnSpc>
              <a:spcBef>
                <a:spcPts val="0"/>
              </a:spcBef>
              <a:spcAft>
                <a:spcPts val="0"/>
              </a:spcAft>
              <a:tabLst/>
              <a:defRPr sz="1400" b="0" i="0" u="none" strike="noStrike" kern="1200" baseline="0">
                <a:solidFill>
                  <a:srgbClr val="000000"/>
                </a:solidFill>
                <a:latin typeface="Arial"/>
                <a:ea typeface="Arial"/>
                <a:cs typeface="Arial"/>
              </a:defRPr>
            </a:pPr>
            <a:endParaRPr lang="en-US"/>
          </a:p>
        </c:txPr>
        <c:crossAx val="307393664"/>
        <c:crosses val="autoZero"/>
        <c:crossBetween val="between"/>
      </c:valAx>
      <c:catAx>
        <c:axId val="307393664"/>
        <c:scaling>
          <c:orientation val="minMax"/>
        </c:scaling>
        <c:delete val="0"/>
        <c:axPos val="b"/>
        <c:numFmt formatCode="[$-1000409]mmm\-yy;" sourceLinked="0"/>
        <c:majorTickMark val="out"/>
        <c:minorTickMark val="none"/>
        <c:tickLblPos val="nextTo"/>
        <c:spPr>
          <a:noFill/>
          <a:ln w="3172" cap="flat">
            <a:solidFill>
              <a:srgbClr val="000000"/>
            </a:solidFill>
            <a:prstDash val="solid"/>
            <a:round/>
          </a:ln>
        </c:spPr>
        <c:txPr>
          <a:bodyPr lIns="0" tIns="0" rIns="0" bIns="0"/>
          <a:lstStyle/>
          <a:p>
            <a:pPr marL="0" marR="0" indent="0" defTabSz="914400" fontAlgn="auto" hangingPunct="1">
              <a:lnSpc>
                <a:spcPct val="100000"/>
              </a:lnSpc>
              <a:spcBef>
                <a:spcPts val="0"/>
              </a:spcBef>
              <a:spcAft>
                <a:spcPts val="0"/>
              </a:spcAft>
              <a:tabLst/>
              <a:defRPr sz="1400" b="0" i="0" u="none" strike="noStrike" kern="1200" baseline="0">
                <a:solidFill>
                  <a:srgbClr val="000000"/>
                </a:solidFill>
                <a:latin typeface="Arial"/>
                <a:ea typeface="Arial"/>
                <a:cs typeface="Arial"/>
              </a:defRPr>
            </a:pPr>
            <a:endParaRPr lang="en-US"/>
          </a:p>
        </c:txPr>
        <c:crossAx val="307393304"/>
        <c:crosses val="autoZero"/>
        <c:auto val="1"/>
        <c:lblAlgn val="ctr"/>
        <c:lblOffset val="100"/>
        <c:tickLblSkip val="3"/>
        <c:tickMarkSkip val="1"/>
        <c:noMultiLvlLbl val="0"/>
      </c:catAx>
      <c:spPr>
        <a:noFill/>
        <a:ln>
          <a:noFill/>
        </a:ln>
      </c:spPr>
    </c:plotArea>
    <c:plotVisOnly val="1"/>
    <c:dispBlanksAs val="gap"/>
    <c:showDLblsOverMax val="0"/>
  </c:chart>
  <c:spPr>
    <a:solidFill>
      <a:srgbClr val="FFFFFF"/>
    </a:solidFill>
    <a:ln w="3172" cap="flat">
      <a:solidFill>
        <a:srgbClr val="000000"/>
      </a:solidFill>
      <a:prstDash val="solid"/>
      <a:miter/>
    </a:ln>
  </c:spPr>
  <c:txPr>
    <a:bodyPr lIns="0" tIns="0" rIns="0" bIns="0"/>
    <a:lstStyle/>
    <a:p>
      <a:pPr marL="0" marR="0" indent="0" defTabSz="914400" fontAlgn="auto" hangingPunct="1">
        <a:lnSpc>
          <a:spcPct val="100000"/>
        </a:lnSpc>
        <a:spcBef>
          <a:spcPts val="0"/>
        </a:spcBef>
        <a:spcAft>
          <a:spcPts val="0"/>
        </a:spcAft>
        <a:tabLst/>
        <a:defRPr lang="en-US" sz="800" b="0" i="0" u="none" strike="noStrike" kern="1200" baseline="0">
          <a:solidFill>
            <a:srgbClr val="000000"/>
          </a:solidFill>
          <a:latin typeface="Arial"/>
          <a:ea typeface="Arial"/>
          <a:cs typeface="Arial"/>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95B3EA-3272-4162-A74C-6B1DE33DC62A}" type="datetimeFigureOut">
              <a:rPr lang="en-GB" smtClean="0"/>
              <a:t>12/02/2025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11135C-B3C0-4736-83C4-905C0FE41B57}" type="slidenum">
              <a:rPr lang="en-GB" smtClean="0"/>
              <a:t>‹#›</a:t>
            </a:fld>
            <a:endParaRPr lang="en-GB"/>
          </a:p>
        </p:txBody>
      </p:sp>
    </p:spTree>
    <p:extLst>
      <p:ext uri="{BB962C8B-B14F-4D97-AF65-F5344CB8AC3E}">
        <p14:creationId xmlns:p14="http://schemas.microsoft.com/office/powerpoint/2010/main" val="3432053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8739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shows the results so far: </a:t>
            </a:r>
          </a:p>
          <a:p>
            <a:endParaRPr lang="en-GB" dirty="0"/>
          </a:p>
          <a:p>
            <a:r>
              <a:rPr lang="en-GB" b="1" dirty="0"/>
              <a:t>April 2024: </a:t>
            </a:r>
            <a:r>
              <a:rPr lang="en-GB" dirty="0"/>
              <a:t>-63x in total on the teams caseload – with 50x (79%) declining</a:t>
            </a:r>
            <a:r>
              <a:rPr lang="en-GB" baseline="0" dirty="0"/>
              <a:t> FI</a:t>
            </a:r>
            <a:r>
              <a:rPr lang="en-GB" dirty="0"/>
              <a:t> – 13x (21%) accepted and undergoing</a:t>
            </a:r>
          </a:p>
          <a:p>
            <a:endParaRPr lang="en-GB" dirty="0"/>
          </a:p>
          <a:p>
            <a:endParaRPr lang="en-GB" dirty="0"/>
          </a:p>
          <a:p>
            <a:r>
              <a:rPr lang="en-GB" b="1" dirty="0"/>
              <a:t>Seven months later:</a:t>
            </a:r>
          </a:p>
          <a:p>
            <a:r>
              <a:rPr lang="en-GB" b="1" dirty="0"/>
              <a:t>November 2024: </a:t>
            </a:r>
            <a:r>
              <a:rPr lang="en-GB" dirty="0"/>
              <a:t>-65x</a:t>
            </a:r>
            <a:r>
              <a:rPr lang="en-GB" baseline="0" dirty="0"/>
              <a:t> in total on the teams caseload – 46x (71%) declining FI – 19x (29%) accepted and undergoing</a:t>
            </a:r>
          </a:p>
          <a:p>
            <a:endParaRPr lang="en-GB" b="1" dirty="0"/>
          </a:p>
          <a:p>
            <a:r>
              <a:rPr lang="en-GB" b="1" dirty="0"/>
              <a:t>Just three months later:</a:t>
            </a:r>
          </a:p>
          <a:p>
            <a:r>
              <a:rPr lang="en-GB" b="1" dirty="0"/>
              <a:t>February 2025</a:t>
            </a:r>
            <a:r>
              <a:rPr lang="en-GB" dirty="0"/>
              <a:t>-61x</a:t>
            </a:r>
            <a:r>
              <a:rPr lang="en-GB" baseline="0" dirty="0"/>
              <a:t> in total on the teams caseload – 35x (57%) declining FI – 23x (37%) accepted and undergoing and 3x (5%) undecided</a:t>
            </a:r>
          </a:p>
          <a:p>
            <a:endParaRPr lang="en-GB" baseline="0" dirty="0"/>
          </a:p>
          <a:p>
            <a:endParaRPr lang="en-GB" baseline="0" dirty="0"/>
          </a:p>
          <a:p>
            <a:r>
              <a:rPr lang="en-GB" baseline="0" dirty="0"/>
              <a:t>It is important to note that the data is not fully accurate given how fluid the figures are – considering that people are being discharged, pending discharge, new care spells, extended assessments etc.  Which is ever changing.  </a:t>
            </a:r>
          </a:p>
          <a:p>
            <a:endParaRPr lang="en-GB" baseline="0" dirty="0"/>
          </a:p>
          <a:p>
            <a:r>
              <a:rPr lang="en-GB" dirty="0"/>
              <a:t>This</a:t>
            </a:r>
            <a:r>
              <a:rPr lang="en-GB" baseline="0" dirty="0"/>
              <a:t> data is based on the amount of people accepting family work and are on the waiting list, however, the final outcomes measures will be based on engagement and having at least one sessions of family work.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40112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biggest surprise so far was how dynamic the peer supervision has become - it has grown and taken on a life of its own!!</a:t>
            </a:r>
          </a:p>
          <a:p>
            <a:r>
              <a:rPr lang="en-GB" sz="1200" kern="1200" dirty="0">
                <a:solidFill>
                  <a:schemeClr val="tx1"/>
                </a:solidFill>
                <a:effectLst/>
                <a:latin typeface="+mn-lt"/>
                <a:ea typeface="+mn-ea"/>
                <a:cs typeface="+mn-cs"/>
              </a:rPr>
              <a:t>We set aside protected time and implemented structured supervision sessions which take place on a monthly basis, during which we discuss current cases, any concerns, review the referrals list and allocate families.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sessions were prioritised and we ensured that the teams other commitments fitted around them.  Attendance is also compulsory and includes any staff members that delivers FI, it is led by the team’s manager and psychologist.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Another thing that we have found really useful during the sessions, was recording the FI sessions and taking time to listen to extracts.  This had been an element of the King’s college training for assessment and was found to be particularly useful for guidance and reflection and something that we decided to continue during team supervision.  Although it can be difficult and exposes staff vulnerabilities (cringing listening back to the recording), it does allow problem solving to take place which has been instrumental in a number of cases.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utilise the supervision sessions to mirror the work we undertake within the family work</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are also supporting other teams (CMHT) in their training and inviting practitioners currently undergoing the BFT training to join our supervision, which again is proving to be really useful and has led to changes in the way that they deliver family intervention – working together instead of separately.  </a:t>
            </a:r>
          </a:p>
          <a:p>
            <a:r>
              <a:rPr lang="en-GB" sz="1200" kern="1200" dirty="0">
                <a:solidFill>
                  <a:schemeClr val="tx1"/>
                </a:solidFill>
                <a:effectLst/>
                <a:latin typeface="+mn-lt"/>
                <a:ea typeface="+mn-ea"/>
                <a:cs typeface="+mn-cs"/>
              </a:rPr>
              <a:t>Overall there has been a really positive vibe and it’s clear that there has been a change in the team culture in terms of attitudes towards FI.  </a:t>
            </a:r>
          </a:p>
          <a:p>
            <a:endParaRPr lang="en-GB" baseline="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49222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 have a few idea’s for what to aim for next – we would like to look at ways to evaluate the Family work from the family and service user perspectives and hope to obtain audio recordings for the next presentation from family members that have completed it.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would also like </a:t>
            </a:r>
            <a:r>
              <a:rPr lang="en-GB" sz="1200" kern="1200">
                <a:solidFill>
                  <a:schemeClr val="tx1"/>
                </a:solidFill>
                <a:effectLst/>
                <a:latin typeface="+mn-lt"/>
                <a:ea typeface="+mn-ea"/>
                <a:cs typeface="+mn-cs"/>
              </a:rPr>
              <a:t>to find </a:t>
            </a:r>
            <a:r>
              <a:rPr lang="en-GB" sz="1200" kern="1200" dirty="0">
                <a:solidFill>
                  <a:schemeClr val="tx1"/>
                </a:solidFill>
                <a:effectLst/>
                <a:latin typeface="+mn-lt"/>
                <a:ea typeface="+mn-ea"/>
                <a:cs typeface="+mn-cs"/>
              </a:rPr>
              <a:t>out how the other two trainee’s are finding the sessions.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Moving forward, it would be positive to encourage peer engagement – this could include recording testimonies of people that have completed the FI or inviting them to attend the carers groups.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would also like to continue to develop the direction of the supervisions and are looking at spotlighting different areas by having monthly themes.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Another goal is to reduce the amount of people that are still declining the intervention– this started at 50x in April 2024, it does not feel unachievable at this point to say by April 2025 this could be reduced further to 25 with the current figure being at 35.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31044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8739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69303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51897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200" dirty="0"/>
              <a:t> Refresher training session  held to support clinicians who haven’t practiced for some time.  Plan to bring in families for future training to share their experiences.</a:t>
            </a:r>
          </a:p>
          <a:p>
            <a:pPr marL="171450" indent="-171450">
              <a:buFont typeface="Wingdings" panose="05000000000000000000" pitchFamily="2" charset="2"/>
              <a:buChar char="Ø"/>
            </a:pPr>
            <a:r>
              <a:rPr lang="en-GB" sz="1200" dirty="0"/>
              <a:t>Include all members of the MDT - making it everyone’s business. Using the simulation hub, which would be free if participants were part of the role paly</a:t>
            </a:r>
          </a:p>
          <a:p>
            <a:pPr marL="171450" indent="-171450">
              <a:buFont typeface="Wingdings" panose="05000000000000000000" pitchFamily="2" charset="2"/>
              <a:buChar char="Ø"/>
            </a:pPr>
            <a:r>
              <a:rPr lang="en-GB" sz="1200" dirty="0"/>
              <a:t>decided to put on hold as not clear how much detailed feedback this would provide for this project. And how would we use the feedback generated from it? Agreed to take this forwards as business as usual after the project.</a:t>
            </a:r>
          </a:p>
          <a:p>
            <a:pPr marL="171450" indent="-171450">
              <a:buFont typeface="Wingdings" panose="05000000000000000000" pitchFamily="2" charset="2"/>
              <a:buChar char="Ø"/>
            </a:pPr>
            <a:r>
              <a:rPr lang="en-GB" sz="1200" dirty="0"/>
              <a:t>Using our current resource and recognising that some staff across the organisation are FI trained and work part time, so may be interested in completing some bank work as additional paid hours.</a:t>
            </a:r>
          </a:p>
          <a:p>
            <a:pPr marL="171450" indent="-171450">
              <a:buFont typeface="Wingdings" panose="05000000000000000000" pitchFamily="2" charset="2"/>
              <a:buChar char="Ø"/>
            </a:pPr>
            <a:endParaRPr lang="en-GB" sz="1200" dirty="0"/>
          </a:p>
          <a:p>
            <a:pPr marL="171450" indent="-171450">
              <a:buFont typeface="Wingdings" panose="05000000000000000000" pitchFamily="2" charset="2"/>
              <a:buChar char="Ø"/>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96059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08619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 take up increased slightly in Dec &amp; Jan but had decreased by end of Jan &amp; is still at 8% as the first table shows from SPIKE today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40112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shows the split of the 2 teams, how many service users &amp; their families have received family intervention this year to date. Those who are on the waiting list and those who are not – this may be because they have been offered the therapy and declined it. However, the not on waiting list rate is high, and this indicates that the quality/ content of conversations with service users and family's needs to be developed to highlight the benefits of FI and increase acceptance.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08522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693039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number of staff being able to be trained under the Kings model is limited to annual allocations, the course is very academic and this puts people off completing ( high drop out rates)– is this a sustainable model for us to continue using., expensive to  keep putting staff through training who then leave. It also  creates a separation between the staff team because not all staff can access the training, difficulty pairing as 1 has to be a registered qualified professional – challenge on agreeing to move to a different model whereby we could buy the training package and train all staff regardless of banding. </a:t>
            </a:r>
          </a:p>
          <a:p>
            <a:pPr marL="171450" indent="-171450">
              <a:buFont typeface="Arial" panose="020B0604020202020204" pitchFamily="34" charset="0"/>
              <a:buChar cha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back log is on average a 2 year wait, therefore service users receiving FI at the end of the pathway are subsequently discharged  &amp; don’t count as part of the audit. There are not enough FI trained staff to work through the back log to make an effective change – looking at how we can manage the waiting list differently and what percentage could be offered therapy within the next 6 months.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Trying to find families to match with staff pairing and availability – this should change in the future with change idea of developing a database with admin support</a:t>
            </a:r>
          </a:p>
          <a:p>
            <a:pPr marL="0" indent="0">
              <a:buFont typeface="Arial" panose="020B0604020202020204" pitchFamily="34" charset="0"/>
              <a:buNone/>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Specific members of the team that are delivering &amp; the mini teams not feeling enthusiastic about FI  and this projects into clinical conversations with service users and family– trying to bridge the gap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49222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Selecting staff for training: We have done things slightly differently this year in being very clear about the course content, the expectations and what support we as a service will provide during the training and afterwards when staff are practising. This has meant the staff booked onto the training in 2025 have a clear understanding and are committed to the course and delivery of FI once qualified.</a:t>
            </a:r>
          </a:p>
          <a:p>
            <a:endParaRPr lang="en-GB" dirty="0"/>
          </a:p>
          <a:p>
            <a:r>
              <a:rPr lang="en-GB" dirty="0"/>
              <a:t>We have currently got a dedicated FI therapist out to advert and thinking about other staff we could train to be the 2</a:t>
            </a:r>
            <a:r>
              <a:rPr lang="en-GB" baseline="30000" dirty="0"/>
              <a:t>nd</a:t>
            </a:r>
            <a:r>
              <a:rPr lang="en-GB" dirty="0"/>
              <a:t> person in a pairing, although we are short of registered practitioners.</a:t>
            </a:r>
          </a:p>
          <a:p>
            <a:endParaRPr lang="en-GB" dirty="0"/>
          </a:p>
          <a:p>
            <a:r>
              <a:rPr lang="en-GB" b="0" i="0" dirty="0">
                <a:solidFill>
                  <a:srgbClr val="000000"/>
                </a:solidFill>
                <a:effectLst/>
                <a:latin typeface="Times New Roman" panose="02020603050405020304" pitchFamily="18" charset="0"/>
              </a:rPr>
              <a:t>Admin support contacting service users and families  is helping with the allocations as knowing the preferences for locations, days &amp; time of days really helps. But also checking the readiness for service users to start FI. There have been instances of service users declining FI or requesting to wait and this helps to work through &amp; reduce the waiting list.</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310442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87396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Prompts- please list your QI team membership including lived experience representatives (don’t have not provide names if they do not consent)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693039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Prompts- what is the problem you are tackling ? E.g.  improve our team's performance on the Fi standard- can add details about how and why you chose to focus on this standard.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518973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Prompt- what have done to better understand your problem ? Staff surveys’, team meetings, collected your baseline data (add in what this is)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rPr>
              <a:t>Staff Survey: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rPr>
              <a:t>Importance of FI: Scores range from 4-10 (average 9)</a:t>
            </a:r>
            <a:br>
              <a:rPr lang="en-GB" sz="1800" dirty="0">
                <a:effectLst/>
                <a:latin typeface="Arial" panose="020B0604020202020204" pitchFamily="34" charset="0"/>
                <a:ea typeface="Calibri" panose="020F0502020204030204" pitchFamily="34" charset="0"/>
              </a:rPr>
            </a:br>
            <a:r>
              <a:rPr lang="en-GB" sz="1800" dirty="0">
                <a:effectLst/>
                <a:latin typeface="Arial" panose="020B0604020202020204" pitchFamily="34" charset="0"/>
                <a:ea typeface="Calibri" panose="020F0502020204030204" pitchFamily="34" charset="0"/>
              </a:rPr>
              <a:t>FI apart of your role: Scores range from 1-10 (average 6)</a:t>
            </a:r>
            <a:br>
              <a:rPr lang="en-GB" sz="1800" dirty="0">
                <a:effectLst/>
                <a:latin typeface="Arial" panose="020B0604020202020204" pitchFamily="34" charset="0"/>
                <a:ea typeface="Calibri" panose="020F0502020204030204" pitchFamily="34" charset="0"/>
              </a:rPr>
            </a:br>
            <a:r>
              <a:rPr lang="en-GB" sz="1800" dirty="0">
                <a:effectLst/>
                <a:latin typeface="Arial" panose="020B0604020202020204" pitchFamily="34" charset="0"/>
                <a:ea typeface="Calibri" panose="020F0502020204030204" pitchFamily="34" charset="0"/>
              </a:rPr>
              <a:t>Confidence in explaining to families: 3-10 (average 8)</a:t>
            </a:r>
            <a:br>
              <a:rPr lang="en-GB" sz="1800" dirty="0">
                <a:effectLst/>
                <a:latin typeface="Arial" panose="020B0604020202020204" pitchFamily="34" charset="0"/>
                <a:ea typeface="Calibri" panose="020F0502020204030204" pitchFamily="34" charset="0"/>
              </a:rPr>
            </a:br>
            <a:r>
              <a:rPr lang="en-GB" sz="1800" dirty="0">
                <a:effectLst/>
                <a:latin typeface="Arial" panose="020B0604020202020204" pitchFamily="34" charset="0"/>
                <a:ea typeface="Calibri" panose="020F0502020204030204" pitchFamily="34" charset="0"/>
              </a:rPr>
              <a:t>Confidence in delivering to families: 4-10 (average 7)</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960597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dirty="0"/>
              <a:t>Prompt- </a:t>
            </a:r>
            <a:r>
              <a:rPr lang="en-GB" sz="1200" kern="100" dirty="0">
                <a:effectLst/>
                <a:latin typeface="Montserrat" panose="00000500000000000000" pitchFamily="2" charset="0"/>
                <a:ea typeface="Aptos" panose="020B0004020202020204" pitchFamily="34" charset="0"/>
                <a:cs typeface="Times New Roman" panose="02020603050405020304" pitchFamily="18" charset="0"/>
              </a:rPr>
              <a:t>did anything come up you didn’t expect ? It would be helpful for teams to think about whether there was any difference between what you thought was the problem versus what actually came up via survey's, conversations with staff/service users, trends in baseline data etc.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086197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Prompt- </a:t>
            </a:r>
            <a:r>
              <a:rPr lang="en-GB" dirty="0" err="1"/>
              <a:t>E.g</a:t>
            </a:r>
            <a:r>
              <a:rPr lang="en-GB" dirty="0"/>
              <a:t> to Improve the uptake of Fi for all eligible service users by 10% by May 2025. please add in some detail about how your team arrived/agreed on your aim statement.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401126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Prompt- thinking about your aim and change ideas what are you going to measure to understand the impact of your change ideas ? E.g. ongoing outcome measure will be how many families start FI per week/month or staff confidence levels before and after refresher training etc.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492226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Prompt- this can include a list of the change ideas you have come up with (can be provisional ones and don’t have to be in the order you are going to test them in if that’s not been decided), reviewing your survey results, meeting with carers groups etc.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31044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086197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dirty="0"/>
              <a:t>Prompt- </a:t>
            </a:r>
            <a:r>
              <a:rPr lang="en-GB" sz="1200" kern="100" dirty="0">
                <a:effectLst/>
                <a:latin typeface="Montserrat" panose="00000500000000000000" pitchFamily="2" charset="0"/>
                <a:ea typeface="Aptos" panose="020B0004020202020204" pitchFamily="34" charset="0"/>
                <a:cs typeface="Times New Roman" panose="02020603050405020304" pitchFamily="18" charset="0"/>
              </a:rPr>
              <a:t>did anything come up you didn’t expect ? It would be helpful for teams to think about whether there was any difference between what you thought was the problem versus what actually came up via survey's, conversations with staff/service users, trends in baseline data etc.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278998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Prompts- please list your QI team membership including lived experience representatives (don’t have not provide names if they do not consent)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187811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Prompt- </a:t>
            </a:r>
            <a:r>
              <a:rPr lang="en-GB" dirty="0" err="1"/>
              <a:t>E.g</a:t>
            </a:r>
            <a:r>
              <a:rPr lang="en-GB" dirty="0"/>
              <a:t> to Improve the uptake of Fi for all eligible service users by 10% by May 2025. please add in some detail about how your team arrived/agreed on your aim statement.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15283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698">
              <a:defRPr/>
            </a:pPr>
            <a:endParaRPr lang="en-US" b="0" dirty="0"/>
          </a:p>
        </p:txBody>
      </p:sp>
      <p:sp>
        <p:nvSpPr>
          <p:cNvPr id="4" name="Slide Number Placeholder 3"/>
          <p:cNvSpPr>
            <a:spLocks noGrp="1"/>
          </p:cNvSpPr>
          <p:nvPr>
            <p:ph type="sldNum" sz="quarter" idx="10"/>
          </p:nvPr>
        </p:nvSpPr>
        <p:spPr/>
        <p:txBody>
          <a:bodyPr/>
          <a:lstStyle/>
          <a:p>
            <a:pPr marL="0" marR="0" lvl="0" indent="0" algn="l" defTabSz="918698" rtl="0" eaLnBrk="1" fontAlgn="auto" latinLnBrk="0" hangingPunct="1">
              <a:lnSpc>
                <a:spcPct val="100000"/>
              </a:lnSpc>
              <a:spcBef>
                <a:spcPts val="0"/>
              </a:spcBef>
              <a:spcAft>
                <a:spcPts val="0"/>
              </a:spcAft>
              <a:buClr>
                <a:srgbClr val="000000"/>
              </a:buClr>
              <a:buSzTx/>
              <a:buFont typeface="Arial"/>
              <a:buNone/>
              <a:tabLst/>
              <a:defRPr/>
            </a:pPr>
            <a:fld id="{EF349C92-BF53-4231-8ADC-F9B721764E38}" type="slidenum">
              <a:rPr kumimoji="0" lang="en-GB" sz="1400" b="0" i="0" u="none" strike="noStrike" kern="0" cap="none" spc="0" normalizeH="0" baseline="0" noProof="0">
                <a:ln>
                  <a:noFill/>
                </a:ln>
                <a:solidFill>
                  <a:prstClr val="black"/>
                </a:solidFill>
                <a:effectLst/>
                <a:uLnTx/>
                <a:uFillTx/>
                <a:latin typeface="Calibri"/>
                <a:ea typeface="+mn-ea"/>
                <a:cs typeface="Arial"/>
                <a:sym typeface="Arial"/>
              </a:rPr>
              <a:pPr marL="0" marR="0" lvl="0" indent="0" algn="l" defTabSz="918698" rtl="0" eaLnBrk="1" fontAlgn="auto" latinLnBrk="0" hangingPunct="1">
                <a:lnSpc>
                  <a:spcPct val="100000"/>
                </a:lnSpc>
                <a:spcBef>
                  <a:spcPts val="0"/>
                </a:spcBef>
                <a:spcAft>
                  <a:spcPts val="0"/>
                </a:spcAft>
                <a:buClr>
                  <a:srgbClr val="000000"/>
                </a:buClr>
                <a:buSzTx/>
                <a:buFont typeface="Arial"/>
                <a:buNone/>
                <a:tabLst/>
                <a:defRPr/>
              </a:pPr>
              <a:t>34</a:t>
            </a:fld>
            <a:endParaRPr kumimoji="0" lang="en-GB" sz="1400" b="0" i="0" u="none" strike="noStrike" kern="0" cap="none" spc="0" normalizeH="0" baseline="0" noProof="0" dirty="0">
              <a:ln>
                <a:noFill/>
              </a:ln>
              <a:solidFill>
                <a:prstClr val="black"/>
              </a:solidFill>
              <a:effectLst/>
              <a:uLnTx/>
              <a:uFillTx/>
              <a:latin typeface="Calibri"/>
              <a:ea typeface="+mn-ea"/>
              <a:cs typeface="Arial"/>
              <a:sym typeface="Arial"/>
            </a:endParaRPr>
          </a:p>
        </p:txBody>
      </p:sp>
      <p:sp>
        <p:nvSpPr>
          <p:cNvPr id="5" name="Footer Placeholder 4">
            <a:extLst>
              <a:ext uri="{FF2B5EF4-FFF2-40B4-BE49-F238E27FC236}">
                <a16:creationId xmlns:a16="http://schemas.microsoft.com/office/drawing/2014/main" id="{2E4C0BAB-22ED-0643-BE12-3BE04FBDA19B}"/>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8046826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5" name="Slide Number Placeholder 4"/>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45B81B9-F387-4A4D-9D78-12D379930F17}" type="slidenum">
              <a:rPr kumimoji="0" lang="en-GB"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35</a:t>
            </a:fld>
            <a:endParaRPr kumimoji="0" lang="en-GB"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9815302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8698" rtl="0" eaLnBrk="1" fontAlgn="auto" latinLnBrk="0" hangingPunct="1">
              <a:lnSpc>
                <a:spcPct val="100000"/>
              </a:lnSpc>
              <a:spcBef>
                <a:spcPts val="0"/>
              </a:spcBef>
              <a:spcAft>
                <a:spcPts val="0"/>
              </a:spcAft>
              <a:buClr>
                <a:srgbClr val="000000"/>
              </a:buClr>
              <a:buSzTx/>
              <a:buFont typeface="Arial"/>
              <a:buNone/>
              <a:tabLst/>
              <a:defRPr/>
            </a:pPr>
            <a:fld id="{EF349C92-BF53-4231-8ADC-F9B721764E38}" type="slidenum">
              <a:rPr kumimoji="0" lang="en-GB" sz="1400" b="0" i="0" u="none" strike="noStrike" kern="0" cap="none" spc="0" normalizeH="0" baseline="0" noProof="0">
                <a:ln>
                  <a:noFill/>
                </a:ln>
                <a:solidFill>
                  <a:prstClr val="black"/>
                </a:solidFill>
                <a:effectLst/>
                <a:uLnTx/>
                <a:uFillTx/>
                <a:latin typeface="Calibri"/>
                <a:ea typeface="+mn-ea"/>
                <a:cs typeface="Arial"/>
                <a:sym typeface="Arial"/>
              </a:rPr>
              <a:pPr marL="0" marR="0" lvl="0" indent="0" algn="l" defTabSz="918698" rtl="0" eaLnBrk="1" fontAlgn="auto" latinLnBrk="0" hangingPunct="1">
                <a:lnSpc>
                  <a:spcPct val="100000"/>
                </a:lnSpc>
                <a:spcBef>
                  <a:spcPts val="0"/>
                </a:spcBef>
                <a:spcAft>
                  <a:spcPts val="0"/>
                </a:spcAft>
                <a:buClr>
                  <a:srgbClr val="000000"/>
                </a:buClr>
                <a:buSzTx/>
                <a:buFont typeface="Arial"/>
                <a:buNone/>
                <a:tabLst/>
                <a:defRPr/>
              </a:pPr>
              <a:t>36</a:t>
            </a:fld>
            <a:endParaRPr kumimoji="0" lang="en-GB" sz="1400" b="0" i="0" u="none" strike="noStrike" kern="0" cap="none" spc="0" normalizeH="0" baseline="0" noProof="0" dirty="0">
              <a:ln>
                <a:noFill/>
              </a:ln>
              <a:solidFill>
                <a:prstClr val="black"/>
              </a:solidFill>
              <a:effectLst/>
              <a:uLnTx/>
              <a:uFillTx/>
              <a:latin typeface="Calibri"/>
              <a:ea typeface="+mn-ea"/>
              <a:cs typeface="Arial"/>
              <a:sym typeface="Arial"/>
            </a:endParaRPr>
          </a:p>
        </p:txBody>
      </p:sp>
      <p:sp>
        <p:nvSpPr>
          <p:cNvPr id="5" name="Footer Placeholder 4">
            <a:extLst>
              <a:ext uri="{FF2B5EF4-FFF2-40B4-BE49-F238E27FC236}">
                <a16:creationId xmlns:a16="http://schemas.microsoft.com/office/drawing/2014/main" id="{C410938B-AD7A-8B43-9DAF-997DE156DDCE}"/>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0984933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676868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698">
              <a:defRPr/>
            </a:pPr>
            <a:endParaRPr lang="en-US" dirty="0"/>
          </a:p>
        </p:txBody>
      </p:sp>
      <p:sp>
        <p:nvSpPr>
          <p:cNvPr id="4" name="Slide Number Placeholder 3"/>
          <p:cNvSpPr>
            <a:spLocks noGrp="1"/>
          </p:cNvSpPr>
          <p:nvPr>
            <p:ph type="sldNum" sz="quarter" idx="10"/>
          </p:nvPr>
        </p:nvSpPr>
        <p:spPr/>
        <p:txBody>
          <a:bodyPr/>
          <a:lstStyle/>
          <a:p>
            <a:pPr marL="0" marR="0" lvl="0" indent="0" algn="l" defTabSz="918698" rtl="0" eaLnBrk="1" fontAlgn="auto" latinLnBrk="0" hangingPunct="1">
              <a:lnSpc>
                <a:spcPct val="100000"/>
              </a:lnSpc>
              <a:spcBef>
                <a:spcPts val="0"/>
              </a:spcBef>
              <a:spcAft>
                <a:spcPts val="0"/>
              </a:spcAft>
              <a:buClr>
                <a:srgbClr val="000000"/>
              </a:buClr>
              <a:buSzTx/>
              <a:buFont typeface="Arial"/>
              <a:buNone/>
              <a:tabLst/>
              <a:defRPr/>
            </a:pPr>
            <a:fld id="{EF349C92-BF53-4231-8ADC-F9B721764E38}" type="slidenum">
              <a:rPr kumimoji="0" lang="en-GB" sz="1400" b="0" i="0" u="none" strike="noStrike" kern="0" cap="none" spc="0" normalizeH="0" baseline="0" noProof="0">
                <a:ln>
                  <a:noFill/>
                </a:ln>
                <a:solidFill>
                  <a:prstClr val="black"/>
                </a:solidFill>
                <a:effectLst/>
                <a:uLnTx/>
                <a:uFillTx/>
                <a:latin typeface="Calibri"/>
                <a:ea typeface="+mn-ea"/>
                <a:cs typeface="Arial"/>
                <a:sym typeface="Arial"/>
              </a:rPr>
              <a:pPr marL="0" marR="0" lvl="0" indent="0" algn="l" defTabSz="918698" rtl="0" eaLnBrk="1" fontAlgn="auto" latinLnBrk="0" hangingPunct="1">
                <a:lnSpc>
                  <a:spcPct val="100000"/>
                </a:lnSpc>
                <a:spcBef>
                  <a:spcPts val="0"/>
                </a:spcBef>
                <a:spcAft>
                  <a:spcPts val="0"/>
                </a:spcAft>
                <a:buClr>
                  <a:srgbClr val="000000"/>
                </a:buClr>
                <a:buSzTx/>
                <a:buFont typeface="Arial"/>
                <a:buNone/>
                <a:tabLst/>
                <a:defRPr/>
              </a:pPr>
              <a:t>38</a:t>
            </a:fld>
            <a:endParaRPr kumimoji="0" lang="en-GB" sz="1400" b="0" i="0" u="none" strike="noStrike" kern="0" cap="none" spc="0" normalizeH="0" baseline="0" noProof="0" dirty="0">
              <a:ln>
                <a:noFill/>
              </a:ln>
              <a:solidFill>
                <a:prstClr val="black"/>
              </a:solidFill>
              <a:effectLst/>
              <a:uLnTx/>
              <a:uFillTx/>
              <a:latin typeface="Calibri"/>
              <a:ea typeface="+mn-ea"/>
              <a:cs typeface="Arial"/>
              <a:sym typeface="Arial"/>
            </a:endParaRPr>
          </a:p>
        </p:txBody>
      </p:sp>
      <p:sp>
        <p:nvSpPr>
          <p:cNvPr id="5" name="Footer Placeholder 4">
            <a:extLst>
              <a:ext uri="{FF2B5EF4-FFF2-40B4-BE49-F238E27FC236}">
                <a16:creationId xmlns:a16="http://schemas.microsoft.com/office/drawing/2014/main" id="{2E4C0BAB-22ED-0643-BE12-3BE04FBDA19B}"/>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3254662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135690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5" name="Slide Number Placeholder 4"/>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45B81B9-F387-4A4D-9D78-12D379930F17}" type="slidenum">
              <a:rPr kumimoji="0" lang="en-GB"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40</a:t>
            </a:fld>
            <a:endParaRPr kumimoji="0" lang="en-GB"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421299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401126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698">
              <a:defRPr/>
            </a:pPr>
            <a:endParaRPr lang="en-US" dirty="0"/>
          </a:p>
        </p:txBody>
      </p:sp>
      <p:sp>
        <p:nvSpPr>
          <p:cNvPr id="4" name="Slide Number Placeholder 3"/>
          <p:cNvSpPr>
            <a:spLocks noGrp="1"/>
          </p:cNvSpPr>
          <p:nvPr>
            <p:ph type="sldNum" sz="quarter" idx="10"/>
          </p:nvPr>
        </p:nvSpPr>
        <p:spPr/>
        <p:txBody>
          <a:bodyPr/>
          <a:lstStyle/>
          <a:p>
            <a:pPr marL="0" marR="0" lvl="0" indent="0" algn="l" defTabSz="918698" rtl="0" eaLnBrk="1" fontAlgn="auto" latinLnBrk="0" hangingPunct="1">
              <a:lnSpc>
                <a:spcPct val="100000"/>
              </a:lnSpc>
              <a:spcBef>
                <a:spcPts val="0"/>
              </a:spcBef>
              <a:spcAft>
                <a:spcPts val="0"/>
              </a:spcAft>
              <a:buClr>
                <a:srgbClr val="000000"/>
              </a:buClr>
              <a:buSzTx/>
              <a:buFont typeface="Arial"/>
              <a:buNone/>
              <a:tabLst/>
              <a:defRPr/>
            </a:pPr>
            <a:fld id="{EF349C92-BF53-4231-8ADC-F9B721764E38}" type="slidenum">
              <a:rPr kumimoji="0" lang="en-GB" sz="1400" b="0" i="0" u="none" strike="noStrike" kern="0" cap="none" spc="0" normalizeH="0" baseline="0" noProof="0">
                <a:ln>
                  <a:noFill/>
                </a:ln>
                <a:solidFill>
                  <a:prstClr val="black"/>
                </a:solidFill>
                <a:effectLst/>
                <a:uLnTx/>
                <a:uFillTx/>
                <a:latin typeface="Calibri"/>
                <a:ea typeface="+mn-ea"/>
                <a:cs typeface="Arial"/>
                <a:sym typeface="Arial"/>
              </a:rPr>
              <a:pPr marL="0" marR="0" lvl="0" indent="0" algn="l" defTabSz="918698" rtl="0" eaLnBrk="1" fontAlgn="auto" latinLnBrk="0" hangingPunct="1">
                <a:lnSpc>
                  <a:spcPct val="100000"/>
                </a:lnSpc>
                <a:spcBef>
                  <a:spcPts val="0"/>
                </a:spcBef>
                <a:spcAft>
                  <a:spcPts val="0"/>
                </a:spcAft>
                <a:buClr>
                  <a:srgbClr val="000000"/>
                </a:buClr>
                <a:buSzTx/>
                <a:buFont typeface="Arial"/>
                <a:buNone/>
                <a:tabLst/>
                <a:defRPr/>
              </a:pPr>
              <a:t>41</a:t>
            </a:fld>
            <a:endParaRPr kumimoji="0" lang="en-GB" sz="1400" b="0" i="0" u="none" strike="noStrike" kern="0" cap="none" spc="0" normalizeH="0" baseline="0" noProof="0" dirty="0">
              <a:ln>
                <a:noFill/>
              </a:ln>
              <a:solidFill>
                <a:prstClr val="black"/>
              </a:solidFill>
              <a:effectLst/>
              <a:uLnTx/>
              <a:uFillTx/>
              <a:latin typeface="Calibri"/>
              <a:ea typeface="+mn-ea"/>
              <a:cs typeface="Arial"/>
              <a:sym typeface="Arial"/>
            </a:endParaRPr>
          </a:p>
        </p:txBody>
      </p:sp>
      <p:sp>
        <p:nvSpPr>
          <p:cNvPr id="5" name="Footer Placeholder 4">
            <a:extLst>
              <a:ext uri="{FF2B5EF4-FFF2-40B4-BE49-F238E27FC236}">
                <a16:creationId xmlns:a16="http://schemas.microsoft.com/office/drawing/2014/main" id="{2E4C0BAB-22ED-0643-BE12-3BE04FBDA19B}"/>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2623007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698">
              <a:defRPr/>
            </a:pPr>
            <a:endParaRPr lang="en-US" dirty="0"/>
          </a:p>
        </p:txBody>
      </p:sp>
      <p:sp>
        <p:nvSpPr>
          <p:cNvPr id="4" name="Slide Number Placeholder 3"/>
          <p:cNvSpPr>
            <a:spLocks noGrp="1"/>
          </p:cNvSpPr>
          <p:nvPr>
            <p:ph type="sldNum" sz="quarter" idx="10"/>
          </p:nvPr>
        </p:nvSpPr>
        <p:spPr/>
        <p:txBody>
          <a:bodyPr/>
          <a:lstStyle/>
          <a:p>
            <a:pPr marL="0" marR="0" lvl="0" indent="0" algn="l" defTabSz="918698" rtl="0" eaLnBrk="1" fontAlgn="auto" latinLnBrk="0" hangingPunct="1">
              <a:lnSpc>
                <a:spcPct val="100000"/>
              </a:lnSpc>
              <a:spcBef>
                <a:spcPts val="0"/>
              </a:spcBef>
              <a:spcAft>
                <a:spcPts val="0"/>
              </a:spcAft>
              <a:buClr>
                <a:srgbClr val="000000"/>
              </a:buClr>
              <a:buSzTx/>
              <a:buFont typeface="Arial"/>
              <a:buNone/>
              <a:tabLst/>
              <a:defRPr/>
            </a:pPr>
            <a:fld id="{EF349C92-BF53-4231-8ADC-F9B721764E38}" type="slidenum">
              <a:rPr kumimoji="0" lang="en-GB" sz="1400" b="0" i="0" u="none" strike="noStrike" kern="0" cap="none" spc="0" normalizeH="0" baseline="0" noProof="0">
                <a:ln>
                  <a:noFill/>
                </a:ln>
                <a:solidFill>
                  <a:prstClr val="black"/>
                </a:solidFill>
                <a:effectLst/>
                <a:uLnTx/>
                <a:uFillTx/>
                <a:latin typeface="Calibri"/>
                <a:ea typeface="+mn-ea"/>
                <a:cs typeface="Arial"/>
                <a:sym typeface="Arial"/>
              </a:rPr>
              <a:pPr marL="0" marR="0" lvl="0" indent="0" algn="l" defTabSz="918698" rtl="0" eaLnBrk="1" fontAlgn="auto" latinLnBrk="0" hangingPunct="1">
                <a:lnSpc>
                  <a:spcPct val="100000"/>
                </a:lnSpc>
                <a:spcBef>
                  <a:spcPts val="0"/>
                </a:spcBef>
                <a:spcAft>
                  <a:spcPts val="0"/>
                </a:spcAft>
                <a:buClr>
                  <a:srgbClr val="000000"/>
                </a:buClr>
                <a:buSzTx/>
                <a:buFont typeface="Arial"/>
                <a:buNone/>
                <a:tabLst/>
                <a:defRPr/>
              </a:pPr>
              <a:t>42</a:t>
            </a:fld>
            <a:endParaRPr kumimoji="0" lang="en-GB" sz="1400" b="0" i="0" u="none" strike="noStrike" kern="0" cap="none" spc="0" normalizeH="0" baseline="0" noProof="0" dirty="0">
              <a:ln>
                <a:noFill/>
              </a:ln>
              <a:solidFill>
                <a:prstClr val="black"/>
              </a:solidFill>
              <a:effectLst/>
              <a:uLnTx/>
              <a:uFillTx/>
              <a:latin typeface="Calibri"/>
              <a:ea typeface="+mn-ea"/>
              <a:cs typeface="Arial"/>
              <a:sym typeface="Arial"/>
            </a:endParaRPr>
          </a:p>
        </p:txBody>
      </p:sp>
      <p:sp>
        <p:nvSpPr>
          <p:cNvPr id="5" name="Footer Placeholder 4">
            <a:extLst>
              <a:ext uri="{FF2B5EF4-FFF2-40B4-BE49-F238E27FC236}">
                <a16:creationId xmlns:a16="http://schemas.microsoft.com/office/drawing/2014/main" id="{2E4C0BAB-22ED-0643-BE12-3BE04FBDA19B}"/>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3249423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698">
              <a:defRPr/>
            </a:pPr>
            <a:endParaRPr lang="en-US" dirty="0"/>
          </a:p>
        </p:txBody>
      </p:sp>
      <p:sp>
        <p:nvSpPr>
          <p:cNvPr id="4" name="Slide Number Placeholder 3"/>
          <p:cNvSpPr>
            <a:spLocks noGrp="1"/>
          </p:cNvSpPr>
          <p:nvPr>
            <p:ph type="sldNum" sz="quarter" idx="10"/>
          </p:nvPr>
        </p:nvSpPr>
        <p:spPr/>
        <p:txBody>
          <a:bodyPr/>
          <a:lstStyle/>
          <a:p>
            <a:pPr marL="0" marR="0" lvl="0" indent="0" algn="l" defTabSz="918698" rtl="0" eaLnBrk="1" fontAlgn="auto" latinLnBrk="0" hangingPunct="1">
              <a:lnSpc>
                <a:spcPct val="100000"/>
              </a:lnSpc>
              <a:spcBef>
                <a:spcPts val="0"/>
              </a:spcBef>
              <a:spcAft>
                <a:spcPts val="0"/>
              </a:spcAft>
              <a:buClr>
                <a:srgbClr val="000000"/>
              </a:buClr>
              <a:buSzTx/>
              <a:buFont typeface="Arial"/>
              <a:buNone/>
              <a:tabLst/>
              <a:defRPr/>
            </a:pPr>
            <a:fld id="{EF349C92-BF53-4231-8ADC-F9B721764E38}" type="slidenum">
              <a:rPr kumimoji="0" lang="en-GB" sz="1400" b="0" i="0" u="none" strike="noStrike" kern="0" cap="none" spc="0" normalizeH="0" baseline="0" noProof="0">
                <a:ln>
                  <a:noFill/>
                </a:ln>
                <a:solidFill>
                  <a:prstClr val="black"/>
                </a:solidFill>
                <a:effectLst/>
                <a:uLnTx/>
                <a:uFillTx/>
                <a:latin typeface="Calibri"/>
                <a:ea typeface="+mn-ea"/>
                <a:cs typeface="Arial"/>
                <a:sym typeface="Arial"/>
              </a:rPr>
              <a:pPr marL="0" marR="0" lvl="0" indent="0" algn="l" defTabSz="918698" rtl="0" eaLnBrk="1" fontAlgn="auto" latinLnBrk="0" hangingPunct="1">
                <a:lnSpc>
                  <a:spcPct val="100000"/>
                </a:lnSpc>
                <a:spcBef>
                  <a:spcPts val="0"/>
                </a:spcBef>
                <a:spcAft>
                  <a:spcPts val="0"/>
                </a:spcAft>
                <a:buClr>
                  <a:srgbClr val="000000"/>
                </a:buClr>
                <a:buSzTx/>
                <a:buFont typeface="Arial"/>
                <a:buNone/>
                <a:tabLst/>
                <a:defRPr/>
              </a:pPr>
              <a:t>43</a:t>
            </a:fld>
            <a:endParaRPr kumimoji="0" lang="en-GB" sz="1400" b="0" i="0" u="none" strike="noStrike" kern="0" cap="none" spc="0" normalizeH="0" baseline="0" noProof="0" dirty="0">
              <a:ln>
                <a:noFill/>
              </a:ln>
              <a:solidFill>
                <a:prstClr val="black"/>
              </a:solidFill>
              <a:effectLst/>
              <a:uLnTx/>
              <a:uFillTx/>
              <a:latin typeface="Calibri"/>
              <a:ea typeface="+mn-ea"/>
              <a:cs typeface="Arial"/>
              <a:sym typeface="Arial"/>
            </a:endParaRPr>
          </a:p>
        </p:txBody>
      </p:sp>
      <p:sp>
        <p:nvSpPr>
          <p:cNvPr id="5" name="Footer Placeholder 4">
            <a:extLst>
              <a:ext uri="{FF2B5EF4-FFF2-40B4-BE49-F238E27FC236}">
                <a16:creationId xmlns:a16="http://schemas.microsoft.com/office/drawing/2014/main" id="{2E4C0BAB-22ED-0643-BE12-3BE04FBDA19B}"/>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4124967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defTabSz="918698">
              <a:buNone/>
              <a:defRPr/>
            </a:pPr>
            <a:endParaRPr lang="en-US" dirty="0"/>
          </a:p>
        </p:txBody>
      </p:sp>
      <p:sp>
        <p:nvSpPr>
          <p:cNvPr id="4" name="Slide Number Placeholder 3"/>
          <p:cNvSpPr>
            <a:spLocks noGrp="1"/>
          </p:cNvSpPr>
          <p:nvPr>
            <p:ph type="sldNum" sz="quarter" idx="10"/>
          </p:nvPr>
        </p:nvSpPr>
        <p:spPr/>
        <p:txBody>
          <a:bodyPr/>
          <a:lstStyle/>
          <a:p>
            <a:pPr marL="0" marR="0" lvl="0" indent="0" algn="l" defTabSz="918698" rtl="0" eaLnBrk="1" fontAlgn="auto" latinLnBrk="0" hangingPunct="1">
              <a:lnSpc>
                <a:spcPct val="100000"/>
              </a:lnSpc>
              <a:spcBef>
                <a:spcPts val="0"/>
              </a:spcBef>
              <a:spcAft>
                <a:spcPts val="0"/>
              </a:spcAft>
              <a:buClr>
                <a:srgbClr val="000000"/>
              </a:buClr>
              <a:buSzTx/>
              <a:buFont typeface="Arial"/>
              <a:buNone/>
              <a:tabLst/>
              <a:defRPr/>
            </a:pPr>
            <a:fld id="{EF349C92-BF53-4231-8ADC-F9B721764E38}" type="slidenum">
              <a:rPr kumimoji="0" lang="en-GB" sz="1400" b="0" i="0" u="none" strike="noStrike" kern="0" cap="none" spc="0" normalizeH="0" baseline="0" noProof="0">
                <a:ln>
                  <a:noFill/>
                </a:ln>
                <a:solidFill>
                  <a:prstClr val="black"/>
                </a:solidFill>
                <a:effectLst/>
                <a:uLnTx/>
                <a:uFillTx/>
                <a:latin typeface="Calibri"/>
                <a:ea typeface="+mn-ea"/>
                <a:cs typeface="Arial"/>
                <a:sym typeface="Arial"/>
              </a:rPr>
              <a:pPr marL="0" marR="0" lvl="0" indent="0" algn="l" defTabSz="918698" rtl="0" eaLnBrk="1" fontAlgn="auto" latinLnBrk="0" hangingPunct="1">
                <a:lnSpc>
                  <a:spcPct val="100000"/>
                </a:lnSpc>
                <a:spcBef>
                  <a:spcPts val="0"/>
                </a:spcBef>
                <a:spcAft>
                  <a:spcPts val="0"/>
                </a:spcAft>
                <a:buClr>
                  <a:srgbClr val="000000"/>
                </a:buClr>
                <a:buSzTx/>
                <a:buFont typeface="Arial"/>
                <a:buNone/>
                <a:tabLst/>
                <a:defRPr/>
              </a:pPr>
              <a:t>44</a:t>
            </a:fld>
            <a:endParaRPr kumimoji="0" lang="en-GB" sz="1400" b="0" i="0" u="none" strike="noStrike" kern="0" cap="none" spc="0" normalizeH="0" baseline="0" noProof="0" dirty="0">
              <a:ln>
                <a:noFill/>
              </a:ln>
              <a:solidFill>
                <a:prstClr val="black"/>
              </a:solidFill>
              <a:effectLst/>
              <a:uLnTx/>
              <a:uFillTx/>
              <a:latin typeface="Calibri"/>
              <a:ea typeface="+mn-ea"/>
              <a:cs typeface="Arial"/>
              <a:sym typeface="Arial"/>
            </a:endParaRPr>
          </a:p>
        </p:txBody>
      </p:sp>
      <p:sp>
        <p:nvSpPr>
          <p:cNvPr id="5" name="Footer Placeholder 4">
            <a:extLst>
              <a:ext uri="{FF2B5EF4-FFF2-40B4-BE49-F238E27FC236}">
                <a16:creationId xmlns:a16="http://schemas.microsoft.com/office/drawing/2014/main" id="{2E4C0BAB-22ED-0643-BE12-3BE04FBDA19B}"/>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5134101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698">
              <a:defRPr/>
            </a:pPr>
            <a:endParaRPr lang="en-US" dirty="0"/>
          </a:p>
        </p:txBody>
      </p:sp>
      <p:sp>
        <p:nvSpPr>
          <p:cNvPr id="4" name="Slide Number Placeholder 3"/>
          <p:cNvSpPr>
            <a:spLocks noGrp="1"/>
          </p:cNvSpPr>
          <p:nvPr>
            <p:ph type="sldNum" sz="quarter" idx="10"/>
          </p:nvPr>
        </p:nvSpPr>
        <p:spPr/>
        <p:txBody>
          <a:bodyPr/>
          <a:lstStyle/>
          <a:p>
            <a:pPr marL="0" marR="0" lvl="0" indent="0" algn="l" defTabSz="918698" rtl="0" eaLnBrk="1" fontAlgn="auto" latinLnBrk="0" hangingPunct="1">
              <a:lnSpc>
                <a:spcPct val="100000"/>
              </a:lnSpc>
              <a:spcBef>
                <a:spcPts val="0"/>
              </a:spcBef>
              <a:spcAft>
                <a:spcPts val="0"/>
              </a:spcAft>
              <a:buClr>
                <a:srgbClr val="000000"/>
              </a:buClr>
              <a:buSzTx/>
              <a:buFont typeface="Arial"/>
              <a:buNone/>
              <a:tabLst/>
              <a:defRPr/>
            </a:pPr>
            <a:fld id="{EF349C92-BF53-4231-8ADC-F9B721764E38}" type="slidenum">
              <a:rPr kumimoji="0" lang="en-GB" sz="1400" b="0" i="0" u="none" strike="noStrike" kern="0" cap="none" spc="0" normalizeH="0" baseline="0" noProof="0">
                <a:ln>
                  <a:noFill/>
                </a:ln>
                <a:solidFill>
                  <a:prstClr val="black"/>
                </a:solidFill>
                <a:effectLst/>
                <a:uLnTx/>
                <a:uFillTx/>
                <a:latin typeface="Calibri"/>
                <a:ea typeface="+mn-ea"/>
                <a:cs typeface="Arial"/>
                <a:sym typeface="Arial"/>
              </a:rPr>
              <a:pPr marL="0" marR="0" lvl="0" indent="0" algn="l" defTabSz="918698" rtl="0" eaLnBrk="1" fontAlgn="auto" latinLnBrk="0" hangingPunct="1">
                <a:lnSpc>
                  <a:spcPct val="100000"/>
                </a:lnSpc>
                <a:spcBef>
                  <a:spcPts val="0"/>
                </a:spcBef>
                <a:spcAft>
                  <a:spcPts val="0"/>
                </a:spcAft>
                <a:buClr>
                  <a:srgbClr val="000000"/>
                </a:buClr>
                <a:buSzTx/>
                <a:buFont typeface="Arial"/>
                <a:buNone/>
                <a:tabLst/>
                <a:defRPr/>
              </a:pPr>
              <a:t>45</a:t>
            </a:fld>
            <a:endParaRPr kumimoji="0" lang="en-GB" sz="1400" b="0" i="0" u="none" strike="noStrike" kern="0" cap="none" spc="0" normalizeH="0" baseline="0" noProof="0" dirty="0">
              <a:ln>
                <a:noFill/>
              </a:ln>
              <a:solidFill>
                <a:prstClr val="black"/>
              </a:solidFill>
              <a:effectLst/>
              <a:uLnTx/>
              <a:uFillTx/>
              <a:latin typeface="Calibri"/>
              <a:ea typeface="+mn-ea"/>
              <a:cs typeface="Arial"/>
              <a:sym typeface="Arial"/>
            </a:endParaRPr>
          </a:p>
        </p:txBody>
      </p:sp>
      <p:sp>
        <p:nvSpPr>
          <p:cNvPr id="5" name="Footer Placeholder 4">
            <a:extLst>
              <a:ext uri="{FF2B5EF4-FFF2-40B4-BE49-F238E27FC236}">
                <a16:creationId xmlns:a16="http://schemas.microsoft.com/office/drawing/2014/main" id="{2E4C0BAB-22ED-0643-BE12-3BE04FBDA19B}"/>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8070500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5" name="Slide Number Placeholder 4"/>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45B81B9-F387-4A4D-9D78-12D379930F17}" type="slidenum">
              <a:rPr kumimoji="0" lang="en-GB"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46</a:t>
            </a:fld>
            <a:endParaRPr kumimoji="0" lang="en-GB"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9837996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698">
              <a:defRPr/>
            </a:pPr>
            <a:endParaRPr lang="en-US" dirty="0"/>
          </a:p>
        </p:txBody>
      </p:sp>
      <p:sp>
        <p:nvSpPr>
          <p:cNvPr id="4" name="Slide Number Placeholder 3"/>
          <p:cNvSpPr>
            <a:spLocks noGrp="1"/>
          </p:cNvSpPr>
          <p:nvPr>
            <p:ph type="sldNum" sz="quarter" idx="10"/>
          </p:nvPr>
        </p:nvSpPr>
        <p:spPr/>
        <p:txBody>
          <a:bodyPr/>
          <a:lstStyle/>
          <a:p>
            <a:pPr marL="0" marR="0" lvl="0" indent="0" algn="l" defTabSz="918698" rtl="0" eaLnBrk="1" fontAlgn="auto" latinLnBrk="0" hangingPunct="1">
              <a:lnSpc>
                <a:spcPct val="100000"/>
              </a:lnSpc>
              <a:spcBef>
                <a:spcPts val="0"/>
              </a:spcBef>
              <a:spcAft>
                <a:spcPts val="0"/>
              </a:spcAft>
              <a:buClr>
                <a:srgbClr val="000000"/>
              </a:buClr>
              <a:buSzTx/>
              <a:buFont typeface="Arial"/>
              <a:buNone/>
              <a:tabLst/>
              <a:defRPr/>
            </a:pPr>
            <a:fld id="{EF349C92-BF53-4231-8ADC-F9B721764E38}" type="slidenum">
              <a:rPr kumimoji="0" lang="en-GB" sz="1400" b="0" i="0" u="none" strike="noStrike" kern="0" cap="none" spc="0" normalizeH="0" baseline="0" noProof="0">
                <a:ln>
                  <a:noFill/>
                </a:ln>
                <a:solidFill>
                  <a:prstClr val="black"/>
                </a:solidFill>
                <a:effectLst/>
                <a:uLnTx/>
                <a:uFillTx/>
                <a:latin typeface="Calibri"/>
                <a:ea typeface="+mn-ea"/>
                <a:cs typeface="Arial"/>
                <a:sym typeface="Arial"/>
              </a:rPr>
              <a:pPr marL="0" marR="0" lvl="0" indent="0" algn="l" defTabSz="918698" rtl="0" eaLnBrk="1" fontAlgn="auto" latinLnBrk="0" hangingPunct="1">
                <a:lnSpc>
                  <a:spcPct val="100000"/>
                </a:lnSpc>
                <a:spcBef>
                  <a:spcPts val="0"/>
                </a:spcBef>
                <a:spcAft>
                  <a:spcPts val="0"/>
                </a:spcAft>
                <a:buClr>
                  <a:srgbClr val="000000"/>
                </a:buClr>
                <a:buSzTx/>
                <a:buFont typeface="Arial"/>
                <a:buNone/>
                <a:tabLst/>
                <a:defRPr/>
              </a:pPr>
              <a:t>47</a:t>
            </a:fld>
            <a:endParaRPr kumimoji="0" lang="en-GB" sz="1400" b="0" i="0" u="none" strike="noStrike" kern="0" cap="none" spc="0" normalizeH="0" baseline="0" noProof="0" dirty="0">
              <a:ln>
                <a:noFill/>
              </a:ln>
              <a:solidFill>
                <a:prstClr val="black"/>
              </a:solidFill>
              <a:effectLst/>
              <a:uLnTx/>
              <a:uFillTx/>
              <a:latin typeface="Calibri"/>
              <a:ea typeface="+mn-ea"/>
              <a:cs typeface="Arial"/>
              <a:sym typeface="Arial"/>
            </a:endParaRPr>
          </a:p>
        </p:txBody>
      </p:sp>
      <p:sp>
        <p:nvSpPr>
          <p:cNvPr id="5" name="Footer Placeholder 4">
            <a:extLst>
              <a:ext uri="{FF2B5EF4-FFF2-40B4-BE49-F238E27FC236}">
                <a16:creationId xmlns:a16="http://schemas.microsoft.com/office/drawing/2014/main" id="{2E4C0BAB-22ED-0643-BE12-3BE04FBDA19B}"/>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1264508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l" defTabSz="918698" rtl="0" eaLnBrk="1" fontAlgn="auto" latinLnBrk="0" hangingPunct="1">
              <a:lnSpc>
                <a:spcPct val="100000"/>
              </a:lnSpc>
              <a:spcBef>
                <a:spcPts val="0"/>
              </a:spcBef>
              <a:spcAft>
                <a:spcPts val="0"/>
              </a:spcAft>
              <a:buClr>
                <a:srgbClr val="000000"/>
              </a:buClr>
              <a:buSzTx/>
              <a:buFont typeface="Arial"/>
              <a:buNone/>
              <a:tabLst/>
              <a:defRPr/>
            </a:pPr>
            <a:fld id="{EF349C92-BF53-4231-8ADC-F9B721764E38}" type="slidenum">
              <a:rPr kumimoji="0" lang="en-GB" sz="1400" b="0" i="0" u="none" strike="noStrike" kern="0" cap="none" spc="0" normalizeH="0" baseline="0" noProof="0">
                <a:ln>
                  <a:noFill/>
                </a:ln>
                <a:solidFill>
                  <a:prstClr val="black"/>
                </a:solidFill>
                <a:effectLst/>
                <a:uLnTx/>
                <a:uFillTx/>
                <a:latin typeface="Calibri"/>
                <a:ea typeface="+mn-ea"/>
                <a:cs typeface="Arial"/>
                <a:sym typeface="Arial"/>
              </a:rPr>
              <a:pPr marL="0" marR="0" lvl="0" indent="0" algn="l" defTabSz="918698" rtl="0" eaLnBrk="1" fontAlgn="auto" latinLnBrk="0" hangingPunct="1">
                <a:lnSpc>
                  <a:spcPct val="100000"/>
                </a:lnSpc>
                <a:spcBef>
                  <a:spcPts val="0"/>
                </a:spcBef>
                <a:spcAft>
                  <a:spcPts val="0"/>
                </a:spcAft>
                <a:buClr>
                  <a:srgbClr val="000000"/>
                </a:buClr>
                <a:buSzTx/>
                <a:buFont typeface="Arial"/>
                <a:buNone/>
                <a:tabLst/>
                <a:defRPr/>
              </a:pPr>
              <a:t>48</a:t>
            </a:fld>
            <a:endParaRPr kumimoji="0" lang="en-GB" sz="1400" b="0" i="0" u="none" strike="noStrike" kern="0" cap="none" spc="0" normalizeH="0" baseline="0" noProof="0" dirty="0">
              <a:ln>
                <a:noFill/>
              </a:ln>
              <a:solidFill>
                <a:prstClr val="black"/>
              </a:solidFill>
              <a:effectLst/>
              <a:uLnTx/>
              <a:uFillTx/>
              <a:latin typeface="Calibri"/>
              <a:ea typeface="+mn-ea"/>
              <a:cs typeface="Arial"/>
              <a:sym typeface="Arial"/>
            </a:endParaRPr>
          </a:p>
        </p:txBody>
      </p:sp>
      <p:sp>
        <p:nvSpPr>
          <p:cNvPr id="5" name="Footer Placeholder 4">
            <a:extLst>
              <a:ext uri="{FF2B5EF4-FFF2-40B4-BE49-F238E27FC236}">
                <a16:creationId xmlns:a16="http://schemas.microsoft.com/office/drawing/2014/main" id="{2E4C0BAB-22ED-0643-BE12-3BE04FBDA19B}"/>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5539405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698">
              <a:defRPr/>
            </a:pPr>
            <a:endParaRPr lang="en-US" dirty="0"/>
          </a:p>
        </p:txBody>
      </p:sp>
      <p:sp>
        <p:nvSpPr>
          <p:cNvPr id="4" name="Slide Number Placeholder 3"/>
          <p:cNvSpPr>
            <a:spLocks noGrp="1"/>
          </p:cNvSpPr>
          <p:nvPr>
            <p:ph type="sldNum" sz="quarter" idx="10"/>
          </p:nvPr>
        </p:nvSpPr>
        <p:spPr/>
        <p:txBody>
          <a:bodyPr/>
          <a:lstStyle/>
          <a:p>
            <a:pPr marL="0" marR="0" lvl="0" indent="0" algn="l" defTabSz="918698" rtl="0" eaLnBrk="1" fontAlgn="auto" latinLnBrk="0" hangingPunct="1">
              <a:lnSpc>
                <a:spcPct val="100000"/>
              </a:lnSpc>
              <a:spcBef>
                <a:spcPts val="0"/>
              </a:spcBef>
              <a:spcAft>
                <a:spcPts val="0"/>
              </a:spcAft>
              <a:buClr>
                <a:srgbClr val="000000"/>
              </a:buClr>
              <a:buSzTx/>
              <a:buFont typeface="Arial"/>
              <a:buNone/>
              <a:tabLst/>
              <a:defRPr/>
            </a:pPr>
            <a:fld id="{EF349C92-BF53-4231-8ADC-F9B721764E38}" type="slidenum">
              <a:rPr kumimoji="0" lang="en-GB" sz="1400" b="0" i="0" u="none" strike="noStrike" kern="0" cap="none" spc="0" normalizeH="0" baseline="0" noProof="0">
                <a:ln>
                  <a:noFill/>
                </a:ln>
                <a:solidFill>
                  <a:prstClr val="black"/>
                </a:solidFill>
                <a:effectLst/>
                <a:uLnTx/>
                <a:uFillTx/>
                <a:latin typeface="Calibri"/>
                <a:ea typeface="+mn-ea"/>
                <a:cs typeface="Arial"/>
                <a:sym typeface="Arial"/>
              </a:rPr>
              <a:pPr marL="0" marR="0" lvl="0" indent="0" algn="l" defTabSz="918698" rtl="0" eaLnBrk="1" fontAlgn="auto" latinLnBrk="0" hangingPunct="1">
                <a:lnSpc>
                  <a:spcPct val="100000"/>
                </a:lnSpc>
                <a:spcBef>
                  <a:spcPts val="0"/>
                </a:spcBef>
                <a:spcAft>
                  <a:spcPts val="0"/>
                </a:spcAft>
                <a:buClr>
                  <a:srgbClr val="000000"/>
                </a:buClr>
                <a:buSzTx/>
                <a:buFont typeface="Arial"/>
                <a:buNone/>
                <a:tabLst/>
                <a:defRPr/>
              </a:pPr>
              <a:t>49</a:t>
            </a:fld>
            <a:endParaRPr kumimoji="0" lang="en-GB" sz="1400" b="0" i="0" u="none" strike="noStrike" kern="0" cap="none" spc="0" normalizeH="0" baseline="0" noProof="0" dirty="0">
              <a:ln>
                <a:noFill/>
              </a:ln>
              <a:solidFill>
                <a:prstClr val="black"/>
              </a:solidFill>
              <a:effectLst/>
              <a:uLnTx/>
              <a:uFillTx/>
              <a:latin typeface="Calibri"/>
              <a:ea typeface="+mn-ea"/>
              <a:cs typeface="Arial"/>
              <a:sym typeface="Arial"/>
            </a:endParaRPr>
          </a:p>
        </p:txBody>
      </p:sp>
      <p:sp>
        <p:nvSpPr>
          <p:cNvPr id="5" name="Footer Placeholder 4">
            <a:extLst>
              <a:ext uri="{FF2B5EF4-FFF2-40B4-BE49-F238E27FC236}">
                <a16:creationId xmlns:a16="http://schemas.microsoft.com/office/drawing/2014/main" id="{2E4C0BAB-22ED-0643-BE12-3BE04FBDA19B}"/>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6009491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698">
              <a:defRPr/>
            </a:pPr>
            <a:endParaRPr lang="en-US" dirty="0"/>
          </a:p>
        </p:txBody>
      </p:sp>
      <p:sp>
        <p:nvSpPr>
          <p:cNvPr id="4" name="Slide Number Placeholder 3"/>
          <p:cNvSpPr>
            <a:spLocks noGrp="1"/>
          </p:cNvSpPr>
          <p:nvPr>
            <p:ph type="sldNum" sz="quarter" idx="10"/>
          </p:nvPr>
        </p:nvSpPr>
        <p:spPr/>
        <p:txBody>
          <a:bodyPr/>
          <a:lstStyle/>
          <a:p>
            <a:pPr marL="0" marR="0" lvl="0" indent="0" algn="l" defTabSz="918698" rtl="0" eaLnBrk="1" fontAlgn="auto" latinLnBrk="0" hangingPunct="1">
              <a:lnSpc>
                <a:spcPct val="100000"/>
              </a:lnSpc>
              <a:spcBef>
                <a:spcPts val="0"/>
              </a:spcBef>
              <a:spcAft>
                <a:spcPts val="0"/>
              </a:spcAft>
              <a:buClr>
                <a:srgbClr val="000000"/>
              </a:buClr>
              <a:buSzTx/>
              <a:buFont typeface="Arial"/>
              <a:buNone/>
              <a:tabLst/>
              <a:defRPr/>
            </a:pPr>
            <a:fld id="{EF349C92-BF53-4231-8ADC-F9B721764E38}" type="slidenum">
              <a:rPr kumimoji="0" lang="en-GB" sz="1400" b="0" i="0" u="none" strike="noStrike" kern="0" cap="none" spc="0" normalizeH="0" baseline="0" noProof="0">
                <a:ln>
                  <a:noFill/>
                </a:ln>
                <a:solidFill>
                  <a:prstClr val="black"/>
                </a:solidFill>
                <a:effectLst/>
                <a:uLnTx/>
                <a:uFillTx/>
                <a:latin typeface="Calibri"/>
                <a:ea typeface="+mn-ea"/>
                <a:cs typeface="Arial"/>
                <a:sym typeface="Arial"/>
              </a:rPr>
              <a:pPr marL="0" marR="0" lvl="0" indent="0" algn="l" defTabSz="918698" rtl="0" eaLnBrk="1" fontAlgn="auto" latinLnBrk="0" hangingPunct="1">
                <a:lnSpc>
                  <a:spcPct val="100000"/>
                </a:lnSpc>
                <a:spcBef>
                  <a:spcPts val="0"/>
                </a:spcBef>
                <a:spcAft>
                  <a:spcPts val="0"/>
                </a:spcAft>
                <a:buClr>
                  <a:srgbClr val="000000"/>
                </a:buClr>
                <a:buSzTx/>
                <a:buFont typeface="Arial"/>
                <a:buNone/>
                <a:tabLst/>
                <a:defRPr/>
              </a:pPr>
              <a:t>50</a:t>
            </a:fld>
            <a:endParaRPr kumimoji="0" lang="en-GB" sz="1400" b="0" i="0" u="none" strike="noStrike" kern="0" cap="none" spc="0" normalizeH="0" baseline="0" noProof="0" dirty="0">
              <a:ln>
                <a:noFill/>
              </a:ln>
              <a:solidFill>
                <a:prstClr val="black"/>
              </a:solidFill>
              <a:effectLst/>
              <a:uLnTx/>
              <a:uFillTx/>
              <a:latin typeface="Calibri"/>
              <a:ea typeface="+mn-ea"/>
              <a:cs typeface="Arial"/>
              <a:sym typeface="Arial"/>
            </a:endParaRPr>
          </a:p>
        </p:txBody>
      </p:sp>
      <p:sp>
        <p:nvSpPr>
          <p:cNvPr id="5" name="Footer Placeholder 4">
            <a:extLst>
              <a:ext uri="{FF2B5EF4-FFF2-40B4-BE49-F238E27FC236}">
                <a16:creationId xmlns:a16="http://schemas.microsoft.com/office/drawing/2014/main" id="{2E4C0BAB-22ED-0643-BE12-3BE04FBDA19B}"/>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340745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49222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31044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8739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So, the overall project aim is to increase the uptake of Family Intervention as it had been neglected for some time due to </a:t>
            </a:r>
            <a:r>
              <a:rPr lang="en-GB" sz="1200" kern="1200" dirty="0" err="1">
                <a:solidFill>
                  <a:schemeClr val="tx1"/>
                </a:solidFill>
                <a:effectLst/>
                <a:latin typeface="+mn-lt"/>
                <a:ea typeface="+mn-ea"/>
                <a:cs typeface="+mn-cs"/>
              </a:rPr>
              <a:t>covid</a:t>
            </a:r>
            <a:r>
              <a:rPr lang="en-GB" sz="1200" kern="1200" dirty="0">
                <a:solidFill>
                  <a:schemeClr val="tx1"/>
                </a:solidFill>
                <a:effectLst/>
                <a:latin typeface="+mn-lt"/>
                <a:ea typeface="+mn-ea"/>
                <a:cs typeface="+mn-cs"/>
              </a:rPr>
              <a:t> issues and staffing changes.  </a:t>
            </a:r>
          </a:p>
          <a:p>
            <a:r>
              <a:rPr lang="en-GB" sz="1200" kern="1200" dirty="0">
                <a:solidFill>
                  <a:schemeClr val="tx1"/>
                </a:solidFill>
                <a:effectLst/>
                <a:latin typeface="+mn-lt"/>
                <a:ea typeface="+mn-ea"/>
                <a:cs typeface="+mn-cs"/>
              </a:rPr>
              <a:t>In an attempt to move forward, four clinical members of staff embarked on the King’s college training programme for CBT FI – which is a yearlong post graduate course</a:t>
            </a:r>
            <a:r>
              <a:rPr lang="en-GB" sz="1200" kern="1200" baseline="0" dirty="0">
                <a:solidFill>
                  <a:schemeClr val="tx1"/>
                </a:solidFill>
                <a:effectLst/>
                <a:latin typeface="+mn-lt"/>
                <a:ea typeface="+mn-ea"/>
                <a:cs typeface="+mn-cs"/>
              </a:rPr>
              <a:t> that</a:t>
            </a:r>
            <a:r>
              <a:rPr lang="en-GB" sz="1200" kern="1200" dirty="0">
                <a:solidFill>
                  <a:schemeClr val="tx1"/>
                </a:solidFill>
                <a:effectLst/>
                <a:latin typeface="+mn-lt"/>
                <a:ea typeface="+mn-ea"/>
                <a:cs typeface="+mn-cs"/>
              </a:rPr>
              <a:t> came to an end in January 2025, and we are (anxiously) awaiting results.  </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Initially, the aim had been to increase uptake by of FI to 25% - from the previous figure of 0.  As a team, we wanted to set an achievable goal but did not anticipate the level of success we have had.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 give context, </a:t>
            </a:r>
            <a:r>
              <a:rPr lang="en-GB" sz="1200" b="1" kern="1200" dirty="0">
                <a:solidFill>
                  <a:schemeClr val="tx1"/>
                </a:solidFill>
                <a:effectLst/>
                <a:latin typeface="+mn-lt"/>
                <a:ea typeface="+mn-ea"/>
                <a:cs typeface="+mn-cs"/>
              </a:rPr>
              <a:t>Navigo’s EIP is </a:t>
            </a:r>
            <a:r>
              <a:rPr lang="en-GB" sz="1200" b="0" kern="1200" dirty="0">
                <a:solidFill>
                  <a:schemeClr val="tx1"/>
                </a:solidFill>
                <a:effectLst/>
                <a:latin typeface="+mn-lt"/>
                <a:ea typeface="+mn-ea"/>
                <a:cs typeface="+mn-cs"/>
              </a:rPr>
              <a:t>a relatively small</a:t>
            </a:r>
            <a:r>
              <a:rPr lang="en-GB" sz="1200" b="0" kern="1200" baseline="0" dirty="0">
                <a:solidFill>
                  <a:schemeClr val="tx1"/>
                </a:solidFill>
                <a:effectLst/>
                <a:latin typeface="+mn-lt"/>
                <a:ea typeface="+mn-ea"/>
                <a:cs typeface="+mn-cs"/>
              </a:rPr>
              <a:t> team that is</a:t>
            </a:r>
            <a:r>
              <a:rPr lang="en-GB" sz="1200" b="1" kern="120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made up </a:t>
            </a:r>
            <a:r>
              <a:rPr lang="en-GB" sz="1200" kern="1200" dirty="0">
                <a:solidFill>
                  <a:schemeClr val="tx1"/>
                </a:solidFill>
                <a:effectLst/>
                <a:latin typeface="+mn-lt"/>
                <a:ea typeface="+mn-ea"/>
                <a:cs typeface="+mn-cs"/>
              </a:rPr>
              <a:t>of 7x clinicians (3x Social Workers, 1x Occupational Therapist and 3x Nurses (one of those being the teams manager), a CBT Therapist, A Consultant Psychiatrist, 1x Support worker and 1x peer support.  The general number of individuals on the team’s caseload is around 11-15 per Clinician.  Currently, the teams caseload is 61.</a:t>
            </a:r>
          </a:p>
          <a:p>
            <a:endParaRPr lang="en-GB" sz="1200" kern="1200" dirty="0">
              <a:solidFill>
                <a:schemeClr val="tx1"/>
              </a:solidFill>
              <a:effectLst/>
              <a:latin typeface="+mn-lt"/>
              <a:ea typeface="+mn-ea"/>
              <a:cs typeface="+mn-cs"/>
            </a:endParaRPr>
          </a:p>
          <a:p>
            <a:r>
              <a:rPr lang="en-GB" dirty="0"/>
              <a:t>Prior to</a:t>
            </a:r>
            <a:r>
              <a:rPr lang="en-GB" baseline="0" dirty="0"/>
              <a:t> the King’s training, there had been four members of the team trained in BFT FI.</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69303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dirty="0"/>
              <a:t>For the last presentation, we spoke a lot about the methodology and how the figures indicate we are definitely heading in the right direction and this still continues to be</a:t>
            </a:r>
            <a:r>
              <a:rPr lang="en-GB" baseline="0" dirty="0"/>
              <a:t> the case.</a:t>
            </a:r>
          </a:p>
          <a:p>
            <a:pPr>
              <a:lnSpc>
                <a:spcPct val="107000"/>
              </a:lnSpc>
              <a:spcAft>
                <a:spcPts val="800"/>
              </a:spcAft>
            </a:pPr>
            <a:endParaRPr lang="en-GB" baseline="0" dirty="0"/>
          </a:p>
          <a:p>
            <a:pPr>
              <a:lnSpc>
                <a:spcPct val="107000"/>
              </a:lnSpc>
              <a:spcAft>
                <a:spcPts val="800"/>
              </a:spcAft>
            </a:pPr>
            <a:r>
              <a:rPr lang="en-GB" baseline="0" dirty="0"/>
              <a:t>We considered how to sell the intervention.  </a:t>
            </a:r>
            <a:r>
              <a:rPr lang="en-GB" sz="1200" kern="1200" dirty="0">
                <a:solidFill>
                  <a:schemeClr val="tx1"/>
                </a:solidFill>
                <a:effectLst/>
                <a:latin typeface="+mn-lt"/>
                <a:ea typeface="+mn-ea"/>
                <a:cs typeface="+mn-cs"/>
              </a:rPr>
              <a:t>We started by focusing on the service menu’s – looking at the individuals that have accepted FI.  We then considered how many of the accepted families/support networks then went on to engage in the initial session of FI and those that had completed FI.</a:t>
            </a:r>
          </a:p>
          <a:p>
            <a:pPr>
              <a:lnSpc>
                <a:spcPct val="107000"/>
              </a:lnSpc>
              <a:spcAft>
                <a:spcPts val="800"/>
              </a:spcAft>
            </a:pP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Through the QI programme process and supervision sessions with Maureen, we began to realise the importance of language and exactly how we measure the uptake and effectivity. In other words, we needed to breakdown the overall process – posing questions such as do we consider just the accepting cases, engagement with allocated family workers, how many sessions do we consider for formal measurement.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making such considerations and breaking things down in this way, it has allowed us set more achievable goals and look at what the barriers are and what is actually working well – providing a detailed account for reflection.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helps to implement change, such as more detailed service menu and a family work leaflet</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pPr>
              <a:lnSpc>
                <a:spcPct val="107000"/>
              </a:lnSpc>
              <a:spcAft>
                <a:spcPts val="800"/>
              </a:spcAft>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7D989-D3B1-4A4B-8C88-4D400A89D79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08619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135C15-C8FA-4D0D-8B3C-8D81AA1746B0}" type="datetimeFigureOut">
              <a:rPr lang="en-GB" smtClean="0"/>
              <a:t>12/02/2025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C25E08-8AE5-4EBB-BC2A-F5EE3E2F9DE5}"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5938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35C15-C8FA-4D0D-8B3C-8D81AA1746B0}" type="datetimeFigureOut">
              <a:rPr lang="en-GB" smtClean="0"/>
              <a:t>12/02/2025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C25E08-8AE5-4EBB-BC2A-F5EE3E2F9DE5}" type="slidenum">
              <a:rPr lang="en-GB" smtClean="0"/>
              <a:t>‹#›</a:t>
            </a:fld>
            <a:endParaRPr lang="en-GB"/>
          </a:p>
        </p:txBody>
      </p:sp>
    </p:spTree>
    <p:extLst>
      <p:ext uri="{BB962C8B-B14F-4D97-AF65-F5344CB8AC3E}">
        <p14:creationId xmlns:p14="http://schemas.microsoft.com/office/powerpoint/2010/main" val="1196848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35C15-C8FA-4D0D-8B3C-8D81AA1746B0}" type="datetimeFigureOut">
              <a:rPr lang="en-GB" smtClean="0"/>
              <a:t>12/02/2025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C25E08-8AE5-4EBB-BC2A-F5EE3E2F9DE5}" type="slidenum">
              <a:rPr lang="en-GB" smtClean="0"/>
              <a:t>‹#›</a:t>
            </a:fld>
            <a:endParaRPr lang="en-GB"/>
          </a:p>
        </p:txBody>
      </p:sp>
    </p:spTree>
    <p:extLst>
      <p:ext uri="{BB962C8B-B14F-4D97-AF65-F5344CB8AC3E}">
        <p14:creationId xmlns:p14="http://schemas.microsoft.com/office/powerpoint/2010/main" val="2173258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14D5BA-CEE6-4D69-A56B-1AFBBC9A797D}"/>
              </a:ext>
            </a:extLst>
          </p:cNvPr>
          <p:cNvSpPr>
            <a:spLocks noGrp="1"/>
          </p:cNvSpPr>
          <p:nvPr>
            <p:ph idx="1"/>
          </p:nvPr>
        </p:nvSpPr>
        <p:spPr/>
        <p:txBody>
          <a:bodyPr/>
          <a:lstStyle>
            <a:lvl1pPr indent="-270000">
              <a:defRPr>
                <a:solidFill>
                  <a:schemeClr val="tx1"/>
                </a:solidFill>
              </a:defRPr>
            </a:lvl1pPr>
            <a:lvl2pPr indent="-270000">
              <a:defRPr>
                <a:solidFill>
                  <a:schemeClr val="tx1"/>
                </a:solidFill>
              </a:defRPr>
            </a:lvl2pPr>
            <a:lvl3pPr indent="-270000">
              <a:defRPr>
                <a:solidFill>
                  <a:schemeClr val="tx1"/>
                </a:solidFill>
              </a:defRPr>
            </a:lvl3pPr>
            <a:lvl4pPr indent="-270000">
              <a:defRPr>
                <a:solidFill>
                  <a:schemeClr val="tx1"/>
                </a:solidFill>
              </a:defRPr>
            </a:lvl4pPr>
            <a:lvl5pPr indent="-2700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511605-F8CB-4752-8C3A-0BF9D685AD48}"/>
              </a:ext>
            </a:extLst>
          </p:cNvPr>
          <p:cNvSpPr>
            <a:spLocks noGrp="1"/>
          </p:cNvSpPr>
          <p:nvPr>
            <p:ph type="dt" sz="half" idx="10"/>
          </p:nvPr>
        </p:nvSpPr>
        <p:spPr/>
        <p:txBody>
          <a:bodyPr/>
          <a:lstStyle/>
          <a:p>
            <a:fld id="{A0546F60-C055-4FC9-BDAD-4F454485A016}" type="datetimeFigureOut">
              <a:rPr lang="en-GB" smtClean="0"/>
              <a:t>12/02/2025</a:t>
            </a:fld>
            <a:endParaRPr lang="en-GB"/>
          </a:p>
        </p:txBody>
      </p:sp>
      <p:sp>
        <p:nvSpPr>
          <p:cNvPr id="5" name="Footer Placeholder 4">
            <a:extLst>
              <a:ext uri="{FF2B5EF4-FFF2-40B4-BE49-F238E27FC236}">
                <a16:creationId xmlns:a16="http://schemas.microsoft.com/office/drawing/2014/main" id="{6A669FFB-601A-4267-B4DC-927FCB7FEA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E9644A-0CB6-4ED6-A23D-5B87142BCF9B}"/>
              </a:ext>
            </a:extLst>
          </p:cNvPr>
          <p:cNvSpPr>
            <a:spLocks noGrp="1"/>
          </p:cNvSpPr>
          <p:nvPr>
            <p:ph type="sldNum" sz="quarter" idx="12"/>
          </p:nvPr>
        </p:nvSpPr>
        <p:spPr/>
        <p:txBody>
          <a:bodyPr/>
          <a:lstStyle/>
          <a:p>
            <a:fld id="{150CB4A6-2699-4519-BFE6-ABD75EDD09F1}" type="slidenum">
              <a:rPr lang="en-GB" smtClean="0"/>
              <a:t>‹#›</a:t>
            </a:fld>
            <a:endParaRPr lang="en-GB"/>
          </a:p>
        </p:txBody>
      </p:sp>
      <p:sp>
        <p:nvSpPr>
          <p:cNvPr id="7" name="Title 6">
            <a:extLst>
              <a:ext uri="{FF2B5EF4-FFF2-40B4-BE49-F238E27FC236}">
                <a16:creationId xmlns:a16="http://schemas.microsoft.com/office/drawing/2014/main" id="{DFAC9B69-F129-400E-AA59-339D3376B2C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0524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RCPsych: transition slide">
    <p:bg>
      <p:bgPr>
        <a:solidFill>
          <a:srgbClr val="00558F"/>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98E8E32-F811-4197-8815-7DB236EC0791}"/>
              </a:ext>
            </a:extLst>
          </p:cNvPr>
          <p:cNvSpPr>
            <a:spLocks noGrp="1"/>
          </p:cNvSpPr>
          <p:nvPr>
            <p:ph type="dt" sz="half" idx="10"/>
          </p:nvPr>
        </p:nvSpPr>
        <p:spPr/>
        <p:txBody>
          <a:bodyPr/>
          <a:lstStyle/>
          <a:p>
            <a:fld id="{A0546F60-C055-4FC9-BDAD-4F454485A016}" type="datetimeFigureOut">
              <a:rPr lang="en-GB" smtClean="0"/>
              <a:t>12/02/2025</a:t>
            </a:fld>
            <a:endParaRPr lang="en-GB"/>
          </a:p>
        </p:txBody>
      </p:sp>
      <p:sp>
        <p:nvSpPr>
          <p:cNvPr id="4" name="Footer Placeholder 3">
            <a:extLst>
              <a:ext uri="{FF2B5EF4-FFF2-40B4-BE49-F238E27FC236}">
                <a16:creationId xmlns:a16="http://schemas.microsoft.com/office/drawing/2014/main" id="{C48C9D23-3BC2-4871-A7CE-F23548F6124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ABF50BF-7971-458D-9BA5-08323798DF53}"/>
              </a:ext>
            </a:extLst>
          </p:cNvPr>
          <p:cNvSpPr>
            <a:spLocks noGrp="1"/>
          </p:cNvSpPr>
          <p:nvPr>
            <p:ph type="sldNum" sz="quarter" idx="12"/>
          </p:nvPr>
        </p:nvSpPr>
        <p:spPr/>
        <p:txBody>
          <a:bodyPr/>
          <a:lstStyle/>
          <a:p>
            <a:fld id="{150CB4A6-2699-4519-BFE6-ABD75EDD09F1}" type="slidenum">
              <a:rPr lang="en-GB" smtClean="0"/>
              <a:t>‹#›</a:t>
            </a:fld>
            <a:endParaRPr lang="en-GB"/>
          </a:p>
        </p:txBody>
      </p:sp>
      <p:sp>
        <p:nvSpPr>
          <p:cNvPr id="2" name="Rectangle 1">
            <a:extLst>
              <a:ext uri="{FF2B5EF4-FFF2-40B4-BE49-F238E27FC236}">
                <a16:creationId xmlns:a16="http://schemas.microsoft.com/office/drawing/2014/main" id="{14348CAB-8BAD-46A1-9919-9D3458E844DD}"/>
              </a:ext>
            </a:extLst>
          </p:cNvPr>
          <p:cNvSpPr/>
          <p:nvPr/>
        </p:nvSpPr>
        <p:spPr>
          <a:xfrm>
            <a:off x="0" y="0"/>
            <a:ext cx="12192000" cy="6858000"/>
          </a:xfrm>
          <a:prstGeom prst="rect">
            <a:avLst/>
          </a:prstGeom>
          <a:solidFill>
            <a:schemeClr val="tx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9" name="Text Placeholder 8">
            <a:extLst>
              <a:ext uri="{FF2B5EF4-FFF2-40B4-BE49-F238E27FC236}">
                <a16:creationId xmlns:a16="http://schemas.microsoft.com/office/drawing/2014/main" id="{E674900F-F588-48BD-BE69-04237FE953AB}"/>
              </a:ext>
            </a:extLst>
          </p:cNvPr>
          <p:cNvSpPr>
            <a:spLocks noGrp="1"/>
          </p:cNvSpPr>
          <p:nvPr>
            <p:ph type="body" sz="quarter" idx="13" hasCustomPrompt="1"/>
          </p:nvPr>
        </p:nvSpPr>
        <p:spPr>
          <a:xfrm>
            <a:off x="1810193" y="2599660"/>
            <a:ext cx="8571614" cy="1658679"/>
          </a:xfrm>
        </p:spPr>
        <p:txBody>
          <a:bodyPr anchor="ctr">
            <a:noAutofit/>
          </a:bodyPr>
          <a:lstStyle>
            <a:lvl1pPr marL="0" indent="0" algn="ctr">
              <a:buNone/>
              <a:defRPr sz="4400" b="1">
                <a:solidFill>
                  <a:schemeClr val="bg1"/>
                </a:solidFill>
              </a:defRPr>
            </a:lvl1pPr>
          </a:lstStyle>
          <a:p>
            <a:pPr marL="0" marR="0" lvl="0" indent="0" algn="ctr" defTabSz="914400" rtl="0" eaLnBrk="1" fontAlgn="auto" latinLnBrk="0" hangingPunct="1">
              <a:lnSpc>
                <a:spcPct val="100000"/>
              </a:lnSpc>
              <a:spcBef>
                <a:spcPts val="1000"/>
              </a:spcBef>
              <a:spcAft>
                <a:spcPts val="0"/>
              </a:spcAft>
              <a:buClr>
                <a:srgbClr val="00558F"/>
              </a:buClr>
              <a:buSzPct val="100000"/>
              <a:buFont typeface="Wingdings 2" panose="05020102010507070707" pitchFamily="18" charset="2"/>
              <a:buNone/>
              <a:tabLst/>
              <a:defRPr/>
            </a:pPr>
            <a:r>
              <a:rPr lang="en-US"/>
              <a:t>Transition slide</a:t>
            </a:r>
            <a:endParaRPr lang="en-GB"/>
          </a:p>
        </p:txBody>
      </p:sp>
    </p:spTree>
    <p:extLst>
      <p:ext uri="{BB962C8B-B14F-4D97-AF65-F5344CB8AC3E}">
        <p14:creationId xmlns:p14="http://schemas.microsoft.com/office/powerpoint/2010/main" val="391354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5B4A2-F8AB-C6A4-4FE7-2EC4D1337D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2720927-466F-4F63-ED75-F35407CE8A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B43F237-6AA8-C02E-D988-9C333E12C4DE}"/>
              </a:ext>
            </a:extLst>
          </p:cNvPr>
          <p:cNvSpPr>
            <a:spLocks noGrp="1"/>
          </p:cNvSpPr>
          <p:nvPr>
            <p:ph type="dt" sz="half" idx="10"/>
          </p:nvPr>
        </p:nvSpPr>
        <p:spPr/>
        <p:txBody>
          <a:bodyPr/>
          <a:lstStyle/>
          <a:p>
            <a:fld id="{A0546F60-C055-4FC9-BDAD-4F454485A016}" type="datetimeFigureOut">
              <a:rPr lang="en-GB" smtClean="0"/>
              <a:t>12/02/2025</a:t>
            </a:fld>
            <a:endParaRPr lang="en-GB"/>
          </a:p>
        </p:txBody>
      </p:sp>
      <p:sp>
        <p:nvSpPr>
          <p:cNvPr id="5" name="Footer Placeholder 4">
            <a:extLst>
              <a:ext uri="{FF2B5EF4-FFF2-40B4-BE49-F238E27FC236}">
                <a16:creationId xmlns:a16="http://schemas.microsoft.com/office/drawing/2014/main" id="{E793F1D6-14A5-7C8C-14ED-50422A160D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66868E-3049-5AAA-7667-5D71965FD738}"/>
              </a:ext>
            </a:extLst>
          </p:cNvPr>
          <p:cNvSpPr>
            <a:spLocks noGrp="1"/>
          </p:cNvSpPr>
          <p:nvPr>
            <p:ph type="sldNum" sz="quarter" idx="12"/>
          </p:nvPr>
        </p:nvSpPr>
        <p:spPr/>
        <p:txBody>
          <a:bodyPr/>
          <a:lstStyle/>
          <a:p>
            <a:fld id="{150CB4A6-2699-4519-BFE6-ABD75EDD09F1}" type="slidenum">
              <a:rPr lang="en-GB" smtClean="0"/>
              <a:t>‹#›</a:t>
            </a:fld>
            <a:endParaRPr lang="en-GB"/>
          </a:p>
        </p:txBody>
      </p:sp>
    </p:spTree>
    <p:extLst>
      <p:ext uri="{BB962C8B-B14F-4D97-AF65-F5344CB8AC3E}">
        <p14:creationId xmlns:p14="http://schemas.microsoft.com/office/powerpoint/2010/main" val="3759999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50"/>
        <p:cNvGrpSpPr/>
        <p:nvPr/>
      </p:nvGrpSpPr>
      <p:grpSpPr>
        <a:xfrm>
          <a:off x="0" y="0"/>
          <a:ext cx="0" cy="0"/>
          <a:chOff x="0" y="0"/>
          <a:chExt cx="0" cy="0"/>
        </a:xfrm>
      </p:grpSpPr>
      <p:sp>
        <p:nvSpPr>
          <p:cNvPr id="151" name="Google Shape;151;p2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2" name="Google Shape;152;p26"/>
          <p:cNvSpPr txBox="1">
            <a:spLocks noGrp="1"/>
          </p:cNvSpPr>
          <p:nvPr>
            <p:ph type="subTitle" idx="1"/>
          </p:nvPr>
        </p:nvSpPr>
        <p:spPr>
          <a:xfrm>
            <a:off x="950905" y="5009233"/>
            <a:ext cx="3079600" cy="92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3" name="Google Shape;153;p26"/>
          <p:cNvSpPr txBox="1">
            <a:spLocks noGrp="1"/>
          </p:cNvSpPr>
          <p:nvPr>
            <p:ph type="subTitle" idx="2"/>
          </p:nvPr>
        </p:nvSpPr>
        <p:spPr>
          <a:xfrm>
            <a:off x="4556201" y="5009233"/>
            <a:ext cx="3079600" cy="92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4" name="Google Shape;154;p26"/>
          <p:cNvSpPr txBox="1">
            <a:spLocks noGrp="1"/>
          </p:cNvSpPr>
          <p:nvPr>
            <p:ph type="subTitle" idx="3"/>
          </p:nvPr>
        </p:nvSpPr>
        <p:spPr>
          <a:xfrm>
            <a:off x="8161496" y="5009233"/>
            <a:ext cx="3079600" cy="92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5" name="Google Shape;155;p26"/>
          <p:cNvSpPr txBox="1">
            <a:spLocks noGrp="1"/>
          </p:cNvSpPr>
          <p:nvPr>
            <p:ph type="subTitle" idx="4"/>
          </p:nvPr>
        </p:nvSpPr>
        <p:spPr>
          <a:xfrm>
            <a:off x="950905" y="4403133"/>
            <a:ext cx="3079600" cy="703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200" b="1">
                <a:solidFill>
                  <a:schemeClr val="lt2"/>
                </a:solidFill>
                <a:latin typeface="Nunito"/>
                <a:ea typeface="Nunito"/>
                <a:cs typeface="Nunito"/>
                <a:sym typeface="Nunito"/>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56" name="Google Shape;156;p26"/>
          <p:cNvSpPr txBox="1">
            <a:spLocks noGrp="1"/>
          </p:cNvSpPr>
          <p:nvPr>
            <p:ph type="subTitle" idx="5"/>
          </p:nvPr>
        </p:nvSpPr>
        <p:spPr>
          <a:xfrm>
            <a:off x="4556201" y="4403133"/>
            <a:ext cx="3079600" cy="703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200" b="1">
                <a:solidFill>
                  <a:schemeClr val="dk2"/>
                </a:solidFill>
                <a:latin typeface="Nunito"/>
                <a:ea typeface="Nunito"/>
                <a:cs typeface="Nunito"/>
                <a:sym typeface="Nunito"/>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57" name="Google Shape;157;p26"/>
          <p:cNvSpPr txBox="1">
            <a:spLocks noGrp="1"/>
          </p:cNvSpPr>
          <p:nvPr>
            <p:ph type="subTitle" idx="6"/>
          </p:nvPr>
        </p:nvSpPr>
        <p:spPr>
          <a:xfrm>
            <a:off x="8161496" y="4403133"/>
            <a:ext cx="3079600" cy="703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200" b="1">
                <a:solidFill>
                  <a:schemeClr val="accent3"/>
                </a:solidFill>
                <a:latin typeface="Nunito"/>
                <a:ea typeface="Nunito"/>
                <a:cs typeface="Nunito"/>
                <a:sym typeface="Nunito"/>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1885079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48"/>
        <p:cNvGrpSpPr/>
        <p:nvPr/>
      </p:nvGrpSpPr>
      <p:grpSpPr>
        <a:xfrm>
          <a:off x="0" y="0"/>
          <a:ext cx="0" cy="0"/>
          <a:chOff x="0" y="0"/>
          <a:chExt cx="0" cy="0"/>
        </a:xfrm>
      </p:grpSpPr>
    </p:spTree>
    <p:extLst>
      <p:ext uri="{BB962C8B-B14F-4D97-AF65-F5344CB8AC3E}">
        <p14:creationId xmlns:p14="http://schemas.microsoft.com/office/powerpoint/2010/main" val="3814537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Tree>
    <p:extLst>
      <p:ext uri="{BB962C8B-B14F-4D97-AF65-F5344CB8AC3E}">
        <p14:creationId xmlns:p14="http://schemas.microsoft.com/office/powerpoint/2010/main" val="765975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135C15-C8FA-4D0D-8B3C-8D81AA1746B0}" type="datetimeFigureOut">
              <a:rPr lang="en-GB" smtClean="0"/>
              <a:t>12/02/2025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C25E08-8AE5-4EBB-BC2A-F5EE3E2F9DE5}"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1617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35C15-C8FA-4D0D-8B3C-8D81AA1746B0}" type="datetimeFigureOut">
              <a:rPr lang="en-GB" smtClean="0"/>
              <a:t>12/02/2025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C25E08-8AE5-4EBB-BC2A-F5EE3E2F9DE5}" type="slidenum">
              <a:rPr lang="en-GB" smtClean="0"/>
              <a:t>‹#›</a:t>
            </a:fld>
            <a:endParaRPr lang="en-GB"/>
          </a:p>
        </p:txBody>
      </p:sp>
    </p:spTree>
    <p:extLst>
      <p:ext uri="{BB962C8B-B14F-4D97-AF65-F5344CB8AC3E}">
        <p14:creationId xmlns:p14="http://schemas.microsoft.com/office/powerpoint/2010/main" val="3366254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35C15-C8FA-4D0D-8B3C-8D81AA1746B0}" type="datetimeFigureOut">
              <a:rPr lang="en-GB" smtClean="0"/>
              <a:t>12/02/2025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C25E08-8AE5-4EBB-BC2A-F5EE3E2F9DE5}" type="slidenum">
              <a:rPr lang="en-GB" smtClean="0"/>
              <a:t>‹#›</a:t>
            </a:fld>
            <a:endParaRPr lang="en-GB"/>
          </a:p>
        </p:txBody>
      </p:sp>
    </p:spTree>
    <p:extLst>
      <p:ext uri="{BB962C8B-B14F-4D97-AF65-F5344CB8AC3E}">
        <p14:creationId xmlns:p14="http://schemas.microsoft.com/office/powerpoint/2010/main" val="18298163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135C15-C8FA-4D0D-8B3C-8D81AA1746B0}" type="datetimeFigureOut">
              <a:rPr lang="en-GB" smtClean="0"/>
              <a:t>12/02/2025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C25E08-8AE5-4EBB-BC2A-F5EE3E2F9DE5}"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97237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135C15-C8FA-4D0D-8B3C-8D81AA1746B0}" type="datetimeFigureOut">
              <a:rPr lang="en-GB" smtClean="0"/>
              <a:t>12/02/2025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C25E08-8AE5-4EBB-BC2A-F5EE3E2F9DE5}" type="slidenum">
              <a:rPr lang="en-GB" smtClean="0"/>
              <a:t>‹#›</a:t>
            </a:fld>
            <a:endParaRPr lang="en-GB"/>
          </a:p>
        </p:txBody>
      </p:sp>
    </p:spTree>
    <p:extLst>
      <p:ext uri="{BB962C8B-B14F-4D97-AF65-F5344CB8AC3E}">
        <p14:creationId xmlns:p14="http://schemas.microsoft.com/office/powerpoint/2010/main" val="177882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135C15-C8FA-4D0D-8B3C-8D81AA1746B0}" type="datetimeFigureOut">
              <a:rPr lang="en-GB" smtClean="0"/>
              <a:t>12/02/2025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5C25E08-8AE5-4EBB-BC2A-F5EE3E2F9DE5}" type="slidenum">
              <a:rPr lang="en-GB" smtClean="0"/>
              <a:t>‹#›</a:t>
            </a:fld>
            <a:endParaRPr lang="en-GB"/>
          </a:p>
        </p:txBody>
      </p:sp>
    </p:spTree>
    <p:extLst>
      <p:ext uri="{BB962C8B-B14F-4D97-AF65-F5344CB8AC3E}">
        <p14:creationId xmlns:p14="http://schemas.microsoft.com/office/powerpoint/2010/main" val="30623744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135C15-C8FA-4D0D-8B3C-8D81AA1746B0}" type="datetimeFigureOut">
              <a:rPr lang="en-GB" smtClean="0"/>
              <a:t>12/02/2025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5C25E08-8AE5-4EBB-BC2A-F5EE3E2F9DE5}" type="slidenum">
              <a:rPr lang="en-GB" smtClean="0"/>
              <a:t>‹#›</a:t>
            </a:fld>
            <a:endParaRPr lang="en-GB"/>
          </a:p>
        </p:txBody>
      </p:sp>
    </p:spTree>
    <p:extLst>
      <p:ext uri="{BB962C8B-B14F-4D97-AF65-F5344CB8AC3E}">
        <p14:creationId xmlns:p14="http://schemas.microsoft.com/office/powerpoint/2010/main" val="39653430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D135C15-C8FA-4D0D-8B3C-8D81AA1746B0}" type="datetimeFigureOut">
              <a:rPr lang="en-GB" smtClean="0"/>
              <a:t>12/02/2025</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E5C25E08-8AE5-4EBB-BC2A-F5EE3E2F9DE5}" type="slidenum">
              <a:rPr lang="en-GB" smtClean="0"/>
              <a:t>‹#›</a:t>
            </a:fld>
            <a:endParaRPr lang="en-GB"/>
          </a:p>
        </p:txBody>
      </p:sp>
    </p:spTree>
    <p:extLst>
      <p:ext uri="{BB962C8B-B14F-4D97-AF65-F5344CB8AC3E}">
        <p14:creationId xmlns:p14="http://schemas.microsoft.com/office/powerpoint/2010/main" val="39189279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D135C15-C8FA-4D0D-8B3C-8D81AA1746B0}" type="datetimeFigureOut">
              <a:rPr lang="en-GB" smtClean="0"/>
              <a:t>12/02/2025</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5C25E08-8AE5-4EBB-BC2A-F5EE3E2F9DE5}" type="slidenum">
              <a:rPr lang="en-GB" smtClean="0"/>
              <a:t>‹#›</a:t>
            </a:fld>
            <a:endParaRPr lang="en-GB"/>
          </a:p>
        </p:txBody>
      </p:sp>
    </p:spTree>
    <p:extLst>
      <p:ext uri="{BB962C8B-B14F-4D97-AF65-F5344CB8AC3E}">
        <p14:creationId xmlns:p14="http://schemas.microsoft.com/office/powerpoint/2010/main" val="6379955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135C15-C8FA-4D0D-8B3C-8D81AA1746B0}" type="datetimeFigureOut">
              <a:rPr lang="en-GB" smtClean="0"/>
              <a:t>12/02/2025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C25E08-8AE5-4EBB-BC2A-F5EE3E2F9DE5}" type="slidenum">
              <a:rPr lang="en-GB" smtClean="0"/>
              <a:t>‹#›</a:t>
            </a:fld>
            <a:endParaRPr lang="en-GB"/>
          </a:p>
        </p:txBody>
      </p:sp>
    </p:spTree>
    <p:extLst>
      <p:ext uri="{BB962C8B-B14F-4D97-AF65-F5344CB8AC3E}">
        <p14:creationId xmlns:p14="http://schemas.microsoft.com/office/powerpoint/2010/main" val="14743405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35C15-C8FA-4D0D-8B3C-8D81AA1746B0}" type="datetimeFigureOut">
              <a:rPr lang="en-GB" smtClean="0"/>
              <a:t>12/02/2025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C25E08-8AE5-4EBB-BC2A-F5EE3E2F9DE5}" type="slidenum">
              <a:rPr lang="en-GB" smtClean="0"/>
              <a:t>‹#›</a:t>
            </a:fld>
            <a:endParaRPr lang="en-GB"/>
          </a:p>
        </p:txBody>
      </p:sp>
    </p:spTree>
    <p:extLst>
      <p:ext uri="{BB962C8B-B14F-4D97-AF65-F5344CB8AC3E}">
        <p14:creationId xmlns:p14="http://schemas.microsoft.com/office/powerpoint/2010/main" val="7036226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35C15-C8FA-4D0D-8B3C-8D81AA1746B0}" type="datetimeFigureOut">
              <a:rPr lang="en-GB" smtClean="0"/>
              <a:t>12/02/2025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C25E08-8AE5-4EBB-BC2A-F5EE3E2F9DE5}" type="slidenum">
              <a:rPr lang="en-GB" smtClean="0"/>
              <a:t>‹#›</a:t>
            </a:fld>
            <a:endParaRPr lang="en-GB"/>
          </a:p>
        </p:txBody>
      </p:sp>
    </p:spTree>
    <p:extLst>
      <p:ext uri="{BB962C8B-B14F-4D97-AF65-F5344CB8AC3E}">
        <p14:creationId xmlns:p14="http://schemas.microsoft.com/office/powerpoint/2010/main" val="3040530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135C15-C8FA-4D0D-8B3C-8D81AA1746B0}" type="datetimeFigureOut">
              <a:rPr lang="en-GB" smtClean="0"/>
              <a:t>12/02/2025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C25E08-8AE5-4EBB-BC2A-F5EE3E2F9DE5}"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2023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135C15-C8FA-4D0D-8B3C-8D81AA1746B0}" type="datetimeFigureOut">
              <a:rPr lang="en-GB" smtClean="0"/>
              <a:t>12/02/2025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C25E08-8AE5-4EBB-BC2A-F5EE3E2F9DE5}"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93170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35C15-C8FA-4D0D-8B3C-8D81AA1746B0}" type="datetimeFigureOut">
              <a:rPr lang="en-GB" smtClean="0"/>
              <a:t>12/02/2025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C25E08-8AE5-4EBB-BC2A-F5EE3E2F9DE5}" type="slidenum">
              <a:rPr lang="en-GB" smtClean="0"/>
              <a:t>‹#›</a:t>
            </a:fld>
            <a:endParaRPr lang="en-GB"/>
          </a:p>
        </p:txBody>
      </p:sp>
    </p:spTree>
    <p:extLst>
      <p:ext uri="{BB962C8B-B14F-4D97-AF65-F5344CB8AC3E}">
        <p14:creationId xmlns:p14="http://schemas.microsoft.com/office/powerpoint/2010/main" val="29273015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135C15-C8FA-4D0D-8B3C-8D81AA1746B0}" type="datetimeFigureOut">
              <a:rPr lang="en-GB" smtClean="0"/>
              <a:t>12/02/2025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C25E08-8AE5-4EBB-BC2A-F5EE3E2F9DE5}"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92472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135C15-C8FA-4D0D-8B3C-8D81AA1746B0}" type="datetimeFigureOut">
              <a:rPr lang="en-GB" smtClean="0"/>
              <a:t>12/02/2025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C25E08-8AE5-4EBB-BC2A-F5EE3E2F9DE5}" type="slidenum">
              <a:rPr lang="en-GB" smtClean="0"/>
              <a:t>‹#›</a:t>
            </a:fld>
            <a:endParaRPr lang="en-GB"/>
          </a:p>
        </p:txBody>
      </p:sp>
    </p:spTree>
    <p:extLst>
      <p:ext uri="{BB962C8B-B14F-4D97-AF65-F5344CB8AC3E}">
        <p14:creationId xmlns:p14="http://schemas.microsoft.com/office/powerpoint/2010/main" val="6708757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135C15-C8FA-4D0D-8B3C-8D81AA1746B0}" type="datetimeFigureOut">
              <a:rPr lang="en-GB" smtClean="0"/>
              <a:t>12/02/2025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5C25E08-8AE5-4EBB-BC2A-F5EE3E2F9DE5}" type="slidenum">
              <a:rPr lang="en-GB" smtClean="0"/>
              <a:t>‹#›</a:t>
            </a:fld>
            <a:endParaRPr lang="en-GB"/>
          </a:p>
        </p:txBody>
      </p:sp>
    </p:spTree>
    <p:extLst>
      <p:ext uri="{BB962C8B-B14F-4D97-AF65-F5344CB8AC3E}">
        <p14:creationId xmlns:p14="http://schemas.microsoft.com/office/powerpoint/2010/main" val="13684947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135C15-C8FA-4D0D-8B3C-8D81AA1746B0}" type="datetimeFigureOut">
              <a:rPr lang="en-GB" smtClean="0"/>
              <a:t>12/02/2025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5C25E08-8AE5-4EBB-BC2A-F5EE3E2F9DE5}" type="slidenum">
              <a:rPr lang="en-GB" smtClean="0"/>
              <a:t>‹#›</a:t>
            </a:fld>
            <a:endParaRPr lang="en-GB"/>
          </a:p>
        </p:txBody>
      </p:sp>
    </p:spTree>
    <p:extLst>
      <p:ext uri="{BB962C8B-B14F-4D97-AF65-F5344CB8AC3E}">
        <p14:creationId xmlns:p14="http://schemas.microsoft.com/office/powerpoint/2010/main" val="4091929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D135C15-C8FA-4D0D-8B3C-8D81AA1746B0}" type="datetimeFigureOut">
              <a:rPr lang="en-GB" smtClean="0"/>
              <a:t>12/02/2025</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E5C25E08-8AE5-4EBB-BC2A-F5EE3E2F9DE5}" type="slidenum">
              <a:rPr lang="en-GB" smtClean="0"/>
              <a:t>‹#›</a:t>
            </a:fld>
            <a:endParaRPr lang="en-GB"/>
          </a:p>
        </p:txBody>
      </p:sp>
    </p:spTree>
    <p:extLst>
      <p:ext uri="{BB962C8B-B14F-4D97-AF65-F5344CB8AC3E}">
        <p14:creationId xmlns:p14="http://schemas.microsoft.com/office/powerpoint/2010/main" val="26987915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D135C15-C8FA-4D0D-8B3C-8D81AA1746B0}" type="datetimeFigureOut">
              <a:rPr lang="en-GB" smtClean="0"/>
              <a:t>12/02/2025</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5C25E08-8AE5-4EBB-BC2A-F5EE3E2F9DE5}" type="slidenum">
              <a:rPr lang="en-GB" smtClean="0"/>
              <a:t>‹#›</a:t>
            </a:fld>
            <a:endParaRPr lang="en-GB"/>
          </a:p>
        </p:txBody>
      </p:sp>
    </p:spTree>
    <p:extLst>
      <p:ext uri="{BB962C8B-B14F-4D97-AF65-F5344CB8AC3E}">
        <p14:creationId xmlns:p14="http://schemas.microsoft.com/office/powerpoint/2010/main" val="21667503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135C15-C8FA-4D0D-8B3C-8D81AA1746B0}" type="datetimeFigureOut">
              <a:rPr lang="en-GB" smtClean="0"/>
              <a:t>12/02/2025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C25E08-8AE5-4EBB-BC2A-F5EE3E2F9DE5}" type="slidenum">
              <a:rPr lang="en-GB" smtClean="0"/>
              <a:t>‹#›</a:t>
            </a:fld>
            <a:endParaRPr lang="en-GB"/>
          </a:p>
        </p:txBody>
      </p:sp>
    </p:spTree>
    <p:extLst>
      <p:ext uri="{BB962C8B-B14F-4D97-AF65-F5344CB8AC3E}">
        <p14:creationId xmlns:p14="http://schemas.microsoft.com/office/powerpoint/2010/main" val="7200731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35C15-C8FA-4D0D-8B3C-8D81AA1746B0}" type="datetimeFigureOut">
              <a:rPr lang="en-GB" smtClean="0"/>
              <a:t>12/02/2025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C25E08-8AE5-4EBB-BC2A-F5EE3E2F9DE5}" type="slidenum">
              <a:rPr lang="en-GB" smtClean="0"/>
              <a:t>‹#›</a:t>
            </a:fld>
            <a:endParaRPr lang="en-GB"/>
          </a:p>
        </p:txBody>
      </p:sp>
    </p:spTree>
    <p:extLst>
      <p:ext uri="{BB962C8B-B14F-4D97-AF65-F5344CB8AC3E}">
        <p14:creationId xmlns:p14="http://schemas.microsoft.com/office/powerpoint/2010/main" val="34775863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35C15-C8FA-4D0D-8B3C-8D81AA1746B0}" type="datetimeFigureOut">
              <a:rPr lang="en-GB" smtClean="0"/>
              <a:t>12/02/2025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C25E08-8AE5-4EBB-BC2A-F5EE3E2F9DE5}" type="slidenum">
              <a:rPr lang="en-GB" smtClean="0"/>
              <a:t>‹#›</a:t>
            </a:fld>
            <a:endParaRPr lang="en-GB"/>
          </a:p>
        </p:txBody>
      </p:sp>
    </p:spTree>
    <p:extLst>
      <p:ext uri="{BB962C8B-B14F-4D97-AF65-F5344CB8AC3E}">
        <p14:creationId xmlns:p14="http://schemas.microsoft.com/office/powerpoint/2010/main" val="2700664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135C15-C8FA-4D0D-8B3C-8D81AA1746B0}" type="datetimeFigureOut">
              <a:rPr lang="en-GB" smtClean="0"/>
              <a:t>12/02/2025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C25E08-8AE5-4EBB-BC2A-F5EE3E2F9DE5}" type="slidenum">
              <a:rPr lang="en-GB" smtClean="0"/>
              <a:t>‹#›</a:t>
            </a:fld>
            <a:endParaRPr lang="en-GB"/>
          </a:p>
        </p:txBody>
      </p:sp>
    </p:spTree>
    <p:extLst>
      <p:ext uri="{BB962C8B-B14F-4D97-AF65-F5344CB8AC3E}">
        <p14:creationId xmlns:p14="http://schemas.microsoft.com/office/powerpoint/2010/main" val="1074911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135C15-C8FA-4D0D-8B3C-8D81AA1746B0}" type="datetimeFigureOut">
              <a:rPr lang="en-GB" smtClean="0"/>
              <a:t>12/02/2025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5C25E08-8AE5-4EBB-BC2A-F5EE3E2F9DE5}" type="slidenum">
              <a:rPr lang="en-GB" smtClean="0"/>
              <a:t>‹#›</a:t>
            </a:fld>
            <a:endParaRPr lang="en-GB"/>
          </a:p>
        </p:txBody>
      </p:sp>
    </p:spTree>
    <p:extLst>
      <p:ext uri="{BB962C8B-B14F-4D97-AF65-F5344CB8AC3E}">
        <p14:creationId xmlns:p14="http://schemas.microsoft.com/office/powerpoint/2010/main" val="4008553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135C15-C8FA-4D0D-8B3C-8D81AA1746B0}" type="datetimeFigureOut">
              <a:rPr lang="en-GB" smtClean="0"/>
              <a:t>12/02/2025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5C25E08-8AE5-4EBB-BC2A-F5EE3E2F9DE5}" type="slidenum">
              <a:rPr lang="en-GB" smtClean="0"/>
              <a:t>‹#›</a:t>
            </a:fld>
            <a:endParaRPr lang="en-GB"/>
          </a:p>
        </p:txBody>
      </p:sp>
    </p:spTree>
    <p:extLst>
      <p:ext uri="{BB962C8B-B14F-4D97-AF65-F5344CB8AC3E}">
        <p14:creationId xmlns:p14="http://schemas.microsoft.com/office/powerpoint/2010/main" val="2272324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D135C15-C8FA-4D0D-8B3C-8D81AA1746B0}" type="datetimeFigureOut">
              <a:rPr lang="en-GB" smtClean="0"/>
              <a:t>12/02/2025</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E5C25E08-8AE5-4EBB-BC2A-F5EE3E2F9DE5}" type="slidenum">
              <a:rPr lang="en-GB" smtClean="0"/>
              <a:t>‹#›</a:t>
            </a:fld>
            <a:endParaRPr lang="en-GB"/>
          </a:p>
        </p:txBody>
      </p:sp>
    </p:spTree>
    <p:extLst>
      <p:ext uri="{BB962C8B-B14F-4D97-AF65-F5344CB8AC3E}">
        <p14:creationId xmlns:p14="http://schemas.microsoft.com/office/powerpoint/2010/main" val="2204361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D135C15-C8FA-4D0D-8B3C-8D81AA1746B0}" type="datetimeFigureOut">
              <a:rPr lang="en-GB" smtClean="0"/>
              <a:t>12/02/2025</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5C25E08-8AE5-4EBB-BC2A-F5EE3E2F9DE5}" type="slidenum">
              <a:rPr lang="en-GB" smtClean="0"/>
              <a:t>‹#›</a:t>
            </a:fld>
            <a:endParaRPr lang="en-GB"/>
          </a:p>
        </p:txBody>
      </p:sp>
    </p:spTree>
    <p:extLst>
      <p:ext uri="{BB962C8B-B14F-4D97-AF65-F5344CB8AC3E}">
        <p14:creationId xmlns:p14="http://schemas.microsoft.com/office/powerpoint/2010/main" val="3158884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135C15-C8FA-4D0D-8B3C-8D81AA1746B0}" type="datetimeFigureOut">
              <a:rPr lang="en-GB" smtClean="0"/>
              <a:t>12/02/2025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C25E08-8AE5-4EBB-BC2A-F5EE3E2F9DE5}" type="slidenum">
              <a:rPr lang="en-GB" smtClean="0"/>
              <a:t>‹#›</a:t>
            </a:fld>
            <a:endParaRPr lang="en-GB"/>
          </a:p>
        </p:txBody>
      </p:sp>
    </p:spTree>
    <p:extLst>
      <p:ext uri="{BB962C8B-B14F-4D97-AF65-F5344CB8AC3E}">
        <p14:creationId xmlns:p14="http://schemas.microsoft.com/office/powerpoint/2010/main" val="1364989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D135C15-C8FA-4D0D-8B3C-8D81AA1746B0}" type="datetimeFigureOut">
              <a:rPr lang="en-GB" smtClean="0"/>
              <a:t>12/02/2025</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5C25E08-8AE5-4EBB-BC2A-F5EE3E2F9DE5}"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309739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D5108F-1813-4F0D-92E5-BBF29B3166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Slide title</a:t>
            </a:r>
            <a:endParaRPr lang="en-GB"/>
          </a:p>
        </p:txBody>
      </p:sp>
      <p:sp>
        <p:nvSpPr>
          <p:cNvPr id="3" name="Text Placeholder 2">
            <a:extLst>
              <a:ext uri="{FF2B5EF4-FFF2-40B4-BE49-F238E27FC236}">
                <a16:creationId xmlns:a16="http://schemas.microsoft.com/office/drawing/2014/main" id="{9FCDF578-7922-4055-8498-7305BE5D7F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907A20-0FD7-4620-BC82-98B58CC730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546F60-C055-4FC9-BDAD-4F454485A016}" type="datetimeFigureOut">
              <a:rPr lang="en-GB" smtClean="0"/>
              <a:t>12/02/2025</a:t>
            </a:fld>
            <a:endParaRPr lang="en-GB"/>
          </a:p>
        </p:txBody>
      </p:sp>
      <p:sp>
        <p:nvSpPr>
          <p:cNvPr id="5" name="Footer Placeholder 4">
            <a:extLst>
              <a:ext uri="{FF2B5EF4-FFF2-40B4-BE49-F238E27FC236}">
                <a16:creationId xmlns:a16="http://schemas.microsoft.com/office/drawing/2014/main" id="{BC9BF381-0B29-41CD-A9DA-2037A9CAC9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318151E-AFFA-4D75-B967-6BCA1774BB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0CB4A6-2699-4519-BFE6-ABD75EDD09F1}" type="slidenum">
              <a:rPr lang="en-GB" smtClean="0"/>
              <a:t>‹#›</a:t>
            </a:fld>
            <a:endParaRPr lang="en-GB"/>
          </a:p>
        </p:txBody>
      </p:sp>
      <p:pic>
        <p:nvPicPr>
          <p:cNvPr id="7" name="Picture 6" descr="A picture containing dark, night, lit, holding&#10;&#10;Description automatically generated">
            <a:extLst>
              <a:ext uri="{FF2B5EF4-FFF2-40B4-BE49-F238E27FC236}">
                <a16:creationId xmlns:a16="http://schemas.microsoft.com/office/drawing/2014/main" id="{F51C865F-4E89-47D2-A198-D686A7A35DB6}"/>
              </a:ext>
            </a:extLst>
          </p:cNvPr>
          <p:cNvPicPr>
            <a:picLocks noChangeAspect="1"/>
          </p:cNvPicPr>
          <p:nvPr/>
        </p:nvPicPr>
        <p:blipFill rotWithShape="1">
          <a:blip r:embed="rId8">
            <a:alphaModFix amt="70000"/>
            <a:extLst>
              <a:ext uri="{28A0092B-C50C-407E-A947-70E740481C1C}">
                <a14:useLocalDpi xmlns:a14="http://schemas.microsoft.com/office/drawing/2010/main" val="0"/>
              </a:ext>
            </a:extLst>
          </a:blip>
          <a:srcRect t="2588" r="53242" b="2586"/>
          <a:stretch/>
        </p:blipFill>
        <p:spPr>
          <a:xfrm>
            <a:off x="3954637" y="0"/>
            <a:ext cx="8237364" cy="6858000"/>
          </a:xfrm>
          <a:prstGeom prst="rect">
            <a:avLst/>
          </a:prstGeom>
        </p:spPr>
      </p:pic>
      <p:pic>
        <p:nvPicPr>
          <p:cNvPr id="8" name="Picture 7" descr="A picture containing table, drawing&#10;&#10;Description automatically generated">
            <a:extLst>
              <a:ext uri="{FF2B5EF4-FFF2-40B4-BE49-F238E27FC236}">
                <a16:creationId xmlns:a16="http://schemas.microsoft.com/office/drawing/2014/main" id="{AD1BC434-DE60-45D3-943F-A2C4A42C1F7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8924" b="-10128"/>
          <a:stretch/>
        </p:blipFill>
        <p:spPr>
          <a:xfrm>
            <a:off x="10627249" y="0"/>
            <a:ext cx="1105209" cy="1315764"/>
          </a:xfrm>
          <a:prstGeom prst="rect">
            <a:avLst/>
          </a:prstGeom>
          <a:solidFill>
            <a:schemeClr val="bg1"/>
          </a:solidFill>
          <a:effectLst>
            <a:outerShdw blurRad="50800" dist="50800" dir="4020000" sx="101000" sy="101000" algn="ctr" rotWithShape="0">
              <a:srgbClr val="000000">
                <a:alpha val="18000"/>
              </a:srgbClr>
            </a:outerShdw>
          </a:effectLst>
        </p:spPr>
      </p:pic>
    </p:spTree>
    <p:extLst>
      <p:ext uri="{BB962C8B-B14F-4D97-AF65-F5344CB8AC3E}">
        <p14:creationId xmlns:p14="http://schemas.microsoft.com/office/powerpoint/2010/main" val="41518552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Lst>
  <p:txStyles>
    <p:titleStyle>
      <a:lvl1pPr algn="l" defTabSz="914400" rtl="0" eaLnBrk="1" latinLnBrk="0" hangingPunct="1">
        <a:lnSpc>
          <a:spcPct val="90000"/>
        </a:lnSpc>
        <a:spcBef>
          <a:spcPct val="0"/>
        </a:spcBef>
        <a:buNone/>
        <a:defRPr sz="4400" b="1" kern="1200">
          <a:solidFill>
            <a:srgbClr val="00558F"/>
          </a:solidFill>
          <a:latin typeface="Montserrat" panose="00000500000000000000" pitchFamily="2" charset="0"/>
          <a:ea typeface="+mj-ea"/>
          <a:cs typeface="+mj-cs"/>
        </a:defRPr>
      </a:lvl1pPr>
    </p:titleStyle>
    <p:bodyStyle>
      <a:lvl1pPr marL="228600" indent="-270000" algn="l" defTabSz="914400" rtl="0" eaLnBrk="1" latinLnBrk="0" hangingPunct="1">
        <a:lnSpc>
          <a:spcPct val="100000"/>
        </a:lnSpc>
        <a:spcBef>
          <a:spcPts val="1000"/>
        </a:spcBef>
        <a:buClr>
          <a:srgbClr val="00558F"/>
        </a:buClr>
        <a:buSzPct val="100000"/>
        <a:buFont typeface="Wingdings 2" panose="05020102010507070707" pitchFamily="18" charset="2"/>
        <a:buChar char=""/>
        <a:defRPr sz="2800" kern="1200">
          <a:solidFill>
            <a:schemeClr val="tx1"/>
          </a:solidFill>
          <a:latin typeface="Montserrat" panose="00000500000000000000" pitchFamily="2" charset="0"/>
          <a:ea typeface="+mn-ea"/>
          <a:cs typeface="+mn-cs"/>
        </a:defRPr>
      </a:lvl1pPr>
      <a:lvl2pPr marL="685800" indent="-270000" algn="l" defTabSz="914400" rtl="0" eaLnBrk="1" latinLnBrk="0" hangingPunct="1">
        <a:lnSpc>
          <a:spcPct val="100000"/>
        </a:lnSpc>
        <a:spcBef>
          <a:spcPts val="500"/>
        </a:spcBef>
        <a:buClr>
          <a:srgbClr val="00558F"/>
        </a:buClr>
        <a:buSzPct val="100000"/>
        <a:buFont typeface="Wingdings 2" panose="05020102010507070707" pitchFamily="18" charset="2"/>
        <a:buChar char=""/>
        <a:defRPr sz="2400" kern="1200">
          <a:solidFill>
            <a:schemeClr val="tx1"/>
          </a:solidFill>
          <a:latin typeface="Montserrat" panose="00000500000000000000" pitchFamily="2" charset="0"/>
          <a:ea typeface="+mn-ea"/>
          <a:cs typeface="+mn-cs"/>
        </a:defRPr>
      </a:lvl2pPr>
      <a:lvl3pPr marL="1143000" indent="-270000" algn="l" defTabSz="914400" rtl="0" eaLnBrk="1" latinLnBrk="0" hangingPunct="1">
        <a:lnSpc>
          <a:spcPct val="100000"/>
        </a:lnSpc>
        <a:spcBef>
          <a:spcPts val="500"/>
        </a:spcBef>
        <a:buClr>
          <a:srgbClr val="00558F"/>
        </a:buClr>
        <a:buSzPct val="100000"/>
        <a:buFont typeface="Wingdings 2" panose="05020102010507070707" pitchFamily="18" charset="2"/>
        <a:buChar char=""/>
        <a:defRPr sz="2000" kern="1200">
          <a:solidFill>
            <a:schemeClr val="tx1"/>
          </a:solidFill>
          <a:latin typeface="Montserrat" panose="00000500000000000000" pitchFamily="2" charset="0"/>
          <a:ea typeface="+mn-ea"/>
          <a:cs typeface="+mn-cs"/>
        </a:defRPr>
      </a:lvl3pPr>
      <a:lvl4pPr marL="1600200" indent="-270000" algn="l" defTabSz="914400" rtl="0" eaLnBrk="1" latinLnBrk="0" hangingPunct="1">
        <a:lnSpc>
          <a:spcPct val="100000"/>
        </a:lnSpc>
        <a:spcBef>
          <a:spcPts val="500"/>
        </a:spcBef>
        <a:buClr>
          <a:srgbClr val="00558F"/>
        </a:buClr>
        <a:buSzPct val="100000"/>
        <a:buFont typeface="Wingdings 2" panose="05020102010507070707" pitchFamily="18" charset="2"/>
        <a:buChar char=""/>
        <a:defRPr sz="1800" kern="1200">
          <a:solidFill>
            <a:schemeClr val="tx1"/>
          </a:solidFill>
          <a:latin typeface="Montserrat" panose="00000500000000000000" pitchFamily="2" charset="0"/>
          <a:ea typeface="+mn-ea"/>
          <a:cs typeface="+mn-cs"/>
        </a:defRPr>
      </a:lvl4pPr>
      <a:lvl5pPr marL="2057400" indent="-270000" algn="l" defTabSz="914400" rtl="0" eaLnBrk="1" latinLnBrk="0" hangingPunct="1">
        <a:lnSpc>
          <a:spcPct val="100000"/>
        </a:lnSpc>
        <a:spcBef>
          <a:spcPts val="500"/>
        </a:spcBef>
        <a:buClr>
          <a:srgbClr val="00558F"/>
        </a:buClr>
        <a:buSzPct val="100000"/>
        <a:buFont typeface="Wingdings 2" panose="05020102010507070707" pitchFamily="18" charset="2"/>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D135C15-C8FA-4D0D-8B3C-8D81AA1746B0}" type="datetimeFigureOut">
              <a:rPr lang="en-GB" smtClean="0"/>
              <a:t>12/02/2025</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5C25E08-8AE5-4EBB-BC2A-F5EE3E2F9DE5}"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052963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D135C15-C8FA-4D0D-8B3C-8D81AA1746B0}" type="datetimeFigureOut">
              <a:rPr lang="en-GB" smtClean="0"/>
              <a:t>12/02/2025</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5C25E08-8AE5-4EBB-BC2A-F5EE3E2F9DE5}"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6525083"/>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35.xml"/><Relationship Id="rId5" Type="http://schemas.openxmlformats.org/officeDocument/2006/relationships/hyperlink" Target="https://svgsilh.com/image/23827.html" TargetMode="External"/><Relationship Id="rId4" Type="http://schemas.openxmlformats.org/officeDocument/2006/relationships/image" Target="../media/image10.svg"/></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4.xml"/><Relationship Id="rId1" Type="http://schemas.openxmlformats.org/officeDocument/2006/relationships/slideLayout" Target="../slideLayouts/slideLayout36.xml"/><Relationship Id="rId6" Type="http://schemas.openxmlformats.org/officeDocument/2006/relationships/hyperlink" Target="https://pixabay.com/en/meeting-cooperation-personal-1015590/" TargetMode="External"/><Relationship Id="rId5" Type="http://schemas.openxmlformats.org/officeDocument/2006/relationships/image" Target="../media/image12.jpg"/><Relationship Id="rId4" Type="http://schemas.openxmlformats.org/officeDocument/2006/relationships/hyperlink" Target="https://pixabay.com/en/analysis-analyzing-data-analyze-2958826/"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8" Type="http://schemas.openxmlformats.org/officeDocument/2006/relationships/hyperlink" Target="https://www.flickr.com/photos/59632563@N04/6664212003" TargetMode="External"/><Relationship Id="rId3" Type="http://schemas.openxmlformats.org/officeDocument/2006/relationships/image" Target="../media/image14.JPG"/><Relationship Id="rId7" Type="http://schemas.openxmlformats.org/officeDocument/2006/relationships/image" Target="../media/image16.jpg"/><Relationship Id="rId2" Type="http://schemas.openxmlformats.org/officeDocument/2006/relationships/notesSlide" Target="../notesSlides/notesSlide26.xml"/><Relationship Id="rId1" Type="http://schemas.openxmlformats.org/officeDocument/2006/relationships/slideLayout" Target="../slideLayouts/slideLayout36.xml"/><Relationship Id="rId6" Type="http://schemas.openxmlformats.org/officeDocument/2006/relationships/hyperlink" Target="https://en.wikipedia.org/wiki/Occupational_stress" TargetMode="External"/><Relationship Id="rId5" Type="http://schemas.openxmlformats.org/officeDocument/2006/relationships/image" Target="../media/image15.png"/><Relationship Id="rId4" Type="http://schemas.openxmlformats.org/officeDocument/2006/relationships/hyperlink" Target="https://commons.wikimedia.org/wiki/File:Telechron_clock_2H07-Br_Administrator.JPG" TargetMode="External"/><Relationship Id="rId9" Type="http://schemas.openxmlformats.org/officeDocument/2006/relationships/hyperlink" Target="https://creativecommons.org/licenses/by/3.0/"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30.xml"/><Relationship Id="rId5" Type="http://schemas.openxmlformats.org/officeDocument/2006/relationships/image" Target="../media/image19.jpeg"/><Relationship Id="rId4" Type="http://schemas.openxmlformats.org/officeDocument/2006/relationships/image" Target="../media/image18.sv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9.xml"/><Relationship Id="rId1" Type="http://schemas.openxmlformats.org/officeDocument/2006/relationships/slideLayout" Target="../slideLayouts/slideLayout30.xml"/><Relationship Id="rId6" Type="http://schemas.openxmlformats.org/officeDocument/2006/relationships/hyperlink" Target="https://pixabay.com/en/skills-can-talents-training-835747/" TargetMode="External"/><Relationship Id="rId5" Type="http://schemas.openxmlformats.org/officeDocument/2006/relationships/image" Target="../media/image22.jpg"/><Relationship Id="rId4" Type="http://schemas.openxmlformats.org/officeDocument/2006/relationships/hyperlink" Target="https://www.norgara.com/es/events/event/grupo-de-supervision-8/"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hyperlink" Target="https://mct-sys-ssrs.merseycare.nhs.uk/ReportServer/Pages/ReportViewer.aspx?%2fReporting%2fSelf-Service%2fR061+-+SS+-+Level+6&amp;rs:Command=Render&amp;financialyear=2024/25&amp;ccg=%3CALL%3E&amp;borough=Warrington%20and%20Halton&amp;specialty=%3CALL%3E&amp;service=Adult%20Mental%20Health%20-%20Early%20Intervention&amp;team=EIP%20-%20Warrington%20%26%20Halton&amp;kpiid=965&amp;financialmonthno=6&amp;exclude=GMMH%20Migration&amp;exclude=GMMH%20Transfer&amp;exclude=KN%20-%20Child%20Health&amp;exclude=LD/Forensic%20Inpatients&amp;exclude=STH%20-%20Child%20Health%200-19&amp;exclude=STHK%20-%20Out%20of%20Hospital" TargetMode="External"/><Relationship Id="rId13" Type="http://schemas.openxmlformats.org/officeDocument/2006/relationships/image" Target="../media/image23.png"/><Relationship Id="rId3" Type="http://schemas.openxmlformats.org/officeDocument/2006/relationships/hyperlink" Target="https://mct-sys-ssrs.merseycare.nhs.uk/ReportServer/Pages/ReportViewer.aspx?%2fReporting%2fSelf-Service%2fR061+-+SS+-+Level+6&amp;rs:Command=Render&amp;financialyear=2024/25&amp;ccg=%3CALL%3E&amp;borough=Warrington%20and%20Halton&amp;specialty=%3CALL%3E&amp;service=Adult%20Mental%20Health%20-%20Early%20Intervention&amp;team=EIP%20-%20Warrington%20%26%20Halton&amp;kpiid=965&amp;financialmonthno=1&amp;exclude=GMMH%20Migration&amp;exclude=GMMH%20Transfer&amp;exclude=KN%20-%20Child%20Health&amp;exclude=LD/Forensic%20Inpatients&amp;exclude=STH%20-%20Child%20Health%200-19&amp;exclude=STHK%20-%20Out%20of%20Hospital" TargetMode="External"/><Relationship Id="rId7" Type="http://schemas.openxmlformats.org/officeDocument/2006/relationships/hyperlink" Target="https://mct-sys-ssrs.merseycare.nhs.uk/ReportServer/Pages/ReportViewer.aspx?%2fReporting%2fSelf-Service%2fR061+-+SS+-+Level+6&amp;rs:Command=Render&amp;financialyear=2024/25&amp;ccg=%3CALL%3E&amp;borough=Warrington%20and%20Halton&amp;specialty=%3CALL%3E&amp;service=Adult%20Mental%20Health%20-%20Early%20Intervention&amp;team=EIP%20-%20Warrington%20%26%20Halton&amp;kpiid=965&amp;financialmonthno=5&amp;exclude=GMMH%20Migration&amp;exclude=GMMH%20Transfer&amp;exclude=KN%20-%20Child%20Health&amp;exclude=LD/Forensic%20Inpatients&amp;exclude=STH%20-%20Child%20Health%200-19&amp;exclude=STHK%20-%20Out%20of%20Hospital" TargetMode="External"/><Relationship Id="rId12" Type="http://schemas.openxmlformats.org/officeDocument/2006/relationships/hyperlink" Target="https://mct-sys-ssrs.merseycare.nhs.uk/ReportServer/Pages/ReportViewer.aspx?%2fReporting%2fSelf-Service%2fR061+-+SS+-+Level+6&amp;rs:Command=Render&amp;financialyear=2024/25&amp;ccg=%3CALL%3E&amp;borough=Warrington%20and%20Halton&amp;specialty=%3CALL%3E&amp;service=Adult%20Mental%20Health%20-%20Early%20Intervention&amp;team=EIP%20-%20Warrington%20%26%20Halton&amp;kpiid=965&amp;financialmonthno=10&amp;exclude=GMMH%20Migration&amp;exclude=GMMH%20Transfer&amp;exclude=KN%20-%20Child%20Health&amp;exclude=LD/Forensic%20Inpatients&amp;exclude=STH%20-%20Child%20Health%200-19&amp;exclude=STHK%20-%20Out%20of%20Hospital" TargetMode="External"/><Relationship Id="rId2" Type="http://schemas.openxmlformats.org/officeDocument/2006/relationships/notesSlide" Target="../notesSlides/notesSlide30.xml"/><Relationship Id="rId1" Type="http://schemas.openxmlformats.org/officeDocument/2006/relationships/slideLayout" Target="../slideLayouts/slideLayout36.xml"/><Relationship Id="rId6" Type="http://schemas.openxmlformats.org/officeDocument/2006/relationships/hyperlink" Target="https://mct-sys-ssrs.merseycare.nhs.uk/ReportServer/Pages/ReportViewer.aspx?%2fReporting%2fSelf-Service%2fR061+-+SS+-+Level+6&amp;rs:Command=Render&amp;financialyear=2024/25&amp;ccg=%3CALL%3E&amp;borough=Warrington%20and%20Halton&amp;specialty=%3CALL%3E&amp;service=Adult%20Mental%20Health%20-%20Early%20Intervention&amp;team=EIP%20-%20Warrington%20%26%20Halton&amp;kpiid=965&amp;financialmonthno=4&amp;exclude=GMMH%20Migration&amp;exclude=GMMH%20Transfer&amp;exclude=KN%20-%20Child%20Health&amp;exclude=LD/Forensic%20Inpatients&amp;exclude=STH%20-%20Child%20Health%200-19&amp;exclude=STHK%20-%20Out%20of%20Hospital" TargetMode="External"/><Relationship Id="rId11" Type="http://schemas.openxmlformats.org/officeDocument/2006/relationships/hyperlink" Target="https://mct-sys-ssrs.merseycare.nhs.uk/ReportServer/Pages/ReportViewer.aspx?%2fReporting%2fSelf-Service%2fR061+-+SS+-+Level+6&amp;rs:Command=Render&amp;financialyear=2024/25&amp;ccg=%3CALL%3E&amp;borough=Warrington%20and%20Halton&amp;specialty=%3CALL%3E&amp;service=Adult%20Mental%20Health%20-%20Early%20Intervention&amp;team=EIP%20-%20Warrington%20%26%20Halton&amp;kpiid=965&amp;financialmonthno=9&amp;exclude=GMMH%20Migration&amp;exclude=GMMH%20Transfer&amp;exclude=KN%20-%20Child%20Health&amp;exclude=LD/Forensic%20Inpatients&amp;exclude=STH%20-%20Child%20Health%200-19&amp;exclude=STHK%20-%20Out%20of%20Hospital" TargetMode="External"/><Relationship Id="rId5" Type="http://schemas.openxmlformats.org/officeDocument/2006/relationships/hyperlink" Target="https://mct-sys-ssrs.merseycare.nhs.uk/ReportServer/Pages/ReportViewer.aspx?%2fReporting%2fSelf-Service%2fR061+-+SS+-+Level+6&amp;rs:Command=Render&amp;financialyear=2024/25&amp;ccg=%3CALL%3E&amp;borough=Warrington%20and%20Halton&amp;specialty=%3CALL%3E&amp;service=Adult%20Mental%20Health%20-%20Early%20Intervention&amp;team=EIP%20-%20Warrington%20%26%20Halton&amp;kpiid=965&amp;financialmonthno=3&amp;exclude=GMMH%20Migration&amp;exclude=GMMH%20Transfer&amp;exclude=KN%20-%20Child%20Health&amp;exclude=LD/Forensic%20Inpatients&amp;exclude=STH%20-%20Child%20Health%200-19&amp;exclude=STHK%20-%20Out%20of%20Hospital" TargetMode="External"/><Relationship Id="rId10" Type="http://schemas.openxmlformats.org/officeDocument/2006/relationships/hyperlink" Target="https://mct-sys-ssrs.merseycare.nhs.uk/ReportServer/Pages/ReportViewer.aspx?%2fReporting%2fSelf-Service%2fR061+-+SS+-+Level+6&amp;rs:Command=Render&amp;financialyear=2024/25&amp;ccg=%3CALL%3E&amp;borough=Warrington%20and%20Halton&amp;specialty=%3CALL%3E&amp;service=Adult%20Mental%20Health%20-%20Early%20Intervention&amp;team=EIP%20-%20Warrington%20%26%20Halton&amp;kpiid=965&amp;financialmonthno=8&amp;exclude=GMMH%20Migration&amp;exclude=GMMH%20Transfer&amp;exclude=KN%20-%20Child%20Health&amp;exclude=LD/Forensic%20Inpatients&amp;exclude=STH%20-%20Child%20Health%200-19&amp;exclude=STHK%20-%20Out%20of%20Hospital" TargetMode="External"/><Relationship Id="rId4" Type="http://schemas.openxmlformats.org/officeDocument/2006/relationships/hyperlink" Target="https://mct-sys-ssrs.merseycare.nhs.uk/ReportServer/Pages/ReportViewer.aspx?%2fReporting%2fSelf-Service%2fR061+-+SS+-+Level+6&amp;rs:Command=Render&amp;financialyear=2024/25&amp;ccg=%3CALL%3E&amp;borough=Warrington%20and%20Halton&amp;specialty=%3CALL%3E&amp;service=Adult%20Mental%20Health%20-%20Early%20Intervention&amp;team=EIP%20-%20Warrington%20%26%20Halton&amp;kpiid=965&amp;financialmonthno=2&amp;exclude=GMMH%20Migration&amp;exclude=GMMH%20Transfer&amp;exclude=KN%20-%20Child%20Health&amp;exclude=LD/Forensic%20Inpatients&amp;exclude=STH%20-%20Child%20Health%200-19&amp;exclude=STHK%20-%20Out%20of%20Hospital" TargetMode="External"/><Relationship Id="rId9" Type="http://schemas.openxmlformats.org/officeDocument/2006/relationships/hyperlink" Target="https://mct-sys-ssrs.merseycare.nhs.uk/ReportServer/Pages/ReportViewer.aspx?%2fReporting%2fSelf-Service%2fR061+-+SS+-+Level+6&amp;rs:Command=Render&amp;financialyear=2024/25&amp;ccg=%3CALL%3E&amp;borough=Warrington%20and%20Halton&amp;specialty=%3CALL%3E&amp;service=Adult%20Mental%20Health%20-%20Early%20Intervention&amp;team=EIP%20-%20Warrington%20%26%20Halton&amp;kpiid=965&amp;financialmonthno=7&amp;exclude=GMMH%20Migration&amp;exclude=GMMH%20Transfer&amp;exclude=KN%20-%20Child%20Health&amp;exclude=LD/Forensic%20Inpatients&amp;exclude=STH%20-%20Child%20Health%200-19&amp;exclude=STHK%20-%20Out%20of%20Hospital" TargetMode="External"/><Relationship Id="rId14" Type="http://schemas.openxmlformats.org/officeDocument/2006/relationships/hyperlink" Target="https://pixabay.com/en/chart-red-arrow-growth-arrow-red-2741952/"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1.xml"/><Relationship Id="rId1" Type="http://schemas.openxmlformats.org/officeDocument/2006/relationships/slideLayout" Target="../slideLayouts/slideLayout35.xml"/><Relationship Id="rId5" Type="http://schemas.openxmlformats.org/officeDocument/2006/relationships/image" Target="../media/image25.png"/><Relationship Id="rId4" Type="http://schemas.openxmlformats.org/officeDocument/2006/relationships/hyperlink" Target="https://pxhere.com/en/photo/1396396"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30.xml"/><Relationship Id="rId5" Type="http://schemas.openxmlformats.org/officeDocument/2006/relationships/image" Target="../media/image19.jpeg"/><Relationship Id="rId4" Type="http://schemas.openxmlformats.org/officeDocument/2006/relationships/image" Target="../media/image18.sv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1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078C3-3660-4406-9E52-2BB45AEEA562}"/>
              </a:ext>
            </a:extLst>
          </p:cNvPr>
          <p:cNvSpPr>
            <a:spLocks noGrp="1"/>
          </p:cNvSpPr>
          <p:nvPr>
            <p:ph type="ctrTitle"/>
          </p:nvPr>
        </p:nvSpPr>
        <p:spPr>
          <a:xfrm>
            <a:off x="231562" y="684001"/>
            <a:ext cx="11769212" cy="3747986"/>
          </a:xfrm>
        </p:spPr>
        <p:txBody>
          <a:bodyPr>
            <a:normAutofit/>
          </a:bodyPr>
          <a:lstStyle/>
          <a:p>
            <a:pPr algn="ctr"/>
            <a:r>
              <a:rPr lang="en-GB" sz="6000" b="1" dirty="0">
                <a:latin typeface="Montserrat" panose="00000500000000000000" pitchFamily="2" charset="0"/>
              </a:rPr>
              <a:t>NCAP QI collaborative round two shared learning session three</a:t>
            </a:r>
            <a:br>
              <a:rPr lang="en-GB" sz="4800" b="1" dirty="0">
                <a:latin typeface="Montserrat" panose="00000500000000000000" pitchFamily="2" charset="0"/>
              </a:rPr>
            </a:br>
            <a:br>
              <a:rPr lang="en-GB" sz="1800" dirty="0">
                <a:latin typeface="Montserrat" panose="00000500000000000000" pitchFamily="2" charset="0"/>
              </a:rPr>
            </a:br>
            <a:r>
              <a:rPr lang="en-GB" sz="3200" dirty="0">
                <a:latin typeface="Montserrat" panose="00000500000000000000" pitchFamily="2" charset="0"/>
              </a:rPr>
              <a:t>13 February </a:t>
            </a:r>
            <a:r>
              <a:rPr kumimoji="0" lang="en-GB" sz="3200" b="0" i="0" u="none" strike="noStrike" kern="1200" cap="none" spc="-50" normalizeH="0" baseline="0" noProof="0" dirty="0">
                <a:ln>
                  <a:noFill/>
                </a:ln>
                <a:solidFill>
                  <a:prstClr val="black">
                    <a:lumMod val="85000"/>
                    <a:lumOff val="15000"/>
                  </a:prstClr>
                </a:solidFill>
                <a:effectLst/>
                <a:uLnTx/>
                <a:uFillTx/>
                <a:latin typeface="Montserrat" panose="00000500000000000000" pitchFamily="2" charset="0"/>
              </a:rPr>
              <a:t>2025</a:t>
            </a:r>
            <a:br>
              <a:rPr kumimoji="0" lang="en-GB" sz="3200" b="0" i="0" u="none" strike="noStrike" kern="1200" cap="none" spc="-50" normalizeH="0" baseline="0" noProof="0" dirty="0">
                <a:ln>
                  <a:noFill/>
                </a:ln>
                <a:solidFill>
                  <a:prstClr val="black">
                    <a:lumMod val="85000"/>
                    <a:lumOff val="15000"/>
                  </a:prstClr>
                </a:solidFill>
                <a:effectLst/>
                <a:uLnTx/>
                <a:uFillTx/>
                <a:latin typeface="Montserrat" panose="00000500000000000000" pitchFamily="2" charset="0"/>
              </a:rPr>
            </a:br>
            <a:r>
              <a:rPr kumimoji="0" lang="en-GB" sz="3200" b="0" i="0" u="none" strike="noStrike" kern="1200" cap="none" spc="-50" normalizeH="0" baseline="0" noProof="0" dirty="0">
                <a:ln>
                  <a:noFill/>
                </a:ln>
                <a:solidFill>
                  <a:prstClr val="black">
                    <a:lumMod val="85000"/>
                    <a:lumOff val="15000"/>
                  </a:prstClr>
                </a:solidFill>
                <a:effectLst/>
                <a:uLnTx/>
                <a:uFillTx/>
                <a:latin typeface="Montserrat" panose="00000500000000000000" pitchFamily="2" charset="0"/>
              </a:rPr>
              <a:t>2.30 – 4.30 pm</a:t>
            </a:r>
            <a:br>
              <a:rPr kumimoji="0" lang="en-GB" sz="1800" b="0" i="0" u="none" strike="noStrike" kern="1200" cap="none" spc="-50" normalizeH="0" baseline="0" noProof="0" dirty="0">
                <a:ln>
                  <a:noFill/>
                </a:ln>
                <a:solidFill>
                  <a:prstClr val="black">
                    <a:lumMod val="85000"/>
                    <a:lumOff val="15000"/>
                  </a:prstClr>
                </a:solidFill>
                <a:effectLst/>
                <a:uLnTx/>
                <a:uFillTx/>
                <a:latin typeface="Montserrat" panose="00000500000000000000" pitchFamily="2" charset="0"/>
              </a:rPr>
            </a:br>
            <a:endParaRPr lang="en-GB" sz="1800" dirty="0">
              <a:latin typeface="Montserrat" panose="00000500000000000000" pitchFamily="2" charset="0"/>
            </a:endParaRPr>
          </a:p>
        </p:txBody>
      </p:sp>
      <p:sp>
        <p:nvSpPr>
          <p:cNvPr id="3" name="Subtitle 2">
            <a:extLst>
              <a:ext uri="{FF2B5EF4-FFF2-40B4-BE49-F238E27FC236}">
                <a16:creationId xmlns:a16="http://schemas.microsoft.com/office/drawing/2014/main" id="{4BD2EDD6-AAFC-9267-5ABE-D3257F3EABFF}"/>
              </a:ext>
            </a:extLst>
          </p:cNvPr>
          <p:cNvSpPr>
            <a:spLocks noGrp="1"/>
          </p:cNvSpPr>
          <p:nvPr>
            <p:ph type="subTitle" idx="1"/>
          </p:nvPr>
        </p:nvSpPr>
        <p:spPr>
          <a:xfrm>
            <a:off x="404989" y="4860406"/>
            <a:ext cx="9144000" cy="1097781"/>
          </a:xfrm>
        </p:spPr>
        <p:txBody>
          <a:bodyPr>
            <a:noAutofit/>
          </a:bodyPr>
          <a:lstStyle/>
          <a:p>
            <a:pPr algn="l"/>
            <a:r>
              <a:rPr lang="en-GB" dirty="0">
                <a:latin typeface="Montserrat" panose="00000500000000000000" pitchFamily="2" charset="0"/>
              </a:rPr>
              <a:t>Team name: West Early intervention team</a:t>
            </a:r>
          </a:p>
          <a:p>
            <a:pPr algn="l"/>
            <a:r>
              <a:rPr lang="en-GB" dirty="0">
                <a:latin typeface="Montserrat" panose="00000500000000000000" pitchFamily="2" charset="0"/>
              </a:rPr>
              <a:t>Team locality: Cornwall</a:t>
            </a:r>
          </a:p>
        </p:txBody>
      </p:sp>
      <p:pic>
        <p:nvPicPr>
          <p:cNvPr id="4" name="Picture 3">
            <a:extLst>
              <a:ext uri="{FF2B5EF4-FFF2-40B4-BE49-F238E27FC236}">
                <a16:creationId xmlns:a16="http://schemas.microsoft.com/office/drawing/2014/main" id="{7573792E-F851-5A53-66B9-10D7C25B6579}"/>
              </a:ext>
            </a:extLst>
          </p:cNvPr>
          <p:cNvPicPr>
            <a:picLocks noChangeAspect="1"/>
          </p:cNvPicPr>
          <p:nvPr/>
        </p:nvPicPr>
        <p:blipFill>
          <a:blip r:embed="rId3"/>
          <a:stretch>
            <a:fillRect/>
          </a:stretch>
        </p:blipFill>
        <p:spPr>
          <a:xfrm>
            <a:off x="9263744" y="5053781"/>
            <a:ext cx="2523268" cy="904406"/>
          </a:xfrm>
          <a:prstGeom prst="rect">
            <a:avLst/>
          </a:prstGeom>
        </p:spPr>
      </p:pic>
    </p:spTree>
    <p:extLst>
      <p:ext uri="{BB962C8B-B14F-4D97-AF65-F5344CB8AC3E}">
        <p14:creationId xmlns:p14="http://schemas.microsoft.com/office/powerpoint/2010/main" val="746502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156EE-D655-7712-0237-4425C757CC52}"/>
              </a:ext>
            </a:extLst>
          </p:cNvPr>
          <p:cNvSpPr>
            <a:spLocks noGrp="1"/>
          </p:cNvSpPr>
          <p:nvPr>
            <p:ph type="title" idx="4294967295"/>
          </p:nvPr>
        </p:nvSpPr>
        <p:spPr>
          <a:xfrm>
            <a:off x="206829" y="278267"/>
            <a:ext cx="10058400" cy="660400"/>
          </a:xfrm>
        </p:spPr>
        <p:txBody>
          <a:bodyPr>
            <a:noAutofit/>
          </a:bodyPr>
          <a:lstStyle/>
          <a:p>
            <a:r>
              <a:rPr kumimoji="0" lang="en-GB" sz="36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rPr>
              <a:t>3. </a:t>
            </a:r>
            <a:r>
              <a:rPr lang="en-GB" sz="3600" b="1" dirty="0">
                <a:solidFill>
                  <a:prstClr val="black">
                    <a:lumMod val="75000"/>
                    <a:lumOff val="25000"/>
                  </a:prstClr>
                </a:solidFill>
                <a:latin typeface="Montserrat" panose="00000500000000000000" pitchFamily="2" charset="0"/>
              </a:rPr>
              <a:t>Updated </a:t>
            </a:r>
            <a:r>
              <a:rPr kumimoji="0" lang="en-GB" sz="36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rPr>
              <a:t>Run chart(s)</a:t>
            </a:r>
            <a:endParaRPr lang="en-GB" sz="3600" b="1" dirty="0">
              <a:latin typeface="Montserrat" panose="00000500000000000000" pitchFamily="2" charset="0"/>
            </a:endParaRPr>
          </a:p>
        </p:txBody>
      </p:sp>
      <p:graphicFrame>
        <p:nvGraphicFramePr>
          <p:cNvPr id="5" name="Chart 4"/>
          <p:cNvGraphicFramePr>
            <a:graphicFrameLocks/>
          </p:cNvGraphicFramePr>
          <p:nvPr/>
        </p:nvGraphicFramePr>
        <p:xfrm>
          <a:off x="858986" y="1365336"/>
          <a:ext cx="4709058" cy="3457185"/>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a:spLocks noChangeArrowheads="1"/>
          </p:cNvSpPr>
          <p:nvPr/>
        </p:nvSpPr>
        <p:spPr bwMode="auto">
          <a:xfrm>
            <a:off x="5061858" y="136533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6" name="Chart 5"/>
          <p:cNvGraphicFramePr/>
          <p:nvPr/>
        </p:nvGraphicFramePr>
        <p:xfrm>
          <a:off x="10891158" y="2606308"/>
          <a:ext cx="5668010" cy="3456940"/>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3"/>
          <p:cNvSpPr>
            <a:spLocks noChangeArrowheads="1"/>
          </p:cNvSpPr>
          <p:nvPr/>
        </p:nvSpPr>
        <p:spPr bwMode="auto">
          <a:xfrm>
            <a:off x="5061858" y="528963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Rectangle 7"/>
          <p:cNvSpPr>
            <a:spLocks noChangeArrowheads="1"/>
          </p:cNvSpPr>
          <p:nvPr/>
        </p:nvSpPr>
        <p:spPr bwMode="auto">
          <a:xfrm>
            <a:off x="5829300" y="124097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11" name="Chart 10"/>
          <p:cNvGraphicFramePr/>
          <p:nvPr/>
        </p:nvGraphicFramePr>
        <p:xfrm>
          <a:off x="5829300" y="1240972"/>
          <a:ext cx="5668010" cy="34569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30845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414E1-61CB-C17A-83C4-D2A4BCC041D3}"/>
              </a:ext>
            </a:extLst>
          </p:cNvPr>
          <p:cNvSpPr>
            <a:spLocks noGrp="1"/>
          </p:cNvSpPr>
          <p:nvPr>
            <p:ph type="title" idx="4294967295"/>
          </p:nvPr>
        </p:nvSpPr>
        <p:spPr>
          <a:xfrm>
            <a:off x="281485" y="99454"/>
            <a:ext cx="10363200" cy="803275"/>
          </a:xfrm>
        </p:spPr>
        <p:txBody>
          <a:bodyPr>
            <a:normAutofit fontScale="90000"/>
          </a:bodyPr>
          <a:lstStyle/>
          <a:p>
            <a:r>
              <a:rPr lang="en-GB" sz="3600" b="1" dirty="0">
                <a:solidFill>
                  <a:prstClr val="black">
                    <a:lumMod val="75000"/>
                    <a:lumOff val="25000"/>
                  </a:prstClr>
                </a:solidFill>
                <a:latin typeface="Montserrat" panose="00000500000000000000" pitchFamily="2" charset="0"/>
                <a:ea typeface="+mn-ea"/>
                <a:cs typeface="+mn-cs"/>
              </a:rPr>
              <a:t>4. </a:t>
            </a:r>
            <a:r>
              <a:rPr kumimoji="0" lang="en-GB" sz="36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ea typeface="+mn-ea"/>
                <a:cs typeface="+mn-cs"/>
              </a:rPr>
              <a:t>Biggest learning points aka ‘surprises’ so far</a:t>
            </a:r>
            <a:endParaRPr lang="en-GB" sz="3600" b="1" dirty="0">
              <a:latin typeface="Montserrat" panose="00000500000000000000" pitchFamily="2" charset="0"/>
            </a:endParaRPr>
          </a:p>
        </p:txBody>
      </p:sp>
      <p:sp>
        <p:nvSpPr>
          <p:cNvPr id="3" name="AutoShape 2" descr="Supervision - Clean Learn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AutoShape 4" descr="Supervision - Clean Learning"/>
          <p:cNvSpPr>
            <a:spLocks noChangeAspect="1" noChangeArrowheads="1"/>
          </p:cNvSpPr>
          <p:nvPr/>
        </p:nvSpPr>
        <p:spPr bwMode="auto">
          <a:xfrm>
            <a:off x="307975" y="7937"/>
            <a:ext cx="6239782" cy="62398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54" name="Picture 6" descr="supervis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2729"/>
            <a:ext cx="12192000" cy="5345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343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F54CF28-001A-3AEE-7AFD-41748514ACA0}"/>
              </a:ext>
            </a:extLst>
          </p:cNvPr>
          <p:cNvSpPr txBox="1"/>
          <p:nvPr/>
        </p:nvSpPr>
        <p:spPr>
          <a:xfrm>
            <a:off x="388883" y="262758"/>
            <a:ext cx="940675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5. Next steps</a:t>
            </a:r>
          </a:p>
        </p:txBody>
      </p:sp>
      <p:pic>
        <p:nvPicPr>
          <p:cNvPr id="3074" name="Picture 2" descr="flexible coworking sp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9088"/>
            <a:ext cx="12191999" cy="544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530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078C3-3660-4406-9E52-2BB45AEEA562}"/>
              </a:ext>
            </a:extLst>
          </p:cNvPr>
          <p:cNvSpPr>
            <a:spLocks noGrp="1"/>
          </p:cNvSpPr>
          <p:nvPr>
            <p:ph type="ctrTitle"/>
          </p:nvPr>
        </p:nvSpPr>
        <p:spPr>
          <a:xfrm>
            <a:off x="211394" y="400972"/>
            <a:ext cx="11769212" cy="3747986"/>
          </a:xfrm>
        </p:spPr>
        <p:txBody>
          <a:bodyPr>
            <a:normAutofit/>
          </a:bodyPr>
          <a:lstStyle/>
          <a:p>
            <a:pPr algn="ctr"/>
            <a:r>
              <a:rPr lang="en-GB" sz="4800" b="1" dirty="0">
                <a:latin typeface="Montserrat"/>
              </a:rPr>
              <a:t>NCAP QI collaborative </a:t>
            </a:r>
            <a:br>
              <a:rPr lang="en-GB" sz="4800" b="1" dirty="0">
                <a:latin typeface="Montserrat"/>
              </a:rPr>
            </a:br>
            <a:r>
              <a:rPr lang="en-GB" sz="4800" b="1" dirty="0">
                <a:latin typeface="Montserrat"/>
              </a:rPr>
              <a:t>round two </a:t>
            </a:r>
            <a:br>
              <a:rPr lang="en-GB" sz="4800" b="1" dirty="0">
                <a:latin typeface="Montserrat"/>
              </a:rPr>
            </a:br>
            <a:r>
              <a:rPr lang="en-GB" sz="4800" b="1" dirty="0">
                <a:latin typeface="Montserrat"/>
              </a:rPr>
              <a:t>shared learning session three</a:t>
            </a:r>
            <a:br>
              <a:rPr lang="en-GB" sz="4000" b="1" dirty="0">
                <a:latin typeface="Montserrat" panose="00000500000000000000" pitchFamily="2" charset="0"/>
              </a:rPr>
            </a:br>
            <a:br>
              <a:rPr lang="en-GB" sz="1400" dirty="0">
                <a:latin typeface="Montserrat" panose="00000500000000000000" pitchFamily="2" charset="0"/>
              </a:rPr>
            </a:br>
            <a:r>
              <a:rPr lang="en-GB" sz="2400" dirty="0">
                <a:latin typeface="Montserrat"/>
              </a:rPr>
              <a:t>Thursday 13</a:t>
            </a:r>
            <a:r>
              <a:rPr lang="en-GB" sz="2400" baseline="30000" dirty="0">
                <a:latin typeface="Montserrat"/>
              </a:rPr>
              <a:t>th</a:t>
            </a:r>
            <a:r>
              <a:rPr lang="en-GB" sz="2400" dirty="0">
                <a:latin typeface="Montserrat"/>
              </a:rPr>
              <a:t> February 2025</a:t>
            </a:r>
            <a:br>
              <a:rPr lang="en-GB" sz="2400" dirty="0">
                <a:latin typeface="Montserrat"/>
              </a:rPr>
            </a:br>
            <a:br>
              <a:rPr lang="en-GB" sz="2400" dirty="0">
                <a:latin typeface="Montserrat"/>
              </a:rPr>
            </a:br>
            <a:r>
              <a:rPr lang="en-GB" sz="2400" dirty="0">
                <a:latin typeface="Montserrat"/>
              </a:rPr>
              <a:t>2.30pm-4.30pm</a:t>
            </a:r>
            <a:endParaRPr lang="en-GB" sz="1400" dirty="0">
              <a:latin typeface="Montserrat" panose="00000500000000000000" pitchFamily="2" charset="0"/>
            </a:endParaRPr>
          </a:p>
        </p:txBody>
      </p:sp>
      <p:sp>
        <p:nvSpPr>
          <p:cNvPr id="3" name="Subtitle 2">
            <a:extLst>
              <a:ext uri="{FF2B5EF4-FFF2-40B4-BE49-F238E27FC236}">
                <a16:creationId xmlns:a16="http://schemas.microsoft.com/office/drawing/2014/main" id="{4BD2EDD6-AAFC-9267-5ABE-D3257F3EABFF}"/>
              </a:ext>
            </a:extLst>
          </p:cNvPr>
          <p:cNvSpPr>
            <a:spLocks noGrp="1"/>
          </p:cNvSpPr>
          <p:nvPr>
            <p:ph type="subTitle" idx="1"/>
          </p:nvPr>
        </p:nvSpPr>
        <p:spPr>
          <a:xfrm>
            <a:off x="404989" y="4860406"/>
            <a:ext cx="9144000" cy="1097781"/>
          </a:xfrm>
        </p:spPr>
        <p:txBody>
          <a:bodyPr>
            <a:noAutofit/>
          </a:bodyPr>
          <a:lstStyle/>
          <a:p>
            <a:pPr algn="l"/>
            <a:r>
              <a:rPr lang="en-GB" dirty="0">
                <a:latin typeface="Montserrat" panose="00000500000000000000" pitchFamily="2" charset="0"/>
              </a:rPr>
              <a:t>Team name: PATH</a:t>
            </a:r>
          </a:p>
          <a:p>
            <a:pPr algn="l"/>
            <a:r>
              <a:rPr lang="en-GB" dirty="0">
                <a:latin typeface="Montserrat" panose="00000500000000000000" pitchFamily="2" charset="0"/>
              </a:rPr>
              <a:t>Team locality: Hertfordshire</a:t>
            </a:r>
          </a:p>
        </p:txBody>
      </p:sp>
      <p:pic>
        <p:nvPicPr>
          <p:cNvPr id="4" name="Picture 3">
            <a:extLst>
              <a:ext uri="{FF2B5EF4-FFF2-40B4-BE49-F238E27FC236}">
                <a16:creationId xmlns:a16="http://schemas.microsoft.com/office/drawing/2014/main" id="{7573792E-F851-5A53-66B9-10D7C25B6579}"/>
              </a:ext>
            </a:extLst>
          </p:cNvPr>
          <p:cNvPicPr>
            <a:picLocks noChangeAspect="1"/>
          </p:cNvPicPr>
          <p:nvPr/>
        </p:nvPicPr>
        <p:blipFill>
          <a:blip r:embed="rId3"/>
          <a:stretch>
            <a:fillRect/>
          </a:stretch>
        </p:blipFill>
        <p:spPr>
          <a:xfrm>
            <a:off x="9470330" y="5053781"/>
            <a:ext cx="2316681" cy="904406"/>
          </a:xfrm>
          <a:prstGeom prst="rect">
            <a:avLst/>
          </a:prstGeom>
        </p:spPr>
      </p:pic>
    </p:spTree>
    <p:extLst>
      <p:ext uri="{BB962C8B-B14F-4D97-AF65-F5344CB8AC3E}">
        <p14:creationId xmlns:p14="http://schemas.microsoft.com/office/powerpoint/2010/main" val="591436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DEB6D3-C6FA-3D15-C359-AB178DE340E1}"/>
              </a:ext>
            </a:extLst>
          </p:cNvPr>
          <p:cNvSpPr>
            <a:spLocks noGrp="1"/>
          </p:cNvSpPr>
          <p:nvPr>
            <p:ph type="title" idx="4294967295"/>
          </p:nvPr>
        </p:nvSpPr>
        <p:spPr>
          <a:xfrm>
            <a:off x="295542" y="497755"/>
            <a:ext cx="4755429" cy="733087"/>
          </a:xfrm>
        </p:spPr>
        <p:txBody>
          <a:bodyPr>
            <a:normAutofit/>
          </a:bodyPr>
          <a:lstStyle/>
          <a:p>
            <a:r>
              <a:rPr lang="en-GB" sz="3600" b="1" dirty="0">
                <a:latin typeface="Montserrat" panose="00000500000000000000" pitchFamily="2" charset="0"/>
              </a:rPr>
              <a:t>1. Your Project Aim </a:t>
            </a:r>
          </a:p>
        </p:txBody>
      </p:sp>
      <p:sp>
        <p:nvSpPr>
          <p:cNvPr id="7" name="TextBox 6">
            <a:extLst>
              <a:ext uri="{FF2B5EF4-FFF2-40B4-BE49-F238E27FC236}">
                <a16:creationId xmlns:a16="http://schemas.microsoft.com/office/drawing/2014/main" id="{AF479203-50BF-D9CF-A115-B0AAB676ACE7}"/>
              </a:ext>
            </a:extLst>
          </p:cNvPr>
          <p:cNvSpPr txBox="1"/>
          <p:nvPr/>
        </p:nvSpPr>
        <p:spPr>
          <a:xfrm>
            <a:off x="418041" y="1230842"/>
            <a:ext cx="11015133" cy="31085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0" normalizeH="0" baseline="0" noProof="0" dirty="0">
              <a:ln>
                <a:noFill/>
              </a:ln>
              <a:solidFill>
                <a:srgbClr val="5879BA"/>
              </a:solidFill>
              <a:effectLst/>
              <a:uLnTx/>
              <a:uFillTx/>
              <a:latin typeface="Nunito"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1" i="0" u="none" strike="noStrike" kern="1200" cap="none" spc="0" normalizeH="0" baseline="0" noProof="0" dirty="0">
              <a:ln>
                <a:noFill/>
              </a:ln>
              <a:solidFill>
                <a:prstClr val="black"/>
              </a:solidFill>
              <a:effectLst/>
              <a:uLnTx/>
              <a:uFillTx/>
              <a:latin typeface="Nunito"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Nunito" pitchFamily="2" charset="0"/>
                <a:ea typeface="Calibri" panose="020F0502020204030204" pitchFamily="34" charset="0"/>
                <a:cs typeface="Times New Roman" panose="02020603050405020304" pitchFamily="18" charset="0"/>
              </a:rPr>
              <a:t>To increase the take up of family intervention therapy from the current 8% delivery to 16% by May 2025.</a:t>
            </a:r>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5581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8E1B-7F20-B558-639A-48188DFCE040}"/>
              </a:ext>
            </a:extLst>
          </p:cNvPr>
          <p:cNvSpPr>
            <a:spLocks noGrp="1"/>
          </p:cNvSpPr>
          <p:nvPr>
            <p:ph type="title" idx="4294967295"/>
          </p:nvPr>
        </p:nvSpPr>
        <p:spPr>
          <a:xfrm>
            <a:off x="199125" y="136800"/>
            <a:ext cx="11877675" cy="756000"/>
          </a:xfrm>
        </p:spPr>
        <p:txBody>
          <a:bodyPr>
            <a:noAutofit/>
          </a:bodyPr>
          <a:lstStyle/>
          <a:p>
            <a:pPr lvl="0">
              <a:lnSpc>
                <a:spcPct val="107000"/>
              </a:lnSpc>
              <a:spcAft>
                <a:spcPts val="800"/>
              </a:spcAft>
            </a:pPr>
            <a:r>
              <a:rPr lang="en-GB" sz="3600" b="1" dirty="0">
                <a:solidFill>
                  <a:prstClr val="black">
                    <a:lumMod val="75000"/>
                    <a:lumOff val="25000"/>
                  </a:prstClr>
                </a:solidFill>
                <a:latin typeface="Montserrat" panose="00000500000000000000" pitchFamily="2" charset="0"/>
              </a:rPr>
              <a:t>2</a:t>
            </a:r>
            <a:r>
              <a:rPr kumimoji="0" lang="en-GB" sz="36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rPr>
              <a:t>. Your Project </a:t>
            </a:r>
            <a:r>
              <a:rPr lang="en-GB" sz="3600" b="1" kern="100" dirty="0">
                <a:effectLst/>
                <a:latin typeface="Montserrat" panose="00000500000000000000" pitchFamily="2" charset="0"/>
                <a:ea typeface="Aptos" panose="020B0004020202020204" pitchFamily="34" charset="0"/>
                <a:cs typeface="Times New Roman" panose="02020603050405020304" pitchFamily="18" charset="0"/>
              </a:rPr>
              <a:t>Measures</a:t>
            </a:r>
            <a:endParaRPr lang="en-GB" sz="3600" b="1" dirty="0">
              <a:latin typeface="Montserrat" panose="00000500000000000000" pitchFamily="2" charset="0"/>
            </a:endParaRPr>
          </a:p>
        </p:txBody>
      </p:sp>
      <p:sp>
        <p:nvSpPr>
          <p:cNvPr id="3" name="TextBox 2">
            <a:extLst>
              <a:ext uri="{FF2B5EF4-FFF2-40B4-BE49-F238E27FC236}">
                <a16:creationId xmlns:a16="http://schemas.microsoft.com/office/drawing/2014/main" id="{1E095151-18A7-6E3D-A4C7-CEFE7408930E}"/>
              </a:ext>
            </a:extLst>
          </p:cNvPr>
          <p:cNvSpPr txBox="1"/>
          <p:nvPr/>
        </p:nvSpPr>
        <p:spPr>
          <a:xfrm>
            <a:off x="322729" y="1358153"/>
            <a:ext cx="11591365"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Continue to measure from the EIP reporting dashboard: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Take up %s and numbers of service users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Waiting list sizes &amp; longest waits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Offers of FI to service users who aren’t on waiting lists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Staff surveys around experience of change of ideas &amp; repeat confidence level surveys from training sessions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Change ideas – take baseline data &amp; review after these are setup</a:t>
            </a:r>
          </a:p>
        </p:txBody>
      </p:sp>
    </p:spTree>
    <p:extLst>
      <p:ext uri="{BB962C8B-B14F-4D97-AF65-F5344CB8AC3E}">
        <p14:creationId xmlns:p14="http://schemas.microsoft.com/office/powerpoint/2010/main" val="1689408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A9C72-98A9-F21E-F88C-83F95EC01A01}"/>
              </a:ext>
            </a:extLst>
          </p:cNvPr>
          <p:cNvSpPr>
            <a:spLocks noGrp="1"/>
          </p:cNvSpPr>
          <p:nvPr>
            <p:ph type="title" idx="4294967295"/>
          </p:nvPr>
        </p:nvSpPr>
        <p:spPr>
          <a:xfrm>
            <a:off x="223493" y="554986"/>
            <a:ext cx="11169650" cy="938213"/>
          </a:xfrm>
        </p:spPr>
        <p:txBody>
          <a:bodyPr>
            <a:normAutofit fontScale="90000"/>
          </a:bodyPr>
          <a:lstStyle/>
          <a:p>
            <a:pPr lvl="0">
              <a:lnSpc>
                <a:spcPct val="107000"/>
              </a:lnSpc>
              <a:spcAft>
                <a:spcPts val="800"/>
              </a:spcAft>
            </a:pPr>
            <a:r>
              <a:rPr lang="en-GB" sz="4000" b="1" dirty="0">
                <a:solidFill>
                  <a:prstClr val="black">
                    <a:lumMod val="75000"/>
                    <a:lumOff val="25000"/>
                  </a:prstClr>
                </a:solidFill>
                <a:latin typeface="Montserrat" panose="00000500000000000000" pitchFamily="2" charset="0"/>
              </a:rPr>
              <a:t>3</a:t>
            </a:r>
            <a:r>
              <a:rPr kumimoji="0" lang="en-GB" sz="40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rPr>
              <a:t>. </a:t>
            </a:r>
            <a:r>
              <a:rPr lang="en-GB" sz="4000" b="1" kern="100" dirty="0">
                <a:effectLst/>
                <a:latin typeface="Montserrat" panose="00000500000000000000" pitchFamily="2" charset="0"/>
                <a:ea typeface="Aptos" panose="020B0004020202020204" pitchFamily="34" charset="0"/>
                <a:cs typeface="Times New Roman" panose="02020603050405020304" pitchFamily="18" charset="0"/>
              </a:rPr>
              <a:t>List change ideas that you have tested or planned to test</a:t>
            </a:r>
            <a:endParaRPr lang="en-GB" sz="3200" b="1" dirty="0">
              <a:latin typeface="Montserrat" panose="00000500000000000000" pitchFamily="2" charset="0"/>
            </a:endParaRPr>
          </a:p>
        </p:txBody>
      </p:sp>
      <p:sp>
        <p:nvSpPr>
          <p:cNvPr id="3" name="TextBox 2">
            <a:extLst>
              <a:ext uri="{FF2B5EF4-FFF2-40B4-BE49-F238E27FC236}">
                <a16:creationId xmlns:a16="http://schemas.microsoft.com/office/drawing/2014/main" id="{DEE8D75F-B963-2F74-BDBE-100D74C4AFBD}"/>
              </a:ext>
            </a:extLst>
          </p:cNvPr>
          <p:cNvSpPr txBox="1"/>
          <p:nvPr/>
        </p:nvSpPr>
        <p:spPr>
          <a:xfrm>
            <a:off x="340659" y="1649506"/>
            <a:ext cx="11654117" cy="5016758"/>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rPr>
              <a:t>Revisit service understanding of the effectiveness of FI, clinical outcomes and experience of service users and their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families</a:t>
            </a:r>
            <a:endPar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rPr>
              <a:t>Training for new staff and non FI qualified staff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rPr>
              <a:t>Service user and carer survey around FI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rPr>
              <a:t>Bank work for out of hours clinical sessions &amp; additional sessions within office hours for interest from part time staff within HPFT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rPr>
              <a:t>Moving to a dedicated clinic slot for FI pairings to protect time for FI delivery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rPr>
              <a:t>Enhance the FI Tracker to include the rationale for sessions being extended beyond 15 sessions &amp; detailed narrative on gaps in sessions taking place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rPr>
              <a:t>FI reporting – needs to be updated to include FI specific sessions only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rPr>
              <a:t>Job planning for FI workers – how to build in protected time &amp; balance workload, identifying common times for pairings and balance of registered &amp; unregistered staff are matched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Explore an alternative training model. </a:t>
            </a:r>
            <a:r>
              <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rPr>
              <a:t>Explore training 2nd clinician under Kings model in the future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rPr>
              <a:t>Increase dedicated workforce for FI by changing budget skill mix</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rPr>
              <a:t>MDT – bring top 5 on waiting list for discussion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rPr>
              <a:t>Looking at the back log waiting list and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1779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E5911-5AB3-8EEE-1AF3-CBBECC771340}"/>
              </a:ext>
            </a:extLst>
          </p:cNvPr>
          <p:cNvSpPr>
            <a:spLocks noGrp="1"/>
          </p:cNvSpPr>
          <p:nvPr>
            <p:ph type="title" idx="4294967295"/>
          </p:nvPr>
        </p:nvSpPr>
        <p:spPr>
          <a:xfrm>
            <a:off x="365356" y="-119743"/>
            <a:ext cx="11152500" cy="2906228"/>
          </a:xfrm>
        </p:spPr>
        <p:txBody>
          <a:bodyPr>
            <a:normAutofit/>
          </a:bodyPr>
          <a:lstStyle/>
          <a:p>
            <a:pPr lvl="0">
              <a:lnSpc>
                <a:spcPct val="107000"/>
              </a:lnSpc>
              <a:spcAft>
                <a:spcPts val="800"/>
              </a:spcAft>
            </a:pPr>
            <a:r>
              <a:rPr kumimoji="0" lang="en-GB" sz="40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rPr>
              <a:t>4. </a:t>
            </a:r>
            <a:r>
              <a:rPr lang="en-GB" sz="4000" b="1" kern="100" dirty="0">
                <a:effectLst/>
                <a:latin typeface="Montserrat" panose="00000500000000000000" pitchFamily="2" charset="0"/>
                <a:ea typeface="Aptos" panose="020B0004020202020204" pitchFamily="34" charset="0"/>
                <a:cs typeface="Times New Roman" panose="02020603050405020304" pitchFamily="18" charset="0"/>
              </a:rPr>
              <a:t>Thinking about </a:t>
            </a:r>
            <a:r>
              <a:rPr lang="en-GB" sz="4000" b="1" u="sng" kern="100" dirty="0">
                <a:effectLst/>
                <a:latin typeface="Montserrat" panose="00000500000000000000" pitchFamily="2" charset="0"/>
                <a:ea typeface="Aptos" panose="020B0004020202020204" pitchFamily="34" charset="0"/>
                <a:cs typeface="Times New Roman" panose="02020603050405020304" pitchFamily="18" charset="0"/>
              </a:rPr>
              <a:t>one</a:t>
            </a:r>
            <a:r>
              <a:rPr lang="en-GB" sz="4000" b="1" kern="100" dirty="0">
                <a:effectLst/>
                <a:latin typeface="Montserrat" panose="00000500000000000000" pitchFamily="2" charset="0"/>
                <a:ea typeface="Aptos" panose="020B0004020202020204" pitchFamily="34" charset="0"/>
                <a:cs typeface="Times New Roman" panose="02020603050405020304" pitchFamily="18" charset="0"/>
              </a:rPr>
              <a:t> of the change ideas that you have tested, outline the first PDSA cycle, then any tweaks you made during subsequent cycles</a:t>
            </a:r>
            <a:endParaRPr lang="en-GB" sz="4000" b="1" dirty="0">
              <a:latin typeface="Montserrat" panose="00000500000000000000" pitchFamily="2" charset="0"/>
            </a:endParaRPr>
          </a:p>
        </p:txBody>
      </p:sp>
      <p:sp>
        <p:nvSpPr>
          <p:cNvPr id="4" name="TextBox 3">
            <a:extLst>
              <a:ext uri="{FF2B5EF4-FFF2-40B4-BE49-F238E27FC236}">
                <a16:creationId xmlns:a16="http://schemas.microsoft.com/office/drawing/2014/main" id="{1FD1B754-E651-9407-4C4E-3FA372B38767}"/>
              </a:ext>
            </a:extLst>
          </p:cNvPr>
          <p:cNvSpPr txBox="1"/>
          <p:nvPr/>
        </p:nvSpPr>
        <p:spPr>
          <a:xfrm>
            <a:off x="365356" y="2786485"/>
            <a:ext cx="11717787" cy="452431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MDT – Top 5 people on the waiting list – care coordinators to bring back information to MDT on a weekly basis to establish whether families are ready to start and want to proceed with the therapy. We weren’t receiving the feedback.</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Assistant Psychologists – To directly contact families to discuss readiness for starting therapy – no capacity in this resource to be able to progress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Administrator: Created database of the waiting list, with the longest waiters prioritised. Contacting the service users, if they still want to proceed asking who they want to have sessions with and then contacting family to get everyone’s availability. A slow process, worthwhile continuing, but can be difficult to get responses – can take some chasing.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We have identified from the contacts that some service users do not want to proceed with the therapy. We go back to the mini team to discuss before they are closed to the waiting list and an opt in letter is sent- this has established a robust process for working though the waiting list quicker.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566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156EE-D655-7712-0237-4425C757CC52}"/>
              </a:ext>
            </a:extLst>
          </p:cNvPr>
          <p:cNvSpPr>
            <a:spLocks noGrp="1"/>
          </p:cNvSpPr>
          <p:nvPr>
            <p:ph type="title" idx="4294967295"/>
          </p:nvPr>
        </p:nvSpPr>
        <p:spPr>
          <a:xfrm>
            <a:off x="352800" y="245500"/>
            <a:ext cx="10058400" cy="661700"/>
          </a:xfrm>
        </p:spPr>
        <p:txBody>
          <a:bodyPr>
            <a:noAutofit/>
          </a:bodyPr>
          <a:lstStyle/>
          <a:p>
            <a:r>
              <a:rPr lang="en-GB" sz="3600" b="1" dirty="0">
                <a:solidFill>
                  <a:prstClr val="black">
                    <a:lumMod val="75000"/>
                    <a:lumOff val="25000"/>
                  </a:prstClr>
                </a:solidFill>
                <a:latin typeface="Montserrat" panose="00000500000000000000" pitchFamily="2" charset="0"/>
              </a:rPr>
              <a:t>5</a:t>
            </a:r>
            <a:r>
              <a:rPr kumimoji="0" lang="en-GB" sz="36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rPr>
              <a:t>. Results so far/Run chart(s) </a:t>
            </a:r>
            <a:endParaRPr lang="en-GB" sz="3600" b="1" dirty="0">
              <a:latin typeface="Montserrat" panose="00000500000000000000" pitchFamily="2" charset="0"/>
            </a:endParaRPr>
          </a:p>
        </p:txBody>
      </p:sp>
      <p:pic>
        <p:nvPicPr>
          <p:cNvPr id="1026" name="Picture 2">
            <a:extLst>
              <a:ext uri="{FF2B5EF4-FFF2-40B4-BE49-F238E27FC236}">
                <a16:creationId xmlns:a16="http://schemas.microsoft.com/office/drawing/2014/main" id="{D0708C26-F6FC-4366-41E8-2AC429E6D9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657" y="986365"/>
            <a:ext cx="9218700" cy="5149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390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156EE-D655-7712-0237-4425C757CC52}"/>
              </a:ext>
            </a:extLst>
          </p:cNvPr>
          <p:cNvSpPr>
            <a:spLocks noGrp="1"/>
          </p:cNvSpPr>
          <p:nvPr>
            <p:ph type="title" idx="4294967295"/>
          </p:nvPr>
        </p:nvSpPr>
        <p:spPr>
          <a:xfrm>
            <a:off x="352800" y="245500"/>
            <a:ext cx="10058400" cy="661700"/>
          </a:xfrm>
        </p:spPr>
        <p:txBody>
          <a:bodyPr>
            <a:noAutofit/>
          </a:bodyPr>
          <a:lstStyle/>
          <a:p>
            <a:r>
              <a:rPr lang="en-GB" sz="3600" b="1" dirty="0">
                <a:solidFill>
                  <a:prstClr val="black">
                    <a:lumMod val="75000"/>
                    <a:lumOff val="25000"/>
                  </a:prstClr>
                </a:solidFill>
                <a:latin typeface="Montserrat" panose="00000500000000000000" pitchFamily="2" charset="0"/>
              </a:rPr>
              <a:t>5</a:t>
            </a:r>
            <a:r>
              <a:rPr kumimoji="0" lang="en-GB" sz="36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rPr>
              <a:t>. Results so far/Run chart(s) </a:t>
            </a:r>
            <a:endParaRPr lang="en-GB" sz="3600" b="1" dirty="0">
              <a:latin typeface="Montserrat" panose="00000500000000000000" pitchFamily="2" charset="0"/>
            </a:endParaRPr>
          </a:p>
        </p:txBody>
      </p:sp>
      <p:pic>
        <p:nvPicPr>
          <p:cNvPr id="3" name="Picture 2">
            <a:extLst>
              <a:ext uri="{FF2B5EF4-FFF2-40B4-BE49-F238E27FC236}">
                <a16:creationId xmlns:a16="http://schemas.microsoft.com/office/drawing/2014/main" id="{5A7277F3-CA94-870E-0947-417E66B86493}"/>
              </a:ext>
            </a:extLst>
          </p:cNvPr>
          <p:cNvPicPr>
            <a:picLocks noChangeAspect="1"/>
          </p:cNvPicPr>
          <p:nvPr/>
        </p:nvPicPr>
        <p:blipFill>
          <a:blip r:embed="rId3"/>
          <a:stretch>
            <a:fillRect/>
          </a:stretch>
        </p:blipFill>
        <p:spPr>
          <a:xfrm>
            <a:off x="29875" y="2047178"/>
            <a:ext cx="12016351" cy="2224785"/>
          </a:xfrm>
          <a:prstGeom prst="rect">
            <a:avLst/>
          </a:prstGeom>
        </p:spPr>
      </p:pic>
    </p:spTree>
    <p:extLst>
      <p:ext uri="{BB962C8B-B14F-4D97-AF65-F5344CB8AC3E}">
        <p14:creationId xmlns:p14="http://schemas.microsoft.com/office/powerpoint/2010/main" val="2625012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DEB6D3-C6FA-3D15-C359-AB178DE340E1}"/>
              </a:ext>
            </a:extLst>
          </p:cNvPr>
          <p:cNvSpPr>
            <a:spLocks noGrp="1"/>
          </p:cNvSpPr>
          <p:nvPr>
            <p:ph type="title" idx="4294967295"/>
          </p:nvPr>
        </p:nvSpPr>
        <p:spPr>
          <a:xfrm>
            <a:off x="293914" y="174172"/>
            <a:ext cx="3786188" cy="733425"/>
          </a:xfrm>
        </p:spPr>
        <p:txBody>
          <a:bodyPr>
            <a:normAutofit/>
          </a:bodyPr>
          <a:lstStyle/>
          <a:p>
            <a:r>
              <a:rPr lang="en-GB" sz="3600" b="1" dirty="0">
                <a:latin typeface="Montserrat" panose="00000500000000000000" pitchFamily="2" charset="0"/>
              </a:rPr>
              <a:t>1. Project aim </a:t>
            </a:r>
          </a:p>
        </p:txBody>
      </p:sp>
      <p:sp>
        <p:nvSpPr>
          <p:cNvPr id="7" name="TextBox 6">
            <a:extLst>
              <a:ext uri="{FF2B5EF4-FFF2-40B4-BE49-F238E27FC236}">
                <a16:creationId xmlns:a16="http://schemas.microsoft.com/office/drawing/2014/main" id="{AF479203-50BF-D9CF-A115-B0AAB676ACE7}"/>
              </a:ext>
            </a:extLst>
          </p:cNvPr>
          <p:cNvSpPr txBox="1"/>
          <p:nvPr/>
        </p:nvSpPr>
        <p:spPr>
          <a:xfrm>
            <a:off x="418041" y="1230842"/>
            <a:ext cx="11015133"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3FACDD02-E27F-D6BF-69AB-DA6CF04AC989}"/>
              </a:ext>
            </a:extLst>
          </p:cNvPr>
          <p:cNvSpPr txBox="1"/>
          <p:nvPr/>
        </p:nvSpPr>
        <p:spPr>
          <a:xfrm>
            <a:off x="293914" y="1492452"/>
            <a:ext cx="10867144" cy="258532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To increase the uptake of carer’s support by 40% to reach 50% of friends and family of newly confirmed clients on our caseload. We aim to do this by May 2025. To achieve this, we will be promoting and facilitating a mixture of 1-1 appointments and group opportunities to meet the expectations highlighted in the data from our carer survey.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We agreed on our aim statement by reviewing the data collected and working with staff and carers. We reviewed the requirements of the NCAP audit, and this helped us identify a percentage to work towards, to meet the criteria. In our last NCAP audit, we scored ‘needs improvement’ for our carer support, indicating that this is something we want to work 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1134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414E1-61CB-C17A-83C4-D2A4BCC041D3}"/>
              </a:ext>
            </a:extLst>
          </p:cNvPr>
          <p:cNvSpPr>
            <a:spLocks noGrp="1"/>
          </p:cNvSpPr>
          <p:nvPr>
            <p:ph type="title" idx="4294967295"/>
          </p:nvPr>
        </p:nvSpPr>
        <p:spPr>
          <a:xfrm>
            <a:off x="259200" y="402988"/>
            <a:ext cx="10363200" cy="803275"/>
          </a:xfrm>
        </p:spPr>
        <p:txBody>
          <a:bodyPr>
            <a:normAutofit fontScale="90000"/>
          </a:bodyPr>
          <a:lstStyle/>
          <a:p>
            <a:r>
              <a:rPr kumimoji="0" lang="en-GB" sz="36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ea typeface="+mn-ea"/>
                <a:cs typeface="+mn-cs"/>
              </a:rPr>
              <a:t>6. What has been challenging about the process so far ?</a:t>
            </a:r>
            <a:endParaRPr lang="en-GB" sz="3600" b="1" dirty="0">
              <a:latin typeface="Montserrat" panose="00000500000000000000" pitchFamily="2" charset="0"/>
            </a:endParaRPr>
          </a:p>
        </p:txBody>
      </p:sp>
      <p:sp>
        <p:nvSpPr>
          <p:cNvPr id="3" name="TextBox 2">
            <a:extLst>
              <a:ext uri="{FF2B5EF4-FFF2-40B4-BE49-F238E27FC236}">
                <a16:creationId xmlns:a16="http://schemas.microsoft.com/office/drawing/2014/main" id="{3FB05E54-059D-17D0-CB98-F6436D4936C6}"/>
              </a:ext>
            </a:extLst>
          </p:cNvPr>
          <p:cNvSpPr txBox="1"/>
          <p:nvPr/>
        </p:nvSpPr>
        <p:spPr>
          <a:xfrm>
            <a:off x="143435" y="1353671"/>
            <a:ext cx="11967883" cy="4524315"/>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Changing the culture within the service- making it everyone’s business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Having the dedicated time to focus on testing the change ideas and being able to properly review using the PDSA cycle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Long waiting list for Family Intervention therapy and limited resource to effect change, retention of staff that are trained, in particular registered staff.</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Time taken for matching availability of families with staff pairings to get therapies started as soon as possible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Protected clinic slots difficult to currently implement due to shortage of resources. Practitioners &amp; family to come together and agree a set day &amp; time for the duration of the sessions at the start of the therapy.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Is the Kings model and training programme sustainable to effectively increase the delivery of FI given the limitations on training places and qualified staff</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4422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F54CF28-001A-3AEE-7AFD-41748514ACA0}"/>
              </a:ext>
            </a:extLst>
          </p:cNvPr>
          <p:cNvSpPr txBox="1"/>
          <p:nvPr/>
        </p:nvSpPr>
        <p:spPr>
          <a:xfrm>
            <a:off x="388883" y="262758"/>
            <a:ext cx="940675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7. N</a:t>
            </a:r>
            <a:r>
              <a:rPr kumimoji="0" lang="en-GB" sz="3600" b="1" i="0" u="none" strike="noStrike" kern="1200" cap="none" spc="0" normalizeH="0" baseline="0" noProof="0" dirty="0" err="1">
                <a:ln>
                  <a:noFill/>
                </a:ln>
                <a:solidFill>
                  <a:prstClr val="black"/>
                </a:solidFill>
                <a:effectLst/>
                <a:uLnTx/>
                <a:uFillTx/>
                <a:latin typeface="Montserrat" panose="00000500000000000000" pitchFamily="2" charset="0"/>
                <a:ea typeface="+mn-ea"/>
                <a:cs typeface="+mn-cs"/>
              </a:rPr>
              <a:t>ext</a:t>
            </a:r>
            <a:r>
              <a:rPr kumimoji="0" lang="en-GB" sz="36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 steps</a:t>
            </a:r>
          </a:p>
        </p:txBody>
      </p:sp>
      <p:sp>
        <p:nvSpPr>
          <p:cNvPr id="2" name="TextBox 1">
            <a:extLst>
              <a:ext uri="{FF2B5EF4-FFF2-40B4-BE49-F238E27FC236}">
                <a16:creationId xmlns:a16="http://schemas.microsoft.com/office/drawing/2014/main" id="{FE7A25EB-8AD5-777F-AFA9-B2BB5FAB7DED}"/>
              </a:ext>
            </a:extLst>
          </p:cNvPr>
          <p:cNvSpPr txBox="1"/>
          <p:nvPr/>
        </p:nvSpPr>
        <p:spPr>
          <a:xfrm>
            <a:off x="161365" y="909089"/>
            <a:ext cx="11631706" cy="4524315"/>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Enhance the support for staff whilst on training and afterwards to protect time to deliver FI</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Influencing the role of the mini teams being part of meetings, getting them more involved in discussions and finding different ways to translate the enthusiasm and benefits of FI therapy. Bring in a strong FI voice to MDTs.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Continue with testing change ideas and using PDSA cycle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Think about workforce that we have to deliver FI and is it fit for purpose – look at demand and whether the current caseload requires more resource to deliver FI, with dedicated posts.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Complete some workforce modelling to see the impact this would have on ability to increase pairings.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Explore how to manage the waiting list to deliver FI therapy within a shorter time frame – admin support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Exploring the introduction of peer support workers – developing co-production to deliver Family Intervention, think about how other EIP services are using peer support </a:t>
            </a:r>
          </a:p>
        </p:txBody>
      </p:sp>
    </p:spTree>
    <p:extLst>
      <p:ext uri="{BB962C8B-B14F-4D97-AF65-F5344CB8AC3E}">
        <p14:creationId xmlns:p14="http://schemas.microsoft.com/office/powerpoint/2010/main" val="2203136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078C3-3660-4406-9E52-2BB45AEEA562}"/>
              </a:ext>
            </a:extLst>
          </p:cNvPr>
          <p:cNvSpPr>
            <a:spLocks noGrp="1"/>
          </p:cNvSpPr>
          <p:nvPr>
            <p:ph type="ctrTitle"/>
          </p:nvPr>
        </p:nvSpPr>
        <p:spPr>
          <a:xfrm>
            <a:off x="353962" y="1066799"/>
            <a:ext cx="11769212" cy="2861187"/>
          </a:xfrm>
        </p:spPr>
        <p:txBody>
          <a:bodyPr>
            <a:normAutofit fontScale="90000"/>
          </a:bodyPr>
          <a:lstStyle/>
          <a:p>
            <a:r>
              <a:rPr lang="en-GB" sz="6000" b="1" dirty="0">
                <a:latin typeface="Montserrat" panose="00000500000000000000" pitchFamily="2" charset="0"/>
              </a:rPr>
              <a:t>NCAP QI collaborative round two shared learning session two</a:t>
            </a:r>
            <a:br>
              <a:rPr lang="en-GB" sz="4800" b="1" dirty="0">
                <a:latin typeface="Montserrat" panose="00000500000000000000" pitchFamily="2" charset="0"/>
              </a:rPr>
            </a:br>
            <a:br>
              <a:rPr lang="en-GB" sz="4800" b="1" dirty="0">
                <a:latin typeface="Montserrat" panose="00000500000000000000" pitchFamily="2" charset="0"/>
              </a:rPr>
            </a:br>
            <a:r>
              <a:rPr lang="en-GB" sz="4800" b="1" dirty="0">
                <a:latin typeface="Montserrat" panose="00000500000000000000" pitchFamily="2" charset="0"/>
              </a:rPr>
              <a:t>13</a:t>
            </a:r>
            <a:r>
              <a:rPr lang="en-GB" sz="4800" b="1" baseline="30000" dirty="0">
                <a:latin typeface="Montserrat" panose="00000500000000000000" pitchFamily="2" charset="0"/>
              </a:rPr>
              <a:t>th</a:t>
            </a:r>
            <a:r>
              <a:rPr lang="en-GB" sz="4800" b="1" dirty="0">
                <a:latin typeface="Montserrat" panose="00000500000000000000" pitchFamily="2" charset="0"/>
              </a:rPr>
              <a:t> February 2025</a:t>
            </a:r>
            <a:br>
              <a:rPr kumimoji="0" lang="en-GB" sz="4400" b="0" i="0" u="none" strike="noStrike" kern="1200" cap="none" spc="-50" normalizeH="0" baseline="0" noProof="0" dirty="0">
                <a:ln>
                  <a:noFill/>
                </a:ln>
                <a:solidFill>
                  <a:prstClr val="black">
                    <a:lumMod val="85000"/>
                    <a:lumOff val="15000"/>
                  </a:prstClr>
                </a:solidFill>
                <a:effectLst/>
                <a:uLnTx/>
                <a:uFillTx/>
                <a:latin typeface="Montserrat" panose="00000500000000000000" pitchFamily="2" charset="0"/>
              </a:rPr>
            </a:br>
            <a:endParaRPr lang="en-GB" sz="4400" dirty="0">
              <a:latin typeface="Montserrat" panose="00000500000000000000" pitchFamily="2" charset="0"/>
            </a:endParaRPr>
          </a:p>
        </p:txBody>
      </p:sp>
      <p:sp>
        <p:nvSpPr>
          <p:cNvPr id="3" name="Subtitle 2">
            <a:extLst>
              <a:ext uri="{FF2B5EF4-FFF2-40B4-BE49-F238E27FC236}">
                <a16:creationId xmlns:a16="http://schemas.microsoft.com/office/drawing/2014/main" id="{4BD2EDD6-AAFC-9267-5ABE-D3257F3EABFF}"/>
              </a:ext>
            </a:extLst>
          </p:cNvPr>
          <p:cNvSpPr>
            <a:spLocks noGrp="1"/>
          </p:cNvSpPr>
          <p:nvPr>
            <p:ph type="subTitle" idx="1"/>
          </p:nvPr>
        </p:nvSpPr>
        <p:spPr>
          <a:xfrm>
            <a:off x="353962" y="4836893"/>
            <a:ext cx="9144000" cy="1097781"/>
          </a:xfrm>
        </p:spPr>
        <p:txBody>
          <a:bodyPr>
            <a:noAutofit/>
          </a:bodyPr>
          <a:lstStyle/>
          <a:p>
            <a:pPr algn="l"/>
            <a:r>
              <a:rPr lang="en-GB" b="1" dirty="0">
                <a:latin typeface="Montserrat" panose="00000500000000000000" pitchFamily="2" charset="0"/>
              </a:rPr>
              <a:t>Team name: </a:t>
            </a:r>
            <a:r>
              <a:rPr lang="en-GB" dirty="0">
                <a:latin typeface="Montserrat" panose="00000500000000000000" pitchFamily="2" charset="0"/>
              </a:rPr>
              <a:t>Early intervention team in psychosis</a:t>
            </a:r>
          </a:p>
          <a:p>
            <a:pPr algn="l"/>
            <a:r>
              <a:rPr lang="en-GB" b="1" dirty="0">
                <a:latin typeface="Montserrat" panose="00000500000000000000" pitchFamily="2" charset="0"/>
              </a:rPr>
              <a:t>Team locality: </a:t>
            </a:r>
            <a:r>
              <a:rPr lang="en-GB" dirty="0">
                <a:latin typeface="Montserrat" panose="00000500000000000000" pitchFamily="2" charset="0"/>
              </a:rPr>
              <a:t>Warrington &amp; Halton </a:t>
            </a:r>
          </a:p>
        </p:txBody>
      </p:sp>
      <p:pic>
        <p:nvPicPr>
          <p:cNvPr id="4" name="Picture 3">
            <a:extLst>
              <a:ext uri="{FF2B5EF4-FFF2-40B4-BE49-F238E27FC236}">
                <a16:creationId xmlns:a16="http://schemas.microsoft.com/office/drawing/2014/main" id="{7573792E-F851-5A53-66B9-10D7C25B6579}"/>
              </a:ext>
            </a:extLst>
          </p:cNvPr>
          <p:cNvPicPr>
            <a:picLocks noChangeAspect="1"/>
          </p:cNvPicPr>
          <p:nvPr/>
        </p:nvPicPr>
        <p:blipFill>
          <a:blip r:embed="rId3"/>
          <a:stretch>
            <a:fillRect/>
          </a:stretch>
        </p:blipFill>
        <p:spPr>
          <a:xfrm>
            <a:off x="9470330" y="5053781"/>
            <a:ext cx="2316681" cy="904406"/>
          </a:xfrm>
          <a:prstGeom prst="rect">
            <a:avLst/>
          </a:prstGeom>
        </p:spPr>
      </p:pic>
    </p:spTree>
    <p:extLst>
      <p:ext uri="{BB962C8B-B14F-4D97-AF65-F5344CB8AC3E}">
        <p14:creationId xmlns:p14="http://schemas.microsoft.com/office/powerpoint/2010/main" val="2181493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DEB6D3-C6FA-3D15-C359-AB178DE340E1}"/>
              </a:ext>
            </a:extLst>
          </p:cNvPr>
          <p:cNvSpPr>
            <a:spLocks noGrp="1"/>
          </p:cNvSpPr>
          <p:nvPr>
            <p:ph type="title" idx="4294967295"/>
          </p:nvPr>
        </p:nvSpPr>
        <p:spPr>
          <a:xfrm>
            <a:off x="191183" y="138490"/>
            <a:ext cx="10058400" cy="885977"/>
          </a:xfrm>
        </p:spPr>
        <p:txBody>
          <a:bodyPr>
            <a:normAutofit/>
          </a:bodyPr>
          <a:lstStyle/>
          <a:p>
            <a:r>
              <a:rPr lang="en-GB" sz="4000" b="1" dirty="0">
                <a:latin typeface="Montserrat" panose="00000500000000000000" pitchFamily="2" charset="0"/>
              </a:rPr>
              <a:t>1. QI team membership</a:t>
            </a:r>
          </a:p>
        </p:txBody>
      </p:sp>
      <p:sp>
        <p:nvSpPr>
          <p:cNvPr id="7" name="TextBox 6">
            <a:extLst>
              <a:ext uri="{FF2B5EF4-FFF2-40B4-BE49-F238E27FC236}">
                <a16:creationId xmlns:a16="http://schemas.microsoft.com/office/drawing/2014/main" id="{AF479203-50BF-D9CF-A115-B0AAB676ACE7}"/>
              </a:ext>
            </a:extLst>
          </p:cNvPr>
          <p:cNvSpPr txBox="1"/>
          <p:nvPr/>
        </p:nvSpPr>
        <p:spPr>
          <a:xfrm>
            <a:off x="418041" y="1230842"/>
            <a:ext cx="11015133" cy="49552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dirty="0">
                <a:ln>
                  <a:noFill/>
                </a:ln>
                <a:solidFill>
                  <a:prstClr val="black"/>
                </a:solidFill>
                <a:effectLst/>
                <a:uLnTx/>
                <a:uFillTx/>
                <a:latin typeface="Montserrat" panose="00000500000000000000" pitchFamily="2" charset="0"/>
                <a:ea typeface="+mn-ea"/>
                <a:cs typeface="+mn-cs"/>
              </a:rPr>
              <a:t>Team members: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Stephanie Smith, Clinical Team Manger.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Tracy Harrison, Clinical Lead.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Rachel Nolan, Research Assistant.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50" normalizeH="0" baseline="0" noProof="0" dirty="0">
                <a:ln>
                  <a:noFill/>
                </a:ln>
                <a:solidFill>
                  <a:prstClr val="black">
                    <a:lumMod val="75000"/>
                    <a:lumOff val="25000"/>
                  </a:prstClr>
                </a:solidFill>
                <a:effectLst/>
                <a:uLnTx/>
                <a:uFillTx/>
                <a:latin typeface="Montserrat" panose="00000500000000000000" pitchFamily="2" charset="0"/>
                <a:ea typeface="+mn-ea"/>
                <a:cs typeface="+mn-cs"/>
              </a:rPr>
              <a:t>How are you involving people with lived experience in your QI work ?</a:t>
            </a:r>
            <a:endParaRPr kumimoji="0" lang="en-GB" sz="1800" b="0" i="0" u="sng"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Montserrat" panose="00000500000000000000" pitchFamily="2" charset="0"/>
              <a:ea typeface="Malgun Gothic Semilight" panose="020B0502040204020203" pitchFamily="34" charset="-128"/>
              <a:cs typeface="Malgun Gothic Semilight" panose="020B0502040204020203"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Montserrat" panose="00000500000000000000" pitchFamily="2" charset="0"/>
              <a:ea typeface="Malgun Gothic Semilight" panose="020B0502040204020203" pitchFamily="34" charset="-128"/>
              <a:cs typeface="Malgun Gothic Semilight" panose="020B0502040204020203"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ontserrat" panose="00000500000000000000" pitchFamily="2" charset="0"/>
                <a:ea typeface="Malgun Gothic Semilight" panose="020B0502040204020203" pitchFamily="34" charset="-128"/>
                <a:cs typeface="Malgun Gothic Semilight" panose="020B0502040204020203" pitchFamily="34" charset="-128"/>
              </a:rPr>
              <a:t>Those that have been through the process of BFT are assisting the service with re-design of the leaflets, to help make the offer more appealing and hold greater meaning.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Montserrat" panose="00000500000000000000" pitchFamily="2" charset="0"/>
              <a:ea typeface="Malgun Gothic Semilight" panose="020B0502040204020203" pitchFamily="34" charset="-128"/>
              <a:cs typeface="Malgun Gothic Semilight" panose="020B0502040204020203"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ontserrat" panose="00000500000000000000" pitchFamily="2" charset="0"/>
                <a:ea typeface="Malgun Gothic Semilight" panose="020B0502040204020203" pitchFamily="34" charset="-128"/>
                <a:cs typeface="Malgun Gothic Semilight" panose="020B0502040204020203" pitchFamily="34" charset="-128"/>
              </a:rPr>
              <a:t>Carers, who have participated in Behavioural Family Therapy, to provide video/ audio recordings.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Graphic 2">
            <a:extLst>
              <a:ext uri="{FF2B5EF4-FFF2-40B4-BE49-F238E27FC236}">
                <a16:creationId xmlns:a16="http://schemas.microsoft.com/office/drawing/2014/main" id="{355149DC-6FD6-2F48-D59C-67C1F7FADA99}"/>
              </a:ext>
            </a:extLst>
          </p:cNvPr>
          <p:cNvPicPr>
            <a:picLocks noChangeAspect="1"/>
          </p:cNvPicPr>
          <p:nvPr/>
        </p:nvPicPr>
        <p:blipFill>
          <a:blip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7226934" y="911394"/>
            <a:ext cx="4206240" cy="2313069"/>
          </a:xfrm>
          <a:prstGeom prst="rect">
            <a:avLst/>
          </a:prstGeom>
        </p:spPr>
      </p:pic>
    </p:spTree>
    <p:extLst>
      <p:ext uri="{BB962C8B-B14F-4D97-AF65-F5344CB8AC3E}">
        <p14:creationId xmlns:p14="http://schemas.microsoft.com/office/powerpoint/2010/main" val="3678939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8E1B-7F20-B558-639A-48188DFCE040}"/>
              </a:ext>
            </a:extLst>
          </p:cNvPr>
          <p:cNvSpPr>
            <a:spLocks noGrp="1"/>
          </p:cNvSpPr>
          <p:nvPr>
            <p:ph type="title"/>
          </p:nvPr>
        </p:nvSpPr>
        <p:spPr>
          <a:xfrm>
            <a:off x="418454" y="2018805"/>
            <a:ext cx="3364273" cy="2820389"/>
          </a:xfrm>
        </p:spPr>
        <p:txBody>
          <a:bodyPr>
            <a:noAutofit/>
          </a:bodyPr>
          <a:lstStyle/>
          <a:p>
            <a:r>
              <a:rPr lang="en-GB" sz="4000" b="1" dirty="0">
                <a:solidFill>
                  <a:prstClr val="black">
                    <a:lumMod val="75000"/>
                    <a:lumOff val="25000"/>
                  </a:prstClr>
                </a:solidFill>
                <a:latin typeface="Montserrat" panose="00000500000000000000" pitchFamily="2" charset="0"/>
              </a:rPr>
              <a:t>2</a:t>
            </a:r>
            <a:r>
              <a:rPr kumimoji="0" lang="en-GB" sz="40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rPr>
              <a:t>. </a:t>
            </a:r>
            <a:r>
              <a:rPr kumimoji="0" lang="en-GB" sz="32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rPr>
              <a:t>What’s your problem area for improvement? </a:t>
            </a:r>
            <a:endParaRPr lang="en-GB" sz="3200" b="1" dirty="0">
              <a:latin typeface="Montserrat" panose="00000500000000000000" pitchFamily="2" charset="0"/>
            </a:endParaRPr>
          </a:p>
        </p:txBody>
      </p:sp>
      <p:sp>
        <p:nvSpPr>
          <p:cNvPr id="4" name="Content Placeholder 3">
            <a:extLst>
              <a:ext uri="{FF2B5EF4-FFF2-40B4-BE49-F238E27FC236}">
                <a16:creationId xmlns:a16="http://schemas.microsoft.com/office/drawing/2014/main" id="{35AEFB7A-F532-2062-1899-53A7A6EA7AA4}"/>
              </a:ext>
            </a:extLst>
          </p:cNvPr>
          <p:cNvSpPr>
            <a:spLocks noGrp="1"/>
          </p:cNvSpPr>
          <p:nvPr>
            <p:ph idx="1"/>
          </p:nvPr>
        </p:nvSpPr>
        <p:spPr>
          <a:xfrm>
            <a:off x="4800600" y="731519"/>
            <a:ext cx="6492240" cy="5313145"/>
          </a:xfrm>
        </p:spPr>
        <p:txBody>
          <a:bodyPr/>
          <a:lstStyle/>
          <a:p>
            <a:pPr marL="342900" indent="-342900">
              <a:lnSpc>
                <a:spcPct val="107000"/>
              </a:lnSpc>
              <a:buFont typeface="Nunito" pitchFamily="2" charset="0"/>
              <a:buChar char="-"/>
            </a:pPr>
            <a:r>
              <a:rPr lang="en-GB" sz="1800" dirty="0">
                <a:latin typeface="Montserrat" panose="00000500000000000000" pitchFamily="2" charset="0"/>
                <a:ea typeface="Calibri" panose="020F0502020204030204" pitchFamily="34" charset="0"/>
                <a:cs typeface="Times New Roman" panose="02020603050405020304" pitchFamily="18" charset="0"/>
              </a:rPr>
              <a:t>FI is needed to reduce relapse.</a:t>
            </a:r>
          </a:p>
          <a:p>
            <a:pPr marL="342900" indent="-342900">
              <a:lnSpc>
                <a:spcPct val="107000"/>
              </a:lnSpc>
              <a:buFont typeface="Nunito" pitchFamily="2" charset="0"/>
              <a:buChar char="-"/>
            </a:pPr>
            <a:r>
              <a:rPr lang="en-GB" sz="1800" dirty="0">
                <a:latin typeface="Montserrat" panose="00000500000000000000" pitchFamily="2" charset="0"/>
                <a:ea typeface="Calibri" panose="020F0502020204030204" pitchFamily="34" charset="0"/>
                <a:cs typeface="Times New Roman" panose="02020603050405020304" pitchFamily="18" charset="0"/>
              </a:rPr>
              <a:t>Data informed us that: not enough meaningful offers are being made. </a:t>
            </a:r>
          </a:p>
          <a:p>
            <a:pPr marL="342900" lvl="0" indent="-342900">
              <a:lnSpc>
                <a:spcPct val="107000"/>
              </a:lnSpc>
              <a:buFont typeface="Nunito" pitchFamily="2" charset="0"/>
              <a:buChar char="-"/>
            </a:pPr>
            <a:r>
              <a:rPr lang="en-GB" sz="1800" dirty="0">
                <a:effectLst/>
                <a:latin typeface="Montserrat" panose="00000500000000000000" pitchFamily="2" charset="0"/>
                <a:ea typeface="Calibri" panose="020F0502020204030204" pitchFamily="34" charset="0"/>
                <a:cs typeface="Times New Roman" panose="02020603050405020304" pitchFamily="18" charset="0"/>
              </a:rPr>
              <a:t>Team is not delivering enough FI to patients &amp; families. </a:t>
            </a:r>
          </a:p>
          <a:p>
            <a:pPr marL="342900" lvl="0" indent="-342900">
              <a:lnSpc>
                <a:spcPct val="107000"/>
              </a:lnSpc>
              <a:buFont typeface="Nunito" pitchFamily="2" charset="0"/>
              <a:buChar char="-"/>
            </a:pPr>
            <a:r>
              <a:rPr lang="en-GB" sz="1800" dirty="0">
                <a:effectLst/>
                <a:latin typeface="Montserrat" panose="00000500000000000000" pitchFamily="2" charset="0"/>
                <a:ea typeface="Calibri" panose="020F0502020204030204" pitchFamily="34" charset="0"/>
                <a:cs typeface="Times New Roman" panose="02020603050405020304" pitchFamily="18" charset="0"/>
              </a:rPr>
              <a:t>Data not captured correctly due to codes used on Rio.</a:t>
            </a:r>
          </a:p>
          <a:p>
            <a:pPr marL="342900" lvl="0" indent="-342900">
              <a:lnSpc>
                <a:spcPct val="107000"/>
              </a:lnSpc>
              <a:spcAft>
                <a:spcPts val="800"/>
              </a:spcAft>
              <a:buFont typeface="Nunito" pitchFamily="2" charset="0"/>
              <a:buChar char="-"/>
            </a:pPr>
            <a:r>
              <a:rPr lang="en-GB" sz="1800" dirty="0">
                <a:effectLst/>
                <a:latin typeface="Montserrat" panose="00000500000000000000" pitchFamily="2" charset="0"/>
                <a:ea typeface="Calibri" panose="020F0502020204030204" pitchFamily="34" charset="0"/>
                <a:cs typeface="Times New Roman" panose="02020603050405020304" pitchFamily="18" charset="0"/>
              </a:rPr>
              <a:t>Staff’s enthusiasm towards FI. </a:t>
            </a:r>
          </a:p>
          <a:p>
            <a:endParaRPr lang="en-GB" dirty="0"/>
          </a:p>
        </p:txBody>
      </p:sp>
      <p:pic>
        <p:nvPicPr>
          <p:cNvPr id="5" name="Picture 4" descr="A silhouette of a person with a hand on his head&#10;&#10;Description automatically generated">
            <a:extLst>
              <a:ext uri="{FF2B5EF4-FFF2-40B4-BE49-F238E27FC236}">
                <a16:creationId xmlns:a16="http://schemas.microsoft.com/office/drawing/2014/main" id="{A2ECCF79-BEEA-33F2-E506-A9E0888AEA3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019900" y="3580598"/>
            <a:ext cx="1530416" cy="1347537"/>
          </a:xfrm>
          <a:prstGeom prst="rect">
            <a:avLst/>
          </a:prstGeom>
        </p:spPr>
      </p:pic>
      <p:pic>
        <p:nvPicPr>
          <p:cNvPr id="7" name="Picture 6" descr="A group of people around a round table&#10;&#10;Description automatically generated">
            <a:extLst>
              <a:ext uri="{FF2B5EF4-FFF2-40B4-BE49-F238E27FC236}">
                <a16:creationId xmlns:a16="http://schemas.microsoft.com/office/drawing/2014/main" id="{AED8037D-D60D-D357-B557-EFB24A9DE8BD}"/>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227546" y="4109987"/>
            <a:ext cx="3297454" cy="2213812"/>
          </a:xfrm>
          <a:prstGeom prst="rect">
            <a:avLst/>
          </a:prstGeom>
        </p:spPr>
      </p:pic>
    </p:spTree>
    <p:extLst>
      <p:ext uri="{BB962C8B-B14F-4D97-AF65-F5344CB8AC3E}">
        <p14:creationId xmlns:p14="http://schemas.microsoft.com/office/powerpoint/2010/main" val="781823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A9C72-98A9-F21E-F88C-83F95EC01A01}"/>
              </a:ext>
            </a:extLst>
          </p:cNvPr>
          <p:cNvSpPr>
            <a:spLocks noGrp="1"/>
          </p:cNvSpPr>
          <p:nvPr>
            <p:ph type="title"/>
          </p:nvPr>
        </p:nvSpPr>
        <p:spPr>
          <a:xfrm>
            <a:off x="1097279" y="286603"/>
            <a:ext cx="10222029" cy="1450757"/>
          </a:xfrm>
        </p:spPr>
        <p:txBody>
          <a:bodyPr>
            <a:normAutofit fontScale="90000"/>
          </a:bodyPr>
          <a:lstStyle/>
          <a:p>
            <a:r>
              <a:rPr lang="en-GB" sz="4000" b="1" dirty="0">
                <a:solidFill>
                  <a:prstClr val="black">
                    <a:lumMod val="75000"/>
                    <a:lumOff val="25000"/>
                  </a:prstClr>
                </a:solidFill>
                <a:latin typeface="Montserrat" panose="00000500000000000000" pitchFamily="2" charset="0"/>
              </a:rPr>
              <a:t>3</a:t>
            </a:r>
            <a:r>
              <a:rPr kumimoji="0" lang="en-GB" sz="40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rPr>
              <a:t>. What diagnostic tools/exercises did you use to better understand your problem? </a:t>
            </a:r>
            <a:endParaRPr lang="en-GB" b="1" dirty="0">
              <a:latin typeface="Montserrat" panose="00000500000000000000" pitchFamily="2" charset="0"/>
            </a:endParaRPr>
          </a:p>
        </p:txBody>
      </p:sp>
      <p:sp>
        <p:nvSpPr>
          <p:cNvPr id="3" name="Text Placeholder 2">
            <a:extLst>
              <a:ext uri="{FF2B5EF4-FFF2-40B4-BE49-F238E27FC236}">
                <a16:creationId xmlns:a16="http://schemas.microsoft.com/office/drawing/2014/main" id="{0479424C-46C5-4C41-4712-2FFB0391E52F}"/>
              </a:ext>
            </a:extLst>
          </p:cNvPr>
          <p:cNvSpPr>
            <a:spLocks noGrp="1"/>
          </p:cNvSpPr>
          <p:nvPr>
            <p:ph type="body" idx="1"/>
          </p:nvPr>
        </p:nvSpPr>
        <p:spPr/>
        <p:txBody>
          <a:bodyPr/>
          <a:lstStyle/>
          <a:p>
            <a:r>
              <a:rPr lang="en-GB" dirty="0">
                <a:latin typeface="Montserrat" panose="00000500000000000000" pitchFamily="2" charset="0"/>
              </a:rPr>
              <a:t>Barriers </a:t>
            </a:r>
          </a:p>
        </p:txBody>
      </p:sp>
      <p:sp>
        <p:nvSpPr>
          <p:cNvPr id="4" name="Content Placeholder 3">
            <a:extLst>
              <a:ext uri="{FF2B5EF4-FFF2-40B4-BE49-F238E27FC236}">
                <a16:creationId xmlns:a16="http://schemas.microsoft.com/office/drawing/2014/main" id="{1B217596-7D0A-78BE-CEE7-A1A5E08842F0}"/>
              </a:ext>
            </a:extLst>
          </p:cNvPr>
          <p:cNvSpPr>
            <a:spLocks noGrp="1"/>
          </p:cNvSpPr>
          <p:nvPr>
            <p:ph sz="half" idx="2"/>
          </p:nvPr>
        </p:nvSpPr>
        <p:spPr/>
        <p:txBody>
          <a:bodyPr>
            <a:normAutofit fontScale="85000" lnSpcReduction="10000"/>
          </a:bodyPr>
          <a:lstStyle/>
          <a:p>
            <a:r>
              <a:rPr lang="en-GB" b="1" dirty="0">
                <a:latin typeface="Montserrat" panose="00000500000000000000" pitchFamily="2" charset="0"/>
              </a:rPr>
              <a:t>Themes: Time, Caseloads, Confidence, Engagement, Education.</a:t>
            </a:r>
          </a:p>
          <a:p>
            <a:pPr>
              <a:buFont typeface="Courier New" panose="02070309020205020404" pitchFamily="49" charset="0"/>
              <a:buChar char="o"/>
            </a:pPr>
            <a:r>
              <a:rPr lang="en-GB" sz="1800" i="1" dirty="0">
                <a:effectLst/>
                <a:latin typeface="Montserrat" panose="00000500000000000000" pitchFamily="2" charset="0"/>
                <a:ea typeface="Calibri" panose="020F0502020204030204" pitchFamily="34" charset="0"/>
              </a:rPr>
              <a:t>“Completing the training a while ago, therefore not feeling comfortable with facilitating</a:t>
            </a:r>
            <a:r>
              <a:rPr lang="en-GB" sz="1800" i="1" dirty="0">
                <a:latin typeface="Montserrat" panose="00000500000000000000" pitchFamily="2" charset="0"/>
                <a:ea typeface="Calibri" panose="020F0502020204030204" pitchFamily="34" charset="0"/>
              </a:rPr>
              <a:t>”</a:t>
            </a:r>
          </a:p>
          <a:p>
            <a:pPr>
              <a:buFont typeface="Courier New" panose="02070309020205020404" pitchFamily="49" charset="0"/>
              <a:buChar char="o"/>
            </a:pPr>
            <a:r>
              <a:rPr lang="en-GB" sz="1800" i="1" dirty="0">
                <a:effectLst/>
                <a:latin typeface="Montserrat" panose="00000500000000000000" pitchFamily="2" charset="0"/>
                <a:ea typeface="Calibri" panose="020F0502020204030204" pitchFamily="34" charset="0"/>
              </a:rPr>
              <a:t>“Managing a big caseload and not working full time hours.”</a:t>
            </a:r>
          </a:p>
          <a:p>
            <a:pPr>
              <a:buFont typeface="Courier New" panose="02070309020205020404" pitchFamily="49" charset="0"/>
              <a:buChar char="o"/>
            </a:pPr>
            <a:r>
              <a:rPr lang="en-GB" sz="1800" i="1" dirty="0">
                <a:latin typeface="Montserrat" panose="00000500000000000000" pitchFamily="2" charset="0"/>
                <a:ea typeface="Calibri" panose="020F0502020204030204" pitchFamily="34" charset="0"/>
              </a:rPr>
              <a:t>“</a:t>
            </a:r>
            <a:r>
              <a:rPr lang="en-GB" sz="1800" i="1" dirty="0">
                <a:effectLst/>
                <a:latin typeface="Montserrat" panose="00000500000000000000" pitchFamily="2" charset="0"/>
                <a:ea typeface="Calibri" panose="020F0502020204030204" pitchFamily="34" charset="0"/>
              </a:rPr>
              <a:t>Not interested, don't feel it is relevant to their care</a:t>
            </a:r>
            <a:r>
              <a:rPr lang="en-GB" sz="1800" i="1" dirty="0">
                <a:latin typeface="Montserrat" panose="00000500000000000000" pitchFamily="2" charset="0"/>
                <a:ea typeface="Calibri" panose="020F0502020204030204" pitchFamily="34" charset="0"/>
              </a:rPr>
              <a:t>”</a:t>
            </a:r>
          </a:p>
          <a:p>
            <a:pPr>
              <a:buFont typeface="Courier New" panose="02070309020205020404" pitchFamily="49" charset="0"/>
              <a:buChar char="o"/>
            </a:pPr>
            <a:r>
              <a:rPr lang="en-GB" sz="1800" i="1" dirty="0">
                <a:effectLst/>
                <a:latin typeface="Montserrat" panose="00000500000000000000" pitchFamily="2" charset="0"/>
                <a:ea typeface="Calibri" panose="020F0502020204030204" pitchFamily="34" charset="0"/>
              </a:rPr>
              <a:t>“Complex relationships with family, engagement and motivation can be poor</a:t>
            </a:r>
            <a:r>
              <a:rPr lang="en-GB" sz="1800" dirty="0">
                <a:effectLst/>
                <a:latin typeface="Montserrat" panose="00000500000000000000" pitchFamily="2" charset="0"/>
                <a:ea typeface="Calibri" panose="020F0502020204030204" pitchFamily="34" charset="0"/>
              </a:rPr>
              <a:t>”</a:t>
            </a:r>
          </a:p>
          <a:p>
            <a:pPr marL="0" indent="0">
              <a:buNone/>
            </a:pPr>
            <a:endParaRPr lang="en-GB" sz="1800" dirty="0">
              <a:effectLst/>
              <a:latin typeface="Arial" panose="020B0604020202020204" pitchFamily="34" charset="0"/>
              <a:ea typeface="Calibri" panose="020F0502020204030204" pitchFamily="34" charset="0"/>
            </a:endParaRPr>
          </a:p>
          <a:p>
            <a:pPr marL="0" indent="0">
              <a:buNone/>
            </a:pPr>
            <a:endParaRPr lang="en-GB" dirty="0"/>
          </a:p>
        </p:txBody>
      </p:sp>
      <p:sp>
        <p:nvSpPr>
          <p:cNvPr id="6" name="Text Placeholder 5">
            <a:extLst>
              <a:ext uri="{FF2B5EF4-FFF2-40B4-BE49-F238E27FC236}">
                <a16:creationId xmlns:a16="http://schemas.microsoft.com/office/drawing/2014/main" id="{FFFD7BFA-1628-7490-AC51-F60F0BA1982C}"/>
              </a:ext>
            </a:extLst>
          </p:cNvPr>
          <p:cNvSpPr>
            <a:spLocks noGrp="1"/>
          </p:cNvSpPr>
          <p:nvPr>
            <p:ph type="body" sz="quarter" idx="3"/>
          </p:nvPr>
        </p:nvSpPr>
        <p:spPr/>
        <p:txBody>
          <a:bodyPr/>
          <a:lstStyle/>
          <a:p>
            <a:r>
              <a:rPr lang="en-GB" dirty="0">
                <a:latin typeface="Montserrat" panose="00000500000000000000" pitchFamily="2" charset="0"/>
              </a:rPr>
              <a:t>Change ideas </a:t>
            </a:r>
          </a:p>
        </p:txBody>
      </p:sp>
      <p:sp>
        <p:nvSpPr>
          <p:cNvPr id="7" name="Content Placeholder 6">
            <a:extLst>
              <a:ext uri="{FF2B5EF4-FFF2-40B4-BE49-F238E27FC236}">
                <a16:creationId xmlns:a16="http://schemas.microsoft.com/office/drawing/2014/main" id="{7E411A77-18A0-D093-7ED9-7A55D7D8E3A7}"/>
              </a:ext>
            </a:extLst>
          </p:cNvPr>
          <p:cNvSpPr>
            <a:spLocks noGrp="1"/>
          </p:cNvSpPr>
          <p:nvPr>
            <p:ph sz="quarter" idx="4"/>
          </p:nvPr>
        </p:nvSpPr>
        <p:spPr/>
        <p:txBody>
          <a:bodyPr>
            <a:normAutofit fontScale="85000" lnSpcReduction="10000"/>
          </a:bodyPr>
          <a:lstStyle/>
          <a:p>
            <a:r>
              <a:rPr lang="en-GB" b="1" dirty="0">
                <a:latin typeface="Montserrat" panose="00000500000000000000" pitchFamily="2" charset="0"/>
              </a:rPr>
              <a:t>Themes: Staffing, Supervision, Training, Update materials</a:t>
            </a:r>
          </a:p>
          <a:p>
            <a:pPr>
              <a:buFont typeface="Courier New" panose="02070309020205020404" pitchFamily="49" charset="0"/>
              <a:buChar char="o"/>
            </a:pPr>
            <a:r>
              <a:rPr lang="en-GB" sz="1800" i="1" dirty="0">
                <a:effectLst/>
                <a:latin typeface="Montserrat" panose="00000500000000000000" pitchFamily="2" charset="0"/>
                <a:ea typeface="Calibri" panose="020F0502020204030204" pitchFamily="34" charset="0"/>
              </a:rPr>
              <a:t>“Protected time for staff to deliver FI, Regular supervision</a:t>
            </a:r>
            <a:r>
              <a:rPr lang="en-GB" sz="1800" i="1" dirty="0">
                <a:latin typeface="Montserrat" panose="00000500000000000000" pitchFamily="2" charset="0"/>
                <a:ea typeface="Calibri" panose="020F0502020204030204" pitchFamily="34" charset="0"/>
              </a:rPr>
              <a:t>.</a:t>
            </a:r>
            <a:r>
              <a:rPr lang="en-GB" sz="1800" i="1" dirty="0">
                <a:effectLst/>
                <a:latin typeface="Montserrat" panose="00000500000000000000" pitchFamily="2" charset="0"/>
                <a:ea typeface="Calibri" panose="020F0502020204030204" pitchFamily="34" charset="0"/>
              </a:rPr>
              <a:t> Newly trained doing FI with experienced staff. Top up training”</a:t>
            </a:r>
          </a:p>
          <a:p>
            <a:pPr>
              <a:buFont typeface="Courier New" panose="02070309020205020404" pitchFamily="49" charset="0"/>
              <a:buChar char="o"/>
            </a:pPr>
            <a:r>
              <a:rPr lang="en-GB" sz="1800" i="1" dirty="0">
                <a:effectLst/>
                <a:latin typeface="Montserrat" panose="00000500000000000000" pitchFamily="2" charset="0"/>
                <a:ea typeface="Calibri" panose="020F0502020204030204" pitchFamily="34" charset="0"/>
              </a:rPr>
              <a:t>“Increase in number of care coordinators to free up time for staff to engage in BFT work with families”.</a:t>
            </a:r>
          </a:p>
          <a:p>
            <a:pPr>
              <a:buFont typeface="Courier New" panose="02070309020205020404" pitchFamily="49" charset="0"/>
              <a:buChar char="o"/>
            </a:pPr>
            <a:r>
              <a:rPr lang="en-GB" sz="1800" i="1" dirty="0">
                <a:effectLst/>
                <a:latin typeface="Montserrat" panose="00000500000000000000" pitchFamily="2" charset="0"/>
                <a:ea typeface="Calibri" panose="020F0502020204030204" pitchFamily="34" charset="0"/>
              </a:rPr>
              <a:t>“Think leaflet for family members could have more about the research into BFT, and degree of success for people that engage with it”.</a:t>
            </a:r>
          </a:p>
          <a:p>
            <a:pPr>
              <a:buFont typeface="Courier New" panose="02070309020205020404" pitchFamily="49" charset="0"/>
              <a:buChar char="o"/>
            </a:pPr>
            <a:r>
              <a:rPr lang="en-GB" sz="1800" i="1" dirty="0">
                <a:effectLst/>
                <a:latin typeface="Montserrat" panose="00000500000000000000" pitchFamily="2" charset="0"/>
                <a:ea typeface="Calibri" panose="020F0502020204030204" pitchFamily="34" charset="0"/>
              </a:rPr>
              <a:t>“I do feel that our team having a full time staff member to focus on FI would benefit us”.</a:t>
            </a:r>
          </a:p>
          <a:p>
            <a:pPr marL="0" indent="0">
              <a:buNone/>
            </a:pPr>
            <a:endParaRPr lang="en-GB" sz="1800" dirty="0">
              <a:effectLst/>
              <a:latin typeface="Arial" panose="020B0604020202020204" pitchFamily="34" charset="0"/>
              <a:ea typeface="Calibri" panose="020F0502020204030204" pitchFamily="34" charset="0"/>
            </a:endParaRPr>
          </a:p>
          <a:p>
            <a:pPr marL="0" indent="0">
              <a:buNone/>
            </a:pPr>
            <a:endParaRPr lang="en-GB" sz="1800" dirty="0">
              <a:effectLst/>
              <a:latin typeface="Arial" panose="020B0604020202020204" pitchFamily="34" charset="0"/>
              <a:ea typeface="Calibri" panose="020F0502020204030204" pitchFamily="34" charset="0"/>
            </a:endParaRPr>
          </a:p>
          <a:p>
            <a:pPr marL="0" indent="0">
              <a:buNone/>
            </a:pPr>
            <a:endParaRPr lang="en-GB" sz="1800" dirty="0">
              <a:effectLst/>
              <a:latin typeface="Arial" panose="020B0604020202020204" pitchFamily="34" charset="0"/>
              <a:ea typeface="Calibri" panose="020F0502020204030204" pitchFamily="34" charset="0"/>
            </a:endParaRPr>
          </a:p>
          <a:p>
            <a:pPr marL="0" indent="0">
              <a:buNone/>
            </a:pPr>
            <a:endParaRPr lang="en-GB" sz="1800" dirty="0">
              <a:effectLst/>
              <a:latin typeface="Arial" panose="020B0604020202020204" pitchFamily="34" charset="0"/>
              <a:ea typeface="Calibri" panose="020F0502020204030204" pitchFamily="34" charset="0"/>
            </a:endParaRPr>
          </a:p>
          <a:p>
            <a:pPr marL="0" indent="0">
              <a:buNone/>
            </a:pPr>
            <a:endParaRPr lang="en-GB" sz="1800" dirty="0">
              <a:effectLst/>
              <a:highlight>
                <a:srgbClr val="00FFFF"/>
              </a:highlight>
              <a:latin typeface="Arial" panose="020B0604020202020204" pitchFamily="34" charset="0"/>
              <a:ea typeface="Calibri" panose="020F0502020204030204" pitchFamily="34" charset="0"/>
            </a:endParaRPr>
          </a:p>
          <a:p>
            <a:pPr marL="0" indent="0">
              <a:buNone/>
            </a:pPr>
            <a:endParaRPr lang="en-GB" sz="1800" dirty="0">
              <a:effectLst/>
              <a:latin typeface="Arial" panose="020B0604020202020204" pitchFamily="34" charset="0"/>
              <a:ea typeface="Calibri" panose="020F0502020204030204" pitchFamily="34" charset="0"/>
            </a:endParaRPr>
          </a:p>
          <a:p>
            <a:endParaRPr lang="en-GB" b="1" dirty="0"/>
          </a:p>
          <a:p>
            <a:endParaRPr lang="en-GB" dirty="0"/>
          </a:p>
        </p:txBody>
      </p:sp>
      <p:pic>
        <p:nvPicPr>
          <p:cNvPr id="5" name="Picture 4">
            <a:extLst>
              <a:ext uri="{FF2B5EF4-FFF2-40B4-BE49-F238E27FC236}">
                <a16:creationId xmlns:a16="http://schemas.microsoft.com/office/drawing/2014/main" id="{87C98498-61A5-DB85-0CA8-E70F82AF848C}"/>
              </a:ext>
            </a:extLst>
          </p:cNvPr>
          <p:cNvPicPr>
            <a:picLocks noChangeAspect="1"/>
          </p:cNvPicPr>
          <p:nvPr/>
        </p:nvPicPr>
        <p:blipFill>
          <a:blip r:embed="rId3"/>
          <a:stretch>
            <a:fillRect/>
          </a:stretch>
        </p:blipFill>
        <p:spPr>
          <a:xfrm>
            <a:off x="10743354" y="789729"/>
            <a:ext cx="1315296" cy="1315296"/>
          </a:xfrm>
          <a:prstGeom prst="rect">
            <a:avLst/>
          </a:prstGeom>
        </p:spPr>
      </p:pic>
    </p:spTree>
    <p:extLst>
      <p:ext uri="{BB962C8B-B14F-4D97-AF65-F5344CB8AC3E}">
        <p14:creationId xmlns:p14="http://schemas.microsoft.com/office/powerpoint/2010/main" val="368181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E5911-5AB3-8EEE-1AF3-CBBECC771340}"/>
              </a:ext>
            </a:extLst>
          </p:cNvPr>
          <p:cNvSpPr>
            <a:spLocks noGrp="1"/>
          </p:cNvSpPr>
          <p:nvPr>
            <p:ph type="title"/>
          </p:nvPr>
        </p:nvSpPr>
        <p:spPr>
          <a:xfrm>
            <a:off x="419100" y="2680334"/>
            <a:ext cx="3200400" cy="2286000"/>
          </a:xfrm>
        </p:spPr>
        <p:txBody>
          <a:bodyPr>
            <a:normAutofit fontScale="90000"/>
          </a:bodyPr>
          <a:lstStyle/>
          <a:p>
            <a:r>
              <a:rPr kumimoji="0" lang="en-GB" sz="40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rPr>
              <a:t>4. What was your key learning about the area you want to improve? </a:t>
            </a:r>
            <a:endParaRPr lang="en-GB" sz="4000" b="1" dirty="0">
              <a:latin typeface="Montserrat" panose="00000500000000000000" pitchFamily="2" charset="0"/>
            </a:endParaRPr>
          </a:p>
        </p:txBody>
      </p:sp>
      <p:sp>
        <p:nvSpPr>
          <p:cNvPr id="3" name="Content Placeholder 2">
            <a:extLst>
              <a:ext uri="{FF2B5EF4-FFF2-40B4-BE49-F238E27FC236}">
                <a16:creationId xmlns:a16="http://schemas.microsoft.com/office/drawing/2014/main" id="{DE914515-892F-F7EB-304A-D0E73A453386}"/>
              </a:ext>
            </a:extLst>
          </p:cNvPr>
          <p:cNvSpPr>
            <a:spLocks noGrp="1"/>
          </p:cNvSpPr>
          <p:nvPr>
            <p:ph idx="1"/>
          </p:nvPr>
        </p:nvSpPr>
        <p:spPr/>
        <p:txBody>
          <a:bodyPr/>
          <a:lstStyle/>
          <a:p>
            <a:pPr marL="342900" lvl="0" indent="-342900">
              <a:lnSpc>
                <a:spcPct val="107000"/>
              </a:lnSpc>
              <a:buFont typeface="Nunito" pitchFamily="2" charset="0"/>
              <a:buChar char="-"/>
            </a:pPr>
            <a:r>
              <a:rPr lang="en-GB" sz="1800" dirty="0">
                <a:effectLst/>
                <a:latin typeface="Montserrat" panose="00000500000000000000" pitchFamily="2" charset="0"/>
                <a:ea typeface="Calibri" panose="020F0502020204030204" pitchFamily="34" charset="0"/>
                <a:cs typeface="Times New Roman" panose="02020603050405020304" pitchFamily="18" charset="0"/>
              </a:rPr>
              <a:t>Time/ non protected time</a:t>
            </a:r>
          </a:p>
          <a:p>
            <a:pPr marL="342900" lvl="0" indent="-342900">
              <a:lnSpc>
                <a:spcPct val="107000"/>
              </a:lnSpc>
              <a:buFont typeface="Nunito" pitchFamily="2" charset="0"/>
              <a:buChar char="-"/>
            </a:pPr>
            <a:r>
              <a:rPr lang="en-GB" sz="1800" dirty="0">
                <a:effectLst/>
                <a:latin typeface="Montserrat" panose="00000500000000000000" pitchFamily="2" charset="0"/>
                <a:ea typeface="Calibri" panose="020F0502020204030204" pitchFamily="34" charset="0"/>
                <a:cs typeface="Times New Roman" panose="02020603050405020304" pitchFamily="18" charset="0"/>
              </a:rPr>
              <a:t>Workload/ high caseloads</a:t>
            </a:r>
          </a:p>
          <a:p>
            <a:pPr marL="342900" lvl="0" indent="-342900">
              <a:lnSpc>
                <a:spcPct val="107000"/>
              </a:lnSpc>
              <a:buFont typeface="Nunito" pitchFamily="2" charset="0"/>
              <a:buChar char="-"/>
            </a:pPr>
            <a:r>
              <a:rPr lang="en-GB" sz="1800" dirty="0">
                <a:effectLst/>
                <a:latin typeface="Montserrat" panose="00000500000000000000" pitchFamily="2" charset="0"/>
                <a:ea typeface="Calibri" panose="020F0502020204030204" pitchFamily="34" charset="0"/>
                <a:cs typeface="Times New Roman" panose="02020603050405020304" pitchFamily="18" charset="0"/>
              </a:rPr>
              <a:t>Confidence</a:t>
            </a:r>
          </a:p>
          <a:p>
            <a:pPr marL="342900" lvl="0" indent="-342900">
              <a:lnSpc>
                <a:spcPct val="107000"/>
              </a:lnSpc>
              <a:buFont typeface="Nunito" pitchFamily="2" charset="0"/>
              <a:buChar char="-"/>
            </a:pPr>
            <a:r>
              <a:rPr lang="en-GB" sz="1800" dirty="0">
                <a:effectLst/>
                <a:latin typeface="Montserrat" panose="00000500000000000000" pitchFamily="2" charset="0"/>
                <a:ea typeface="Calibri" panose="020F0502020204030204" pitchFamily="34" charset="0"/>
                <a:cs typeface="Times New Roman" panose="02020603050405020304" pitchFamily="18" charset="0"/>
              </a:rPr>
              <a:t>Team not viewing FI as a part of their role</a:t>
            </a:r>
          </a:p>
          <a:p>
            <a:pPr marL="342900" lvl="0" indent="-342900">
              <a:lnSpc>
                <a:spcPct val="107000"/>
              </a:lnSpc>
              <a:buFont typeface="Nunito" pitchFamily="2" charset="0"/>
              <a:buChar char="-"/>
            </a:pPr>
            <a:r>
              <a:rPr lang="en-GB" sz="1800" dirty="0">
                <a:effectLst/>
                <a:latin typeface="Montserrat" panose="00000500000000000000" pitchFamily="2" charset="0"/>
                <a:ea typeface="Calibri" panose="020F0502020204030204" pitchFamily="34" charset="0"/>
                <a:cs typeface="Times New Roman" panose="02020603050405020304" pitchFamily="18" charset="0"/>
              </a:rPr>
              <a:t>Education to patients &amp; families </a:t>
            </a:r>
          </a:p>
          <a:p>
            <a:pPr marL="342900" lvl="0" indent="-342900">
              <a:lnSpc>
                <a:spcPct val="107000"/>
              </a:lnSpc>
              <a:buFont typeface="Nunito" pitchFamily="2" charset="0"/>
              <a:buChar char="-"/>
            </a:pPr>
            <a:r>
              <a:rPr lang="en-GB" sz="1800" dirty="0">
                <a:effectLst/>
                <a:latin typeface="Montserrat" panose="00000500000000000000" pitchFamily="2" charset="0"/>
                <a:ea typeface="Calibri" panose="020F0502020204030204" pitchFamily="34" charset="0"/>
                <a:cs typeface="Times New Roman" panose="02020603050405020304" pitchFamily="18" charset="0"/>
              </a:rPr>
              <a:t>Feeling the family are to ‘blame’</a:t>
            </a:r>
          </a:p>
          <a:p>
            <a:pPr marL="342900" lvl="0" indent="-342900">
              <a:lnSpc>
                <a:spcPct val="107000"/>
              </a:lnSpc>
              <a:spcAft>
                <a:spcPts val="800"/>
              </a:spcAft>
              <a:buFont typeface="Nunito" pitchFamily="2" charset="0"/>
              <a:buChar char="-"/>
            </a:pPr>
            <a:r>
              <a:rPr lang="en-GB" sz="1800" dirty="0">
                <a:effectLst/>
                <a:latin typeface="Montserrat" panose="00000500000000000000" pitchFamily="2" charset="0"/>
                <a:ea typeface="Calibri" panose="020F0502020204030204" pitchFamily="34" charset="0"/>
                <a:cs typeface="Times New Roman" panose="02020603050405020304" pitchFamily="18" charset="0"/>
              </a:rPr>
              <a:t>Not interested/ feeling it is not important </a:t>
            </a:r>
          </a:p>
          <a:p>
            <a:endParaRPr lang="en-GB" dirty="0"/>
          </a:p>
        </p:txBody>
      </p:sp>
      <p:pic>
        <p:nvPicPr>
          <p:cNvPr id="5" name="Picture 4" descr="A clock on a wall&#10;&#10;Description automatically generated">
            <a:extLst>
              <a:ext uri="{FF2B5EF4-FFF2-40B4-BE49-F238E27FC236}">
                <a16:creationId xmlns:a16="http://schemas.microsoft.com/office/drawing/2014/main" id="{3B52723B-593A-F286-95C9-A467ED91115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625489" y="114749"/>
            <a:ext cx="1334701" cy="1001026"/>
          </a:xfrm>
          <a:prstGeom prst="rect">
            <a:avLst/>
          </a:prstGeom>
        </p:spPr>
      </p:pic>
      <p:pic>
        <p:nvPicPr>
          <p:cNvPr id="8" name="Picture 7" descr="Cartoon of a person with many hands&#10;&#10;Description automatically generated">
            <a:extLst>
              <a:ext uri="{FF2B5EF4-FFF2-40B4-BE49-F238E27FC236}">
                <a16:creationId xmlns:a16="http://schemas.microsoft.com/office/drawing/2014/main" id="{0E771536-87EE-143F-39CE-C895F18134B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055098" y="2360294"/>
            <a:ext cx="1674796" cy="1463040"/>
          </a:xfrm>
          <a:prstGeom prst="rect">
            <a:avLst/>
          </a:prstGeom>
        </p:spPr>
      </p:pic>
      <p:pic>
        <p:nvPicPr>
          <p:cNvPr id="11" name="Picture 10" descr="A thermometer with red liquid dripping off&#10;&#10;Description automatically generated">
            <a:extLst>
              <a:ext uri="{FF2B5EF4-FFF2-40B4-BE49-F238E27FC236}">
                <a16:creationId xmlns:a16="http://schemas.microsoft.com/office/drawing/2014/main" id="{99746332-CCA7-BE4D-50D6-A802C212E05F}"/>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128275" y="4169870"/>
            <a:ext cx="1836889" cy="1592927"/>
          </a:xfrm>
          <a:prstGeom prst="rect">
            <a:avLst/>
          </a:prstGeom>
        </p:spPr>
      </p:pic>
      <p:sp>
        <p:nvSpPr>
          <p:cNvPr id="12" name="TextBox 11">
            <a:extLst>
              <a:ext uri="{FF2B5EF4-FFF2-40B4-BE49-F238E27FC236}">
                <a16:creationId xmlns:a16="http://schemas.microsoft.com/office/drawing/2014/main" id="{03503AE7-C264-AD1D-4A0C-CBCAD6AF3C3E}"/>
              </a:ext>
            </a:extLst>
          </p:cNvPr>
          <p:cNvSpPr txBox="1"/>
          <p:nvPr/>
        </p:nvSpPr>
        <p:spPr>
          <a:xfrm>
            <a:off x="12062128" y="3465970"/>
            <a:ext cx="692612" cy="10618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Calibri" panose="020F0502020204030204"/>
                <a:ea typeface="+mn-ea"/>
                <a:cs typeface="+mn-cs"/>
                <a:hlinkClick r:id="rId8" tooltip="https://www.flickr.com/photos/59632563@N04/6664212003"/>
              </a:rPr>
              <a:t>This Photo</a:t>
            </a:r>
            <a:r>
              <a:rPr kumimoji="0" lang="en-GB" sz="900" b="0" i="0" u="none" strike="noStrike" kern="1200" cap="none" spc="0" normalizeH="0" baseline="0" noProof="0">
                <a:ln>
                  <a:noFill/>
                </a:ln>
                <a:solidFill>
                  <a:prstClr val="black"/>
                </a:solidFill>
                <a:effectLst/>
                <a:uLnTx/>
                <a:uFillTx/>
                <a:latin typeface="Calibri" panose="020F0502020204030204"/>
                <a:ea typeface="+mn-ea"/>
                <a:cs typeface="+mn-cs"/>
              </a:rPr>
              <a:t> by Unknown Author is licensed under </a:t>
            </a:r>
            <a:r>
              <a:rPr kumimoji="0" lang="en-GB" sz="900" b="0" i="0" u="none" strike="noStrike" kern="1200" cap="none" spc="0" normalizeH="0" baseline="0" noProof="0">
                <a:ln>
                  <a:noFill/>
                </a:ln>
                <a:solidFill>
                  <a:prstClr val="black"/>
                </a:solidFill>
                <a:effectLst/>
                <a:uLnTx/>
                <a:uFillTx/>
                <a:latin typeface="Calibri" panose="020F0502020204030204"/>
                <a:ea typeface="+mn-ea"/>
                <a:cs typeface="+mn-cs"/>
                <a:hlinkClick r:id="rId9" tooltip="https://creativecommons.org/licenses/by/3.0/"/>
              </a:rPr>
              <a:t>CC BY</a:t>
            </a:r>
            <a:endParaRPr kumimoji="0" lang="en-GB"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5803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240A2FC-E2C3-458D-96B4-5DF9028D93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F097929-F3D6-4D1F-8AFC-CF34817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43074C91-9045-414B-B5F9-567DAE3EE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EE362070-691D-44DB-98D4-BC61774B0E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5A7EFE9C-DAE7-4ECA-BDB2-34E2534B8A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44603" y="4325112"/>
            <a:ext cx="71323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Graphic 10" descr="Target">
            <a:extLst>
              <a:ext uri="{FF2B5EF4-FFF2-40B4-BE49-F238E27FC236}">
                <a16:creationId xmlns:a16="http://schemas.microsoft.com/office/drawing/2014/main" id="{86454ACB-DB1D-F7D4-B64B-CB8CB235CB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9818" y="1944907"/>
            <a:ext cx="2449486" cy="2449486"/>
          </a:xfrm>
          <a:prstGeom prst="rect">
            <a:avLst/>
          </a:prstGeom>
        </p:spPr>
      </p:pic>
      <p:sp>
        <p:nvSpPr>
          <p:cNvPr id="24" name="Rectangle 23">
            <a:extLst>
              <a:ext uri="{FF2B5EF4-FFF2-40B4-BE49-F238E27FC236}">
                <a16:creationId xmlns:a16="http://schemas.microsoft.com/office/drawing/2014/main" id="{3F0CE275-BAEC-48E9-B00C-1B635C68F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A22C524A-01E1-4209-AE20-DA64F7CB1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2" descr="Ascending Graph clipart. Free download transparent .PNG | Creazilla">
            <a:extLst>
              <a:ext uri="{FF2B5EF4-FFF2-40B4-BE49-F238E27FC236}">
                <a16:creationId xmlns:a16="http://schemas.microsoft.com/office/drawing/2014/main" id="{28C1937C-330B-F2F4-AC3D-DCC684597C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244" y="159416"/>
            <a:ext cx="1152281" cy="92643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2CE118CA-F215-CCF6-423D-349A48BD4BBB}"/>
              </a:ext>
            </a:extLst>
          </p:cNvPr>
          <p:cNvSpPr>
            <a:spLocks noGrp="1"/>
          </p:cNvSpPr>
          <p:nvPr>
            <p:ph type="title"/>
          </p:nvPr>
        </p:nvSpPr>
        <p:spPr>
          <a:xfrm>
            <a:off x="3877053" y="2847977"/>
            <a:ext cx="7107289" cy="1924568"/>
          </a:xfrm>
        </p:spPr>
        <p:txBody>
          <a:bodyPr>
            <a:normAutofit fontScale="90000"/>
          </a:bodyPr>
          <a:lstStyle/>
          <a:p>
            <a:r>
              <a:rPr lang="en-GB" sz="4000" b="1" dirty="0">
                <a:effectLst/>
                <a:latin typeface="Montserrat" panose="00000500000000000000" pitchFamily="2" charset="0"/>
                <a:ea typeface="Calibri" panose="020F0502020204030204" pitchFamily="34" charset="0"/>
                <a:cs typeface="Times New Roman" panose="02020603050405020304" pitchFamily="18" charset="0"/>
              </a:rPr>
              <a:t>5. Statement</a:t>
            </a:r>
            <a:br>
              <a:rPr lang="en-GB" sz="4000" dirty="0">
                <a:effectLst/>
                <a:latin typeface="Montserrat" panose="00000500000000000000" pitchFamily="2" charset="0"/>
                <a:ea typeface="Calibri" panose="020F0502020204030204" pitchFamily="34" charset="0"/>
                <a:cs typeface="Times New Roman" panose="02020603050405020304" pitchFamily="18" charset="0"/>
              </a:rPr>
            </a:br>
            <a:br>
              <a:rPr lang="en-GB" sz="4000" b="1" dirty="0">
                <a:effectLst/>
                <a:latin typeface="Montserrat" panose="00000500000000000000" pitchFamily="2" charset="0"/>
                <a:ea typeface="Calibri" panose="020F0502020204030204" pitchFamily="34" charset="0"/>
                <a:cs typeface="Times New Roman" panose="02020603050405020304" pitchFamily="18" charset="0"/>
              </a:rPr>
            </a:br>
            <a:r>
              <a:rPr lang="en-GB" sz="4000" b="1" dirty="0">
                <a:effectLst/>
                <a:latin typeface="Montserrat" panose="00000500000000000000" pitchFamily="2" charset="0"/>
                <a:ea typeface="Calibri" panose="020F0502020204030204" pitchFamily="34" charset="0"/>
                <a:cs typeface="Times New Roman" panose="02020603050405020304" pitchFamily="18" charset="0"/>
              </a:rPr>
              <a:t>To increase the uptake of BFT, for all eligible patients and their families. The aim is to have a 10% increase in the uptake by May 2025. </a:t>
            </a:r>
            <a:br>
              <a:rPr lang="en-GB" sz="1800" b="1" dirty="0">
                <a:effectLst/>
                <a:latin typeface="Calibri" panose="020F0502020204030204" pitchFamily="34" charset="0"/>
                <a:ea typeface="Calibri" panose="020F0502020204030204" pitchFamily="34" charset="0"/>
                <a:cs typeface="Times New Roman" panose="02020603050405020304" pitchFamily="18" charset="0"/>
              </a:rPr>
            </a:br>
            <a:endParaRPr lang="en-GB" b="1" dirty="0"/>
          </a:p>
        </p:txBody>
      </p:sp>
    </p:spTree>
    <p:extLst>
      <p:ext uri="{BB962C8B-B14F-4D97-AF65-F5344CB8AC3E}">
        <p14:creationId xmlns:p14="http://schemas.microsoft.com/office/powerpoint/2010/main" val="30322317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414E1-61CB-C17A-83C4-D2A4BCC041D3}"/>
              </a:ext>
            </a:extLst>
          </p:cNvPr>
          <p:cNvSpPr>
            <a:spLocks noGrp="1"/>
          </p:cNvSpPr>
          <p:nvPr>
            <p:ph type="title"/>
          </p:nvPr>
        </p:nvSpPr>
        <p:spPr/>
        <p:txBody>
          <a:bodyPr>
            <a:normAutofit/>
          </a:bodyPr>
          <a:lstStyle/>
          <a:p>
            <a:r>
              <a:rPr kumimoji="0" lang="en-GB" sz="40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ea typeface="+mn-ea"/>
                <a:cs typeface="+mn-cs"/>
              </a:rPr>
              <a:t>6. What are you going to measure?</a:t>
            </a:r>
            <a:endParaRPr lang="en-GB" sz="4000" b="1" dirty="0">
              <a:latin typeface="Montserrat" panose="00000500000000000000" pitchFamily="2" charset="0"/>
            </a:endParaRPr>
          </a:p>
        </p:txBody>
      </p:sp>
      <p:sp>
        <p:nvSpPr>
          <p:cNvPr id="3" name="Content Placeholder 2">
            <a:extLst>
              <a:ext uri="{FF2B5EF4-FFF2-40B4-BE49-F238E27FC236}">
                <a16:creationId xmlns:a16="http://schemas.microsoft.com/office/drawing/2014/main" id="{9890E1E3-8344-04B3-FA91-1390E6BEB4FE}"/>
              </a:ext>
            </a:extLst>
          </p:cNvPr>
          <p:cNvSpPr>
            <a:spLocks noGrp="1"/>
          </p:cNvSpPr>
          <p:nvPr>
            <p:ph sz="half" idx="1"/>
          </p:nvPr>
        </p:nvSpPr>
        <p:spPr>
          <a:xfrm>
            <a:off x="1097280" y="2350559"/>
            <a:ext cx="4937760" cy="4023359"/>
          </a:xfrm>
        </p:spPr>
        <p:txBody>
          <a:bodyPr/>
          <a:lstStyle/>
          <a:p>
            <a:pPr marL="457200" indent="-457200">
              <a:buFont typeface="+mj-lt"/>
              <a:buAutoNum type="arabicPeriod"/>
            </a:pPr>
            <a:r>
              <a:rPr lang="en-GB" dirty="0">
                <a:latin typeface="Montserrat" panose="00000500000000000000" pitchFamily="2" charset="0"/>
              </a:rPr>
              <a:t>Regular supervision</a:t>
            </a:r>
          </a:p>
          <a:p>
            <a:pPr marL="457200" indent="-457200">
              <a:buFont typeface="+mj-lt"/>
              <a:buAutoNum type="arabicPeriod"/>
            </a:pPr>
            <a:r>
              <a:rPr lang="en-GB" dirty="0">
                <a:latin typeface="Montserrat" panose="00000500000000000000" pitchFamily="2" charset="0"/>
              </a:rPr>
              <a:t>Offering BFT earlier </a:t>
            </a:r>
          </a:p>
          <a:p>
            <a:pPr marL="457200" indent="-457200">
              <a:buFont typeface="+mj-lt"/>
              <a:buAutoNum type="arabicPeriod"/>
            </a:pPr>
            <a:r>
              <a:rPr lang="en-GB" dirty="0">
                <a:latin typeface="Montserrat" panose="00000500000000000000" pitchFamily="2" charset="0"/>
              </a:rPr>
              <a:t>Updating the BFT leaflet, provided to patients and families </a:t>
            </a:r>
          </a:p>
          <a:p>
            <a:pPr marL="457200" indent="-457200">
              <a:buFont typeface="+mj-lt"/>
              <a:buAutoNum type="arabicPeriod"/>
            </a:pPr>
            <a:r>
              <a:rPr lang="en-GB" sz="1800" dirty="0">
                <a:effectLst/>
                <a:latin typeface="Montserrat" panose="00000500000000000000" pitchFamily="2" charset="0"/>
                <a:ea typeface="Calibri" panose="020F0502020204030204" pitchFamily="34" charset="0"/>
                <a:cs typeface="Times New Roman" panose="02020603050405020304" pitchFamily="18" charset="0"/>
              </a:rPr>
              <a:t>Expert by experience to discuss with families on their experience of BFT. </a:t>
            </a:r>
          </a:p>
          <a:p>
            <a:pPr marL="457200" indent="-457200">
              <a:buFont typeface="+mj-lt"/>
              <a:buAutoNum type="arabicPeriod"/>
            </a:pPr>
            <a:r>
              <a:rPr lang="en-GB" sz="1800" dirty="0">
                <a:effectLst/>
                <a:latin typeface="Montserrat" panose="00000500000000000000" pitchFamily="2" charset="0"/>
                <a:ea typeface="Calibri" panose="020F0502020204030204" pitchFamily="34" charset="0"/>
                <a:cs typeface="Times New Roman" panose="02020603050405020304" pitchFamily="18" charset="0"/>
              </a:rPr>
              <a:t>Regular training/ refresher role plays.</a:t>
            </a:r>
          </a:p>
          <a:p>
            <a:pPr marL="457200" indent="-457200">
              <a:buFont typeface="+mj-lt"/>
              <a:buAutoNum type="arabicPeriod"/>
            </a:pPr>
            <a:endParaRPr lang="en-GB" dirty="0"/>
          </a:p>
        </p:txBody>
      </p:sp>
      <p:sp>
        <p:nvSpPr>
          <p:cNvPr id="8" name="Content Placeholder 7">
            <a:extLst>
              <a:ext uri="{FF2B5EF4-FFF2-40B4-BE49-F238E27FC236}">
                <a16:creationId xmlns:a16="http://schemas.microsoft.com/office/drawing/2014/main" id="{13532894-56DF-9537-6ADC-661B3886C9C3}"/>
              </a:ext>
            </a:extLst>
          </p:cNvPr>
          <p:cNvSpPr>
            <a:spLocks noGrp="1"/>
          </p:cNvSpPr>
          <p:nvPr>
            <p:ph sz="half" idx="2"/>
          </p:nvPr>
        </p:nvSpPr>
        <p:spPr>
          <a:xfrm>
            <a:off x="6320790" y="2350559"/>
            <a:ext cx="4937760" cy="4023360"/>
          </a:xfrm>
        </p:spPr>
        <p:txBody>
          <a:bodyPr/>
          <a:lstStyle/>
          <a:p>
            <a:pPr marL="457200" indent="-457200">
              <a:buFont typeface="+mj-lt"/>
              <a:buAutoNum type="arabicPeriod"/>
            </a:pPr>
            <a:r>
              <a:rPr lang="en-GB" dirty="0">
                <a:latin typeface="Montserrat" panose="00000500000000000000" pitchFamily="2" charset="0"/>
              </a:rPr>
              <a:t>Attendance sheet, feedback sheets. </a:t>
            </a:r>
          </a:p>
          <a:p>
            <a:pPr marL="457200" indent="-457200">
              <a:buFont typeface="+mj-lt"/>
              <a:buAutoNum type="arabicPeriod"/>
            </a:pPr>
            <a:r>
              <a:rPr lang="en-GB" dirty="0">
                <a:latin typeface="Montserrat" panose="00000500000000000000" pitchFamily="2" charset="0"/>
              </a:rPr>
              <a:t>Monitoring offers made in MDTs.</a:t>
            </a:r>
          </a:p>
          <a:p>
            <a:pPr marL="457200" indent="-457200">
              <a:buFont typeface="+mj-lt"/>
              <a:buAutoNum type="arabicPeriod"/>
            </a:pPr>
            <a:r>
              <a:rPr lang="en-GB" dirty="0">
                <a:latin typeface="Montserrat" panose="00000500000000000000" pitchFamily="2" charset="0"/>
              </a:rPr>
              <a:t>Survey to staff and patients/ families on their views of the current leaflet.</a:t>
            </a:r>
          </a:p>
          <a:p>
            <a:pPr marL="457200" indent="-457200">
              <a:buFont typeface="+mj-lt"/>
              <a:buAutoNum type="arabicPeriod"/>
            </a:pPr>
            <a:r>
              <a:rPr lang="en-GB" dirty="0">
                <a:latin typeface="Montserrat" panose="00000500000000000000" pitchFamily="2" charset="0"/>
              </a:rPr>
              <a:t>Uptake numbers of BFT from families.</a:t>
            </a:r>
          </a:p>
          <a:p>
            <a:pPr marL="457200" indent="-457200">
              <a:buFont typeface="+mj-lt"/>
              <a:buAutoNum type="arabicPeriod"/>
            </a:pPr>
            <a:r>
              <a:rPr lang="en-GB" dirty="0">
                <a:latin typeface="Montserrat" panose="00000500000000000000" pitchFamily="2" charset="0"/>
              </a:rPr>
              <a:t>Confidence scale, pre &amp; post EIT away day. </a:t>
            </a:r>
          </a:p>
        </p:txBody>
      </p:sp>
      <p:pic>
        <p:nvPicPr>
          <p:cNvPr id="6" name="Picture 5">
            <a:extLst>
              <a:ext uri="{FF2B5EF4-FFF2-40B4-BE49-F238E27FC236}">
                <a16:creationId xmlns:a16="http://schemas.microsoft.com/office/drawing/2014/main" id="{6B865D9D-1E22-0969-AF60-1F63CF176809}"/>
              </a:ext>
            </a:extLst>
          </p:cNvPr>
          <p:cNvPicPr>
            <a:picLocks noChangeAspect="1"/>
          </p:cNvPicPr>
          <p:nvPr/>
        </p:nvPicPr>
        <p:blipFill>
          <a:blip r:embed="rId3"/>
          <a:stretch>
            <a:fillRect/>
          </a:stretch>
        </p:blipFill>
        <p:spPr>
          <a:xfrm>
            <a:off x="10144085" y="304760"/>
            <a:ext cx="1114465" cy="1114465"/>
          </a:xfrm>
          <a:prstGeom prst="rect">
            <a:avLst/>
          </a:prstGeom>
        </p:spPr>
      </p:pic>
      <p:sp>
        <p:nvSpPr>
          <p:cNvPr id="4" name="Text Placeholder 2">
            <a:extLst>
              <a:ext uri="{FF2B5EF4-FFF2-40B4-BE49-F238E27FC236}">
                <a16:creationId xmlns:a16="http://schemas.microsoft.com/office/drawing/2014/main" id="{AE48DB98-9B90-B7B1-A15D-B80F2646FE58}"/>
              </a:ext>
            </a:extLst>
          </p:cNvPr>
          <p:cNvSpPr txBox="1">
            <a:spLocks/>
          </p:cNvSpPr>
          <p:nvPr/>
        </p:nvSpPr>
        <p:spPr>
          <a:xfrm>
            <a:off x="1097280" y="1846052"/>
            <a:ext cx="4937760" cy="73628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3494BA"/>
              </a:buClr>
              <a:buSzPct val="100000"/>
              <a:buFont typeface="Calibri" panose="020F0502020204030204" pitchFamily="34" charset="0"/>
              <a:buChar char=" "/>
              <a:tabLst/>
              <a:defRPr/>
            </a:pPr>
            <a:r>
              <a:rPr kumimoji="0" lang="en-GB" sz="2000" b="1" i="0" u="none" strike="noStrike" kern="1200" cap="none" spc="0" normalizeH="0" baseline="0" noProof="0" dirty="0">
                <a:ln>
                  <a:noFill/>
                </a:ln>
                <a:solidFill>
                  <a:prstClr val="black">
                    <a:lumMod val="75000"/>
                    <a:lumOff val="25000"/>
                  </a:prstClr>
                </a:solidFill>
                <a:effectLst/>
                <a:uLnTx/>
                <a:uFillTx/>
                <a:latin typeface="Montserrat" panose="00000500000000000000" pitchFamily="2" charset="0"/>
                <a:ea typeface="+mn-ea"/>
                <a:cs typeface="+mn-cs"/>
              </a:rPr>
              <a:t>Change ideas </a:t>
            </a:r>
          </a:p>
        </p:txBody>
      </p:sp>
      <p:sp>
        <p:nvSpPr>
          <p:cNvPr id="5" name="Text Placeholder 2">
            <a:extLst>
              <a:ext uri="{FF2B5EF4-FFF2-40B4-BE49-F238E27FC236}">
                <a16:creationId xmlns:a16="http://schemas.microsoft.com/office/drawing/2014/main" id="{1EA18C7F-FE4A-B24A-980C-0EE35CF59077}"/>
              </a:ext>
            </a:extLst>
          </p:cNvPr>
          <p:cNvSpPr txBox="1">
            <a:spLocks/>
          </p:cNvSpPr>
          <p:nvPr/>
        </p:nvSpPr>
        <p:spPr>
          <a:xfrm>
            <a:off x="6217920" y="1932412"/>
            <a:ext cx="4937760" cy="73628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3494BA"/>
              </a:buClr>
              <a:buSzPct val="100000"/>
              <a:buFont typeface="Calibri" panose="020F0502020204030204" pitchFamily="34" charset="0"/>
              <a:buChar char=" "/>
              <a:tabLst/>
              <a:defRPr/>
            </a:pPr>
            <a:r>
              <a:rPr kumimoji="0" lang="en-GB" sz="2000" b="1" i="0" u="none" strike="noStrike" kern="1200" cap="none" spc="0" normalizeH="0" baseline="0" noProof="0" dirty="0">
                <a:ln>
                  <a:noFill/>
                </a:ln>
                <a:solidFill>
                  <a:prstClr val="black">
                    <a:lumMod val="75000"/>
                    <a:lumOff val="25000"/>
                  </a:prstClr>
                </a:solidFill>
                <a:effectLst/>
                <a:uLnTx/>
                <a:uFillTx/>
                <a:latin typeface="Montserrat" panose="00000500000000000000" pitchFamily="2" charset="0"/>
                <a:ea typeface="+mn-ea"/>
                <a:cs typeface="+mn-cs"/>
              </a:rPr>
              <a:t>Measure</a:t>
            </a:r>
            <a:r>
              <a:rPr kumimoji="0" lang="en-GB" sz="2000" b="0" i="0" u="none" strike="noStrike" kern="1200" cap="none" spc="0" normalizeH="0" baseline="0" noProof="0" dirty="0">
                <a:ln>
                  <a:noFill/>
                </a:ln>
                <a:solidFill>
                  <a:prstClr val="black">
                    <a:lumMod val="75000"/>
                    <a:lumOff val="25000"/>
                  </a:prstClr>
                </a:solidFill>
                <a:effectLst/>
                <a:uLnTx/>
                <a:uFillTx/>
                <a:latin typeface="Montserrat" panose="00000500000000000000" pitchFamily="2" charset="0"/>
                <a:ea typeface="+mn-ea"/>
                <a:cs typeface="+mn-cs"/>
              </a:rPr>
              <a:t> </a:t>
            </a:r>
          </a:p>
        </p:txBody>
      </p:sp>
    </p:spTree>
    <p:extLst>
      <p:ext uri="{BB962C8B-B14F-4D97-AF65-F5344CB8AC3E}">
        <p14:creationId xmlns:p14="http://schemas.microsoft.com/office/powerpoint/2010/main" val="42346121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CBF80-8124-6C27-862E-7EF0C67EE05F}"/>
              </a:ext>
            </a:extLst>
          </p:cNvPr>
          <p:cNvSpPr>
            <a:spLocks noGrp="1"/>
          </p:cNvSpPr>
          <p:nvPr>
            <p:ph type="title"/>
          </p:nvPr>
        </p:nvSpPr>
        <p:spPr>
          <a:xfrm>
            <a:off x="1188720" y="286602"/>
            <a:ext cx="9875520" cy="1147561"/>
          </a:xfrm>
        </p:spPr>
        <p:txBody>
          <a:bodyPr/>
          <a:lstStyle/>
          <a:p>
            <a:r>
              <a:rPr lang="en-GB" b="1" dirty="0">
                <a:latin typeface="Montserrat" panose="00000500000000000000" pitchFamily="2" charset="0"/>
              </a:rPr>
              <a:t>7. Next steps </a:t>
            </a:r>
          </a:p>
        </p:txBody>
      </p:sp>
      <p:sp>
        <p:nvSpPr>
          <p:cNvPr id="6" name="Content Placeholder 5">
            <a:extLst>
              <a:ext uri="{FF2B5EF4-FFF2-40B4-BE49-F238E27FC236}">
                <a16:creationId xmlns:a16="http://schemas.microsoft.com/office/drawing/2014/main" id="{96F9160F-ECF2-0267-76E3-3EF081FEFCC8}"/>
              </a:ext>
            </a:extLst>
          </p:cNvPr>
          <p:cNvSpPr>
            <a:spLocks noGrp="1"/>
          </p:cNvSpPr>
          <p:nvPr>
            <p:ph idx="1"/>
          </p:nvPr>
        </p:nvSpPr>
        <p:spPr/>
        <p:txBody>
          <a:bodyPr>
            <a:normAutofit fontScale="70000" lnSpcReduction="20000"/>
          </a:bodyPr>
          <a:lstStyle/>
          <a:p>
            <a:pPr marL="0" indent="0">
              <a:buNone/>
            </a:pPr>
            <a:r>
              <a:rPr lang="en-GB" b="1" dirty="0">
                <a:latin typeface="Montserrat" panose="00000500000000000000" pitchFamily="2" charset="0"/>
              </a:rPr>
              <a:t>1) Supervision: </a:t>
            </a:r>
            <a:r>
              <a:rPr lang="en-GB" dirty="0">
                <a:latin typeface="Montserrat" panose="00000500000000000000" pitchFamily="2" charset="0"/>
              </a:rPr>
              <a:t>To ask facilitators to add role plays to supervision. </a:t>
            </a:r>
          </a:p>
          <a:p>
            <a:pPr marL="0" indent="0">
              <a:buNone/>
            </a:pPr>
            <a:r>
              <a:rPr lang="en-GB" dirty="0">
                <a:solidFill>
                  <a:schemeClr val="accent1"/>
                </a:solidFill>
                <a:latin typeface="Montserrat" panose="00000500000000000000" pitchFamily="2" charset="0"/>
              </a:rPr>
              <a:t>There has been a request that BFT supervisions incorporate opportunity for role play.</a:t>
            </a:r>
          </a:p>
          <a:p>
            <a:pPr marL="0" indent="0">
              <a:buNone/>
            </a:pPr>
            <a:r>
              <a:rPr lang="en-GB" b="1" dirty="0">
                <a:latin typeface="Montserrat" panose="00000500000000000000" pitchFamily="2" charset="0"/>
              </a:rPr>
              <a:t>2) Offer BFT earlier: </a:t>
            </a:r>
            <a:r>
              <a:rPr lang="en-GB" dirty="0">
                <a:latin typeface="Montserrat" panose="00000500000000000000" pitchFamily="2" charset="0"/>
              </a:rPr>
              <a:t>To discuss in MDT’s, organise carers group (once a month) for new patients on the First Episode Psychosis (FEP) pathway. </a:t>
            </a:r>
          </a:p>
          <a:p>
            <a:pPr marL="0" indent="0">
              <a:buNone/>
            </a:pPr>
            <a:r>
              <a:rPr lang="en-GB" dirty="0">
                <a:solidFill>
                  <a:schemeClr val="accent1"/>
                </a:solidFill>
                <a:latin typeface="Montserrat" panose="00000500000000000000" pitchFamily="2" charset="0"/>
              </a:rPr>
              <a:t>This is now ongoing within the EIP weekly MDT.  This has also been moved to the first agenda of the MDT as it was noted that this may allow emphasis to the importance of its delivery.</a:t>
            </a:r>
          </a:p>
          <a:p>
            <a:pPr marL="0" indent="0">
              <a:buNone/>
            </a:pPr>
            <a:r>
              <a:rPr lang="en-GB" b="1" dirty="0">
                <a:latin typeface="Montserrat" panose="00000500000000000000" pitchFamily="2" charset="0"/>
              </a:rPr>
              <a:t>3) Leaflet: </a:t>
            </a:r>
            <a:r>
              <a:rPr lang="en-GB" dirty="0">
                <a:latin typeface="Montserrat" panose="00000500000000000000" pitchFamily="2" charset="0"/>
              </a:rPr>
              <a:t>Distribute survey to staff and patients/ families.</a:t>
            </a:r>
          </a:p>
          <a:p>
            <a:pPr marL="0" indent="0">
              <a:buNone/>
            </a:pPr>
            <a:r>
              <a:rPr lang="en-GB" dirty="0">
                <a:solidFill>
                  <a:schemeClr val="accent1"/>
                </a:solidFill>
                <a:latin typeface="Montserrat" panose="00000500000000000000" pitchFamily="2" charset="0"/>
              </a:rPr>
              <a:t>This has been actioned, there was not an initial great response from staff, so a further push has been made to gain further data.</a:t>
            </a:r>
          </a:p>
          <a:p>
            <a:pPr marL="0" indent="0">
              <a:buNone/>
            </a:pPr>
            <a:r>
              <a:rPr lang="en-GB" b="1" dirty="0">
                <a:latin typeface="Montserrat" panose="00000500000000000000" pitchFamily="2" charset="0"/>
              </a:rPr>
              <a:t>4) Expert by experience: </a:t>
            </a:r>
            <a:r>
              <a:rPr lang="en-GB" dirty="0">
                <a:latin typeface="Montserrat" panose="00000500000000000000" pitchFamily="2" charset="0"/>
              </a:rPr>
              <a:t>Ask families to provide video/ audio videos. </a:t>
            </a:r>
          </a:p>
          <a:p>
            <a:pPr marL="0" indent="0">
              <a:buNone/>
            </a:pPr>
            <a:r>
              <a:rPr lang="en-GB" dirty="0">
                <a:solidFill>
                  <a:schemeClr val="accent1"/>
                </a:solidFill>
                <a:latin typeface="Montserrat" panose="00000500000000000000" pitchFamily="2" charset="0"/>
              </a:rPr>
              <a:t>1 family to date has been approached</a:t>
            </a:r>
            <a:r>
              <a:rPr lang="en-GB" dirty="0">
                <a:latin typeface="Montserrat" panose="00000500000000000000" pitchFamily="2" charset="0"/>
              </a:rPr>
              <a:t>.</a:t>
            </a:r>
          </a:p>
          <a:p>
            <a:pPr marL="0" indent="0">
              <a:buNone/>
            </a:pPr>
            <a:r>
              <a:rPr lang="en-GB" b="1" dirty="0">
                <a:latin typeface="Montserrat" panose="00000500000000000000" pitchFamily="2" charset="0"/>
              </a:rPr>
              <a:t>5) Training/ role plays: </a:t>
            </a:r>
            <a:r>
              <a:rPr lang="en-GB" dirty="0">
                <a:latin typeface="Montserrat" panose="00000500000000000000" pitchFamily="2" charset="0"/>
              </a:rPr>
              <a:t>Organise EIT Away Day. </a:t>
            </a:r>
          </a:p>
          <a:p>
            <a:pPr marL="0" indent="0">
              <a:buNone/>
            </a:pPr>
            <a:r>
              <a:rPr lang="en-GB" dirty="0">
                <a:solidFill>
                  <a:schemeClr val="accent1"/>
                </a:solidFill>
                <a:latin typeface="Montserrat" panose="00000500000000000000" pitchFamily="2" charset="0"/>
              </a:rPr>
              <a:t>During the recent away day on the 15</a:t>
            </a:r>
            <a:r>
              <a:rPr lang="en-GB" baseline="30000" dirty="0">
                <a:solidFill>
                  <a:schemeClr val="accent1"/>
                </a:solidFill>
                <a:latin typeface="Montserrat" panose="00000500000000000000" pitchFamily="2" charset="0"/>
              </a:rPr>
              <a:t>th</a:t>
            </a:r>
            <a:r>
              <a:rPr lang="en-GB" dirty="0">
                <a:solidFill>
                  <a:schemeClr val="accent1"/>
                </a:solidFill>
                <a:latin typeface="Montserrat" panose="00000500000000000000" pitchFamily="2" charset="0"/>
              </a:rPr>
              <a:t> October, simulations were run for staff to gain an experience and exposure to the delivery of BFT. Staff were provided with opportunity to observe the delivery of a particular skill (example- problem solving).</a:t>
            </a:r>
          </a:p>
          <a:p>
            <a:pPr marL="457200" indent="-457200">
              <a:buFont typeface="+mj-lt"/>
              <a:buAutoNum type="arabicPeriod"/>
            </a:pPr>
            <a:endParaRPr lang="en-GB" dirty="0">
              <a:latin typeface="Montserrat" panose="00000500000000000000" pitchFamily="2" charset="0"/>
            </a:endParaRPr>
          </a:p>
        </p:txBody>
      </p:sp>
      <p:pic>
        <p:nvPicPr>
          <p:cNvPr id="4" name="Picture 3" descr="A pair of glasses on a book&#10;&#10;Description automatically generated">
            <a:extLst>
              <a:ext uri="{FF2B5EF4-FFF2-40B4-BE49-F238E27FC236}">
                <a16:creationId xmlns:a16="http://schemas.microsoft.com/office/drawing/2014/main" id="{5A2EA6AD-4F1E-BCD4-239F-9F77B7B04C4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405257" y="924840"/>
            <a:ext cx="1334071" cy="1147561"/>
          </a:xfrm>
          <a:prstGeom prst="rect">
            <a:avLst/>
          </a:prstGeom>
        </p:spPr>
      </p:pic>
      <p:pic>
        <p:nvPicPr>
          <p:cNvPr id="8" name="Picture 7" descr="A close-up of a sign&#10;&#10;Description automatically generated">
            <a:extLst>
              <a:ext uri="{FF2B5EF4-FFF2-40B4-BE49-F238E27FC236}">
                <a16:creationId xmlns:a16="http://schemas.microsoft.com/office/drawing/2014/main" id="{96B322C4-C036-2BF5-54B2-6FBDE1C5C360}"/>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410299" y="4296024"/>
            <a:ext cx="1329029" cy="737989"/>
          </a:xfrm>
          <a:prstGeom prst="rect">
            <a:avLst/>
          </a:prstGeom>
        </p:spPr>
      </p:pic>
    </p:spTree>
    <p:extLst>
      <p:ext uri="{BB962C8B-B14F-4D97-AF65-F5344CB8AC3E}">
        <p14:creationId xmlns:p14="http://schemas.microsoft.com/office/powerpoint/2010/main" val="1075938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E5911-5AB3-8EEE-1AF3-CBBECC771340}"/>
              </a:ext>
            </a:extLst>
          </p:cNvPr>
          <p:cNvSpPr>
            <a:spLocks noGrp="1"/>
          </p:cNvSpPr>
          <p:nvPr>
            <p:ph type="title" idx="4294967295"/>
          </p:nvPr>
        </p:nvSpPr>
        <p:spPr>
          <a:xfrm>
            <a:off x="331543" y="1002507"/>
            <a:ext cx="11152188" cy="1028700"/>
          </a:xfrm>
        </p:spPr>
        <p:txBody>
          <a:bodyPr>
            <a:normAutofit fontScale="90000"/>
          </a:bodyPr>
          <a:lstStyle/>
          <a:p>
            <a:pPr lvl="0">
              <a:lnSpc>
                <a:spcPct val="107000"/>
              </a:lnSpc>
              <a:spcAft>
                <a:spcPts val="800"/>
              </a:spcAft>
            </a:pPr>
            <a:r>
              <a:rPr lang="en-GB" sz="4000" b="1" dirty="0">
                <a:solidFill>
                  <a:prstClr val="black">
                    <a:lumMod val="75000"/>
                    <a:lumOff val="25000"/>
                  </a:prstClr>
                </a:solidFill>
                <a:latin typeface="Montserrat" panose="00000500000000000000" pitchFamily="2" charset="0"/>
              </a:rPr>
              <a:t>2</a:t>
            </a:r>
            <a:r>
              <a:rPr kumimoji="0" lang="en-GB" sz="40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rPr>
              <a:t>. Overview of a successful change idea so far and its PDSA cycles</a:t>
            </a:r>
            <a:br>
              <a:rPr lang="en-GB" sz="4000" b="1" kern="100" dirty="0">
                <a:effectLst/>
                <a:latin typeface="Montserrat" panose="00000500000000000000" pitchFamily="2" charset="0"/>
                <a:ea typeface="Aptos" panose="020B0004020202020204" pitchFamily="34" charset="0"/>
                <a:cs typeface="Times New Roman" panose="02020603050405020304" pitchFamily="18" charset="0"/>
              </a:rPr>
            </a:br>
            <a:endParaRPr lang="en-GB" sz="4000" b="1" dirty="0">
              <a:latin typeface="Montserrat" panose="00000500000000000000" pitchFamily="2" charset="0"/>
            </a:endParaRPr>
          </a:p>
        </p:txBody>
      </p:sp>
      <p:sp>
        <p:nvSpPr>
          <p:cNvPr id="3" name="TextBox 2">
            <a:extLst>
              <a:ext uri="{FF2B5EF4-FFF2-40B4-BE49-F238E27FC236}">
                <a16:creationId xmlns:a16="http://schemas.microsoft.com/office/drawing/2014/main" id="{420C073F-7B92-27D2-5D8A-00ABB490DC5E}"/>
              </a:ext>
            </a:extLst>
          </p:cNvPr>
          <p:cNvSpPr txBox="1"/>
          <p:nvPr/>
        </p:nvSpPr>
        <p:spPr>
          <a:xfrm>
            <a:off x="331543" y="1621766"/>
            <a:ext cx="11409008" cy="37856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The main change idea that we have worked on so far is offering 1-1 appointments. This is because we are working to increase uptake of a carer support and education programme based off of our previous offer of groups last year that didn’t have an uptake.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PLAN- We conducted research questionnaires that concluded the majority of friends and family would prefer 1-1 appointments. We then discussed how we would do this and decided on days and times that worked best.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DO- We started offering and carrying out 1-1 carer appointments. We have protected time for the project on a Monday, therefore we offer the appointments on this day.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STUDY- We noticed that the uptake was a lot higher than when we were offering groups. However, on occasion we noticed that there were DNAs for the morning appointments. To combat this, we decided to send out reminders in the morning and also make 2 appointments in the day to cover a possible DNA.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ACT- Since sending out text reminders we have not had any DNAs. We are also able to work through the list of appointments more efficiently by offering 2 appointments in a day. </a:t>
            </a:r>
          </a:p>
        </p:txBody>
      </p:sp>
    </p:spTree>
    <p:extLst>
      <p:ext uri="{BB962C8B-B14F-4D97-AF65-F5344CB8AC3E}">
        <p14:creationId xmlns:p14="http://schemas.microsoft.com/office/powerpoint/2010/main" val="22184486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E5911-5AB3-8EEE-1AF3-CBBECC771340}"/>
              </a:ext>
            </a:extLst>
          </p:cNvPr>
          <p:cNvSpPr>
            <a:spLocks noGrp="1"/>
          </p:cNvSpPr>
          <p:nvPr>
            <p:ph type="title"/>
          </p:nvPr>
        </p:nvSpPr>
        <p:spPr>
          <a:xfrm>
            <a:off x="419100" y="954594"/>
            <a:ext cx="3200400" cy="2672862"/>
          </a:xfrm>
        </p:spPr>
        <p:txBody>
          <a:bodyPr>
            <a:normAutofit/>
          </a:bodyPr>
          <a:lstStyle/>
          <a:p>
            <a:r>
              <a:rPr lang="en-GB" sz="4000" b="1" dirty="0">
                <a:solidFill>
                  <a:prstClr val="black">
                    <a:lumMod val="75000"/>
                    <a:lumOff val="25000"/>
                  </a:prstClr>
                </a:solidFill>
                <a:latin typeface="Montserrat" panose="00000500000000000000" pitchFamily="2" charset="0"/>
              </a:rPr>
              <a:t>8. So how are things looking?</a:t>
            </a:r>
            <a:endParaRPr lang="en-GB" sz="4000" b="1" dirty="0">
              <a:latin typeface="Montserrat" panose="00000500000000000000" pitchFamily="2" charset="0"/>
            </a:endParaRPr>
          </a:p>
        </p:txBody>
      </p:sp>
      <p:graphicFrame>
        <p:nvGraphicFramePr>
          <p:cNvPr id="4" name="Content Placeholder 3">
            <a:extLst>
              <a:ext uri="{FF2B5EF4-FFF2-40B4-BE49-F238E27FC236}">
                <a16:creationId xmlns:a16="http://schemas.microsoft.com/office/drawing/2014/main" id="{0C062CA1-6834-3612-F694-28027572B1A2}"/>
              </a:ext>
            </a:extLst>
          </p:cNvPr>
          <p:cNvGraphicFramePr>
            <a:graphicFrameLocks noGrp="1"/>
          </p:cNvGraphicFramePr>
          <p:nvPr>
            <p:ph idx="1"/>
          </p:nvPr>
        </p:nvGraphicFramePr>
        <p:xfrm>
          <a:off x="4803004" y="2377440"/>
          <a:ext cx="6969900" cy="2105432"/>
        </p:xfrm>
        <a:graphic>
          <a:graphicData uri="http://schemas.openxmlformats.org/drawingml/2006/table">
            <a:tbl>
              <a:tblPr/>
              <a:tblGrid>
                <a:gridCol w="497850">
                  <a:extLst>
                    <a:ext uri="{9D8B030D-6E8A-4147-A177-3AD203B41FA5}">
                      <a16:colId xmlns:a16="http://schemas.microsoft.com/office/drawing/2014/main" val="3252056842"/>
                    </a:ext>
                  </a:extLst>
                </a:gridCol>
                <a:gridCol w="497850">
                  <a:extLst>
                    <a:ext uri="{9D8B030D-6E8A-4147-A177-3AD203B41FA5}">
                      <a16:colId xmlns:a16="http://schemas.microsoft.com/office/drawing/2014/main" val="3920227358"/>
                    </a:ext>
                  </a:extLst>
                </a:gridCol>
                <a:gridCol w="497850">
                  <a:extLst>
                    <a:ext uri="{9D8B030D-6E8A-4147-A177-3AD203B41FA5}">
                      <a16:colId xmlns:a16="http://schemas.microsoft.com/office/drawing/2014/main" val="2259157232"/>
                    </a:ext>
                  </a:extLst>
                </a:gridCol>
                <a:gridCol w="497850">
                  <a:extLst>
                    <a:ext uri="{9D8B030D-6E8A-4147-A177-3AD203B41FA5}">
                      <a16:colId xmlns:a16="http://schemas.microsoft.com/office/drawing/2014/main" val="1449332631"/>
                    </a:ext>
                  </a:extLst>
                </a:gridCol>
                <a:gridCol w="497850">
                  <a:extLst>
                    <a:ext uri="{9D8B030D-6E8A-4147-A177-3AD203B41FA5}">
                      <a16:colId xmlns:a16="http://schemas.microsoft.com/office/drawing/2014/main" val="4222144937"/>
                    </a:ext>
                  </a:extLst>
                </a:gridCol>
                <a:gridCol w="497850">
                  <a:extLst>
                    <a:ext uri="{9D8B030D-6E8A-4147-A177-3AD203B41FA5}">
                      <a16:colId xmlns:a16="http://schemas.microsoft.com/office/drawing/2014/main" val="686411204"/>
                    </a:ext>
                  </a:extLst>
                </a:gridCol>
                <a:gridCol w="497850">
                  <a:extLst>
                    <a:ext uri="{9D8B030D-6E8A-4147-A177-3AD203B41FA5}">
                      <a16:colId xmlns:a16="http://schemas.microsoft.com/office/drawing/2014/main" val="3970165873"/>
                    </a:ext>
                  </a:extLst>
                </a:gridCol>
                <a:gridCol w="497850">
                  <a:extLst>
                    <a:ext uri="{9D8B030D-6E8A-4147-A177-3AD203B41FA5}">
                      <a16:colId xmlns:a16="http://schemas.microsoft.com/office/drawing/2014/main" val="2416924422"/>
                    </a:ext>
                  </a:extLst>
                </a:gridCol>
                <a:gridCol w="497850">
                  <a:extLst>
                    <a:ext uri="{9D8B030D-6E8A-4147-A177-3AD203B41FA5}">
                      <a16:colId xmlns:a16="http://schemas.microsoft.com/office/drawing/2014/main" val="1998849582"/>
                    </a:ext>
                  </a:extLst>
                </a:gridCol>
                <a:gridCol w="497850">
                  <a:extLst>
                    <a:ext uri="{9D8B030D-6E8A-4147-A177-3AD203B41FA5}">
                      <a16:colId xmlns:a16="http://schemas.microsoft.com/office/drawing/2014/main" val="1646892364"/>
                    </a:ext>
                  </a:extLst>
                </a:gridCol>
                <a:gridCol w="497850">
                  <a:extLst>
                    <a:ext uri="{9D8B030D-6E8A-4147-A177-3AD203B41FA5}">
                      <a16:colId xmlns:a16="http://schemas.microsoft.com/office/drawing/2014/main" val="1272428941"/>
                    </a:ext>
                  </a:extLst>
                </a:gridCol>
                <a:gridCol w="497850">
                  <a:extLst>
                    <a:ext uri="{9D8B030D-6E8A-4147-A177-3AD203B41FA5}">
                      <a16:colId xmlns:a16="http://schemas.microsoft.com/office/drawing/2014/main" val="1001638824"/>
                    </a:ext>
                  </a:extLst>
                </a:gridCol>
                <a:gridCol w="497850">
                  <a:extLst>
                    <a:ext uri="{9D8B030D-6E8A-4147-A177-3AD203B41FA5}">
                      <a16:colId xmlns:a16="http://schemas.microsoft.com/office/drawing/2014/main" val="202515585"/>
                    </a:ext>
                  </a:extLst>
                </a:gridCol>
                <a:gridCol w="497850">
                  <a:extLst>
                    <a:ext uri="{9D8B030D-6E8A-4147-A177-3AD203B41FA5}">
                      <a16:colId xmlns:a16="http://schemas.microsoft.com/office/drawing/2014/main" val="2097147912"/>
                    </a:ext>
                  </a:extLst>
                </a:gridCol>
              </a:tblGrid>
              <a:tr h="1857676">
                <a:tc>
                  <a:txBody>
                    <a:bodyPr/>
                    <a:lstStyle/>
                    <a:p>
                      <a:pPr algn="l" fontAlgn="ctr"/>
                      <a:r>
                        <a:rPr lang="en-GB" sz="800" b="0" i="0" u="none" strike="noStrike" dirty="0">
                          <a:solidFill>
                            <a:srgbClr val="000000"/>
                          </a:solidFill>
                          <a:effectLst/>
                          <a:latin typeface="Arial" panose="020B0604020202020204" pitchFamily="34" charset="0"/>
                        </a:rPr>
                        <a:t>Early Intervention - Number of service users with an open FEP pathway with activity of ‘EIP – Family intervention for psychosis’</a:t>
                      </a:r>
                    </a:p>
                  </a:txBody>
                  <a:tcPr marL="16396" marR="16396" marT="16396" marB="16396" anchor="ctr">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noFill/>
                  </a:tcPr>
                </a:tc>
                <a:tc>
                  <a:txBody>
                    <a:bodyPr/>
                    <a:lstStyle/>
                    <a:p>
                      <a:pPr algn="ctr" fontAlgn="ctr"/>
                      <a:r>
                        <a:rPr lang="en-GB" sz="1200">
                          <a:effectLst/>
                        </a:rPr>
                        <a:t> </a:t>
                      </a:r>
                    </a:p>
                  </a:txBody>
                  <a:tcPr marL="16396" marR="16396" marT="16396" marB="16396" anchor="ctr">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a:noFill/>
                    </a:lnT>
                    <a:lnB>
                      <a:noFill/>
                    </a:lnB>
                    <a:noFill/>
                  </a:tcPr>
                </a:tc>
                <a:tc>
                  <a:txBody>
                    <a:bodyPr/>
                    <a:lstStyle/>
                    <a:p>
                      <a:pPr algn="ctr" fontAlgn="ctr"/>
                      <a:r>
                        <a:rPr lang="en-GB" sz="1100" b="0" i="0" u="none" strike="noStrike" dirty="0">
                          <a:solidFill>
                            <a:srgbClr val="000000"/>
                          </a:solidFill>
                          <a:effectLst/>
                          <a:latin typeface="Arial" panose="020B0604020202020204" pitchFamily="34" charset="0"/>
                        </a:rPr>
                        <a:t>30.0%</a:t>
                      </a:r>
                    </a:p>
                  </a:txBody>
                  <a:tcPr marL="16396" marR="16396" marT="16396" marB="16396" anchor="ctr">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F5F5F5"/>
                    </a:solidFill>
                  </a:tcPr>
                </a:tc>
                <a:tc>
                  <a:txBody>
                    <a:bodyPr/>
                    <a:lstStyle/>
                    <a:p>
                      <a:pPr algn="ctr" fontAlgn="ctr"/>
                      <a:r>
                        <a:rPr lang="en-GB" sz="1200">
                          <a:effectLst/>
                        </a:rPr>
                        <a:t> </a:t>
                      </a:r>
                    </a:p>
                  </a:txBody>
                  <a:tcPr marL="16396" marR="16396" marT="16396" marB="16396" anchor="ctr">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a:noFill/>
                    </a:lnT>
                    <a:lnB>
                      <a:noFill/>
                    </a:lnB>
                    <a:noFill/>
                  </a:tcPr>
                </a:tc>
                <a:tc>
                  <a:txBody>
                    <a:bodyPr/>
                    <a:lstStyle/>
                    <a:p>
                      <a:pPr algn="ctr" fontAlgn="ctr"/>
                      <a:r>
                        <a:rPr lang="en-GB" sz="1100" b="0" i="0" u="none" strike="noStrike" dirty="0">
                          <a:solidFill>
                            <a:srgbClr val="FFFFFF"/>
                          </a:solidFill>
                          <a:effectLst/>
                          <a:latin typeface="Arial" panose="020B0604020202020204" pitchFamily="34" charset="0"/>
                          <a:hlinkClick r:id="rId3"/>
                        </a:rPr>
                        <a:t>10.8%</a:t>
                      </a:r>
                    </a:p>
                  </a:txBody>
                  <a:tcPr marL="16396" marR="16396" marT="16396" marB="16396" anchor="ctr">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noFill/>
                  </a:tcPr>
                </a:tc>
                <a:tc>
                  <a:txBody>
                    <a:bodyPr/>
                    <a:lstStyle/>
                    <a:p>
                      <a:pPr algn="ctr" fontAlgn="ctr"/>
                      <a:r>
                        <a:rPr lang="en-GB" sz="1100" b="0" i="0" u="none" strike="noStrike" dirty="0">
                          <a:solidFill>
                            <a:srgbClr val="FFFFFF"/>
                          </a:solidFill>
                          <a:effectLst/>
                          <a:latin typeface="Arial" panose="020B0604020202020204" pitchFamily="34" charset="0"/>
                          <a:hlinkClick r:id="rId4"/>
                        </a:rPr>
                        <a:t>9.5%</a:t>
                      </a:r>
                    </a:p>
                  </a:txBody>
                  <a:tcPr marL="16396" marR="16396" marT="16396" marB="16396" anchor="ctr">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noFill/>
                  </a:tcPr>
                </a:tc>
                <a:tc>
                  <a:txBody>
                    <a:bodyPr/>
                    <a:lstStyle/>
                    <a:p>
                      <a:pPr algn="ctr" fontAlgn="ctr"/>
                      <a:r>
                        <a:rPr lang="en-GB" sz="1100" b="0" i="0" u="none" strike="noStrike" dirty="0">
                          <a:solidFill>
                            <a:srgbClr val="FFFFFF"/>
                          </a:solidFill>
                          <a:effectLst/>
                          <a:latin typeface="Arial" panose="020B0604020202020204" pitchFamily="34" charset="0"/>
                          <a:hlinkClick r:id="rId5"/>
                        </a:rPr>
                        <a:t>10.0%</a:t>
                      </a:r>
                    </a:p>
                  </a:txBody>
                  <a:tcPr marL="16396" marR="16396" marT="16396" marB="16396" anchor="ctr">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noFill/>
                  </a:tcPr>
                </a:tc>
                <a:tc>
                  <a:txBody>
                    <a:bodyPr/>
                    <a:lstStyle/>
                    <a:p>
                      <a:pPr algn="ctr" fontAlgn="ctr"/>
                      <a:r>
                        <a:rPr lang="en-GB" sz="1100" b="0" i="0" u="none" strike="noStrike" dirty="0">
                          <a:solidFill>
                            <a:srgbClr val="FFFFFF"/>
                          </a:solidFill>
                          <a:effectLst/>
                          <a:latin typeface="Arial" panose="020B0604020202020204" pitchFamily="34" charset="0"/>
                          <a:hlinkClick r:id="rId6"/>
                        </a:rPr>
                        <a:t>9.9%</a:t>
                      </a:r>
                    </a:p>
                  </a:txBody>
                  <a:tcPr marL="16396" marR="16396" marT="16396" marB="16396" anchor="ctr">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noFill/>
                  </a:tcPr>
                </a:tc>
                <a:tc>
                  <a:txBody>
                    <a:bodyPr/>
                    <a:lstStyle/>
                    <a:p>
                      <a:pPr algn="ctr" fontAlgn="ctr"/>
                      <a:r>
                        <a:rPr lang="en-GB" sz="1100" b="0" i="0" u="none" strike="noStrike" dirty="0">
                          <a:solidFill>
                            <a:srgbClr val="FFFFFF"/>
                          </a:solidFill>
                          <a:effectLst/>
                          <a:latin typeface="Arial" panose="020B0604020202020204" pitchFamily="34" charset="0"/>
                          <a:hlinkClick r:id="rId7"/>
                        </a:rPr>
                        <a:t>9.7%</a:t>
                      </a:r>
                    </a:p>
                  </a:txBody>
                  <a:tcPr marL="16396" marR="16396" marT="16396" marB="16396" anchor="ctr">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noFill/>
                  </a:tcPr>
                </a:tc>
                <a:tc>
                  <a:txBody>
                    <a:bodyPr/>
                    <a:lstStyle/>
                    <a:p>
                      <a:pPr algn="ctr" fontAlgn="ctr"/>
                      <a:r>
                        <a:rPr lang="en-GB" sz="1100" b="0" i="0" u="none" strike="noStrike" dirty="0">
                          <a:solidFill>
                            <a:srgbClr val="FFFFFF"/>
                          </a:solidFill>
                          <a:effectLst/>
                          <a:latin typeface="Arial" panose="020B0604020202020204" pitchFamily="34" charset="0"/>
                          <a:hlinkClick r:id="rId8"/>
                        </a:rPr>
                        <a:t>9.2%</a:t>
                      </a:r>
                    </a:p>
                  </a:txBody>
                  <a:tcPr marL="16396" marR="16396" marT="16396" marB="16396" anchor="ctr">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noFill/>
                  </a:tcPr>
                </a:tc>
                <a:tc>
                  <a:txBody>
                    <a:bodyPr/>
                    <a:lstStyle/>
                    <a:p>
                      <a:pPr algn="ctr" fontAlgn="ctr"/>
                      <a:r>
                        <a:rPr lang="en-GB" sz="1100" b="0" i="0" u="none" strike="noStrike" dirty="0">
                          <a:solidFill>
                            <a:srgbClr val="FFFFFF"/>
                          </a:solidFill>
                          <a:effectLst/>
                          <a:latin typeface="Arial" panose="020B0604020202020204" pitchFamily="34" charset="0"/>
                          <a:hlinkClick r:id="rId9"/>
                        </a:rPr>
                        <a:t>9.4%</a:t>
                      </a:r>
                    </a:p>
                  </a:txBody>
                  <a:tcPr marL="16396" marR="16396" marT="16396" marB="16396" anchor="ctr">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noFill/>
                  </a:tcPr>
                </a:tc>
                <a:tc>
                  <a:txBody>
                    <a:bodyPr/>
                    <a:lstStyle/>
                    <a:p>
                      <a:pPr algn="ctr" fontAlgn="ctr"/>
                      <a:r>
                        <a:rPr lang="en-GB" sz="1100" b="0" i="0" u="none" strike="noStrike" dirty="0">
                          <a:solidFill>
                            <a:srgbClr val="FFFFFF"/>
                          </a:solidFill>
                          <a:effectLst/>
                          <a:latin typeface="Arial" panose="020B0604020202020204" pitchFamily="34" charset="0"/>
                          <a:hlinkClick r:id="rId10"/>
                        </a:rPr>
                        <a:t>9.5%</a:t>
                      </a:r>
                    </a:p>
                  </a:txBody>
                  <a:tcPr marL="16396" marR="16396" marT="16396" marB="16396" anchor="ctr">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noFill/>
                  </a:tcPr>
                </a:tc>
                <a:tc>
                  <a:txBody>
                    <a:bodyPr/>
                    <a:lstStyle/>
                    <a:p>
                      <a:pPr algn="ctr" fontAlgn="ctr"/>
                      <a:r>
                        <a:rPr lang="en-GB" sz="1100" b="0" i="0" u="none" strike="noStrike" dirty="0">
                          <a:solidFill>
                            <a:srgbClr val="FFFFFF"/>
                          </a:solidFill>
                          <a:effectLst/>
                          <a:latin typeface="Arial" panose="020B0604020202020204" pitchFamily="34" charset="0"/>
                          <a:hlinkClick r:id="rId11"/>
                        </a:rPr>
                        <a:t>10.5%</a:t>
                      </a:r>
                    </a:p>
                  </a:txBody>
                  <a:tcPr marL="16396" marR="16396" marT="16396" marB="16396" anchor="ctr">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noFill/>
                  </a:tcPr>
                </a:tc>
                <a:tc>
                  <a:txBody>
                    <a:bodyPr/>
                    <a:lstStyle/>
                    <a:p>
                      <a:pPr algn="ctr" fontAlgn="ctr"/>
                      <a:r>
                        <a:rPr lang="en-GB" sz="1100" b="0" i="0" u="none" strike="noStrike" dirty="0">
                          <a:solidFill>
                            <a:srgbClr val="FFFFFF"/>
                          </a:solidFill>
                          <a:effectLst/>
                          <a:latin typeface="Arial" panose="020B0604020202020204" pitchFamily="34" charset="0"/>
                          <a:hlinkClick r:id="rId12"/>
                        </a:rPr>
                        <a:t>11.9%</a:t>
                      </a:r>
                    </a:p>
                  </a:txBody>
                  <a:tcPr marL="16396" marR="16396" marT="16396" marB="16396" anchor="ctr">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noFill/>
                  </a:tcPr>
                </a:tc>
                <a:extLst>
                  <a:ext uri="{0D108BD9-81ED-4DB2-BD59-A6C34878D82A}">
                    <a16:rowId xmlns:a16="http://schemas.microsoft.com/office/drawing/2014/main" val="3403226591"/>
                  </a:ext>
                </a:extLst>
              </a:tr>
            </a:tbl>
          </a:graphicData>
        </a:graphic>
      </p:graphicFrame>
      <p:sp>
        <p:nvSpPr>
          <p:cNvPr id="5" name="TextBox 4">
            <a:extLst>
              <a:ext uri="{FF2B5EF4-FFF2-40B4-BE49-F238E27FC236}">
                <a16:creationId xmlns:a16="http://schemas.microsoft.com/office/drawing/2014/main" id="{25A1831F-275F-8565-279E-6CFC17C6422B}"/>
              </a:ext>
            </a:extLst>
          </p:cNvPr>
          <p:cNvSpPr txBox="1"/>
          <p:nvPr/>
        </p:nvSpPr>
        <p:spPr>
          <a:xfrm>
            <a:off x="6785810" y="2008108"/>
            <a:ext cx="498709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April     May        June       July      Aug        Sept       Oct        Nov        Dec       Jan</a:t>
            </a:r>
          </a:p>
        </p:txBody>
      </p:sp>
      <p:pic>
        <p:nvPicPr>
          <p:cNvPr id="7" name="Picture 6" descr="A red arrow pointing up&#10;&#10;Description automatically generated">
            <a:extLst>
              <a:ext uri="{FF2B5EF4-FFF2-40B4-BE49-F238E27FC236}">
                <a16:creationId xmlns:a16="http://schemas.microsoft.com/office/drawing/2014/main" id="{ED301847-FBB6-1E51-187D-D5E52D634815}"/>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609406" y="4031837"/>
            <a:ext cx="2103648" cy="1585192"/>
          </a:xfrm>
          <a:prstGeom prst="rect">
            <a:avLst/>
          </a:prstGeom>
        </p:spPr>
      </p:pic>
    </p:spTree>
    <p:extLst>
      <p:ext uri="{BB962C8B-B14F-4D97-AF65-F5344CB8AC3E}">
        <p14:creationId xmlns:p14="http://schemas.microsoft.com/office/powerpoint/2010/main" val="30704853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DEB6D3-C6FA-3D15-C359-AB178DE340E1}"/>
              </a:ext>
            </a:extLst>
          </p:cNvPr>
          <p:cNvSpPr>
            <a:spLocks noGrp="1"/>
          </p:cNvSpPr>
          <p:nvPr>
            <p:ph type="title" idx="4294967295"/>
          </p:nvPr>
        </p:nvSpPr>
        <p:spPr>
          <a:xfrm>
            <a:off x="191183" y="138490"/>
            <a:ext cx="10058400" cy="885977"/>
          </a:xfrm>
        </p:spPr>
        <p:txBody>
          <a:bodyPr>
            <a:normAutofit/>
          </a:bodyPr>
          <a:lstStyle/>
          <a:p>
            <a:r>
              <a:rPr lang="en-GB" sz="4000" b="1" dirty="0">
                <a:latin typeface="Montserrat" panose="00000500000000000000" pitchFamily="2" charset="0"/>
              </a:rPr>
              <a:t>9. How are we keeping track?</a:t>
            </a:r>
          </a:p>
        </p:txBody>
      </p:sp>
      <p:sp>
        <p:nvSpPr>
          <p:cNvPr id="7" name="TextBox 6">
            <a:extLst>
              <a:ext uri="{FF2B5EF4-FFF2-40B4-BE49-F238E27FC236}">
                <a16:creationId xmlns:a16="http://schemas.microsoft.com/office/drawing/2014/main" id="{AF479203-50BF-D9CF-A115-B0AAB676ACE7}"/>
              </a:ext>
            </a:extLst>
          </p:cNvPr>
          <p:cNvSpPr txBox="1"/>
          <p:nvPr/>
        </p:nvSpPr>
        <p:spPr>
          <a:xfrm>
            <a:off x="418041" y="1230842"/>
            <a:ext cx="1101513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A train tracks leading to a forest&#10;&#10;Description automatically generated">
            <a:extLst>
              <a:ext uri="{FF2B5EF4-FFF2-40B4-BE49-F238E27FC236}">
                <a16:creationId xmlns:a16="http://schemas.microsoft.com/office/drawing/2014/main" id="{E0A952CA-35CB-CA45-43A8-CD01B622755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198536" y="138490"/>
            <a:ext cx="2889768" cy="885525"/>
          </a:xfrm>
          <a:prstGeom prst="rect">
            <a:avLst/>
          </a:prstGeom>
        </p:spPr>
      </p:pic>
      <p:pic>
        <p:nvPicPr>
          <p:cNvPr id="2050" name="Picture 2">
            <a:extLst>
              <a:ext uri="{FF2B5EF4-FFF2-40B4-BE49-F238E27FC236}">
                <a16:creationId xmlns:a16="http://schemas.microsoft.com/office/drawing/2014/main" id="{B38A11F3-4A94-0B5D-9CC9-AE97075F9C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772" y="1554007"/>
            <a:ext cx="11936455"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76643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240A2FC-E2C3-458D-96B4-5DF9028D93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F097929-F3D6-4D1F-8AFC-CF34817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43074C91-9045-414B-B5F9-567DAE3EE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EE362070-691D-44DB-98D4-BC61774B0E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5A7EFE9C-DAE7-4ECA-BDB2-34E2534B8A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44603" y="4325112"/>
            <a:ext cx="71323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Graphic 10" descr="Target">
            <a:extLst>
              <a:ext uri="{FF2B5EF4-FFF2-40B4-BE49-F238E27FC236}">
                <a16:creationId xmlns:a16="http://schemas.microsoft.com/office/drawing/2014/main" id="{86454ACB-DB1D-F7D4-B64B-CB8CB235CB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9818" y="1944907"/>
            <a:ext cx="2449486" cy="2449486"/>
          </a:xfrm>
          <a:prstGeom prst="rect">
            <a:avLst/>
          </a:prstGeom>
        </p:spPr>
      </p:pic>
      <p:sp>
        <p:nvSpPr>
          <p:cNvPr id="24" name="Rectangle 23">
            <a:extLst>
              <a:ext uri="{FF2B5EF4-FFF2-40B4-BE49-F238E27FC236}">
                <a16:creationId xmlns:a16="http://schemas.microsoft.com/office/drawing/2014/main" id="{3F0CE275-BAEC-48E9-B00C-1B635C68F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A22C524A-01E1-4209-AE20-DA64F7CB1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2" descr="Ascending Graph clipart. Free download transparent .PNG | Creazilla">
            <a:extLst>
              <a:ext uri="{FF2B5EF4-FFF2-40B4-BE49-F238E27FC236}">
                <a16:creationId xmlns:a16="http://schemas.microsoft.com/office/drawing/2014/main" id="{28C1937C-330B-F2F4-AC3D-DCC684597C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244" y="159416"/>
            <a:ext cx="1152281" cy="92643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2CE118CA-F215-CCF6-423D-349A48BD4BBB}"/>
              </a:ext>
            </a:extLst>
          </p:cNvPr>
          <p:cNvSpPr>
            <a:spLocks noGrp="1"/>
          </p:cNvSpPr>
          <p:nvPr>
            <p:ph type="title"/>
          </p:nvPr>
        </p:nvSpPr>
        <p:spPr>
          <a:xfrm>
            <a:off x="3877053" y="2847977"/>
            <a:ext cx="7107289" cy="1924568"/>
          </a:xfrm>
        </p:spPr>
        <p:txBody>
          <a:bodyPr>
            <a:normAutofit fontScale="90000"/>
          </a:bodyPr>
          <a:lstStyle/>
          <a:p>
            <a:r>
              <a:rPr lang="en-GB" sz="4000" b="1" dirty="0">
                <a:latin typeface="Montserrat" panose="00000500000000000000" pitchFamily="2" charset="0"/>
                <a:ea typeface="Calibri" panose="020F0502020204030204" pitchFamily="34" charset="0"/>
                <a:cs typeface="Times New Roman" panose="02020603050405020304" pitchFamily="18" charset="0"/>
              </a:rPr>
              <a:t>10. What’s next?</a:t>
            </a:r>
            <a:br>
              <a:rPr lang="en-GB" sz="4000" dirty="0">
                <a:effectLst/>
                <a:latin typeface="Montserrat" panose="00000500000000000000" pitchFamily="2" charset="0"/>
                <a:ea typeface="Calibri" panose="020F0502020204030204" pitchFamily="34" charset="0"/>
                <a:cs typeface="Times New Roman" panose="02020603050405020304" pitchFamily="18" charset="0"/>
              </a:rPr>
            </a:br>
            <a:br>
              <a:rPr lang="en-GB" sz="4000" b="1" dirty="0">
                <a:effectLst/>
                <a:latin typeface="Montserrat" panose="00000500000000000000" pitchFamily="2" charset="0"/>
                <a:ea typeface="Calibri" panose="020F0502020204030204" pitchFamily="34" charset="0"/>
                <a:cs typeface="Times New Roman" panose="02020603050405020304" pitchFamily="18" charset="0"/>
              </a:rPr>
            </a:br>
            <a:r>
              <a:rPr lang="en-GB" sz="2000" dirty="0">
                <a:effectLst/>
                <a:latin typeface="Montserrat" panose="00000500000000000000" pitchFamily="2" charset="0"/>
                <a:ea typeface="Calibri" panose="020F0502020204030204" pitchFamily="34" charset="0"/>
                <a:cs typeface="Times New Roman" panose="02020603050405020304" pitchFamily="18" charset="0"/>
              </a:rPr>
              <a:t>Expert by experience- </a:t>
            </a:r>
            <a:br>
              <a:rPr lang="en-GB" sz="2000" dirty="0">
                <a:effectLst/>
                <a:latin typeface="Montserrat" panose="00000500000000000000" pitchFamily="2" charset="0"/>
                <a:ea typeface="Calibri" panose="020F0502020204030204" pitchFamily="34" charset="0"/>
                <a:cs typeface="Times New Roman" panose="02020603050405020304" pitchFamily="18" charset="0"/>
              </a:rPr>
            </a:br>
            <a:br>
              <a:rPr lang="en-GB" sz="2000" dirty="0">
                <a:effectLst/>
                <a:latin typeface="Montserrat" panose="00000500000000000000" pitchFamily="2" charset="0"/>
                <a:ea typeface="Calibri" panose="020F0502020204030204" pitchFamily="34" charset="0"/>
                <a:cs typeface="Times New Roman" panose="02020603050405020304" pitchFamily="18" charset="0"/>
              </a:rPr>
            </a:br>
            <a:r>
              <a:rPr lang="en-GB" sz="2000" dirty="0">
                <a:effectLst/>
                <a:latin typeface="Montserrat" panose="00000500000000000000" pitchFamily="2" charset="0"/>
                <a:ea typeface="Calibri" panose="020F0502020204030204" pitchFamily="34" charset="0"/>
                <a:cs typeface="Times New Roman" panose="02020603050405020304" pitchFamily="18" charset="0"/>
              </a:rPr>
              <a:t>gaining feedback from those currently engaging in BFT and identifying those that may wish to assist with promotion of BFT to others.  Will be invited to participate in next scheduled carers group that is delivered by EIP.  Due Feb 2025.</a:t>
            </a:r>
            <a:br>
              <a:rPr lang="en-GB" sz="1800" b="1" dirty="0">
                <a:effectLst/>
                <a:latin typeface="Calibri" panose="020F0502020204030204" pitchFamily="34" charset="0"/>
                <a:ea typeface="Calibri" panose="020F0502020204030204" pitchFamily="34" charset="0"/>
                <a:cs typeface="Times New Roman" panose="02020603050405020304" pitchFamily="18" charset="0"/>
              </a:rPr>
            </a:br>
            <a:endParaRPr lang="en-GB" b="1" dirty="0"/>
          </a:p>
        </p:txBody>
      </p:sp>
    </p:spTree>
    <p:extLst>
      <p:ext uri="{BB962C8B-B14F-4D97-AF65-F5344CB8AC3E}">
        <p14:creationId xmlns:p14="http://schemas.microsoft.com/office/powerpoint/2010/main" val="3003920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FFAA08-CB77-38E2-036E-91A33D904437}"/>
              </a:ext>
            </a:extLst>
          </p:cNvPr>
          <p:cNvSpPr>
            <a:spLocks noGrp="1"/>
          </p:cNvSpPr>
          <p:nvPr>
            <p:ph type="ctrTitle"/>
          </p:nvPr>
        </p:nvSpPr>
        <p:spPr>
          <a:xfrm>
            <a:off x="1452000" y="2418363"/>
            <a:ext cx="9144000" cy="2387600"/>
          </a:xfrm>
        </p:spPr>
        <p:txBody>
          <a:bodyPr>
            <a:normAutofit fontScale="90000"/>
          </a:bodyPr>
          <a:lstStyle/>
          <a:p>
            <a:r>
              <a:rPr lang="en-GB" dirty="0">
                <a:latin typeface="Montserrat"/>
              </a:rPr>
              <a:t>NCAP Quality Improvement collaborative round two​</a:t>
            </a:r>
            <a:br>
              <a:rPr lang="en-GB" dirty="0"/>
            </a:br>
            <a:r>
              <a:rPr lang="en-GB" dirty="0">
                <a:latin typeface="Montserrat"/>
              </a:rPr>
              <a:t>QI project training February 2025</a:t>
            </a:r>
            <a:endParaRPr lang="en-GB"/>
          </a:p>
        </p:txBody>
      </p:sp>
    </p:spTree>
    <p:extLst>
      <p:ext uri="{BB962C8B-B14F-4D97-AF65-F5344CB8AC3E}">
        <p14:creationId xmlns:p14="http://schemas.microsoft.com/office/powerpoint/2010/main" val="13174924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4B840C4-C2C1-41F9-F215-B53551605288}"/>
              </a:ext>
            </a:extLst>
          </p:cNvPr>
          <p:cNvSpPr>
            <a:spLocks noGrp="1"/>
          </p:cNvSpPr>
          <p:nvPr>
            <p:ph type="title"/>
          </p:nvPr>
        </p:nvSpPr>
        <p:spPr>
          <a:xfrm>
            <a:off x="-570977" y="178153"/>
            <a:ext cx="12192000" cy="1143000"/>
          </a:xfrm>
        </p:spPr>
        <p:txBody>
          <a:bodyPr/>
          <a:lstStyle/>
          <a:p>
            <a:r>
              <a:rPr lang="en-US" sz="4250" dirty="0">
                <a:solidFill>
                  <a:srgbClr val="0070C0"/>
                </a:solidFill>
                <a:latin typeface="Montserrat"/>
              </a:rPr>
              <a:t>Q2: The Model for Improvement</a:t>
            </a:r>
            <a:endParaRPr lang="en-GB" sz="4250" dirty="0">
              <a:solidFill>
                <a:srgbClr val="0070C0"/>
              </a:solidFill>
              <a:latin typeface="Montserrat"/>
            </a:endParaRPr>
          </a:p>
        </p:txBody>
      </p:sp>
      <p:pic>
        <p:nvPicPr>
          <p:cNvPr id="7" name="Picture 2">
            <a:extLst>
              <a:ext uri="{FF2B5EF4-FFF2-40B4-BE49-F238E27FC236}">
                <a16:creationId xmlns:a16="http://schemas.microsoft.com/office/drawing/2014/main" id="{20D40E96-54E1-787B-F108-1F4A3BCDE7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8834" y="3750729"/>
            <a:ext cx="2721903"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E4093249-8DFD-065D-7A63-C454EE4B7AD3}"/>
              </a:ext>
            </a:extLst>
          </p:cNvPr>
          <p:cNvSpPr txBox="1"/>
          <p:nvPr/>
        </p:nvSpPr>
        <p:spPr>
          <a:xfrm>
            <a:off x="4151784" y="1268760"/>
            <a:ext cx="3276000" cy="523220"/>
          </a:xfrm>
          <a:prstGeom prst="rect">
            <a:avLst/>
          </a:prstGeom>
          <a:solidFill>
            <a:srgbClr val="0070C0"/>
          </a:solidFill>
          <a:ln w="38100">
            <a:solidFill>
              <a:srgbClr val="B2C1DB"/>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dirty="0">
                <a:ln>
                  <a:noFill/>
                </a:ln>
                <a:solidFill>
                  <a:prstClr val="white"/>
                </a:solidFill>
                <a:effectLst/>
                <a:uLnTx/>
                <a:uFillTx/>
                <a:latin typeface="Nunito" pitchFamily="2" charset="0"/>
                <a:ea typeface="+mn-ea"/>
                <a:cs typeface="Arial"/>
                <a:sym typeface="Arial"/>
              </a:rPr>
              <a:t>1. What are you trying to accomplish?</a:t>
            </a:r>
          </a:p>
        </p:txBody>
      </p:sp>
      <p:sp>
        <p:nvSpPr>
          <p:cNvPr id="9" name="TextBox 8">
            <a:extLst>
              <a:ext uri="{FF2B5EF4-FFF2-40B4-BE49-F238E27FC236}">
                <a16:creationId xmlns:a16="http://schemas.microsoft.com/office/drawing/2014/main" id="{E5B1879D-57DA-699E-E01C-BD1C0E2EBAA9}"/>
              </a:ext>
            </a:extLst>
          </p:cNvPr>
          <p:cNvSpPr txBox="1"/>
          <p:nvPr/>
        </p:nvSpPr>
        <p:spPr>
          <a:xfrm>
            <a:off x="4151784" y="2060848"/>
            <a:ext cx="3276000" cy="523220"/>
          </a:xfrm>
          <a:prstGeom prst="rect">
            <a:avLst/>
          </a:prstGeom>
          <a:solidFill>
            <a:srgbClr val="FFC000"/>
          </a:solidFill>
          <a:ln w="38100">
            <a:solidFill>
              <a:srgbClr val="B2C1DB"/>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dirty="0">
                <a:ln>
                  <a:noFill/>
                </a:ln>
                <a:solidFill>
                  <a:srgbClr val="242852"/>
                </a:solidFill>
                <a:effectLst/>
                <a:uLnTx/>
                <a:uFillTx/>
                <a:latin typeface="Nunito" pitchFamily="2" charset="0"/>
                <a:ea typeface="+mn-ea"/>
                <a:cs typeface="Arial"/>
                <a:sym typeface="Arial"/>
              </a:rPr>
              <a:t>2. How will you know that a change is an improvement?</a:t>
            </a:r>
          </a:p>
        </p:txBody>
      </p:sp>
      <p:sp>
        <p:nvSpPr>
          <p:cNvPr id="10" name="TextBox 9">
            <a:extLst>
              <a:ext uri="{FF2B5EF4-FFF2-40B4-BE49-F238E27FC236}">
                <a16:creationId xmlns:a16="http://schemas.microsoft.com/office/drawing/2014/main" id="{2B9113DC-E32A-246D-EC98-B7D04F0D97F4}"/>
              </a:ext>
            </a:extLst>
          </p:cNvPr>
          <p:cNvSpPr txBox="1"/>
          <p:nvPr/>
        </p:nvSpPr>
        <p:spPr>
          <a:xfrm>
            <a:off x="4151784" y="2852936"/>
            <a:ext cx="3276000" cy="523220"/>
          </a:xfrm>
          <a:prstGeom prst="rect">
            <a:avLst/>
          </a:prstGeom>
          <a:solidFill>
            <a:srgbClr val="4F81BD"/>
          </a:solidFill>
          <a:ln w="38100">
            <a:solidFill>
              <a:srgbClr val="B2C1DB"/>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GB" sz="1400" b="0" i="0" u="none" strike="noStrike" kern="0" cap="none" spc="0" normalizeH="0" baseline="0" noProof="0" dirty="0">
                <a:ln>
                  <a:noFill/>
                </a:ln>
                <a:solidFill>
                  <a:prstClr val="white"/>
                </a:solidFill>
                <a:effectLst/>
                <a:uLnTx/>
                <a:uFillTx/>
                <a:latin typeface="Nunito" pitchFamily="2" charset="0"/>
                <a:ea typeface="+mn-ea"/>
                <a:cs typeface="Arial"/>
                <a:sym typeface="Arial"/>
              </a:rPr>
              <a:t>3. What change can you make that will result in improvement?</a:t>
            </a:r>
          </a:p>
        </p:txBody>
      </p:sp>
      <p:sp>
        <p:nvSpPr>
          <p:cNvPr id="11" name="Rectangle 10">
            <a:extLst>
              <a:ext uri="{FF2B5EF4-FFF2-40B4-BE49-F238E27FC236}">
                <a16:creationId xmlns:a16="http://schemas.microsoft.com/office/drawing/2014/main" id="{714AE6FA-5457-6CEC-E900-A520A8C67ED3}"/>
              </a:ext>
            </a:extLst>
          </p:cNvPr>
          <p:cNvSpPr/>
          <p:nvPr/>
        </p:nvSpPr>
        <p:spPr>
          <a:xfrm>
            <a:off x="1631289" y="5406915"/>
            <a:ext cx="2732523" cy="1384995"/>
          </a:xfrm>
          <a:prstGeom prst="rect">
            <a:avLst/>
          </a:prstGeom>
        </p:spPr>
        <p:txBody>
          <a:bodyPr wrap="square">
            <a:spAutoFit/>
          </a:bodyPr>
          <a:lstStyle/>
          <a:p>
            <a:pPr marL="0" marR="0" lvl="0" indent="0" algn="l" defTabSz="685783"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ACCBF9">
                    <a:lumMod val="50000"/>
                  </a:srgbClr>
                </a:solidFill>
                <a:effectLst/>
                <a:uLnTx/>
                <a:uFillTx/>
                <a:latin typeface="Nunito" pitchFamily="2" charset="0"/>
                <a:ea typeface="Gadugi" panose="020B0502040204020203" pitchFamily="34" charset="0"/>
                <a:cs typeface="Times New Roman" pitchFamily="18" charset="0"/>
                <a:sym typeface="Arial"/>
              </a:rPr>
              <a:t>Langley G, Nolan K, Nolan T, Norman C, Provost L, (1996), </a:t>
            </a:r>
            <a:r>
              <a:rPr kumimoji="0" lang="en-US" sz="1200" b="0" i="1" u="none" strike="noStrike" kern="0" cap="none" spc="0" normalizeH="0" baseline="0" noProof="0" dirty="0">
                <a:ln>
                  <a:noFill/>
                </a:ln>
                <a:solidFill>
                  <a:srgbClr val="ACCBF9">
                    <a:lumMod val="50000"/>
                  </a:srgbClr>
                </a:solidFill>
                <a:effectLst/>
                <a:uLnTx/>
                <a:uFillTx/>
                <a:latin typeface="Nunito" pitchFamily="2" charset="0"/>
                <a:ea typeface="Gadugi" panose="020B0502040204020203" pitchFamily="34" charset="0"/>
                <a:cs typeface="Times New Roman" pitchFamily="18" charset="0"/>
                <a:sym typeface="Arial"/>
              </a:rPr>
              <a:t>The improvement guide: a practical approach to  enhancing organisational performance</a:t>
            </a:r>
            <a:r>
              <a:rPr kumimoji="0" lang="en-US" sz="1200" b="0" i="0" u="none" strike="noStrike" kern="0" cap="none" spc="0" normalizeH="0" baseline="0" noProof="0" dirty="0">
                <a:ln>
                  <a:noFill/>
                </a:ln>
                <a:solidFill>
                  <a:srgbClr val="ACCBF9">
                    <a:lumMod val="50000"/>
                  </a:srgbClr>
                </a:solidFill>
                <a:effectLst/>
                <a:uLnTx/>
                <a:uFillTx/>
                <a:latin typeface="Nunito" pitchFamily="2" charset="0"/>
                <a:ea typeface="Gadugi" panose="020B0502040204020203" pitchFamily="34" charset="0"/>
                <a:cs typeface="Times New Roman" pitchFamily="18" charset="0"/>
                <a:sym typeface="Arial"/>
              </a:rPr>
              <a:t>, </a:t>
            </a:r>
            <a:endParaRPr kumimoji="0" lang="en-US" sz="1200" b="0" i="1" u="none" strike="noStrike" kern="0" cap="none" spc="0" normalizeH="0" baseline="0" noProof="0" dirty="0">
              <a:ln>
                <a:noFill/>
              </a:ln>
              <a:solidFill>
                <a:srgbClr val="ACCBF9">
                  <a:lumMod val="50000"/>
                </a:srgbClr>
              </a:solidFill>
              <a:effectLst/>
              <a:uLnTx/>
              <a:uFillTx/>
              <a:latin typeface="Nunito" pitchFamily="2" charset="0"/>
              <a:ea typeface="Gadugi" panose="020B0502040204020203" pitchFamily="34" charset="0"/>
              <a:cs typeface="Times New Roman" pitchFamily="18" charset="0"/>
              <a:sym typeface="Arial"/>
            </a:endParaRPr>
          </a:p>
          <a:p>
            <a:pPr marL="0" marR="0" lvl="0" indent="0" algn="l" defTabSz="685783"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ACCBF9">
                    <a:lumMod val="50000"/>
                  </a:srgbClr>
                </a:solidFill>
                <a:effectLst/>
                <a:uLnTx/>
                <a:uFillTx/>
                <a:latin typeface="Nunito" pitchFamily="2" charset="0"/>
                <a:ea typeface="Gadugi" panose="020B0502040204020203" pitchFamily="34" charset="0"/>
                <a:cs typeface="Times New Roman" pitchFamily="18" charset="0"/>
                <a:sym typeface="Arial"/>
              </a:rPr>
              <a:t>Jossey Bass Publishers, San Francisco</a:t>
            </a:r>
            <a:endParaRPr kumimoji="0" lang="en-US" sz="1200" b="0" i="0" u="none" strike="noStrike" kern="0" cap="none" spc="0" normalizeH="0" baseline="0" noProof="0" dirty="0">
              <a:ln>
                <a:noFill/>
              </a:ln>
              <a:solidFill>
                <a:srgbClr val="ACCBF9">
                  <a:lumMod val="50000"/>
                </a:srgbClr>
              </a:solidFill>
              <a:effectLst/>
              <a:uLnTx/>
              <a:uFillTx/>
              <a:latin typeface="Nunito" pitchFamily="2" charset="0"/>
              <a:ea typeface="Gadugi" panose="020B0502040204020203" pitchFamily="34" charset="0"/>
              <a:cs typeface="Arial"/>
              <a:sym typeface="Arial"/>
            </a:endParaRPr>
          </a:p>
        </p:txBody>
      </p:sp>
      <p:sp>
        <p:nvSpPr>
          <p:cNvPr id="12" name="TextBox 11">
            <a:extLst>
              <a:ext uri="{FF2B5EF4-FFF2-40B4-BE49-F238E27FC236}">
                <a16:creationId xmlns:a16="http://schemas.microsoft.com/office/drawing/2014/main" id="{0E20B478-8BD8-77D7-EF98-DA79677B0C51}"/>
              </a:ext>
            </a:extLst>
          </p:cNvPr>
          <p:cNvSpPr txBox="1"/>
          <p:nvPr/>
        </p:nvSpPr>
        <p:spPr>
          <a:xfrm>
            <a:off x="8035180" y="2102088"/>
            <a:ext cx="2304256" cy="523220"/>
          </a:xfrm>
          <a:prstGeom prst="rect">
            <a:avLst/>
          </a:prstGeom>
          <a:solidFill>
            <a:srgbClr val="FFC000"/>
          </a:solid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dirty="0">
                <a:ln>
                  <a:noFill/>
                </a:ln>
                <a:solidFill>
                  <a:srgbClr val="000000"/>
                </a:solidFill>
                <a:effectLst/>
                <a:uLnTx/>
                <a:uFillTx/>
                <a:latin typeface="Nunito" pitchFamily="2" charset="0"/>
                <a:ea typeface="+mn-ea"/>
                <a:cs typeface="Arial"/>
                <a:sym typeface="Arial"/>
              </a:rPr>
              <a:t>Measuring processes and outcomes.</a:t>
            </a:r>
          </a:p>
        </p:txBody>
      </p:sp>
    </p:spTree>
    <p:extLst>
      <p:ext uri="{BB962C8B-B14F-4D97-AF65-F5344CB8AC3E}">
        <p14:creationId xmlns:p14="http://schemas.microsoft.com/office/powerpoint/2010/main" val="3028210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48FD8-66A8-4D54-A86B-3A5D7A333C11}"/>
              </a:ext>
            </a:extLst>
          </p:cNvPr>
          <p:cNvSpPr>
            <a:spLocks noGrp="1"/>
          </p:cNvSpPr>
          <p:nvPr>
            <p:ph type="title" idx="4294967295"/>
          </p:nvPr>
        </p:nvSpPr>
        <p:spPr>
          <a:xfrm>
            <a:off x="352800" y="166800"/>
            <a:ext cx="10692000" cy="1143000"/>
          </a:xfrm>
        </p:spPr>
        <p:txBody>
          <a:bodyPr>
            <a:noAutofit/>
          </a:bodyPr>
          <a:lstStyle/>
          <a:p>
            <a:r>
              <a:rPr lang="en-GB" sz="4250" dirty="0">
                <a:solidFill>
                  <a:srgbClr val="00567F"/>
                </a:solidFill>
                <a:latin typeface="Montserrat"/>
              </a:rPr>
              <a:t>Q2: </a:t>
            </a:r>
            <a:r>
              <a:rPr lang="en-GB" sz="4250" u="sng" dirty="0">
                <a:solidFill>
                  <a:srgbClr val="00567F"/>
                </a:solidFill>
                <a:latin typeface="Montserrat"/>
              </a:rPr>
              <a:t>Why</a:t>
            </a:r>
            <a:r>
              <a:rPr lang="en-GB" sz="4250" dirty="0">
                <a:solidFill>
                  <a:srgbClr val="00567F"/>
                </a:solidFill>
                <a:latin typeface="Montserrat"/>
              </a:rPr>
              <a:t> should you measure for improvement?</a:t>
            </a:r>
          </a:p>
        </p:txBody>
      </p:sp>
      <p:sp>
        <p:nvSpPr>
          <p:cNvPr id="3" name="Content Placeholder 2">
            <a:extLst>
              <a:ext uri="{FF2B5EF4-FFF2-40B4-BE49-F238E27FC236}">
                <a16:creationId xmlns:a16="http://schemas.microsoft.com/office/drawing/2014/main" id="{CAA5AC2C-E85D-422F-854C-44848CC1738F}"/>
              </a:ext>
            </a:extLst>
          </p:cNvPr>
          <p:cNvSpPr>
            <a:spLocks noGrp="1"/>
          </p:cNvSpPr>
          <p:nvPr>
            <p:ph idx="4294967295"/>
          </p:nvPr>
        </p:nvSpPr>
        <p:spPr>
          <a:xfrm>
            <a:off x="828000" y="4629488"/>
            <a:ext cx="2400300" cy="1825625"/>
          </a:xfrm>
        </p:spPr>
        <p:txBody>
          <a:bodyPr>
            <a:noAutofit/>
          </a:bodyPr>
          <a:lstStyle/>
          <a:p>
            <a:pPr marL="186262" indent="0">
              <a:lnSpc>
                <a:spcPts val="4060"/>
              </a:lnSpc>
              <a:spcAft>
                <a:spcPts val="300"/>
              </a:spcAft>
              <a:buNone/>
            </a:pPr>
            <a:r>
              <a:rPr lang="en-GB" sz="2667" dirty="0">
                <a:latin typeface="Nunito" pitchFamily="2" charset="0"/>
              </a:rPr>
              <a:t>To know where you are….</a:t>
            </a:r>
          </a:p>
        </p:txBody>
      </p:sp>
      <p:sp>
        <p:nvSpPr>
          <p:cNvPr id="5" name="Content Placeholder 2">
            <a:extLst>
              <a:ext uri="{FF2B5EF4-FFF2-40B4-BE49-F238E27FC236}">
                <a16:creationId xmlns:a16="http://schemas.microsoft.com/office/drawing/2014/main" id="{E279165E-DBB7-4473-BC63-C6A4FE6F8265}"/>
              </a:ext>
            </a:extLst>
          </p:cNvPr>
          <p:cNvSpPr txBox="1">
            <a:spLocks/>
          </p:cNvSpPr>
          <p:nvPr/>
        </p:nvSpPr>
        <p:spPr>
          <a:xfrm>
            <a:off x="5211909" y="4732329"/>
            <a:ext cx="2483281" cy="1433703"/>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800" kern="1200">
                <a:solidFill>
                  <a:schemeClr val="tx1">
                    <a:lumMod val="65000"/>
                    <a:lumOff val="35000"/>
                  </a:schemeClr>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Tx/>
              <a:buBlip>
                <a:blip r:embed="rId3"/>
              </a:buBlip>
              <a:defRPr sz="2400" kern="1200">
                <a:solidFill>
                  <a:schemeClr val="tx1">
                    <a:lumMod val="65000"/>
                    <a:lumOff val="35000"/>
                  </a:schemeClr>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Tx/>
              <a:buBlip>
                <a:blip r:embed="rId3"/>
              </a:buBlip>
              <a:defRPr sz="2000" kern="1200">
                <a:solidFill>
                  <a:schemeClr val="tx1">
                    <a:lumMod val="65000"/>
                    <a:lumOff val="35000"/>
                  </a:schemeClr>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Tx/>
              <a:buBlip>
                <a:blip r:embed="rId3"/>
              </a:buBlip>
              <a:defRPr sz="1800" kern="1200">
                <a:solidFill>
                  <a:schemeClr val="tx1">
                    <a:lumMod val="65000"/>
                    <a:lumOff val="35000"/>
                  </a:schemeClr>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Tx/>
              <a:buBlip>
                <a:blip r:embed="rId3"/>
              </a:buBlip>
              <a:defRPr sz="1800" kern="1200">
                <a:solidFill>
                  <a:schemeClr val="tx1">
                    <a:lumMod val="65000"/>
                    <a:lumOff val="35000"/>
                  </a:schemeClr>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219170" rtl="0" eaLnBrk="1" fontAlgn="auto" latinLnBrk="0" hangingPunct="1">
              <a:lnSpc>
                <a:spcPts val="4060"/>
              </a:lnSpc>
              <a:spcBef>
                <a:spcPts val="0"/>
              </a:spcBef>
              <a:spcAft>
                <a:spcPts val="300"/>
              </a:spcAft>
              <a:buClr>
                <a:srgbClr val="000000"/>
              </a:buClr>
              <a:buSzTx/>
              <a:buFont typeface="Arial" panose="020B0604020202020204" pitchFamily="34" charset="0"/>
              <a:buNone/>
              <a:tabLst/>
              <a:defRPr/>
            </a:pPr>
            <a:r>
              <a:rPr kumimoji="0" lang="en-GB" sz="2667" b="0" i="0" u="none" strike="noStrike" kern="1200" cap="none" spc="0" normalizeH="0" baseline="0" noProof="0" dirty="0">
                <a:ln>
                  <a:noFill/>
                </a:ln>
                <a:solidFill>
                  <a:prstClr val="black">
                    <a:lumMod val="65000"/>
                    <a:lumOff val="35000"/>
                  </a:prstClr>
                </a:solidFill>
                <a:effectLst/>
                <a:uLnTx/>
                <a:uFillTx/>
                <a:latin typeface="Nunito" pitchFamily="2" charset="0"/>
                <a:ea typeface="+mn-ea"/>
                <a:cs typeface="+mn-cs"/>
                <a:sym typeface="Arial"/>
              </a:rPr>
              <a:t>… where you are going</a:t>
            </a:r>
          </a:p>
        </p:txBody>
      </p:sp>
      <p:sp>
        <p:nvSpPr>
          <p:cNvPr id="6" name="Content Placeholder 2">
            <a:extLst>
              <a:ext uri="{FF2B5EF4-FFF2-40B4-BE49-F238E27FC236}">
                <a16:creationId xmlns:a16="http://schemas.microsoft.com/office/drawing/2014/main" id="{34B71011-7548-4153-B7C0-2703807ACEA3}"/>
              </a:ext>
            </a:extLst>
          </p:cNvPr>
          <p:cNvSpPr txBox="1">
            <a:spLocks/>
          </p:cNvSpPr>
          <p:nvPr/>
        </p:nvSpPr>
        <p:spPr>
          <a:xfrm>
            <a:off x="8962793" y="4689129"/>
            <a:ext cx="2483281" cy="1433703"/>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800" kern="1200">
                <a:solidFill>
                  <a:schemeClr val="tx1">
                    <a:lumMod val="65000"/>
                    <a:lumOff val="35000"/>
                  </a:schemeClr>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Tx/>
              <a:buBlip>
                <a:blip r:embed="rId3"/>
              </a:buBlip>
              <a:defRPr sz="2400" kern="1200">
                <a:solidFill>
                  <a:schemeClr val="tx1">
                    <a:lumMod val="65000"/>
                    <a:lumOff val="35000"/>
                  </a:schemeClr>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Tx/>
              <a:buBlip>
                <a:blip r:embed="rId3"/>
              </a:buBlip>
              <a:defRPr sz="2000" kern="1200">
                <a:solidFill>
                  <a:schemeClr val="tx1">
                    <a:lumMod val="65000"/>
                    <a:lumOff val="35000"/>
                  </a:schemeClr>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Tx/>
              <a:buBlip>
                <a:blip r:embed="rId3"/>
              </a:buBlip>
              <a:defRPr sz="1800" kern="1200">
                <a:solidFill>
                  <a:schemeClr val="tx1">
                    <a:lumMod val="65000"/>
                    <a:lumOff val="35000"/>
                  </a:schemeClr>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Tx/>
              <a:buBlip>
                <a:blip r:embed="rId3"/>
              </a:buBlip>
              <a:defRPr sz="1800" kern="1200">
                <a:solidFill>
                  <a:schemeClr val="tx1">
                    <a:lumMod val="65000"/>
                    <a:lumOff val="35000"/>
                  </a:schemeClr>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219170" rtl="0" eaLnBrk="1" fontAlgn="auto" latinLnBrk="0" hangingPunct="1">
              <a:lnSpc>
                <a:spcPts val="4060"/>
              </a:lnSpc>
              <a:spcBef>
                <a:spcPts val="0"/>
              </a:spcBef>
              <a:spcAft>
                <a:spcPts val="300"/>
              </a:spcAft>
              <a:buClr>
                <a:srgbClr val="000000"/>
              </a:buClr>
              <a:buSzTx/>
              <a:buFont typeface="Arial" panose="020B0604020202020204" pitchFamily="34" charset="0"/>
              <a:buNone/>
              <a:tabLst/>
              <a:defRPr/>
            </a:pPr>
            <a:r>
              <a:rPr kumimoji="0" lang="en-GB" sz="2667" b="0" i="0" u="none" strike="noStrike" kern="1200" cap="none" spc="0" normalizeH="0" baseline="0" noProof="0" dirty="0">
                <a:ln>
                  <a:noFill/>
                </a:ln>
                <a:solidFill>
                  <a:prstClr val="black">
                    <a:lumMod val="65000"/>
                    <a:lumOff val="35000"/>
                  </a:prstClr>
                </a:solidFill>
                <a:effectLst/>
                <a:uLnTx/>
                <a:uFillTx/>
                <a:latin typeface="Nunito" pitchFamily="2" charset="0"/>
                <a:ea typeface="+mn-ea"/>
                <a:cs typeface="+mn-cs"/>
                <a:sym typeface="Arial"/>
              </a:rPr>
              <a:t>… and when you’ve arrived!</a:t>
            </a:r>
          </a:p>
        </p:txBody>
      </p:sp>
      <p:pic>
        <p:nvPicPr>
          <p:cNvPr id="10" name="Picture 9">
            <a:extLst>
              <a:ext uri="{FF2B5EF4-FFF2-40B4-BE49-F238E27FC236}">
                <a16:creationId xmlns:a16="http://schemas.microsoft.com/office/drawing/2014/main" id="{F0342DB8-BA40-4C14-AD5F-9C36DCFB8B3F}"/>
              </a:ext>
            </a:extLst>
          </p:cNvPr>
          <p:cNvPicPr>
            <a:picLocks noChangeAspect="1"/>
          </p:cNvPicPr>
          <p:nvPr/>
        </p:nvPicPr>
        <p:blipFill>
          <a:blip r:embed="rId4"/>
          <a:stretch>
            <a:fillRect/>
          </a:stretch>
        </p:blipFill>
        <p:spPr>
          <a:xfrm>
            <a:off x="952309" y="2375260"/>
            <a:ext cx="2400300" cy="1905000"/>
          </a:xfrm>
          <a:prstGeom prst="rect">
            <a:avLst/>
          </a:prstGeom>
        </p:spPr>
      </p:pic>
      <p:pic>
        <p:nvPicPr>
          <p:cNvPr id="12" name="Picture 11">
            <a:extLst>
              <a:ext uri="{FF2B5EF4-FFF2-40B4-BE49-F238E27FC236}">
                <a16:creationId xmlns:a16="http://schemas.microsoft.com/office/drawing/2014/main" id="{D10F6D23-E36D-495D-889D-AD64D9294068}"/>
              </a:ext>
            </a:extLst>
          </p:cNvPr>
          <p:cNvPicPr>
            <a:picLocks noChangeAspect="1"/>
          </p:cNvPicPr>
          <p:nvPr/>
        </p:nvPicPr>
        <p:blipFill>
          <a:blip r:embed="rId5"/>
          <a:stretch>
            <a:fillRect/>
          </a:stretch>
        </p:blipFill>
        <p:spPr>
          <a:xfrm>
            <a:off x="4706933" y="2399611"/>
            <a:ext cx="2881143" cy="2163871"/>
          </a:xfrm>
          <a:prstGeom prst="rect">
            <a:avLst/>
          </a:prstGeom>
        </p:spPr>
      </p:pic>
      <p:pic>
        <p:nvPicPr>
          <p:cNvPr id="14" name="Picture 13">
            <a:extLst>
              <a:ext uri="{FF2B5EF4-FFF2-40B4-BE49-F238E27FC236}">
                <a16:creationId xmlns:a16="http://schemas.microsoft.com/office/drawing/2014/main" id="{B7EAC8AA-4AE7-4AD6-8CA6-C170B98AF69D}"/>
              </a:ext>
            </a:extLst>
          </p:cNvPr>
          <p:cNvPicPr>
            <a:picLocks noChangeAspect="1"/>
          </p:cNvPicPr>
          <p:nvPr/>
        </p:nvPicPr>
        <p:blipFill>
          <a:blip r:embed="rId6"/>
          <a:stretch>
            <a:fillRect/>
          </a:stretch>
        </p:blipFill>
        <p:spPr>
          <a:xfrm>
            <a:off x="8710792" y="2422514"/>
            <a:ext cx="2410259" cy="2041773"/>
          </a:xfrm>
          <a:prstGeom prst="rect">
            <a:avLst/>
          </a:prstGeom>
        </p:spPr>
      </p:pic>
    </p:spTree>
    <p:extLst>
      <p:ext uri="{BB962C8B-B14F-4D97-AF65-F5344CB8AC3E}">
        <p14:creationId xmlns:p14="http://schemas.microsoft.com/office/powerpoint/2010/main" val="389501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249"/>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249"/>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249"/>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249"/>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249"/>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24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83200" y="389450"/>
            <a:ext cx="9540000" cy="1143000"/>
          </a:xfrm>
        </p:spPr>
        <p:txBody>
          <a:bodyPr>
            <a:noAutofit/>
          </a:bodyPr>
          <a:lstStyle/>
          <a:p>
            <a:r>
              <a:rPr lang="en-GB" sz="4267" dirty="0">
                <a:solidFill>
                  <a:srgbClr val="00567F"/>
                </a:solidFill>
              </a:rPr>
              <a:t>Q2: </a:t>
            </a:r>
            <a:r>
              <a:rPr lang="en-GB" sz="4267" u="sng" dirty="0">
                <a:solidFill>
                  <a:srgbClr val="00567F"/>
                </a:solidFill>
              </a:rPr>
              <a:t>Why</a:t>
            </a:r>
            <a:r>
              <a:rPr lang="en-GB" sz="4267" dirty="0">
                <a:solidFill>
                  <a:srgbClr val="00567F"/>
                </a:solidFill>
              </a:rPr>
              <a:t> should you measure for improvement?</a:t>
            </a:r>
          </a:p>
        </p:txBody>
      </p:sp>
      <p:sp>
        <p:nvSpPr>
          <p:cNvPr id="5" name="Content Placeholder 4"/>
          <p:cNvSpPr>
            <a:spLocks noGrp="1"/>
          </p:cNvSpPr>
          <p:nvPr>
            <p:ph idx="4294967295"/>
          </p:nvPr>
        </p:nvSpPr>
        <p:spPr>
          <a:xfrm>
            <a:off x="0" y="2133600"/>
            <a:ext cx="9144000" cy="2230438"/>
          </a:xfrm>
        </p:spPr>
        <p:txBody>
          <a:bodyPr>
            <a:noAutofit/>
          </a:bodyPr>
          <a:lstStyle/>
          <a:p>
            <a:pPr marL="1063597" lvl="4" indent="-457189">
              <a:spcAft>
                <a:spcPts val="1200"/>
              </a:spcAft>
              <a:buFont typeface="Arial" panose="020B0604020202020204" pitchFamily="34" charset="0"/>
              <a:buChar char="•"/>
            </a:pPr>
            <a:r>
              <a:rPr lang="en-GB" sz="3200" dirty="0">
                <a:solidFill>
                  <a:schemeClr val="tx1"/>
                </a:solidFill>
                <a:latin typeface="Nunito" pitchFamily="2" charset="0"/>
                <a:cs typeface="Franklin Gothic Book"/>
              </a:rPr>
              <a:t>All improvement involves change. </a:t>
            </a:r>
            <a:r>
              <a:rPr lang="en-GB" sz="3200" b="1" u="sng" dirty="0">
                <a:solidFill>
                  <a:schemeClr val="tx1"/>
                </a:solidFill>
                <a:latin typeface="Nunito" pitchFamily="2" charset="0"/>
                <a:cs typeface="Franklin Gothic Book"/>
              </a:rPr>
              <a:t>But</a:t>
            </a:r>
            <a:r>
              <a:rPr lang="en-GB" sz="3200" dirty="0">
                <a:solidFill>
                  <a:schemeClr val="tx1"/>
                </a:solidFill>
                <a:latin typeface="Nunito" pitchFamily="2" charset="0"/>
                <a:cs typeface="Franklin Gothic Book"/>
              </a:rPr>
              <a:t> not all change is an improvement!</a:t>
            </a:r>
          </a:p>
          <a:p>
            <a:pPr marL="606410" lvl="4" indent="0">
              <a:spcAft>
                <a:spcPts val="1200"/>
              </a:spcAft>
              <a:buNone/>
            </a:pPr>
            <a:r>
              <a:rPr lang="en-GB" sz="3200" dirty="0">
                <a:solidFill>
                  <a:schemeClr val="tx1"/>
                </a:solidFill>
                <a:latin typeface="Nunito" pitchFamily="2" charset="0"/>
                <a:cs typeface="Franklin Gothic Book"/>
              </a:rPr>
              <a:t>AND</a:t>
            </a:r>
          </a:p>
          <a:p>
            <a:pPr marL="1063597" lvl="4" indent="-457189">
              <a:spcAft>
                <a:spcPts val="1200"/>
              </a:spcAft>
              <a:buFont typeface="Arial" panose="020B0604020202020204" pitchFamily="34" charset="0"/>
              <a:buChar char="•"/>
            </a:pPr>
            <a:r>
              <a:rPr lang="en-GB" sz="3200" dirty="0">
                <a:solidFill>
                  <a:schemeClr val="tx1"/>
                </a:solidFill>
                <a:latin typeface="Nunito" pitchFamily="2" charset="0"/>
                <a:cs typeface="Franklin Gothic Book"/>
              </a:rPr>
              <a:t>Without measurement, it is impossible to know whether you have improved.</a:t>
            </a:r>
            <a:endParaRPr lang="en-GB" sz="3200" dirty="0">
              <a:solidFill>
                <a:schemeClr val="tx1"/>
              </a:solidFill>
              <a:latin typeface="Nunito" pitchFamily="2" charset="0"/>
            </a:endParaRPr>
          </a:p>
        </p:txBody>
      </p:sp>
      <p:pic>
        <p:nvPicPr>
          <p:cNvPr id="4" name="Picture 3">
            <a:extLst>
              <a:ext uri="{FF2B5EF4-FFF2-40B4-BE49-F238E27FC236}">
                <a16:creationId xmlns:a16="http://schemas.microsoft.com/office/drawing/2014/main" id="{04C342DB-B8E1-6F9B-DCD7-F77057A992EF}"/>
              </a:ext>
            </a:extLst>
          </p:cNvPr>
          <p:cNvPicPr>
            <a:picLocks noChangeAspect="1"/>
          </p:cNvPicPr>
          <p:nvPr/>
        </p:nvPicPr>
        <p:blipFill>
          <a:blip r:embed="rId3"/>
          <a:stretch>
            <a:fillRect/>
          </a:stretch>
        </p:blipFill>
        <p:spPr>
          <a:xfrm>
            <a:off x="10058348" y="5192296"/>
            <a:ext cx="1219305" cy="1219305"/>
          </a:xfrm>
          <a:prstGeom prst="rect">
            <a:avLst/>
          </a:prstGeom>
        </p:spPr>
      </p:pic>
    </p:spTree>
    <p:extLst>
      <p:ext uri="{BB962C8B-B14F-4D97-AF65-F5344CB8AC3E}">
        <p14:creationId xmlns:p14="http://schemas.microsoft.com/office/powerpoint/2010/main" val="1574108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27200" y="191875"/>
            <a:ext cx="8731250" cy="1482725"/>
          </a:xfrm>
        </p:spPr>
        <p:txBody>
          <a:bodyPr>
            <a:noAutofit/>
          </a:bodyPr>
          <a:lstStyle/>
          <a:p>
            <a:r>
              <a:rPr lang="en-US" sz="4267" dirty="0">
                <a:solidFill>
                  <a:srgbClr val="0070C0"/>
                </a:solidFill>
                <a:latin typeface="+mj-lt"/>
                <a:cs typeface="Century Gothic"/>
              </a:rPr>
              <a:t>Q2: </a:t>
            </a:r>
            <a:r>
              <a:rPr lang="en-US" sz="4267" u="sng" dirty="0">
                <a:solidFill>
                  <a:srgbClr val="0070C0"/>
                </a:solidFill>
                <a:latin typeface="+mj-lt"/>
                <a:cs typeface="Century Gothic"/>
              </a:rPr>
              <a:t>Why</a:t>
            </a:r>
            <a:r>
              <a:rPr lang="en-US" sz="4267" dirty="0">
                <a:solidFill>
                  <a:srgbClr val="0070C0"/>
                </a:solidFill>
                <a:latin typeface="+mj-lt"/>
                <a:cs typeface="Century Gothic"/>
              </a:rPr>
              <a:t> should you measure for Quality Improvement?</a:t>
            </a:r>
            <a:endParaRPr lang="en-US" sz="4267" dirty="0">
              <a:solidFill>
                <a:srgbClr val="0070C0"/>
              </a:solidFill>
              <a:latin typeface="+mj-lt"/>
            </a:endParaRPr>
          </a:p>
        </p:txBody>
      </p:sp>
      <p:sp>
        <p:nvSpPr>
          <p:cNvPr id="3" name="Content Placeholder 2"/>
          <p:cNvSpPr>
            <a:spLocks noGrp="1"/>
          </p:cNvSpPr>
          <p:nvPr>
            <p:ph idx="4294967295"/>
          </p:nvPr>
        </p:nvSpPr>
        <p:spPr>
          <a:xfrm>
            <a:off x="957600" y="2217400"/>
            <a:ext cx="9467850" cy="3865563"/>
          </a:xfrm>
        </p:spPr>
        <p:txBody>
          <a:bodyPr>
            <a:normAutofit/>
          </a:bodyPr>
          <a:lstStyle/>
          <a:p>
            <a:pPr marL="0" lvl="4" indent="0">
              <a:buNone/>
            </a:pPr>
            <a:r>
              <a:rPr lang="en-GB" sz="2800" i="1" dirty="0">
                <a:latin typeface="Franklin Gothic Book"/>
                <a:cs typeface="Franklin Gothic Book"/>
              </a:rPr>
              <a:t>“</a:t>
            </a:r>
            <a:r>
              <a:rPr lang="en-GB" sz="3200" i="1" dirty="0">
                <a:latin typeface="Franklin Gothic Book"/>
                <a:cs typeface="Franklin Gothic Book"/>
              </a:rPr>
              <a:t>We treat patients using data. We wouldn‘t dream of not using full blood tests and other diagnostic tools. But, somehow, we seem able to intervene in an entire hospital system without data.”</a:t>
            </a:r>
            <a:endParaRPr lang="en-GB" sz="3200" dirty="0">
              <a:latin typeface="Franklin Gothic Book"/>
              <a:cs typeface="Franklin Gothic Book"/>
            </a:endParaRPr>
          </a:p>
          <a:p>
            <a:pPr marL="342891" lvl="4" indent="-359991">
              <a:buFont typeface="Arial" panose="020B0604020202020204" pitchFamily="34" charset="0"/>
              <a:buChar char="•"/>
            </a:pPr>
            <a:endParaRPr lang="en-GB" sz="3200" dirty="0">
              <a:latin typeface="Franklin Gothic Book"/>
              <a:cs typeface="Franklin Gothic Book"/>
            </a:endParaRPr>
          </a:p>
          <a:p>
            <a:pPr marL="0" lvl="4" indent="0" algn="r">
              <a:buNone/>
            </a:pPr>
            <a:r>
              <a:rPr lang="en-GB" sz="3200" dirty="0">
                <a:latin typeface="Franklin Gothic Book"/>
                <a:cs typeface="Franklin Gothic Book"/>
              </a:rPr>
              <a:t>Prof. Charles Vincent</a:t>
            </a:r>
          </a:p>
          <a:p>
            <a:endParaRPr lang="en-US" dirty="0">
              <a:latin typeface="Franklin Gothic Book"/>
              <a:cs typeface="Franklin Gothic Book"/>
            </a:endParaRPr>
          </a:p>
        </p:txBody>
      </p:sp>
    </p:spTree>
    <p:extLst>
      <p:ext uri="{BB962C8B-B14F-4D97-AF65-F5344CB8AC3E}">
        <p14:creationId xmlns:p14="http://schemas.microsoft.com/office/powerpoint/2010/main" val="27689843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67200" y="330200"/>
            <a:ext cx="10137600" cy="1143000"/>
          </a:xfrm>
        </p:spPr>
        <p:txBody>
          <a:bodyPr>
            <a:noAutofit/>
          </a:bodyPr>
          <a:lstStyle/>
          <a:p>
            <a:r>
              <a:rPr lang="en-US" sz="4267" dirty="0">
                <a:solidFill>
                  <a:srgbClr val="0070C0"/>
                </a:solidFill>
                <a:cs typeface="Century Gothic"/>
              </a:rPr>
              <a:t>Q2: </a:t>
            </a:r>
            <a:r>
              <a:rPr lang="en-US" sz="4267" u="sng" dirty="0">
                <a:solidFill>
                  <a:srgbClr val="0070C0"/>
                </a:solidFill>
                <a:cs typeface="Century Gothic"/>
              </a:rPr>
              <a:t>When</a:t>
            </a:r>
            <a:r>
              <a:rPr lang="en-US" sz="4267" dirty="0">
                <a:solidFill>
                  <a:srgbClr val="0070C0"/>
                </a:solidFill>
                <a:cs typeface="Century Gothic"/>
              </a:rPr>
              <a:t> should you measure for improvement?</a:t>
            </a:r>
            <a:endParaRPr lang="en-GB" sz="4267" dirty="0">
              <a:solidFill>
                <a:srgbClr val="0070C0"/>
              </a:solidFill>
            </a:endParaRPr>
          </a:p>
        </p:txBody>
      </p:sp>
      <p:sp>
        <p:nvSpPr>
          <p:cNvPr id="5" name="Content Placeholder 4"/>
          <p:cNvSpPr>
            <a:spLocks noGrp="1"/>
          </p:cNvSpPr>
          <p:nvPr>
            <p:ph idx="4294967295"/>
          </p:nvPr>
        </p:nvSpPr>
        <p:spPr>
          <a:xfrm>
            <a:off x="741600" y="2198400"/>
            <a:ext cx="9548813" cy="3941763"/>
          </a:xfrm>
        </p:spPr>
        <p:txBody>
          <a:bodyPr vert="horz" lIns="91440" tIns="45720" rIns="91440" bIns="45720" rtlCol="0" anchor="t">
            <a:noAutofit/>
          </a:bodyPr>
          <a:lstStyle/>
          <a:p>
            <a:pPr marL="456565" indent="-456565">
              <a:spcAft>
                <a:spcPts val="1200"/>
              </a:spcAft>
            </a:pPr>
            <a:r>
              <a:rPr lang="en-US" sz="3200" dirty="0">
                <a:latin typeface="Nunito"/>
                <a:cs typeface="Franklin Gothic Book"/>
              </a:rPr>
              <a:t>At the beginning of the project (your baseline): what your current system can deliver.</a:t>
            </a:r>
          </a:p>
          <a:p>
            <a:pPr marL="456565" indent="-456565">
              <a:spcAft>
                <a:spcPts val="1200"/>
              </a:spcAft>
            </a:pPr>
            <a:r>
              <a:rPr lang="en-GB" sz="3200" dirty="0">
                <a:latin typeface="Nunito"/>
                <a:cs typeface="Franklin Gothic Book"/>
              </a:rPr>
              <a:t>Ongoing measurement (ideally): each case/each clinic/each incident/daily/weekly/monthly </a:t>
            </a:r>
            <a:endParaRPr lang="en-GB" sz="3200" dirty="0">
              <a:latin typeface="Nunito"/>
            </a:endParaRPr>
          </a:p>
          <a:p>
            <a:pPr indent="-269875">
              <a:spcAft>
                <a:spcPts val="300"/>
              </a:spcAft>
            </a:pPr>
            <a:endParaRPr lang="en-GB" b="1" dirty="0">
              <a:solidFill>
                <a:srgbClr val="FF0000"/>
              </a:solidFill>
              <a:cs typeface="Franklin Gothic Book"/>
            </a:endParaRPr>
          </a:p>
        </p:txBody>
      </p:sp>
    </p:spTree>
    <p:extLst>
      <p:ext uri="{BB962C8B-B14F-4D97-AF65-F5344CB8AC3E}">
        <p14:creationId xmlns:p14="http://schemas.microsoft.com/office/powerpoint/2010/main" val="3494849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12000" y="-187200"/>
            <a:ext cx="12192000" cy="1300163"/>
          </a:xfrm>
        </p:spPr>
        <p:txBody>
          <a:bodyPr/>
          <a:lstStyle/>
          <a:p>
            <a:r>
              <a:rPr lang="en-GB" sz="3200" dirty="0">
                <a:solidFill>
                  <a:srgbClr val="0070C0"/>
                </a:solidFill>
                <a:latin typeface="Nunito" pitchFamily="2" charset="0"/>
                <a:cs typeface="Arial"/>
                <a:sym typeface="Arial"/>
              </a:rPr>
              <a:t>Q.2 How should you measure for improvement ?</a:t>
            </a:r>
            <a:endParaRPr lang="en-GB" sz="3200" dirty="0">
              <a:solidFill>
                <a:srgbClr val="0070C0"/>
              </a:solidFill>
            </a:endParaRPr>
          </a:p>
        </p:txBody>
      </p:sp>
      <p:sp>
        <p:nvSpPr>
          <p:cNvPr id="3" name="Content Placeholder 2"/>
          <p:cNvSpPr>
            <a:spLocks noGrp="1"/>
          </p:cNvSpPr>
          <p:nvPr>
            <p:ph sz="half" idx="4294967295"/>
          </p:nvPr>
        </p:nvSpPr>
        <p:spPr>
          <a:xfrm>
            <a:off x="424800" y="1164600"/>
            <a:ext cx="5872163" cy="5272200"/>
          </a:xfrm>
        </p:spPr>
        <p:txBody>
          <a:bodyPr>
            <a:normAutofit fontScale="92500"/>
          </a:bodyPr>
          <a:lstStyle/>
          <a:p>
            <a:pPr marL="0" indent="0">
              <a:buClr>
                <a:srgbClr val="000000"/>
              </a:buClr>
              <a:buSzTx/>
              <a:buNone/>
              <a:defRPr/>
            </a:pPr>
            <a:r>
              <a:rPr lang="en-GB" sz="2667" b="1" dirty="0">
                <a:solidFill>
                  <a:schemeClr val="tx1"/>
                </a:solidFill>
                <a:latin typeface="Nunito" pitchFamily="2" charset="0"/>
              </a:rPr>
              <a:t>Using a run chart</a:t>
            </a:r>
          </a:p>
          <a:p>
            <a:pPr marL="457189" indent="-457189">
              <a:buClr>
                <a:srgbClr val="000000"/>
              </a:buClr>
              <a:buSzTx/>
              <a:defRPr/>
            </a:pPr>
            <a:r>
              <a:rPr lang="en-GB" sz="2667" dirty="0">
                <a:solidFill>
                  <a:schemeClr val="tx1"/>
                </a:solidFill>
                <a:latin typeface="Nunito" pitchFamily="2" charset="0"/>
              </a:rPr>
              <a:t>Data over time</a:t>
            </a:r>
          </a:p>
          <a:p>
            <a:pPr marL="457189" indent="-457189">
              <a:buClr>
                <a:srgbClr val="000000"/>
              </a:buClr>
              <a:buSzTx/>
              <a:defRPr/>
            </a:pPr>
            <a:r>
              <a:rPr lang="en-GB" sz="2667" dirty="0">
                <a:solidFill>
                  <a:schemeClr val="tx1"/>
                </a:solidFill>
                <a:latin typeface="Nunito" pitchFamily="2" charset="0"/>
              </a:rPr>
              <a:t>A simple and effective tool to depict the current performance of a process and to help you determine whether the changes you are making are leading to improvement. </a:t>
            </a:r>
          </a:p>
          <a:p>
            <a:pPr marL="0" indent="0">
              <a:buClr>
                <a:srgbClr val="000000"/>
              </a:buClr>
              <a:buSzTx/>
              <a:buNone/>
              <a:defRPr/>
            </a:pPr>
            <a:endParaRPr lang="en-GB" sz="2667" b="1" u="sng" dirty="0">
              <a:solidFill>
                <a:schemeClr val="tx1"/>
              </a:solidFill>
              <a:latin typeface="Nunito" pitchFamily="2" charset="0"/>
            </a:endParaRPr>
          </a:p>
          <a:p>
            <a:pPr marL="0" indent="0">
              <a:buClr>
                <a:srgbClr val="000000"/>
              </a:buClr>
              <a:buSzTx/>
              <a:buNone/>
              <a:defRPr/>
            </a:pPr>
            <a:r>
              <a:rPr lang="en-GB" sz="2667" u="sng" dirty="0">
                <a:solidFill>
                  <a:schemeClr val="tx1"/>
                </a:solidFill>
                <a:latin typeface="Nunito" pitchFamily="2" charset="0"/>
              </a:rPr>
              <a:t>All teams are expected to create run charts using the data you are collecting over the course of your  project.</a:t>
            </a:r>
            <a:endParaRPr lang="en-GB" sz="2667" b="1" u="sng" dirty="0">
              <a:solidFill>
                <a:schemeClr val="tx1"/>
              </a:solidFill>
              <a:latin typeface="Nunito" pitchFamily="2" charset="0"/>
              <a:sym typeface="Arial"/>
            </a:endParaRPr>
          </a:p>
          <a:p>
            <a:endParaRPr lang="en-GB" b="1" dirty="0"/>
          </a:p>
        </p:txBody>
      </p:sp>
      <p:graphicFrame>
        <p:nvGraphicFramePr>
          <p:cNvPr id="5" name="Content Placeholder 4">
            <a:extLst>
              <a:ext uri="{FF2B5EF4-FFF2-40B4-BE49-F238E27FC236}">
                <a16:creationId xmlns:a16="http://schemas.microsoft.com/office/drawing/2014/main" id="{40DA581B-1607-CE5A-C2DC-8761C3662BC5}"/>
              </a:ext>
            </a:extLst>
          </p:cNvPr>
          <p:cNvGraphicFramePr>
            <a:graphicFrameLocks noGrp="1"/>
          </p:cNvGraphicFramePr>
          <p:nvPr>
            <p:ph sz="half" idx="4294967295"/>
          </p:nvPr>
        </p:nvGraphicFramePr>
        <p:xfrm>
          <a:off x="6293100" y="1107563"/>
          <a:ext cx="5524500" cy="5359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14828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156EE-D655-7712-0237-4425C757CC52}"/>
              </a:ext>
            </a:extLst>
          </p:cNvPr>
          <p:cNvSpPr>
            <a:spLocks noGrp="1"/>
          </p:cNvSpPr>
          <p:nvPr>
            <p:ph type="title" idx="4294967295"/>
          </p:nvPr>
        </p:nvSpPr>
        <p:spPr>
          <a:xfrm>
            <a:off x="206829" y="278267"/>
            <a:ext cx="10058400" cy="660400"/>
          </a:xfrm>
        </p:spPr>
        <p:txBody>
          <a:bodyPr>
            <a:noAutofit/>
          </a:bodyPr>
          <a:lstStyle/>
          <a:p>
            <a:r>
              <a:rPr kumimoji="0" lang="en-GB" sz="36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rPr>
              <a:t>3. </a:t>
            </a:r>
            <a:r>
              <a:rPr lang="en-GB" sz="3600" b="1" dirty="0">
                <a:solidFill>
                  <a:prstClr val="black">
                    <a:lumMod val="75000"/>
                    <a:lumOff val="25000"/>
                  </a:prstClr>
                </a:solidFill>
                <a:latin typeface="Montserrat" panose="00000500000000000000" pitchFamily="2" charset="0"/>
              </a:rPr>
              <a:t>Updated </a:t>
            </a:r>
            <a:r>
              <a:rPr kumimoji="0" lang="en-GB" sz="36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rPr>
              <a:t>Run chart(s)</a:t>
            </a:r>
            <a:endParaRPr lang="en-GB" sz="3600" b="1" dirty="0">
              <a:latin typeface="Montserrat" panose="00000500000000000000" pitchFamily="2" charset="0"/>
            </a:endParaRPr>
          </a:p>
        </p:txBody>
      </p:sp>
      <p:sp>
        <p:nvSpPr>
          <p:cNvPr id="4" name="TextBox 3">
            <a:extLst>
              <a:ext uri="{FF2B5EF4-FFF2-40B4-BE49-F238E27FC236}">
                <a16:creationId xmlns:a16="http://schemas.microsoft.com/office/drawing/2014/main" id="{CDCCD040-4D1E-DC9D-F4B2-7A91B9312A5D}"/>
              </a:ext>
            </a:extLst>
          </p:cNvPr>
          <p:cNvSpPr txBox="1"/>
          <p:nvPr/>
        </p:nvSpPr>
        <p:spPr>
          <a:xfrm>
            <a:off x="108857" y="1153886"/>
            <a:ext cx="1160417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If you are able to add in any annotation in the timeline that links to the test of change ideas and the associated improvements, that would be great!</a:t>
            </a:r>
          </a:p>
        </p:txBody>
      </p:sp>
    </p:spTree>
    <p:extLst>
      <p:ext uri="{BB962C8B-B14F-4D97-AF65-F5344CB8AC3E}">
        <p14:creationId xmlns:p14="http://schemas.microsoft.com/office/powerpoint/2010/main" val="15545220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14446-E5B4-4DC1-BDE0-36977B4DC595}"/>
              </a:ext>
            </a:extLst>
          </p:cNvPr>
          <p:cNvSpPr>
            <a:spLocks noGrp="1"/>
          </p:cNvSpPr>
          <p:nvPr>
            <p:ph type="title" idx="4294967295"/>
          </p:nvPr>
        </p:nvSpPr>
        <p:spPr>
          <a:xfrm>
            <a:off x="489600" y="158750"/>
            <a:ext cx="10651475" cy="1014413"/>
          </a:xfrm>
        </p:spPr>
        <p:txBody>
          <a:bodyPr>
            <a:noAutofit/>
          </a:bodyPr>
          <a:lstStyle/>
          <a:p>
            <a:r>
              <a:rPr lang="en-US" sz="3733" dirty="0">
                <a:solidFill>
                  <a:srgbClr val="0070C0"/>
                </a:solidFill>
                <a:cs typeface="Century Gothic"/>
              </a:rPr>
              <a:t>Q2: </a:t>
            </a:r>
            <a:r>
              <a:rPr lang="en-US" sz="3733" u="sng" dirty="0">
                <a:solidFill>
                  <a:srgbClr val="0070C0"/>
                </a:solidFill>
                <a:cs typeface="Century Gothic"/>
              </a:rPr>
              <a:t>How</a:t>
            </a:r>
            <a:r>
              <a:rPr lang="en-US" sz="3733" dirty="0">
                <a:solidFill>
                  <a:srgbClr val="0070C0"/>
                </a:solidFill>
                <a:cs typeface="Century Gothic"/>
              </a:rPr>
              <a:t> will you measure </a:t>
            </a:r>
            <a:br>
              <a:rPr lang="en-US" sz="3733" dirty="0">
                <a:solidFill>
                  <a:srgbClr val="0070C0"/>
                </a:solidFill>
                <a:cs typeface="Century Gothic"/>
              </a:rPr>
            </a:br>
            <a:r>
              <a:rPr lang="en-US" sz="3733" dirty="0">
                <a:solidFill>
                  <a:srgbClr val="0070C0"/>
                </a:solidFill>
                <a:cs typeface="Century Gothic"/>
              </a:rPr>
              <a:t>for improvement?</a:t>
            </a:r>
            <a:endParaRPr lang="en-GB" sz="3733" dirty="0">
              <a:solidFill>
                <a:srgbClr val="0070C0"/>
              </a:solidFill>
            </a:endParaRPr>
          </a:p>
        </p:txBody>
      </p:sp>
      <p:sp>
        <p:nvSpPr>
          <p:cNvPr id="3" name="Content Placeholder 2">
            <a:extLst>
              <a:ext uri="{FF2B5EF4-FFF2-40B4-BE49-F238E27FC236}">
                <a16:creationId xmlns:a16="http://schemas.microsoft.com/office/drawing/2014/main" id="{7FFC4017-34D2-4E89-A8D1-DF6F52F6B6CD}"/>
              </a:ext>
            </a:extLst>
          </p:cNvPr>
          <p:cNvSpPr>
            <a:spLocks noGrp="1"/>
          </p:cNvSpPr>
          <p:nvPr>
            <p:ph sz="half" idx="4294967295"/>
          </p:nvPr>
        </p:nvSpPr>
        <p:spPr>
          <a:xfrm>
            <a:off x="295200" y="1475413"/>
            <a:ext cx="4130675" cy="4756150"/>
          </a:xfrm>
        </p:spPr>
        <p:txBody>
          <a:bodyPr vert="horz" lIns="91440" tIns="45720" rIns="91440" bIns="45720" rtlCol="0" anchor="t">
            <a:noAutofit/>
          </a:bodyPr>
          <a:lstStyle/>
          <a:p>
            <a:pPr marL="186055" indent="0" algn="ctr">
              <a:buNone/>
            </a:pPr>
            <a:r>
              <a:rPr lang="en-GB" sz="2667" b="1" dirty="0">
                <a:latin typeface="Nunito" pitchFamily="2" charset="0"/>
              </a:rPr>
              <a:t>The Run Chart rules</a:t>
            </a:r>
            <a:endParaRPr lang="en-US"/>
          </a:p>
          <a:p>
            <a:pPr marL="342265" indent="-342265">
              <a:buFont typeface="Arial" panose="020B0604020202020204" pitchFamily="34" charset="0"/>
              <a:buChar char="•"/>
            </a:pPr>
            <a:r>
              <a:rPr lang="en-GB" sz="2667" dirty="0">
                <a:latin typeface="Nunito" pitchFamily="2" charset="0"/>
              </a:rPr>
              <a:t>Baseline = average of 10 data points</a:t>
            </a:r>
          </a:p>
          <a:p>
            <a:pPr marL="342265" indent="-342265">
              <a:buFont typeface="Arial" panose="020B0604020202020204" pitchFamily="34" charset="0"/>
              <a:buChar char="•"/>
            </a:pPr>
            <a:r>
              <a:rPr lang="en-GB" sz="2667" dirty="0">
                <a:latin typeface="Nunito" pitchFamily="2" charset="0"/>
              </a:rPr>
              <a:t>Significant improvement = 8 data points one side of 10-day average</a:t>
            </a:r>
          </a:p>
          <a:p>
            <a:pPr marL="0" indent="0" algn="l">
              <a:buNone/>
            </a:pPr>
            <a:r>
              <a:rPr lang="en-GB" sz="2667" u="sng" dirty="0">
                <a:latin typeface="Nunito" pitchFamily="2" charset="0"/>
              </a:rPr>
              <a:t>OR</a:t>
            </a:r>
          </a:p>
          <a:p>
            <a:pPr marL="342265" indent="-342265">
              <a:buFont typeface="Arial" panose="020B0604020202020204" pitchFamily="34" charset="0"/>
              <a:buChar char="•"/>
            </a:pPr>
            <a:r>
              <a:rPr lang="en-GB" sz="2667" dirty="0">
                <a:latin typeface="Nunito" pitchFamily="2" charset="0"/>
              </a:rPr>
              <a:t>5 data points that all go either up or down</a:t>
            </a:r>
          </a:p>
        </p:txBody>
      </p:sp>
      <p:pic>
        <p:nvPicPr>
          <p:cNvPr id="20" name="Picture 19">
            <a:extLst>
              <a:ext uri="{FF2B5EF4-FFF2-40B4-BE49-F238E27FC236}">
                <a16:creationId xmlns:a16="http://schemas.microsoft.com/office/drawing/2014/main" id="{7339F72F-AE8E-4F27-B9C6-E60A18923198}"/>
              </a:ext>
            </a:extLst>
          </p:cNvPr>
          <p:cNvPicPr>
            <a:picLocks noChangeAspect="1"/>
          </p:cNvPicPr>
          <p:nvPr/>
        </p:nvPicPr>
        <p:blipFill>
          <a:blip r:embed="rId3"/>
          <a:stretch>
            <a:fillRect/>
          </a:stretch>
        </p:blipFill>
        <p:spPr>
          <a:xfrm>
            <a:off x="4726762" y="1361613"/>
            <a:ext cx="6392009" cy="4069252"/>
          </a:xfrm>
          <a:prstGeom prst="rect">
            <a:avLst/>
          </a:prstGeom>
        </p:spPr>
      </p:pic>
      <p:sp>
        <p:nvSpPr>
          <p:cNvPr id="4" name="Rectangle 3"/>
          <p:cNvSpPr/>
          <p:nvPr/>
        </p:nvSpPr>
        <p:spPr>
          <a:xfrm>
            <a:off x="4466400" y="5703421"/>
            <a:ext cx="7442400" cy="913199"/>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667" b="1" i="0" u="none" strike="noStrike" kern="0" cap="none" spc="0" normalizeH="0" baseline="0" noProof="0" dirty="0">
                <a:ln>
                  <a:noFill/>
                </a:ln>
                <a:solidFill>
                  <a:srgbClr val="006DB4"/>
                </a:solidFill>
                <a:effectLst/>
                <a:uLnTx/>
                <a:uFillTx/>
                <a:latin typeface="Nunito" pitchFamily="2" charset="0"/>
                <a:ea typeface="ＭＳ Ｐゴシック" charset="0"/>
                <a:cs typeface="ＭＳ Ｐゴシック" charset="0"/>
                <a:sym typeface="Arial"/>
                <a:hlinkClick r:id="" action="ppaction://noaction">
                  <a:extLst>
                    <a:ext uri="{A12FA001-AC4F-418D-AE19-62706E023703}">
                      <ahyp:hlinkClr xmlns:ahyp="http://schemas.microsoft.com/office/drawing/2018/hyperlinkcolor" val="tx"/>
                    </a:ext>
                  </a:extLst>
                </a:hlinkClick>
              </a:rPr>
              <a:t>http://qualitysafety.bmj.com/content/20/1/46.abstract</a:t>
            </a:r>
            <a:endParaRPr kumimoji="0" lang="en-US" sz="2667" b="1" i="0" u="none" strike="noStrike" kern="0" cap="none" spc="0" normalizeH="0" baseline="0" noProof="0" dirty="0">
              <a:ln>
                <a:noFill/>
              </a:ln>
              <a:solidFill>
                <a:srgbClr val="006DB4"/>
              </a:solidFill>
              <a:effectLst/>
              <a:uLnTx/>
              <a:uFillTx/>
              <a:latin typeface="Nunito" pitchFamily="2" charset="0"/>
              <a:ea typeface="ＭＳ Ｐゴシック" charset="0"/>
              <a:cs typeface="ＭＳ Ｐゴシック" charset="0"/>
              <a:sym typeface="Arial"/>
            </a:endParaRPr>
          </a:p>
        </p:txBody>
      </p:sp>
    </p:spTree>
    <p:extLst>
      <p:ext uri="{BB962C8B-B14F-4D97-AF65-F5344CB8AC3E}">
        <p14:creationId xmlns:p14="http://schemas.microsoft.com/office/powerpoint/2010/main" val="366346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62400" y="287000"/>
            <a:ext cx="7493000" cy="1143000"/>
          </a:xfrm>
        </p:spPr>
        <p:txBody>
          <a:bodyPr>
            <a:noAutofit/>
          </a:bodyPr>
          <a:lstStyle/>
          <a:p>
            <a:r>
              <a:rPr lang="en-US" sz="4000" dirty="0">
                <a:solidFill>
                  <a:srgbClr val="00567F"/>
                </a:solidFill>
                <a:cs typeface="Century Gothic"/>
              </a:rPr>
              <a:t>Q2: types of QI measures</a:t>
            </a:r>
            <a:endParaRPr lang="en-GB" sz="4000" dirty="0">
              <a:solidFill>
                <a:srgbClr val="00567F"/>
              </a:solidFill>
            </a:endParaRPr>
          </a:p>
        </p:txBody>
      </p:sp>
      <p:sp>
        <p:nvSpPr>
          <p:cNvPr id="5" name="Content Placeholder 4"/>
          <p:cNvSpPr>
            <a:spLocks noGrp="1"/>
          </p:cNvSpPr>
          <p:nvPr>
            <p:ph idx="4294967295"/>
          </p:nvPr>
        </p:nvSpPr>
        <p:spPr>
          <a:xfrm>
            <a:off x="1728000" y="1977288"/>
            <a:ext cx="9159875" cy="3943350"/>
          </a:xfrm>
        </p:spPr>
        <p:txBody>
          <a:bodyPr>
            <a:noAutofit/>
          </a:bodyPr>
          <a:lstStyle/>
          <a:p>
            <a:pPr marL="186262" indent="0">
              <a:spcAft>
                <a:spcPts val="1200"/>
              </a:spcAft>
              <a:buNone/>
            </a:pPr>
            <a:r>
              <a:rPr lang="en-US" sz="3200" dirty="0">
                <a:latin typeface="Nunito" pitchFamily="2" charset="0"/>
                <a:cs typeface="Franklin Gothic Book"/>
              </a:rPr>
              <a:t>Three of the different types of </a:t>
            </a:r>
            <a:r>
              <a:rPr lang="en-US" sz="3200" dirty="0">
                <a:latin typeface="Nunito" pitchFamily="2" charset="0"/>
              </a:rPr>
              <a:t>measures that can be used in quality improvement work:</a:t>
            </a:r>
          </a:p>
          <a:p>
            <a:pPr>
              <a:spcAft>
                <a:spcPts val="1200"/>
              </a:spcAft>
            </a:pPr>
            <a:r>
              <a:rPr lang="en-GB" sz="3200" b="1" dirty="0">
                <a:latin typeface="Nunito" pitchFamily="2" charset="0"/>
              </a:rPr>
              <a:t>Outcome</a:t>
            </a:r>
          </a:p>
          <a:p>
            <a:pPr>
              <a:spcAft>
                <a:spcPts val="1200"/>
              </a:spcAft>
            </a:pPr>
            <a:r>
              <a:rPr lang="en-GB" sz="3200" b="1" dirty="0">
                <a:latin typeface="Nunito" pitchFamily="2" charset="0"/>
              </a:rPr>
              <a:t>Process</a:t>
            </a:r>
          </a:p>
          <a:p>
            <a:pPr>
              <a:spcAft>
                <a:spcPts val="1200"/>
              </a:spcAft>
            </a:pPr>
            <a:r>
              <a:rPr lang="en-GB" sz="3200" b="1" dirty="0">
                <a:latin typeface="Nunito" pitchFamily="2" charset="0"/>
              </a:rPr>
              <a:t>Balancing</a:t>
            </a:r>
            <a:endParaRPr lang="en-GB" sz="3200" dirty="0">
              <a:latin typeface="Nunito" pitchFamily="2" charset="0"/>
            </a:endParaRPr>
          </a:p>
          <a:p>
            <a:pPr>
              <a:spcAft>
                <a:spcPts val="300"/>
              </a:spcAft>
            </a:pPr>
            <a:endParaRPr lang="en-GB" b="1" dirty="0">
              <a:solidFill>
                <a:srgbClr val="FF0000"/>
              </a:solidFill>
              <a:cs typeface="Franklin Gothic Book"/>
            </a:endParaRPr>
          </a:p>
        </p:txBody>
      </p:sp>
      <p:sp>
        <p:nvSpPr>
          <p:cNvPr id="4" name="TextBox 3">
            <a:extLst>
              <a:ext uri="{FF2B5EF4-FFF2-40B4-BE49-F238E27FC236}">
                <a16:creationId xmlns:a16="http://schemas.microsoft.com/office/drawing/2014/main" id="{0B554DED-05F9-4A78-8000-82A03E7C4C48}"/>
              </a:ext>
            </a:extLst>
          </p:cNvPr>
          <p:cNvSpPr txBox="1"/>
          <p:nvPr/>
        </p:nvSpPr>
        <p:spPr>
          <a:xfrm>
            <a:off x="1631290" y="6411601"/>
            <a:ext cx="936319" cy="30777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fld id="{1E78CF19-5503-4B81-88AF-C0CF82731ADC}" type="slidenum">
              <a:rPr kumimoji="0" lang="en-GB" sz="1400" b="1" i="0" u="none" strike="noStrike" kern="0" cap="none" spc="0" normalizeH="0" baseline="0" noProof="0">
                <a:ln>
                  <a:noFill/>
                </a:ln>
                <a:solidFill>
                  <a:srgbClr val="006DB4"/>
                </a:solidFill>
                <a:effectLst/>
                <a:uLnTx/>
                <a:uFillTx/>
                <a:latin typeface="Rockwell" panose="02060603020205020403" pitchFamily="18" charset="0"/>
                <a:ea typeface="+mn-ea"/>
                <a:cs typeface="Arial"/>
                <a:sym typeface="Arial"/>
              </a:rPr>
              <a:pPr marL="0" marR="0" lvl="0" indent="0" algn="l" defTabSz="1219170" rtl="0" eaLnBrk="1" fontAlgn="auto" latinLnBrk="0" hangingPunct="1">
                <a:lnSpc>
                  <a:spcPct val="100000"/>
                </a:lnSpc>
                <a:spcBef>
                  <a:spcPts val="0"/>
                </a:spcBef>
                <a:spcAft>
                  <a:spcPts val="0"/>
                </a:spcAft>
                <a:buClr>
                  <a:srgbClr val="000000"/>
                </a:buClr>
                <a:buSzTx/>
                <a:buFontTx/>
                <a:buNone/>
                <a:tabLst/>
                <a:defRPr/>
              </a:pPr>
              <a:t>41</a:t>
            </a:fld>
            <a:endParaRPr kumimoji="0" lang="en-GB" sz="1400" b="1" i="0" u="none" strike="noStrike" kern="0" cap="none" spc="0" normalizeH="0" baseline="0" noProof="0" dirty="0">
              <a:ln>
                <a:noFill/>
              </a:ln>
              <a:solidFill>
                <a:srgbClr val="006DB4"/>
              </a:solidFill>
              <a:effectLst/>
              <a:uLnTx/>
              <a:uFillTx/>
              <a:latin typeface="Rockwell" panose="02060603020205020403" pitchFamily="18" charset="0"/>
              <a:ea typeface="+mn-ea"/>
              <a:cs typeface="Arial"/>
              <a:sym typeface="Arial"/>
            </a:endParaRPr>
          </a:p>
        </p:txBody>
      </p:sp>
    </p:spTree>
    <p:extLst>
      <p:ext uri="{BB962C8B-B14F-4D97-AF65-F5344CB8AC3E}">
        <p14:creationId xmlns:p14="http://schemas.microsoft.com/office/powerpoint/2010/main" val="6176461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90886" y="287000"/>
            <a:ext cx="9373775" cy="1143000"/>
          </a:xfrm>
        </p:spPr>
        <p:txBody>
          <a:bodyPr>
            <a:noAutofit/>
          </a:bodyPr>
          <a:lstStyle/>
          <a:p>
            <a:r>
              <a:rPr lang="en-US" sz="3700" dirty="0">
                <a:solidFill>
                  <a:srgbClr val="00567F"/>
                </a:solidFill>
                <a:latin typeface="Montserrat"/>
                <a:cs typeface="Century Gothic"/>
              </a:rPr>
              <a:t>Q2: types of QI measures - outcome measure</a:t>
            </a:r>
            <a:endParaRPr lang="en-GB" sz="3700" dirty="0">
              <a:solidFill>
                <a:srgbClr val="00567F"/>
              </a:solidFill>
              <a:latin typeface="Montserrat"/>
            </a:endParaRPr>
          </a:p>
        </p:txBody>
      </p:sp>
      <p:sp>
        <p:nvSpPr>
          <p:cNvPr id="5" name="Content Placeholder 4"/>
          <p:cNvSpPr>
            <a:spLocks noGrp="1"/>
          </p:cNvSpPr>
          <p:nvPr>
            <p:ph idx="4294967295"/>
          </p:nvPr>
        </p:nvSpPr>
        <p:spPr>
          <a:xfrm>
            <a:off x="604800" y="2099688"/>
            <a:ext cx="10991850" cy="3906837"/>
          </a:xfrm>
        </p:spPr>
        <p:txBody>
          <a:bodyPr>
            <a:noAutofit/>
          </a:bodyPr>
          <a:lstStyle/>
          <a:p>
            <a:pPr marL="186262" indent="0">
              <a:spcAft>
                <a:spcPts val="1200"/>
              </a:spcAft>
              <a:buNone/>
            </a:pPr>
            <a:r>
              <a:rPr lang="en-US" sz="3200" dirty="0">
                <a:latin typeface="Nunito" pitchFamily="2" charset="0"/>
                <a:cs typeface="Franklin Gothic Book"/>
              </a:rPr>
              <a:t>This relates back to the aim:</a:t>
            </a:r>
          </a:p>
          <a:p>
            <a:pPr marL="186262" indent="0">
              <a:spcAft>
                <a:spcPts val="300"/>
              </a:spcAft>
              <a:buNone/>
            </a:pPr>
            <a:endParaRPr lang="en-US" sz="3200" dirty="0">
              <a:latin typeface="Nunito" pitchFamily="2" charset="0"/>
            </a:endParaRPr>
          </a:p>
          <a:p>
            <a:pPr marL="186262" indent="0">
              <a:spcAft>
                <a:spcPts val="300"/>
              </a:spcAft>
              <a:buNone/>
            </a:pPr>
            <a:endParaRPr lang="en-GB" sz="3200" dirty="0">
              <a:latin typeface="Nunito" pitchFamily="2" charset="0"/>
            </a:endParaRPr>
          </a:p>
          <a:p>
            <a:pPr marL="186262" indent="0">
              <a:spcAft>
                <a:spcPts val="300"/>
              </a:spcAft>
              <a:buNone/>
            </a:pPr>
            <a:r>
              <a:rPr lang="en-GB" sz="3200" b="1" dirty="0">
                <a:latin typeface="Nunito" pitchFamily="2" charset="0"/>
              </a:rPr>
              <a:t>Outcome measure </a:t>
            </a:r>
            <a:r>
              <a:rPr lang="en-GB" sz="3200" dirty="0">
                <a:latin typeface="Nunito" pitchFamily="2" charset="0"/>
              </a:rPr>
              <a:t>= progress towards the aim</a:t>
            </a:r>
            <a:r>
              <a:rPr lang="en-GB" sz="3200" b="1" dirty="0">
                <a:latin typeface="Nunito" pitchFamily="2" charset="0"/>
              </a:rPr>
              <a:t>.</a:t>
            </a:r>
          </a:p>
          <a:p>
            <a:pPr marL="186262" indent="0">
              <a:spcAft>
                <a:spcPts val="300"/>
              </a:spcAft>
              <a:buNone/>
            </a:pPr>
            <a:r>
              <a:rPr lang="en-GB" sz="3200" dirty="0">
                <a:latin typeface="Nunito" pitchFamily="2" charset="0"/>
              </a:rPr>
              <a:t>The </a:t>
            </a:r>
            <a:r>
              <a:rPr lang="en-GB" sz="3200" dirty="0">
                <a:solidFill>
                  <a:schemeClr val="tx1"/>
                </a:solidFill>
                <a:latin typeface="Nunito" pitchFamily="2" charset="0"/>
              </a:rPr>
              <a:t>percentage of families that take up the offer of FI</a:t>
            </a:r>
            <a:r>
              <a:rPr lang="en-GB" sz="3200" dirty="0">
                <a:solidFill>
                  <a:schemeClr val="tx1"/>
                </a:solidFill>
              </a:rPr>
              <a:t> (per week/month)</a:t>
            </a:r>
            <a:endParaRPr lang="en-GB" sz="3200" dirty="0">
              <a:solidFill>
                <a:schemeClr val="tx1"/>
              </a:solidFill>
              <a:latin typeface="Nunito" pitchFamily="2" charset="0"/>
            </a:endParaRPr>
          </a:p>
        </p:txBody>
      </p:sp>
      <p:sp>
        <p:nvSpPr>
          <p:cNvPr id="4" name="TextBox 3">
            <a:extLst>
              <a:ext uri="{FF2B5EF4-FFF2-40B4-BE49-F238E27FC236}">
                <a16:creationId xmlns:a16="http://schemas.microsoft.com/office/drawing/2014/main" id="{0B554DED-05F9-4A78-8000-82A03E7C4C48}"/>
              </a:ext>
            </a:extLst>
          </p:cNvPr>
          <p:cNvSpPr txBox="1"/>
          <p:nvPr/>
        </p:nvSpPr>
        <p:spPr>
          <a:xfrm>
            <a:off x="1631290" y="6411601"/>
            <a:ext cx="720295" cy="30777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fld id="{1E78CF19-5503-4B81-88AF-C0CF82731ADC}" type="slidenum">
              <a:rPr kumimoji="0" lang="en-GB" sz="1400" b="1" i="0" u="none" strike="noStrike" kern="0" cap="none" spc="0" normalizeH="0" baseline="0" noProof="0">
                <a:ln>
                  <a:noFill/>
                </a:ln>
                <a:solidFill>
                  <a:srgbClr val="006DB4"/>
                </a:solidFill>
                <a:effectLst/>
                <a:uLnTx/>
                <a:uFillTx/>
                <a:latin typeface="Rockwell" panose="02060603020205020403" pitchFamily="18" charset="0"/>
                <a:ea typeface="+mn-ea"/>
                <a:cs typeface="Arial"/>
                <a:sym typeface="Arial"/>
              </a:rPr>
              <a:pPr marL="0" marR="0" lvl="0" indent="0" algn="l" defTabSz="1219170" rtl="0" eaLnBrk="1" fontAlgn="auto" latinLnBrk="0" hangingPunct="1">
                <a:lnSpc>
                  <a:spcPct val="100000"/>
                </a:lnSpc>
                <a:spcBef>
                  <a:spcPts val="0"/>
                </a:spcBef>
                <a:spcAft>
                  <a:spcPts val="0"/>
                </a:spcAft>
                <a:buClr>
                  <a:srgbClr val="000000"/>
                </a:buClr>
                <a:buSzTx/>
                <a:buFontTx/>
                <a:buNone/>
                <a:tabLst/>
                <a:defRPr/>
              </a:pPr>
              <a:t>42</a:t>
            </a:fld>
            <a:endParaRPr kumimoji="0" lang="en-GB" sz="1400" b="1" i="0" u="none" strike="noStrike" kern="0" cap="none" spc="0" normalizeH="0" baseline="0" noProof="0" dirty="0">
              <a:ln>
                <a:noFill/>
              </a:ln>
              <a:solidFill>
                <a:srgbClr val="006DB4"/>
              </a:solidFill>
              <a:effectLst/>
              <a:uLnTx/>
              <a:uFillTx/>
              <a:latin typeface="Rockwell" panose="02060603020205020403" pitchFamily="18" charset="0"/>
              <a:ea typeface="+mn-ea"/>
              <a:cs typeface="Arial"/>
              <a:sym typeface="Arial"/>
            </a:endParaRPr>
          </a:p>
        </p:txBody>
      </p:sp>
      <p:sp>
        <p:nvSpPr>
          <p:cNvPr id="7" name="TextBox 6">
            <a:extLst>
              <a:ext uri="{FF2B5EF4-FFF2-40B4-BE49-F238E27FC236}">
                <a16:creationId xmlns:a16="http://schemas.microsoft.com/office/drawing/2014/main" id="{D7784BA7-57B6-442A-AF6E-11DEC67E3AF7}"/>
              </a:ext>
            </a:extLst>
          </p:cNvPr>
          <p:cNvSpPr txBox="1"/>
          <p:nvPr/>
        </p:nvSpPr>
        <p:spPr>
          <a:xfrm>
            <a:off x="845601" y="2914380"/>
            <a:ext cx="9400000" cy="584775"/>
          </a:xfrm>
          <a:prstGeom prst="rect">
            <a:avLst/>
          </a:prstGeom>
          <a:solidFill>
            <a:schemeClr val="tx2">
              <a:lumMod val="40000"/>
              <a:lumOff val="60000"/>
            </a:schemeClr>
          </a:solid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GB" sz="3200" b="1" i="0" u="none" strike="noStrike" kern="0" cap="none" spc="0" normalizeH="0" baseline="0" noProof="0" dirty="0">
                <a:ln>
                  <a:noFill/>
                </a:ln>
                <a:solidFill>
                  <a:srgbClr val="000000"/>
                </a:solidFill>
                <a:effectLst/>
                <a:uLnTx/>
                <a:uFillTx/>
                <a:latin typeface="Nunito" pitchFamily="2" charset="0"/>
                <a:ea typeface="+mn-ea"/>
                <a:cs typeface="Arial"/>
                <a:sym typeface="Arial"/>
              </a:rPr>
              <a:t>Aim: </a:t>
            </a:r>
            <a:r>
              <a:rPr kumimoji="0" lang="en-GB" sz="3200" b="0" i="0" u="none" strike="noStrike" kern="0" cap="none" spc="0" normalizeH="0" baseline="0" noProof="0" dirty="0">
                <a:ln>
                  <a:noFill/>
                </a:ln>
                <a:solidFill>
                  <a:srgbClr val="000000"/>
                </a:solidFill>
                <a:effectLst/>
                <a:uLnTx/>
                <a:uFillTx/>
                <a:latin typeface="Nunito" pitchFamily="2" charset="0"/>
                <a:ea typeface="+mn-ea"/>
                <a:cs typeface="Arial"/>
                <a:sym typeface="Arial"/>
              </a:rPr>
              <a:t>To increase uptake of FI by 20% in 6 months</a:t>
            </a:r>
          </a:p>
        </p:txBody>
      </p:sp>
    </p:spTree>
    <p:extLst>
      <p:ext uri="{BB962C8B-B14F-4D97-AF65-F5344CB8AC3E}">
        <p14:creationId xmlns:p14="http://schemas.microsoft.com/office/powerpoint/2010/main" val="47050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249"/>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249"/>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84800" y="308600"/>
            <a:ext cx="9302400" cy="1143000"/>
          </a:xfrm>
        </p:spPr>
        <p:txBody>
          <a:bodyPr>
            <a:noAutofit/>
          </a:bodyPr>
          <a:lstStyle/>
          <a:p>
            <a:r>
              <a:rPr lang="en-US" sz="3600" dirty="0">
                <a:solidFill>
                  <a:srgbClr val="00567F"/>
                </a:solidFill>
                <a:latin typeface="Montserrat"/>
                <a:cs typeface="Century Gothic"/>
              </a:rPr>
              <a:t>Q2: types of QI measures - outcome measure</a:t>
            </a:r>
            <a:endParaRPr lang="en-GB" sz="3600" dirty="0">
              <a:solidFill>
                <a:srgbClr val="00567F"/>
              </a:solidFill>
              <a:latin typeface="Montserrat"/>
            </a:endParaRPr>
          </a:p>
        </p:txBody>
      </p:sp>
      <p:sp>
        <p:nvSpPr>
          <p:cNvPr id="5" name="Content Placeholder 4"/>
          <p:cNvSpPr>
            <a:spLocks noGrp="1"/>
          </p:cNvSpPr>
          <p:nvPr>
            <p:ph idx="4294967295"/>
          </p:nvPr>
        </p:nvSpPr>
        <p:spPr>
          <a:xfrm>
            <a:off x="1274400" y="1973150"/>
            <a:ext cx="9663113" cy="3941763"/>
          </a:xfrm>
        </p:spPr>
        <p:txBody>
          <a:bodyPr vert="horz" lIns="91440" tIns="45720" rIns="91440" bIns="45720" rtlCol="0" anchor="t">
            <a:noAutofit/>
          </a:bodyPr>
          <a:lstStyle/>
          <a:p>
            <a:pPr marL="456565" indent="-456565">
              <a:spcAft>
                <a:spcPts val="1200"/>
              </a:spcAft>
            </a:pPr>
            <a:r>
              <a:rPr lang="en-US" sz="3200" b="1" dirty="0">
                <a:latin typeface="Nunito"/>
                <a:cs typeface="Franklin Gothic Book"/>
              </a:rPr>
              <a:t>Baseline outcome measure </a:t>
            </a:r>
            <a:r>
              <a:rPr lang="en-US" sz="3200" dirty="0">
                <a:latin typeface="Nunito"/>
                <a:cs typeface="Franklin Gothic Book"/>
              </a:rPr>
              <a:t>(</a:t>
            </a:r>
            <a:r>
              <a:rPr lang="en-US" sz="3200" u="sng" dirty="0">
                <a:latin typeface="Nunito"/>
                <a:cs typeface="Franklin Gothic Book"/>
              </a:rPr>
              <a:t>before</a:t>
            </a:r>
            <a:r>
              <a:rPr lang="en-US" sz="3200" dirty="0">
                <a:latin typeface="Nunito"/>
                <a:cs typeface="Franklin Gothic Book"/>
              </a:rPr>
              <a:t> you test out any changes): the current percentage of families that take up the offer of FI.</a:t>
            </a:r>
          </a:p>
          <a:p>
            <a:pPr marL="456565" indent="-456565" defTabSz="1219170">
              <a:spcAft>
                <a:spcPts val="1200"/>
              </a:spcAft>
              <a:buClr>
                <a:prstClr val="black"/>
              </a:buClr>
              <a:defRPr/>
            </a:pPr>
            <a:r>
              <a:rPr lang="en-GB" sz="3200" b="1" dirty="0">
                <a:latin typeface="Nunito"/>
              </a:rPr>
              <a:t>Ongoing outcome measure</a:t>
            </a:r>
            <a:r>
              <a:rPr lang="en-GB" sz="3200" dirty="0">
                <a:latin typeface="Nunito"/>
              </a:rPr>
              <a:t>: the percentage of </a:t>
            </a:r>
            <a:r>
              <a:rPr lang="en-US" sz="3200" dirty="0">
                <a:solidFill>
                  <a:prstClr val="black"/>
                </a:solidFill>
                <a:latin typeface="Nunito"/>
                <a:cs typeface="Franklin Gothic Book"/>
              </a:rPr>
              <a:t>families that take up the offer of FI (per week/month).</a:t>
            </a:r>
            <a:endParaRPr lang="en-US" sz="3200" dirty="0">
              <a:solidFill>
                <a:prstClr val="black"/>
              </a:solidFill>
              <a:latin typeface="Nunito" pitchFamily="2" charset="0"/>
              <a:cs typeface="Franklin Gothic Book"/>
            </a:endParaRPr>
          </a:p>
          <a:p>
            <a:pPr marL="456565" indent="-456565">
              <a:spcAft>
                <a:spcPts val="1200"/>
              </a:spcAft>
            </a:pPr>
            <a:endParaRPr lang="en-GB" b="1" dirty="0">
              <a:solidFill>
                <a:srgbClr val="FF0000"/>
              </a:solidFill>
              <a:cs typeface="Franklin Gothic Book"/>
            </a:endParaRPr>
          </a:p>
        </p:txBody>
      </p:sp>
      <p:sp>
        <p:nvSpPr>
          <p:cNvPr id="4" name="TextBox 3">
            <a:extLst>
              <a:ext uri="{FF2B5EF4-FFF2-40B4-BE49-F238E27FC236}">
                <a16:creationId xmlns:a16="http://schemas.microsoft.com/office/drawing/2014/main" id="{0B554DED-05F9-4A78-8000-82A03E7C4C48}"/>
              </a:ext>
            </a:extLst>
          </p:cNvPr>
          <p:cNvSpPr txBox="1"/>
          <p:nvPr/>
        </p:nvSpPr>
        <p:spPr>
          <a:xfrm>
            <a:off x="1631290" y="6381329"/>
            <a:ext cx="648287" cy="30777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fld id="{1E78CF19-5503-4B81-88AF-C0CF82731ADC}" type="slidenum">
              <a:rPr kumimoji="0" lang="en-GB" sz="1400" b="1" i="0" u="none" strike="noStrike" kern="0" cap="none" spc="0" normalizeH="0" baseline="0" noProof="0">
                <a:ln>
                  <a:noFill/>
                </a:ln>
                <a:solidFill>
                  <a:srgbClr val="006DB4"/>
                </a:solidFill>
                <a:effectLst/>
                <a:uLnTx/>
                <a:uFillTx/>
                <a:latin typeface="Rockwell" panose="02060603020205020403" pitchFamily="18" charset="0"/>
                <a:ea typeface="+mn-ea"/>
                <a:cs typeface="Arial"/>
                <a:sym typeface="Arial"/>
              </a:rPr>
              <a:pPr marL="0" marR="0" lvl="0" indent="0" algn="l" defTabSz="1219170" rtl="0" eaLnBrk="1" fontAlgn="auto" latinLnBrk="0" hangingPunct="1">
                <a:lnSpc>
                  <a:spcPct val="100000"/>
                </a:lnSpc>
                <a:spcBef>
                  <a:spcPts val="0"/>
                </a:spcBef>
                <a:spcAft>
                  <a:spcPts val="0"/>
                </a:spcAft>
                <a:buClr>
                  <a:srgbClr val="000000"/>
                </a:buClr>
                <a:buSzTx/>
                <a:buFontTx/>
                <a:buNone/>
                <a:tabLst/>
                <a:defRPr/>
              </a:pPr>
              <a:t>43</a:t>
            </a:fld>
            <a:endParaRPr kumimoji="0" lang="en-GB" sz="1400" b="1" i="0" u="none" strike="noStrike" kern="0" cap="none" spc="0" normalizeH="0" baseline="0" noProof="0" dirty="0">
              <a:ln>
                <a:noFill/>
              </a:ln>
              <a:solidFill>
                <a:srgbClr val="006DB4"/>
              </a:solidFill>
              <a:effectLst/>
              <a:uLnTx/>
              <a:uFillTx/>
              <a:latin typeface="Rockwell" panose="02060603020205020403" pitchFamily="18" charset="0"/>
              <a:ea typeface="+mn-ea"/>
              <a:cs typeface="Arial"/>
              <a:sym typeface="Arial"/>
            </a:endParaRPr>
          </a:p>
        </p:txBody>
      </p:sp>
    </p:spTree>
    <p:extLst>
      <p:ext uri="{BB962C8B-B14F-4D97-AF65-F5344CB8AC3E}">
        <p14:creationId xmlns:p14="http://schemas.microsoft.com/office/powerpoint/2010/main" val="31383041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16800" y="243800"/>
            <a:ext cx="9491217" cy="1143000"/>
          </a:xfrm>
        </p:spPr>
        <p:txBody>
          <a:bodyPr>
            <a:noAutofit/>
          </a:bodyPr>
          <a:lstStyle/>
          <a:p>
            <a:r>
              <a:rPr lang="en-US" sz="4000" dirty="0">
                <a:solidFill>
                  <a:srgbClr val="0070C0"/>
                </a:solidFill>
                <a:latin typeface="Montserrat"/>
                <a:cs typeface="Century Gothic"/>
              </a:rPr>
              <a:t>Q2: types of QI </a:t>
            </a:r>
            <a:r>
              <a:rPr lang="en-US" sz="4000" dirty="0">
                <a:solidFill>
                  <a:srgbClr val="0070C0"/>
                </a:solidFill>
                <a:latin typeface="Montserrat"/>
              </a:rPr>
              <a:t>measures</a:t>
            </a:r>
            <a:r>
              <a:rPr lang="en-US" sz="4000" dirty="0">
                <a:solidFill>
                  <a:srgbClr val="0070C0"/>
                </a:solidFill>
                <a:latin typeface="Montserrat"/>
                <a:cs typeface="Century Gothic"/>
              </a:rPr>
              <a:t> - process measure</a:t>
            </a:r>
            <a:endParaRPr lang="en-GB" sz="4000" dirty="0">
              <a:solidFill>
                <a:srgbClr val="0070C0"/>
              </a:solidFill>
              <a:latin typeface="Montserrat"/>
            </a:endParaRPr>
          </a:p>
        </p:txBody>
      </p:sp>
      <p:sp>
        <p:nvSpPr>
          <p:cNvPr id="5" name="Content Placeholder 4"/>
          <p:cNvSpPr>
            <a:spLocks noGrp="1"/>
          </p:cNvSpPr>
          <p:nvPr>
            <p:ph idx="4294967295"/>
          </p:nvPr>
        </p:nvSpPr>
        <p:spPr>
          <a:xfrm>
            <a:off x="1173600" y="1931538"/>
            <a:ext cx="9991725" cy="3941762"/>
          </a:xfrm>
        </p:spPr>
        <p:txBody>
          <a:bodyPr>
            <a:noAutofit/>
          </a:bodyPr>
          <a:lstStyle/>
          <a:p>
            <a:pPr marL="186262" indent="0">
              <a:spcAft>
                <a:spcPts val="1200"/>
              </a:spcAft>
              <a:buNone/>
            </a:pPr>
            <a:r>
              <a:rPr lang="en-US" sz="3200" dirty="0">
                <a:latin typeface="Nunito" pitchFamily="2" charset="0"/>
                <a:cs typeface="Franklin Gothic Book"/>
              </a:rPr>
              <a:t>A </a:t>
            </a:r>
            <a:r>
              <a:rPr lang="en-US" sz="3200" b="1" dirty="0">
                <a:latin typeface="Nunito" pitchFamily="2" charset="0"/>
                <a:cs typeface="Franklin Gothic Book"/>
              </a:rPr>
              <a:t>process measure </a:t>
            </a:r>
            <a:r>
              <a:rPr lang="en-US" sz="3200" dirty="0">
                <a:latin typeface="Nunito" pitchFamily="2" charset="0"/>
                <a:cs typeface="Franklin Gothic Book"/>
              </a:rPr>
              <a:t>looks at the parts or steps in a process that lead to the outcome:</a:t>
            </a:r>
          </a:p>
          <a:p>
            <a:pPr marL="457189" indent="-457189">
              <a:spcAft>
                <a:spcPts val="1200"/>
              </a:spcAft>
            </a:pPr>
            <a:r>
              <a:rPr lang="en-GB" sz="3200" dirty="0">
                <a:latin typeface="Nunito" pitchFamily="2" charset="0"/>
                <a:cs typeface="Franklin Gothic Book"/>
              </a:rPr>
              <a:t>Are the processes (parts/steps) in the system working as they should?</a:t>
            </a:r>
          </a:p>
          <a:p>
            <a:pPr marL="186262" indent="0">
              <a:buNone/>
              <a:tabLst>
                <a:tab pos="444489" algn="l"/>
                <a:tab pos="719121" algn="l"/>
              </a:tabLst>
            </a:pPr>
            <a:r>
              <a:rPr lang="en-GB" sz="3200" dirty="0">
                <a:solidFill>
                  <a:schemeClr val="accent6">
                    <a:lumMod val="75000"/>
                  </a:schemeClr>
                </a:solidFill>
                <a:latin typeface="Nunito" pitchFamily="2" charset="0"/>
              </a:rPr>
              <a:t>	</a:t>
            </a:r>
            <a:r>
              <a:rPr lang="en-GB" sz="3200" dirty="0">
                <a:latin typeface="Nunito" pitchFamily="2" charset="0"/>
              </a:rPr>
              <a:t>-	Often ‘times between’</a:t>
            </a:r>
          </a:p>
          <a:p>
            <a:pPr marL="186262" indent="0">
              <a:buNone/>
              <a:tabLst>
                <a:tab pos="444489" algn="l"/>
                <a:tab pos="719121" algn="l"/>
              </a:tabLst>
            </a:pPr>
            <a:r>
              <a:rPr lang="en-GB" sz="3200" dirty="0">
                <a:latin typeface="Nunito" pitchFamily="2" charset="0"/>
              </a:rPr>
              <a:t>OR</a:t>
            </a:r>
          </a:p>
          <a:p>
            <a:pPr marL="25929" indent="0">
              <a:buNone/>
              <a:tabLst>
                <a:tab pos="444489" algn="l"/>
                <a:tab pos="719121" algn="l"/>
              </a:tabLst>
            </a:pPr>
            <a:r>
              <a:rPr lang="en-GB" sz="3200" dirty="0">
                <a:latin typeface="Nunito" pitchFamily="2" charset="0"/>
              </a:rPr>
              <a:t>	-	Whether ‘good practice is being followed</a:t>
            </a:r>
          </a:p>
          <a:p>
            <a:pPr>
              <a:spcAft>
                <a:spcPts val="300"/>
              </a:spcAft>
            </a:pPr>
            <a:endParaRPr lang="en-GB" b="1" dirty="0">
              <a:solidFill>
                <a:srgbClr val="FF0000"/>
              </a:solidFill>
              <a:cs typeface="Franklin Gothic Book"/>
            </a:endParaRPr>
          </a:p>
        </p:txBody>
      </p:sp>
      <p:sp>
        <p:nvSpPr>
          <p:cNvPr id="4" name="TextBox 3">
            <a:extLst>
              <a:ext uri="{FF2B5EF4-FFF2-40B4-BE49-F238E27FC236}">
                <a16:creationId xmlns:a16="http://schemas.microsoft.com/office/drawing/2014/main" id="{0B554DED-05F9-4A78-8000-82A03E7C4C48}"/>
              </a:ext>
            </a:extLst>
          </p:cNvPr>
          <p:cNvSpPr txBox="1"/>
          <p:nvPr/>
        </p:nvSpPr>
        <p:spPr>
          <a:xfrm>
            <a:off x="1631290" y="6411601"/>
            <a:ext cx="792303" cy="30777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fld id="{1E78CF19-5503-4B81-88AF-C0CF82731ADC}" type="slidenum">
              <a:rPr kumimoji="0" lang="en-GB" sz="1400" b="1" i="0" u="none" strike="noStrike" kern="0" cap="none" spc="0" normalizeH="0" baseline="0" noProof="0">
                <a:ln>
                  <a:noFill/>
                </a:ln>
                <a:solidFill>
                  <a:srgbClr val="006DB4"/>
                </a:solidFill>
                <a:effectLst/>
                <a:uLnTx/>
                <a:uFillTx/>
                <a:latin typeface="Rockwell" panose="02060603020205020403" pitchFamily="18" charset="0"/>
                <a:ea typeface="+mn-ea"/>
                <a:cs typeface="Arial"/>
                <a:sym typeface="Arial"/>
              </a:rPr>
              <a:pPr marL="0" marR="0" lvl="0" indent="0" algn="l" defTabSz="1219170" rtl="0" eaLnBrk="1" fontAlgn="auto" latinLnBrk="0" hangingPunct="1">
                <a:lnSpc>
                  <a:spcPct val="100000"/>
                </a:lnSpc>
                <a:spcBef>
                  <a:spcPts val="0"/>
                </a:spcBef>
                <a:spcAft>
                  <a:spcPts val="0"/>
                </a:spcAft>
                <a:buClr>
                  <a:srgbClr val="000000"/>
                </a:buClr>
                <a:buSzTx/>
                <a:buFontTx/>
                <a:buNone/>
                <a:tabLst/>
                <a:defRPr/>
              </a:pPr>
              <a:t>44</a:t>
            </a:fld>
            <a:endParaRPr kumimoji="0" lang="en-GB" sz="1400" b="1" i="0" u="none" strike="noStrike" kern="0" cap="none" spc="0" normalizeH="0" baseline="0" noProof="0" dirty="0">
              <a:ln>
                <a:noFill/>
              </a:ln>
              <a:solidFill>
                <a:srgbClr val="006DB4"/>
              </a:solidFill>
              <a:effectLst/>
              <a:uLnTx/>
              <a:uFillTx/>
              <a:latin typeface="Rockwell" panose="02060603020205020403" pitchFamily="18" charset="0"/>
              <a:ea typeface="+mn-ea"/>
              <a:cs typeface="Arial"/>
              <a:sym typeface="Arial"/>
            </a:endParaRPr>
          </a:p>
        </p:txBody>
      </p:sp>
    </p:spTree>
    <p:extLst>
      <p:ext uri="{BB962C8B-B14F-4D97-AF65-F5344CB8AC3E}">
        <p14:creationId xmlns:p14="http://schemas.microsoft.com/office/powerpoint/2010/main" val="19842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49"/>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249"/>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249"/>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249"/>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7600" y="243225"/>
            <a:ext cx="9020175" cy="1143000"/>
          </a:xfrm>
        </p:spPr>
        <p:txBody>
          <a:bodyPr>
            <a:noAutofit/>
          </a:bodyPr>
          <a:lstStyle/>
          <a:p>
            <a:r>
              <a:rPr lang="en-US" sz="3700" dirty="0">
                <a:solidFill>
                  <a:srgbClr val="0070C0"/>
                </a:solidFill>
                <a:latin typeface="Montserrat"/>
                <a:cs typeface="Century Gothic"/>
              </a:rPr>
              <a:t>Q2: types of QI </a:t>
            </a:r>
            <a:r>
              <a:rPr lang="en-US" sz="3700" dirty="0">
                <a:solidFill>
                  <a:srgbClr val="0070C0"/>
                </a:solidFill>
                <a:latin typeface="Montserrat"/>
              </a:rPr>
              <a:t>measures -</a:t>
            </a:r>
            <a:r>
              <a:rPr lang="en-US" sz="3700" dirty="0">
                <a:solidFill>
                  <a:srgbClr val="0070C0"/>
                </a:solidFill>
                <a:latin typeface="Montserrat"/>
                <a:cs typeface="Century Gothic"/>
              </a:rPr>
              <a:t>process measure</a:t>
            </a:r>
            <a:endParaRPr lang="en-GB" sz="3700" dirty="0">
              <a:solidFill>
                <a:srgbClr val="0070C0"/>
              </a:solidFill>
              <a:latin typeface="Montserrat"/>
            </a:endParaRPr>
          </a:p>
        </p:txBody>
      </p:sp>
      <p:sp>
        <p:nvSpPr>
          <p:cNvPr id="5" name="Content Placeholder 4"/>
          <p:cNvSpPr>
            <a:spLocks noGrp="1"/>
          </p:cNvSpPr>
          <p:nvPr>
            <p:ph idx="4294967295"/>
          </p:nvPr>
        </p:nvSpPr>
        <p:spPr>
          <a:xfrm>
            <a:off x="684000" y="3022375"/>
            <a:ext cx="10160000" cy="2416175"/>
          </a:xfrm>
        </p:spPr>
        <p:txBody>
          <a:bodyPr vert="horz" lIns="91440" tIns="45720" rIns="91440" bIns="45720" rtlCol="0" anchor="t">
            <a:noAutofit/>
          </a:bodyPr>
          <a:lstStyle/>
          <a:p>
            <a:pPr marL="0" indent="0">
              <a:spcAft>
                <a:spcPts val="1200"/>
              </a:spcAft>
              <a:buNone/>
            </a:pPr>
            <a:r>
              <a:rPr lang="en-US" sz="3200" dirty="0">
                <a:latin typeface="Nunito"/>
                <a:cs typeface="Franklin Gothic Book"/>
              </a:rPr>
              <a:t>One </a:t>
            </a:r>
            <a:r>
              <a:rPr lang="en-US" sz="3200" b="1" dirty="0">
                <a:latin typeface="Nunito"/>
                <a:cs typeface="Franklin Gothic Book"/>
              </a:rPr>
              <a:t>possible</a:t>
            </a:r>
            <a:r>
              <a:rPr lang="en-US" sz="3200" dirty="0">
                <a:latin typeface="Nunito"/>
                <a:cs typeface="Franklin Gothic Book"/>
              </a:rPr>
              <a:t> </a:t>
            </a:r>
            <a:r>
              <a:rPr lang="en-US" sz="3200" b="1" dirty="0">
                <a:latin typeface="Nunito"/>
                <a:cs typeface="Franklin Gothic Book"/>
              </a:rPr>
              <a:t>process that may be 'broken':</a:t>
            </a:r>
            <a:endParaRPr lang="en-US" sz="3200" dirty="0">
              <a:latin typeface="Nunito"/>
              <a:cs typeface="Franklin Gothic Book"/>
            </a:endParaRPr>
          </a:p>
          <a:p>
            <a:pPr marL="456565" indent="-456565">
              <a:spcAft>
                <a:spcPts val="1200"/>
              </a:spcAft>
            </a:pPr>
            <a:r>
              <a:rPr lang="en-GB" sz="3200" b="1" dirty="0">
                <a:latin typeface="Nunito"/>
                <a:cs typeface="Franklin Gothic Book"/>
              </a:rPr>
              <a:t>Problem: </a:t>
            </a:r>
            <a:r>
              <a:rPr lang="en-GB" sz="3200" dirty="0">
                <a:latin typeface="Nunito"/>
                <a:cs typeface="Franklin Gothic Book"/>
              </a:rPr>
              <a:t>Families are failing to attend their first FI appointment</a:t>
            </a:r>
            <a:endParaRPr lang="en-GB" sz="3200" dirty="0">
              <a:latin typeface="Nunito"/>
            </a:endParaRPr>
          </a:p>
          <a:p>
            <a:pPr marL="456565" indent="-456565">
              <a:spcAft>
                <a:spcPts val="300"/>
              </a:spcAft>
            </a:pPr>
            <a:r>
              <a:rPr lang="en-GB" sz="3200" b="1" dirty="0">
                <a:latin typeface="Nunito"/>
              </a:rPr>
              <a:t>Process measure: </a:t>
            </a:r>
            <a:r>
              <a:rPr lang="en-GB" sz="3200" dirty="0">
                <a:latin typeface="Nunito"/>
              </a:rPr>
              <a:t>% service users that fail to attend their first FI appointment</a:t>
            </a:r>
          </a:p>
          <a:p>
            <a:pPr indent="-269875">
              <a:spcAft>
                <a:spcPts val="300"/>
              </a:spcAft>
            </a:pPr>
            <a:endParaRPr lang="en-GB" b="1" dirty="0">
              <a:solidFill>
                <a:srgbClr val="FF0000"/>
              </a:solidFill>
              <a:cs typeface="Franklin Gothic Book"/>
            </a:endParaRPr>
          </a:p>
        </p:txBody>
      </p:sp>
      <p:sp>
        <p:nvSpPr>
          <p:cNvPr id="4" name="TextBox 3">
            <a:extLst>
              <a:ext uri="{FF2B5EF4-FFF2-40B4-BE49-F238E27FC236}">
                <a16:creationId xmlns:a16="http://schemas.microsoft.com/office/drawing/2014/main" id="{0B554DED-05F9-4A78-8000-82A03E7C4C48}"/>
              </a:ext>
            </a:extLst>
          </p:cNvPr>
          <p:cNvSpPr txBox="1"/>
          <p:nvPr/>
        </p:nvSpPr>
        <p:spPr>
          <a:xfrm>
            <a:off x="154400" y="6364021"/>
            <a:ext cx="504000" cy="30777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fld id="{1E78CF19-5503-4B81-88AF-C0CF82731ADC}" type="slidenum">
              <a:rPr kumimoji="0" lang="en-GB" sz="1400" b="1" i="0" u="none" strike="noStrike" kern="0" cap="none" spc="0" normalizeH="0" baseline="0" noProof="0">
                <a:ln>
                  <a:noFill/>
                </a:ln>
                <a:solidFill>
                  <a:srgbClr val="006DB4"/>
                </a:solidFill>
                <a:effectLst/>
                <a:uLnTx/>
                <a:uFillTx/>
                <a:latin typeface="Rockwell" panose="02060603020205020403" pitchFamily="18" charset="0"/>
                <a:ea typeface="+mn-ea"/>
                <a:cs typeface="Arial"/>
                <a:sym typeface="Arial"/>
              </a:rPr>
              <a:pPr marL="0" marR="0" lvl="0" indent="0" algn="l" defTabSz="1219170" rtl="0" eaLnBrk="1" fontAlgn="auto" latinLnBrk="0" hangingPunct="1">
                <a:lnSpc>
                  <a:spcPct val="100000"/>
                </a:lnSpc>
                <a:spcBef>
                  <a:spcPts val="0"/>
                </a:spcBef>
                <a:spcAft>
                  <a:spcPts val="0"/>
                </a:spcAft>
                <a:buClr>
                  <a:srgbClr val="000000"/>
                </a:buClr>
                <a:buSzTx/>
                <a:buFontTx/>
                <a:buNone/>
                <a:tabLst/>
                <a:defRPr/>
              </a:pPr>
              <a:t>45</a:t>
            </a:fld>
            <a:endParaRPr kumimoji="0" lang="en-GB" sz="1400" b="1" i="0" u="none" strike="noStrike" kern="0" cap="none" spc="0" normalizeH="0" baseline="0" noProof="0" dirty="0">
              <a:ln>
                <a:noFill/>
              </a:ln>
              <a:solidFill>
                <a:srgbClr val="006DB4"/>
              </a:solidFill>
              <a:effectLst/>
              <a:uLnTx/>
              <a:uFillTx/>
              <a:latin typeface="Rockwell" panose="02060603020205020403" pitchFamily="18" charset="0"/>
              <a:ea typeface="+mn-ea"/>
              <a:cs typeface="Arial"/>
              <a:sym typeface="Arial"/>
            </a:endParaRPr>
          </a:p>
        </p:txBody>
      </p:sp>
      <p:sp>
        <p:nvSpPr>
          <p:cNvPr id="3" name="TextBox 2">
            <a:extLst>
              <a:ext uri="{FF2B5EF4-FFF2-40B4-BE49-F238E27FC236}">
                <a16:creationId xmlns:a16="http://schemas.microsoft.com/office/drawing/2014/main" id="{4A7DCCEC-92E3-95A1-7A43-35B41D4F35D8}"/>
              </a:ext>
            </a:extLst>
          </p:cNvPr>
          <p:cNvSpPr txBox="1"/>
          <p:nvPr/>
        </p:nvSpPr>
        <p:spPr>
          <a:xfrm>
            <a:off x="406401" y="1983791"/>
            <a:ext cx="9911200" cy="584775"/>
          </a:xfrm>
          <a:prstGeom prst="rect">
            <a:avLst/>
          </a:prstGeom>
          <a:solidFill>
            <a:schemeClr val="tx2">
              <a:lumMod val="20000"/>
              <a:lumOff val="80000"/>
            </a:schemeClr>
          </a:solid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GB" sz="3200" b="1" i="0" u="none" strike="noStrike" kern="0" cap="none" spc="0" normalizeH="0" baseline="0" noProof="0" dirty="0">
                <a:ln>
                  <a:noFill/>
                </a:ln>
                <a:solidFill>
                  <a:srgbClr val="000000"/>
                </a:solidFill>
                <a:effectLst/>
                <a:uLnTx/>
                <a:uFillTx/>
                <a:latin typeface="Nunito" pitchFamily="2" charset="0"/>
                <a:ea typeface="+mn-ea"/>
                <a:cs typeface="Arial"/>
                <a:sym typeface="Arial"/>
              </a:rPr>
              <a:t>Aim: </a:t>
            </a:r>
            <a:r>
              <a:rPr kumimoji="0" lang="en-GB" sz="3200" b="0" i="0" u="none" strike="noStrike" kern="0" cap="none" spc="0" normalizeH="0" baseline="0" noProof="0" dirty="0">
                <a:ln>
                  <a:noFill/>
                </a:ln>
                <a:solidFill>
                  <a:srgbClr val="000000"/>
                </a:solidFill>
                <a:effectLst/>
                <a:uLnTx/>
                <a:uFillTx/>
                <a:latin typeface="Nunito" pitchFamily="2" charset="0"/>
                <a:ea typeface="+mn-ea"/>
                <a:cs typeface="Arial"/>
                <a:sym typeface="Arial"/>
              </a:rPr>
              <a:t>To increase uptake of FI by 20% in 6 months.</a:t>
            </a:r>
          </a:p>
        </p:txBody>
      </p:sp>
    </p:spTree>
    <p:extLst>
      <p:ext uri="{BB962C8B-B14F-4D97-AF65-F5344CB8AC3E}">
        <p14:creationId xmlns:p14="http://schemas.microsoft.com/office/powerpoint/2010/main" val="49381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249"/>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249"/>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249"/>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A5AC2C-E85D-422F-854C-44848CC1738F}"/>
              </a:ext>
            </a:extLst>
          </p:cNvPr>
          <p:cNvSpPr>
            <a:spLocks noGrp="1"/>
          </p:cNvSpPr>
          <p:nvPr>
            <p:ph idx="4294967295"/>
          </p:nvPr>
        </p:nvSpPr>
        <p:spPr>
          <a:xfrm>
            <a:off x="1073150" y="1490663"/>
            <a:ext cx="11118850" cy="4476750"/>
          </a:xfrm>
        </p:spPr>
        <p:txBody>
          <a:bodyPr>
            <a:noAutofit/>
          </a:bodyPr>
          <a:lstStyle/>
          <a:p>
            <a:pPr marL="457189" indent="-457189">
              <a:spcBef>
                <a:spcPts val="1000"/>
              </a:spcBef>
              <a:spcAft>
                <a:spcPts val="600"/>
              </a:spcAft>
            </a:pPr>
            <a:r>
              <a:rPr lang="en-GB" sz="2667" dirty="0">
                <a:latin typeface="Nunito" pitchFamily="2" charset="0"/>
                <a:cs typeface="Franklin Gothic Book"/>
              </a:rPr>
              <a:t>Unintended consequences</a:t>
            </a:r>
          </a:p>
          <a:p>
            <a:pPr marL="457189" indent="-457189">
              <a:spcBef>
                <a:spcPts val="1000"/>
              </a:spcBef>
              <a:spcAft>
                <a:spcPts val="600"/>
              </a:spcAft>
            </a:pPr>
            <a:r>
              <a:rPr lang="en-GB" sz="2667" dirty="0">
                <a:latin typeface="Nunito" pitchFamily="2" charset="0"/>
                <a:cs typeface="Franklin Gothic Book"/>
              </a:rPr>
              <a:t>Robbing Peter to pay Paul</a:t>
            </a:r>
          </a:p>
          <a:p>
            <a:pPr marL="457189" indent="-457189">
              <a:spcBef>
                <a:spcPts val="1000"/>
              </a:spcBef>
              <a:spcAft>
                <a:spcPts val="600"/>
              </a:spcAft>
            </a:pPr>
            <a:r>
              <a:rPr lang="en-GB" sz="2667" dirty="0">
                <a:latin typeface="Nunito" pitchFamily="2" charset="0"/>
              </a:rPr>
              <a:t>What would you worry about?</a:t>
            </a:r>
          </a:p>
          <a:p>
            <a:pPr marL="0" indent="0">
              <a:spcBef>
                <a:spcPts val="1000"/>
              </a:spcBef>
              <a:spcAft>
                <a:spcPts val="600"/>
              </a:spcAft>
              <a:buNone/>
            </a:pPr>
            <a:r>
              <a:rPr lang="en-GB" sz="2667" b="1" dirty="0">
                <a:latin typeface="Nunito" pitchFamily="2" charset="0"/>
                <a:cs typeface="Franklin Gothic Book"/>
              </a:rPr>
              <a:t>Example:</a:t>
            </a:r>
            <a:r>
              <a:rPr lang="en-GB" sz="2667" dirty="0">
                <a:latin typeface="Nunito" pitchFamily="2" charset="0"/>
                <a:cs typeface="Franklin Gothic Book"/>
              </a:rPr>
              <a:t> </a:t>
            </a:r>
          </a:p>
          <a:p>
            <a:pPr marL="0" indent="0">
              <a:lnSpc>
                <a:spcPct val="150000"/>
              </a:lnSpc>
              <a:buNone/>
              <a:tabLst>
                <a:tab pos="1165196" algn="l"/>
              </a:tabLst>
            </a:pPr>
            <a:r>
              <a:rPr lang="en-GB" sz="2667" b="1" dirty="0">
                <a:solidFill>
                  <a:schemeClr val="accent3"/>
                </a:solidFill>
                <a:latin typeface="Nunito" pitchFamily="2" charset="0"/>
                <a:cs typeface="Franklin Gothic Book"/>
              </a:rPr>
              <a:t>YOU: “</a:t>
            </a:r>
            <a:r>
              <a:rPr lang="en-GB" sz="2667" b="1" i="1" dirty="0">
                <a:solidFill>
                  <a:schemeClr val="accent3"/>
                </a:solidFill>
                <a:latin typeface="Nunito" pitchFamily="2" charset="0"/>
                <a:cs typeface="Franklin Gothic Book"/>
              </a:rPr>
              <a:t>We want all new referrals allocated a Care co-Ordinator within the recommended 14-day period.”</a:t>
            </a:r>
            <a:endParaRPr lang="en-GB" sz="2667" b="1" dirty="0">
              <a:solidFill>
                <a:schemeClr val="accent3"/>
              </a:solidFill>
              <a:latin typeface="Nunito" pitchFamily="2" charset="0"/>
              <a:cs typeface="Franklin Gothic Book"/>
            </a:endParaRPr>
          </a:p>
          <a:p>
            <a:pPr marL="0" indent="0">
              <a:lnSpc>
                <a:spcPct val="150000"/>
              </a:lnSpc>
              <a:buNone/>
            </a:pPr>
            <a:r>
              <a:rPr lang="en-GB" sz="2667" b="1" dirty="0">
                <a:solidFill>
                  <a:schemeClr val="accent3"/>
                </a:solidFill>
                <a:latin typeface="Nunito" pitchFamily="2" charset="0"/>
                <a:cs typeface="Franklin Gothic Book"/>
              </a:rPr>
              <a:t>CLINICIANS: “</a:t>
            </a:r>
            <a:r>
              <a:rPr lang="en-GB" sz="2667" b="1" i="1" dirty="0">
                <a:solidFill>
                  <a:schemeClr val="accent3"/>
                </a:solidFill>
                <a:latin typeface="Nunito" pitchFamily="2" charset="0"/>
                <a:cs typeface="Franklin Gothic Book"/>
              </a:rPr>
              <a:t>How will we manage our workload to allow us time to screen the referrals.”</a:t>
            </a:r>
            <a:endParaRPr lang="en-GB" i="1" dirty="0">
              <a:solidFill>
                <a:schemeClr val="accent3"/>
              </a:solidFill>
            </a:endParaRPr>
          </a:p>
        </p:txBody>
      </p:sp>
      <p:sp>
        <p:nvSpPr>
          <p:cNvPr id="5" name="Title 1">
            <a:extLst>
              <a:ext uri="{FF2B5EF4-FFF2-40B4-BE49-F238E27FC236}">
                <a16:creationId xmlns:a16="http://schemas.microsoft.com/office/drawing/2014/main" id="{221717B2-9013-09F6-9193-50D1CDB77DB5}"/>
              </a:ext>
            </a:extLst>
          </p:cNvPr>
          <p:cNvSpPr txBox="1">
            <a:spLocks/>
          </p:cNvSpPr>
          <p:nvPr/>
        </p:nvSpPr>
        <p:spPr>
          <a:xfrm>
            <a:off x="152401" y="77991"/>
            <a:ext cx="9838266" cy="11430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3500"/>
              <a:buFont typeface="Nunito"/>
              <a:buNone/>
              <a:defRPr sz="3500" b="1" i="0" u="none" strike="noStrike" cap="none">
                <a:solidFill>
                  <a:schemeClr val="accent1"/>
                </a:solidFill>
                <a:latin typeface="Nunito"/>
                <a:ea typeface="Nunito"/>
                <a:cs typeface="Nunito"/>
                <a:sym typeface="Nunito"/>
              </a:defRPr>
            </a:lvl1pPr>
            <a:lvl2pPr marR="0" lvl="1" algn="l" rtl="0">
              <a:lnSpc>
                <a:spcPct val="100000"/>
              </a:lnSpc>
              <a:spcBef>
                <a:spcPts val="0"/>
              </a:spcBef>
              <a:spcAft>
                <a:spcPts val="0"/>
              </a:spcAft>
              <a:buClr>
                <a:schemeClr val="dk1"/>
              </a:buClr>
              <a:buSzPts val="3500"/>
              <a:buFont typeface="Nunito"/>
              <a:buNone/>
              <a:defRPr sz="3500" b="1" i="0" u="none" strike="noStrike" cap="none">
                <a:solidFill>
                  <a:schemeClr val="dk1"/>
                </a:solidFill>
                <a:latin typeface="Nunito"/>
                <a:ea typeface="Nunito"/>
                <a:cs typeface="Nunito"/>
                <a:sym typeface="Nunito"/>
              </a:defRPr>
            </a:lvl2pPr>
            <a:lvl3pPr marR="0" lvl="2" algn="l" rtl="0">
              <a:lnSpc>
                <a:spcPct val="100000"/>
              </a:lnSpc>
              <a:spcBef>
                <a:spcPts val="0"/>
              </a:spcBef>
              <a:spcAft>
                <a:spcPts val="0"/>
              </a:spcAft>
              <a:buClr>
                <a:schemeClr val="dk1"/>
              </a:buClr>
              <a:buSzPts val="3500"/>
              <a:buFont typeface="Nunito"/>
              <a:buNone/>
              <a:defRPr sz="3500" b="1" i="0" u="none" strike="noStrike" cap="none">
                <a:solidFill>
                  <a:schemeClr val="dk1"/>
                </a:solidFill>
                <a:latin typeface="Nunito"/>
                <a:ea typeface="Nunito"/>
                <a:cs typeface="Nunito"/>
                <a:sym typeface="Nunito"/>
              </a:defRPr>
            </a:lvl3pPr>
            <a:lvl4pPr marR="0" lvl="3" algn="l" rtl="0">
              <a:lnSpc>
                <a:spcPct val="100000"/>
              </a:lnSpc>
              <a:spcBef>
                <a:spcPts val="0"/>
              </a:spcBef>
              <a:spcAft>
                <a:spcPts val="0"/>
              </a:spcAft>
              <a:buClr>
                <a:schemeClr val="dk1"/>
              </a:buClr>
              <a:buSzPts val="3500"/>
              <a:buFont typeface="Nunito"/>
              <a:buNone/>
              <a:defRPr sz="3500" b="1" i="0" u="none" strike="noStrike" cap="none">
                <a:solidFill>
                  <a:schemeClr val="dk1"/>
                </a:solidFill>
                <a:latin typeface="Nunito"/>
                <a:ea typeface="Nunito"/>
                <a:cs typeface="Nunito"/>
                <a:sym typeface="Nunito"/>
              </a:defRPr>
            </a:lvl4pPr>
            <a:lvl5pPr marR="0" lvl="4" algn="l" rtl="0">
              <a:lnSpc>
                <a:spcPct val="100000"/>
              </a:lnSpc>
              <a:spcBef>
                <a:spcPts val="0"/>
              </a:spcBef>
              <a:spcAft>
                <a:spcPts val="0"/>
              </a:spcAft>
              <a:buClr>
                <a:schemeClr val="dk1"/>
              </a:buClr>
              <a:buSzPts val="3500"/>
              <a:buFont typeface="Nunito"/>
              <a:buNone/>
              <a:defRPr sz="3500" b="1" i="0" u="none" strike="noStrike" cap="none">
                <a:solidFill>
                  <a:schemeClr val="dk1"/>
                </a:solidFill>
                <a:latin typeface="Nunito"/>
                <a:ea typeface="Nunito"/>
                <a:cs typeface="Nunito"/>
                <a:sym typeface="Nunito"/>
              </a:defRPr>
            </a:lvl5pPr>
            <a:lvl6pPr marR="0" lvl="5" algn="l" rtl="0">
              <a:lnSpc>
                <a:spcPct val="100000"/>
              </a:lnSpc>
              <a:spcBef>
                <a:spcPts val="0"/>
              </a:spcBef>
              <a:spcAft>
                <a:spcPts val="0"/>
              </a:spcAft>
              <a:buClr>
                <a:schemeClr val="dk1"/>
              </a:buClr>
              <a:buSzPts val="3500"/>
              <a:buFont typeface="Nunito"/>
              <a:buNone/>
              <a:defRPr sz="3500" b="1" i="0" u="none" strike="noStrike" cap="none">
                <a:solidFill>
                  <a:schemeClr val="dk1"/>
                </a:solidFill>
                <a:latin typeface="Nunito"/>
                <a:ea typeface="Nunito"/>
                <a:cs typeface="Nunito"/>
                <a:sym typeface="Nunito"/>
              </a:defRPr>
            </a:lvl6pPr>
            <a:lvl7pPr marR="0" lvl="6" algn="l" rtl="0">
              <a:lnSpc>
                <a:spcPct val="100000"/>
              </a:lnSpc>
              <a:spcBef>
                <a:spcPts val="0"/>
              </a:spcBef>
              <a:spcAft>
                <a:spcPts val="0"/>
              </a:spcAft>
              <a:buClr>
                <a:schemeClr val="dk1"/>
              </a:buClr>
              <a:buSzPts val="3500"/>
              <a:buFont typeface="Nunito"/>
              <a:buNone/>
              <a:defRPr sz="3500" b="1" i="0" u="none" strike="noStrike" cap="none">
                <a:solidFill>
                  <a:schemeClr val="dk1"/>
                </a:solidFill>
                <a:latin typeface="Nunito"/>
                <a:ea typeface="Nunito"/>
                <a:cs typeface="Nunito"/>
                <a:sym typeface="Nunito"/>
              </a:defRPr>
            </a:lvl7pPr>
            <a:lvl8pPr marR="0" lvl="7" algn="l" rtl="0">
              <a:lnSpc>
                <a:spcPct val="100000"/>
              </a:lnSpc>
              <a:spcBef>
                <a:spcPts val="0"/>
              </a:spcBef>
              <a:spcAft>
                <a:spcPts val="0"/>
              </a:spcAft>
              <a:buClr>
                <a:schemeClr val="dk1"/>
              </a:buClr>
              <a:buSzPts val="3500"/>
              <a:buFont typeface="Nunito"/>
              <a:buNone/>
              <a:defRPr sz="3500" b="1" i="0" u="none" strike="noStrike" cap="none">
                <a:solidFill>
                  <a:schemeClr val="dk1"/>
                </a:solidFill>
                <a:latin typeface="Nunito"/>
                <a:ea typeface="Nunito"/>
                <a:cs typeface="Nunito"/>
                <a:sym typeface="Nunito"/>
              </a:defRPr>
            </a:lvl8pPr>
            <a:lvl9pPr marR="0" lvl="8" algn="l" rtl="0">
              <a:lnSpc>
                <a:spcPct val="100000"/>
              </a:lnSpc>
              <a:spcBef>
                <a:spcPts val="0"/>
              </a:spcBef>
              <a:spcAft>
                <a:spcPts val="0"/>
              </a:spcAft>
              <a:buClr>
                <a:schemeClr val="dk1"/>
              </a:buClr>
              <a:buSzPts val="3500"/>
              <a:buFont typeface="Nunito"/>
              <a:buNone/>
              <a:defRPr sz="3500" b="1" i="0" u="none" strike="noStrike" cap="none">
                <a:solidFill>
                  <a:schemeClr val="dk1"/>
                </a:solidFill>
                <a:latin typeface="Nunito"/>
                <a:ea typeface="Nunito"/>
                <a:cs typeface="Nunito"/>
                <a:sym typeface="Nunito"/>
              </a:defRPr>
            </a:lvl9pPr>
          </a:lstStyle>
          <a:p>
            <a:pPr marL="0" marR="0" lvl="0" indent="0" algn="l" defTabSz="1219170" rtl="0" eaLnBrk="1" fontAlgn="auto" latinLnBrk="0" hangingPunct="1">
              <a:lnSpc>
                <a:spcPct val="100000"/>
              </a:lnSpc>
              <a:spcBef>
                <a:spcPts val="0"/>
              </a:spcBef>
              <a:spcAft>
                <a:spcPts val="0"/>
              </a:spcAft>
              <a:buClr>
                <a:srgbClr val="4A66AC"/>
              </a:buClr>
              <a:buSzPts val="3500"/>
              <a:buFont typeface="Nunito"/>
              <a:buNone/>
              <a:tabLst/>
              <a:defRPr/>
            </a:pPr>
            <a:r>
              <a:rPr kumimoji="0" lang="en-US" sz="3600" b="1" i="0" u="none" strike="noStrike" kern="0" cap="none" spc="0" normalizeH="0" baseline="0" noProof="0" dirty="0">
                <a:ln>
                  <a:noFill/>
                </a:ln>
                <a:solidFill>
                  <a:srgbClr val="0070C0"/>
                </a:solidFill>
                <a:effectLst/>
                <a:uLnTx/>
                <a:uFillTx/>
                <a:latin typeface="Montserrat"/>
                <a:cs typeface="Century Gothic"/>
                <a:sym typeface="Nunito"/>
              </a:rPr>
              <a:t>Q2: types of QI </a:t>
            </a:r>
            <a:r>
              <a:rPr kumimoji="0" lang="en-US" sz="3600" b="1" i="0" u="none" strike="noStrike" kern="0" cap="none" spc="0" normalizeH="0" baseline="0" noProof="0" dirty="0">
                <a:ln>
                  <a:noFill/>
                </a:ln>
                <a:solidFill>
                  <a:srgbClr val="0070C0"/>
                </a:solidFill>
                <a:effectLst/>
                <a:uLnTx/>
                <a:uFillTx/>
                <a:latin typeface="Montserrat"/>
                <a:sym typeface="Nunito"/>
              </a:rPr>
              <a:t>measures - balancing</a:t>
            </a:r>
            <a:r>
              <a:rPr kumimoji="0" lang="en-US" sz="3600" b="1" i="0" u="none" strike="noStrike" kern="0" cap="none" spc="0" normalizeH="0" baseline="0" noProof="0" dirty="0">
                <a:ln>
                  <a:noFill/>
                </a:ln>
                <a:solidFill>
                  <a:srgbClr val="0070C0"/>
                </a:solidFill>
                <a:effectLst/>
                <a:uLnTx/>
                <a:uFillTx/>
                <a:latin typeface="Montserrat"/>
                <a:cs typeface="Century Gothic"/>
                <a:sym typeface="Nunito"/>
              </a:rPr>
              <a:t> measure</a:t>
            </a:r>
            <a:endParaRPr kumimoji="0" lang="en-GB" sz="3600" b="1" i="0" u="none" strike="noStrike" kern="0" cap="none" spc="0" normalizeH="0" baseline="0" noProof="0" dirty="0">
              <a:ln>
                <a:noFill/>
              </a:ln>
              <a:solidFill>
                <a:srgbClr val="0070C0"/>
              </a:solidFill>
              <a:effectLst/>
              <a:uLnTx/>
              <a:uFillTx/>
              <a:latin typeface="Montserrat"/>
              <a:sym typeface="Nunito"/>
            </a:endParaRPr>
          </a:p>
        </p:txBody>
      </p:sp>
    </p:spTree>
    <p:extLst>
      <p:ext uri="{BB962C8B-B14F-4D97-AF65-F5344CB8AC3E}">
        <p14:creationId xmlns:p14="http://schemas.microsoft.com/office/powerpoint/2010/main" val="50076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5428" y="214086"/>
            <a:ext cx="8808899" cy="1143000"/>
          </a:xfrm>
        </p:spPr>
        <p:txBody>
          <a:bodyPr>
            <a:noAutofit/>
          </a:bodyPr>
          <a:lstStyle/>
          <a:p>
            <a:r>
              <a:rPr lang="en-US" sz="3700" dirty="0">
                <a:solidFill>
                  <a:srgbClr val="0070C0"/>
                </a:solidFill>
                <a:latin typeface="Montserrat"/>
                <a:cs typeface="Century Gothic"/>
              </a:rPr>
              <a:t>Q2: types of data you can collect</a:t>
            </a:r>
            <a:endParaRPr lang="en-GB" sz="3700" dirty="0">
              <a:solidFill>
                <a:srgbClr val="0070C0"/>
              </a:solidFill>
              <a:latin typeface="Montserrat"/>
            </a:endParaRPr>
          </a:p>
        </p:txBody>
      </p:sp>
      <p:sp>
        <p:nvSpPr>
          <p:cNvPr id="5" name="Content Placeholder 4"/>
          <p:cNvSpPr>
            <a:spLocks noGrp="1"/>
          </p:cNvSpPr>
          <p:nvPr>
            <p:ph idx="4294967295"/>
          </p:nvPr>
        </p:nvSpPr>
        <p:spPr>
          <a:xfrm>
            <a:off x="696685" y="1677081"/>
            <a:ext cx="9182100" cy="3625850"/>
          </a:xfrm>
        </p:spPr>
        <p:txBody>
          <a:bodyPr>
            <a:noAutofit/>
          </a:bodyPr>
          <a:lstStyle/>
          <a:p>
            <a:pPr marL="457189" indent="-457189">
              <a:spcAft>
                <a:spcPts val="1200"/>
              </a:spcAft>
            </a:pPr>
            <a:r>
              <a:rPr lang="en-US" sz="3200" b="1" dirty="0">
                <a:latin typeface="Nunito" pitchFamily="2" charset="0"/>
                <a:cs typeface="Franklin Gothic Book"/>
              </a:rPr>
              <a:t>Numbers (</a:t>
            </a:r>
            <a:r>
              <a:rPr lang="en-GB" sz="3200" b="1" dirty="0">
                <a:latin typeface="Nunito" pitchFamily="2" charset="0"/>
              </a:rPr>
              <a:t>quantitative</a:t>
            </a:r>
            <a:r>
              <a:rPr lang="en-US" sz="3200" b="1" dirty="0">
                <a:latin typeface="Nunito" pitchFamily="2" charset="0"/>
                <a:cs typeface="Franklin Gothic Book"/>
              </a:rPr>
              <a:t> data) </a:t>
            </a:r>
            <a:r>
              <a:rPr lang="en-GB" sz="3200" dirty="0">
                <a:latin typeface="Nunito" pitchFamily="2" charset="0"/>
              </a:rPr>
              <a:t>e.g</a:t>
            </a:r>
            <a:r>
              <a:rPr lang="en-GB" sz="3200" i="1" dirty="0">
                <a:latin typeface="Nunito" pitchFamily="2" charset="0"/>
              </a:rPr>
              <a:t>. </a:t>
            </a:r>
            <a:r>
              <a:rPr lang="en-GB" sz="3200" dirty="0">
                <a:latin typeface="Nunito" pitchFamily="2" charset="0"/>
              </a:rPr>
              <a:t>time taken; weight</a:t>
            </a:r>
            <a:r>
              <a:rPr lang="en-US" sz="3200" dirty="0">
                <a:latin typeface="Nunito" pitchFamily="2" charset="0"/>
                <a:cs typeface="Franklin Gothic Book"/>
              </a:rPr>
              <a:t>.</a:t>
            </a:r>
          </a:p>
          <a:p>
            <a:pPr marL="457189" indent="-457189">
              <a:spcAft>
                <a:spcPts val="1200"/>
              </a:spcAft>
            </a:pPr>
            <a:r>
              <a:rPr lang="en-GB" sz="3200" b="1" dirty="0">
                <a:latin typeface="Nunito" pitchFamily="2" charset="0"/>
                <a:cs typeface="Franklin Gothic Book"/>
              </a:rPr>
              <a:t>How often things happen </a:t>
            </a:r>
            <a:r>
              <a:rPr lang="en-GB" sz="3200" dirty="0">
                <a:latin typeface="Nunito" pitchFamily="2" charset="0"/>
                <a:cs typeface="Franklin Gothic Book"/>
              </a:rPr>
              <a:t>e.g. number of complaints.</a:t>
            </a:r>
            <a:endParaRPr lang="en-GB" sz="3200" dirty="0">
              <a:solidFill>
                <a:schemeClr val="accent6">
                  <a:lumMod val="75000"/>
                </a:schemeClr>
              </a:solidFill>
              <a:latin typeface="Nunito" pitchFamily="2" charset="0"/>
            </a:endParaRPr>
          </a:p>
          <a:p>
            <a:pPr marL="457189" indent="-457189">
              <a:spcAft>
                <a:spcPts val="300"/>
              </a:spcAft>
            </a:pPr>
            <a:r>
              <a:rPr lang="en-GB" sz="3200" b="1" dirty="0">
                <a:latin typeface="Nunito" pitchFamily="2" charset="0"/>
              </a:rPr>
              <a:t>How you ‘rate’ something </a:t>
            </a:r>
            <a:r>
              <a:rPr lang="en-GB" sz="3200" dirty="0">
                <a:latin typeface="Nunito" pitchFamily="2" charset="0"/>
              </a:rPr>
              <a:t>e.g. ‘How would you rate the helpfulness of the training session? (</a:t>
            </a:r>
            <a:r>
              <a:rPr lang="en-GB" sz="3200" i="1" dirty="0">
                <a:latin typeface="Nunito" pitchFamily="2" charset="0"/>
              </a:rPr>
              <a:t>‘poor’, ‘fair’, ‘good’, ‘very good’, ‘excellent’).</a:t>
            </a:r>
          </a:p>
          <a:p>
            <a:pPr marL="457189" indent="-457189">
              <a:spcAft>
                <a:spcPts val="300"/>
              </a:spcAft>
              <a:buBlip>
                <a:blip r:embed="rId3"/>
              </a:buBlip>
            </a:pPr>
            <a:endParaRPr lang="en-GB" b="1" dirty="0"/>
          </a:p>
          <a:p>
            <a:pPr marL="457189" indent="-457189">
              <a:spcAft>
                <a:spcPts val="300"/>
              </a:spcAft>
              <a:buBlip>
                <a:blip r:embed="rId3"/>
              </a:buBlip>
            </a:pPr>
            <a:endParaRPr lang="en-GB" dirty="0"/>
          </a:p>
          <a:p>
            <a:pPr>
              <a:spcAft>
                <a:spcPts val="300"/>
              </a:spcAft>
            </a:pPr>
            <a:endParaRPr lang="en-GB" b="1" dirty="0">
              <a:solidFill>
                <a:srgbClr val="FF0000"/>
              </a:solidFill>
              <a:cs typeface="Franklin Gothic Book"/>
            </a:endParaRPr>
          </a:p>
        </p:txBody>
      </p:sp>
      <p:sp>
        <p:nvSpPr>
          <p:cNvPr id="4" name="TextBox 3">
            <a:extLst>
              <a:ext uri="{FF2B5EF4-FFF2-40B4-BE49-F238E27FC236}">
                <a16:creationId xmlns:a16="http://schemas.microsoft.com/office/drawing/2014/main" id="{0B554DED-05F9-4A78-8000-82A03E7C4C48}"/>
              </a:ext>
            </a:extLst>
          </p:cNvPr>
          <p:cNvSpPr txBox="1"/>
          <p:nvPr/>
        </p:nvSpPr>
        <p:spPr>
          <a:xfrm>
            <a:off x="108777" y="6310497"/>
            <a:ext cx="1368367" cy="30777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fld id="{1E78CF19-5503-4B81-88AF-C0CF82731ADC}" type="slidenum">
              <a:rPr kumimoji="0" lang="en-GB" sz="1400" b="1" i="0" u="none" strike="noStrike" kern="0" cap="none" spc="0" normalizeH="0" baseline="0" noProof="0">
                <a:ln>
                  <a:noFill/>
                </a:ln>
                <a:solidFill>
                  <a:srgbClr val="006DB4"/>
                </a:solidFill>
                <a:effectLst/>
                <a:uLnTx/>
                <a:uFillTx/>
                <a:latin typeface="Rockwell" panose="02060603020205020403" pitchFamily="18" charset="0"/>
                <a:ea typeface="+mn-ea"/>
                <a:cs typeface="Arial"/>
                <a:sym typeface="Arial"/>
              </a:rPr>
              <a:pPr marL="0" marR="0" lvl="0" indent="0" algn="l" defTabSz="1219170" rtl="0" eaLnBrk="1" fontAlgn="auto" latinLnBrk="0" hangingPunct="1">
                <a:lnSpc>
                  <a:spcPct val="100000"/>
                </a:lnSpc>
                <a:spcBef>
                  <a:spcPts val="0"/>
                </a:spcBef>
                <a:spcAft>
                  <a:spcPts val="0"/>
                </a:spcAft>
                <a:buClr>
                  <a:srgbClr val="000000"/>
                </a:buClr>
                <a:buSzTx/>
                <a:buFontTx/>
                <a:buNone/>
                <a:tabLst/>
                <a:defRPr/>
              </a:pPr>
              <a:t>47</a:t>
            </a:fld>
            <a:endParaRPr kumimoji="0" lang="en-GB" sz="1400" b="1" i="0" u="none" strike="noStrike" kern="0" cap="none" spc="0" normalizeH="0" baseline="0" noProof="0" dirty="0">
              <a:ln>
                <a:noFill/>
              </a:ln>
              <a:solidFill>
                <a:srgbClr val="006DB4"/>
              </a:solidFill>
              <a:effectLst/>
              <a:uLnTx/>
              <a:uFillTx/>
              <a:latin typeface="Rockwell" panose="02060603020205020403" pitchFamily="18" charset="0"/>
              <a:ea typeface="+mn-ea"/>
              <a:cs typeface="Arial"/>
              <a:sym typeface="Arial"/>
            </a:endParaRPr>
          </a:p>
        </p:txBody>
      </p:sp>
    </p:spTree>
    <p:extLst>
      <p:ext uri="{BB962C8B-B14F-4D97-AF65-F5344CB8AC3E}">
        <p14:creationId xmlns:p14="http://schemas.microsoft.com/office/powerpoint/2010/main" val="20908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249"/>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249"/>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249"/>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47486" y="206828"/>
            <a:ext cx="9419771" cy="1143000"/>
          </a:xfrm>
        </p:spPr>
        <p:txBody>
          <a:bodyPr>
            <a:noAutofit/>
          </a:bodyPr>
          <a:lstStyle/>
          <a:p>
            <a:r>
              <a:rPr lang="en-US" sz="4267" dirty="0">
                <a:solidFill>
                  <a:schemeClr val="accent1">
                    <a:lumMod val="75000"/>
                  </a:schemeClr>
                </a:solidFill>
                <a:cs typeface="Century Gothic"/>
              </a:rPr>
              <a:t>Q.2: Choosing your measures</a:t>
            </a:r>
            <a:endParaRPr lang="en-GB" sz="4267" dirty="0">
              <a:solidFill>
                <a:schemeClr val="accent1">
                  <a:lumMod val="75000"/>
                </a:schemeClr>
              </a:solidFill>
            </a:endParaRPr>
          </a:p>
        </p:txBody>
      </p:sp>
      <p:sp>
        <p:nvSpPr>
          <p:cNvPr id="4" name="TextBox 3">
            <a:extLst>
              <a:ext uri="{FF2B5EF4-FFF2-40B4-BE49-F238E27FC236}">
                <a16:creationId xmlns:a16="http://schemas.microsoft.com/office/drawing/2014/main" id="{0B554DED-05F9-4A78-8000-82A03E7C4C48}"/>
              </a:ext>
            </a:extLst>
          </p:cNvPr>
          <p:cNvSpPr txBox="1"/>
          <p:nvPr/>
        </p:nvSpPr>
        <p:spPr>
          <a:xfrm>
            <a:off x="203934" y="6334286"/>
            <a:ext cx="792303" cy="30777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fld id="{1E78CF19-5503-4B81-88AF-C0CF82731ADC}" type="slidenum">
              <a:rPr kumimoji="0" lang="en-GB" sz="1400" b="1" i="0" u="none" strike="noStrike" kern="0" cap="none" spc="0" normalizeH="0" baseline="0" noProof="0">
                <a:ln>
                  <a:noFill/>
                </a:ln>
                <a:solidFill>
                  <a:srgbClr val="006DB4"/>
                </a:solidFill>
                <a:effectLst/>
                <a:uLnTx/>
                <a:uFillTx/>
                <a:latin typeface="Rockwell" panose="02060603020205020403" pitchFamily="18" charset="0"/>
                <a:ea typeface="+mn-ea"/>
                <a:cs typeface="Arial"/>
                <a:sym typeface="Arial"/>
              </a:rPr>
              <a:pPr marL="0" marR="0" lvl="0" indent="0" algn="l" defTabSz="1219170" rtl="0" eaLnBrk="1" fontAlgn="auto" latinLnBrk="0" hangingPunct="1">
                <a:lnSpc>
                  <a:spcPct val="100000"/>
                </a:lnSpc>
                <a:spcBef>
                  <a:spcPts val="0"/>
                </a:spcBef>
                <a:spcAft>
                  <a:spcPts val="0"/>
                </a:spcAft>
                <a:buClr>
                  <a:srgbClr val="000000"/>
                </a:buClr>
                <a:buSzTx/>
                <a:buFontTx/>
                <a:buNone/>
                <a:tabLst/>
                <a:defRPr/>
              </a:pPr>
              <a:t>48</a:t>
            </a:fld>
            <a:endParaRPr kumimoji="0" lang="en-GB" sz="1400" b="1" i="0" u="none" strike="noStrike" kern="0" cap="none" spc="0" normalizeH="0" baseline="0" noProof="0" dirty="0">
              <a:ln>
                <a:noFill/>
              </a:ln>
              <a:solidFill>
                <a:srgbClr val="006DB4"/>
              </a:solidFill>
              <a:effectLst/>
              <a:uLnTx/>
              <a:uFillTx/>
              <a:latin typeface="Rockwell" panose="02060603020205020403" pitchFamily="18" charset="0"/>
              <a:ea typeface="+mn-ea"/>
              <a:cs typeface="Arial"/>
              <a:sym typeface="Arial"/>
            </a:endParaRPr>
          </a:p>
        </p:txBody>
      </p:sp>
      <p:graphicFrame>
        <p:nvGraphicFramePr>
          <p:cNvPr id="9" name="Table 8">
            <a:extLst>
              <a:ext uri="{FF2B5EF4-FFF2-40B4-BE49-F238E27FC236}">
                <a16:creationId xmlns:a16="http://schemas.microsoft.com/office/drawing/2014/main" id="{93AAC0BC-FD2C-49EF-891A-AC16067D1352}"/>
              </a:ext>
            </a:extLst>
          </p:cNvPr>
          <p:cNvGraphicFramePr>
            <a:graphicFrameLocks noGrp="1"/>
          </p:cNvGraphicFramePr>
          <p:nvPr/>
        </p:nvGraphicFramePr>
        <p:xfrm>
          <a:off x="1169939" y="1510372"/>
          <a:ext cx="9802862" cy="4212395"/>
        </p:xfrm>
        <a:graphic>
          <a:graphicData uri="http://schemas.openxmlformats.org/drawingml/2006/table">
            <a:tbl>
              <a:tblPr firstRow="1" bandRow="1">
                <a:tableStyleId>{5C22544A-7EE6-4342-B048-85BDC9FD1C3A}</a:tableStyleId>
              </a:tblPr>
              <a:tblGrid>
                <a:gridCol w="4901431">
                  <a:extLst>
                    <a:ext uri="{9D8B030D-6E8A-4147-A177-3AD203B41FA5}">
                      <a16:colId xmlns:a16="http://schemas.microsoft.com/office/drawing/2014/main" val="421728002"/>
                    </a:ext>
                  </a:extLst>
                </a:gridCol>
                <a:gridCol w="4901431">
                  <a:extLst>
                    <a:ext uri="{9D8B030D-6E8A-4147-A177-3AD203B41FA5}">
                      <a16:colId xmlns:a16="http://schemas.microsoft.com/office/drawing/2014/main" val="4274793481"/>
                    </a:ext>
                  </a:extLst>
                </a:gridCol>
              </a:tblGrid>
              <a:tr h="615755">
                <a:tc>
                  <a:txBody>
                    <a:bodyPr/>
                    <a:lstStyle/>
                    <a:p>
                      <a:r>
                        <a:rPr lang="en-GB" sz="3200" dirty="0">
                          <a:solidFill>
                            <a:schemeClr val="tx1"/>
                          </a:solidFill>
                          <a:latin typeface="Nunito"/>
                        </a:rPr>
                        <a:t>Do</a:t>
                      </a:r>
                    </a:p>
                  </a:txBody>
                  <a:tcPr>
                    <a:solidFill>
                      <a:schemeClr val="tx2">
                        <a:lumMod val="20000"/>
                        <a:lumOff val="80000"/>
                      </a:schemeClr>
                    </a:solidFill>
                  </a:tcPr>
                </a:tc>
                <a:tc>
                  <a:txBody>
                    <a:bodyPr/>
                    <a:lstStyle/>
                    <a:p>
                      <a:r>
                        <a:rPr lang="en-GB" sz="3200" dirty="0">
                          <a:solidFill>
                            <a:schemeClr val="tx1"/>
                          </a:solidFill>
                          <a:latin typeface="Nunito"/>
                        </a:rPr>
                        <a:t>Don’t</a:t>
                      </a:r>
                    </a:p>
                  </a:txBody>
                  <a:tcPr>
                    <a:solidFill>
                      <a:schemeClr val="tx2">
                        <a:lumMod val="20000"/>
                        <a:lumOff val="80000"/>
                      </a:schemeClr>
                    </a:solidFill>
                  </a:tcPr>
                </a:tc>
                <a:extLst>
                  <a:ext uri="{0D108BD9-81ED-4DB2-BD59-A6C34878D82A}">
                    <a16:rowId xmlns:a16="http://schemas.microsoft.com/office/drawing/2014/main" val="42174605"/>
                  </a:ext>
                </a:extLst>
              </a:tr>
              <a:tr h="1554480">
                <a:tc>
                  <a:txBody>
                    <a:bodyPr/>
                    <a:lstStyle/>
                    <a:p>
                      <a:r>
                        <a:rPr lang="en-US" sz="3200" dirty="0">
                          <a:solidFill>
                            <a:schemeClr val="tx1"/>
                          </a:solidFill>
                          <a:latin typeface="Nunito" pitchFamily="2" charset="0"/>
                          <a:cs typeface="Franklin Gothic Book"/>
                        </a:rPr>
                        <a:t>use data that is either being collected already </a:t>
                      </a:r>
                      <a:r>
                        <a:rPr lang="en-US" sz="3200" u="sng" dirty="0">
                          <a:solidFill>
                            <a:schemeClr val="tx1"/>
                          </a:solidFill>
                          <a:latin typeface="Nunito" pitchFamily="2" charset="0"/>
                          <a:cs typeface="Franklin Gothic Book"/>
                        </a:rPr>
                        <a:t>OR</a:t>
                      </a:r>
                      <a:r>
                        <a:rPr lang="en-US" sz="3200" dirty="0">
                          <a:solidFill>
                            <a:schemeClr val="tx1"/>
                          </a:solidFill>
                          <a:latin typeface="Nunito" pitchFamily="2" charset="0"/>
                          <a:cs typeface="Franklin Gothic Book"/>
                        </a:rPr>
                        <a:t> is easy to collect.</a:t>
                      </a:r>
                      <a:endParaRPr lang="en-GB" sz="3200" dirty="0">
                        <a:solidFill>
                          <a:schemeClr val="tx1"/>
                        </a:solidFill>
                        <a:latin typeface="Nunito" pitchFamily="2" charset="0"/>
                      </a:endParaRPr>
                    </a:p>
                  </a:txBody>
                  <a:tcPr/>
                </a:tc>
                <a:tc>
                  <a:txBody>
                    <a:bodyPr/>
                    <a:lstStyle/>
                    <a:p>
                      <a:r>
                        <a:rPr lang="en-US" sz="3200" dirty="0">
                          <a:solidFill>
                            <a:schemeClr val="tx1"/>
                          </a:solidFill>
                          <a:latin typeface="Nunito" pitchFamily="2" charset="0"/>
                          <a:cs typeface="Franklin Gothic Book"/>
                        </a:rPr>
                        <a:t>choose too many measures.</a:t>
                      </a:r>
                      <a:endParaRPr lang="en-GB" sz="3200" dirty="0">
                        <a:solidFill>
                          <a:schemeClr val="tx1"/>
                        </a:solidFill>
                        <a:latin typeface="Nunito" pitchFamily="2" charset="0"/>
                      </a:endParaRPr>
                    </a:p>
                  </a:txBody>
                  <a:tcPr/>
                </a:tc>
                <a:extLst>
                  <a:ext uri="{0D108BD9-81ED-4DB2-BD59-A6C34878D82A}">
                    <a16:rowId xmlns:a16="http://schemas.microsoft.com/office/drawing/2014/main" val="1124155217"/>
                  </a:ext>
                </a:extLst>
              </a:tr>
              <a:tr h="2042160">
                <a:tc>
                  <a:txBody>
                    <a:bodyPr/>
                    <a:lstStyle/>
                    <a:p>
                      <a:r>
                        <a:rPr lang="en-GB" sz="3200" dirty="0">
                          <a:solidFill>
                            <a:schemeClr val="tx1"/>
                          </a:solidFill>
                          <a:latin typeface="Nunito" pitchFamily="2" charset="0"/>
                        </a:rPr>
                        <a:t>choose measures that matter to your team.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chemeClr val="tx1"/>
                          </a:solidFill>
                          <a:latin typeface="Nunito" pitchFamily="2" charset="0"/>
                          <a:cs typeface="Franklin Gothic Book"/>
                        </a:rPr>
                        <a:t>choose data that is rare and not sensitive enough to show any improvement.</a:t>
                      </a:r>
                      <a:endParaRPr lang="en-GB" sz="3200" dirty="0">
                        <a:solidFill>
                          <a:schemeClr val="tx1"/>
                        </a:solidFill>
                        <a:latin typeface="Nunito" pitchFamily="2" charset="0"/>
                      </a:endParaRPr>
                    </a:p>
                  </a:txBody>
                  <a:tcPr/>
                </a:tc>
                <a:extLst>
                  <a:ext uri="{0D108BD9-81ED-4DB2-BD59-A6C34878D82A}">
                    <a16:rowId xmlns:a16="http://schemas.microsoft.com/office/drawing/2014/main" val="2180385538"/>
                  </a:ext>
                </a:extLst>
              </a:tr>
            </a:tbl>
          </a:graphicData>
        </a:graphic>
      </p:graphicFrame>
    </p:spTree>
    <p:extLst>
      <p:ext uri="{BB962C8B-B14F-4D97-AF65-F5344CB8AC3E}">
        <p14:creationId xmlns:p14="http://schemas.microsoft.com/office/powerpoint/2010/main" val="10237955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3486" y="186871"/>
            <a:ext cx="7469188" cy="850900"/>
          </a:xfrm>
        </p:spPr>
        <p:txBody>
          <a:bodyPr>
            <a:noAutofit/>
          </a:bodyPr>
          <a:lstStyle/>
          <a:p>
            <a:r>
              <a:rPr lang="en-GB" sz="4267" dirty="0">
                <a:solidFill>
                  <a:srgbClr val="00567F"/>
                </a:solidFill>
              </a:rPr>
              <a:t>Q2: Key learning points</a:t>
            </a:r>
          </a:p>
        </p:txBody>
      </p:sp>
      <p:sp>
        <p:nvSpPr>
          <p:cNvPr id="5" name="Content Placeholder 4"/>
          <p:cNvSpPr>
            <a:spLocks noGrp="1"/>
          </p:cNvSpPr>
          <p:nvPr>
            <p:ph idx="4294967295"/>
          </p:nvPr>
        </p:nvSpPr>
        <p:spPr>
          <a:xfrm>
            <a:off x="1" y="1362075"/>
            <a:ext cx="11778342" cy="4843463"/>
          </a:xfrm>
        </p:spPr>
        <p:txBody>
          <a:bodyPr>
            <a:noAutofit/>
          </a:bodyPr>
          <a:lstStyle/>
          <a:p>
            <a:pPr marL="186262" indent="0">
              <a:spcAft>
                <a:spcPts val="1200"/>
              </a:spcAft>
              <a:buNone/>
            </a:pPr>
            <a:r>
              <a:rPr lang="en-US" b="1" dirty="0">
                <a:latin typeface="Nunito" pitchFamily="2" charset="0"/>
                <a:cs typeface="Franklin Gothic Book"/>
              </a:rPr>
              <a:t>Try to understand and tackle any restrictions to you collecting the data, because:</a:t>
            </a:r>
          </a:p>
          <a:p>
            <a:pPr marL="457189" indent="-457189">
              <a:spcAft>
                <a:spcPts val="1200"/>
              </a:spcAft>
            </a:pPr>
            <a:r>
              <a:rPr lang="en-GB" dirty="0">
                <a:latin typeface="Nunito" pitchFamily="2" charset="0"/>
              </a:rPr>
              <a:t>if you don’t measure,  it is impossible to know whether you have improved;</a:t>
            </a:r>
          </a:p>
          <a:p>
            <a:pPr marL="457189" indent="-457189">
              <a:spcAft>
                <a:spcPts val="1200"/>
              </a:spcAft>
            </a:pPr>
            <a:r>
              <a:rPr lang="en-GB" dirty="0">
                <a:latin typeface="Nunito" pitchFamily="2" charset="0"/>
              </a:rPr>
              <a:t>to understand what your current system is capable of  you need a baseline of how you are doing before you test out any change ideas;  </a:t>
            </a:r>
          </a:p>
          <a:p>
            <a:pPr marL="457189" indent="-457189"/>
            <a:r>
              <a:rPr lang="en-GB" dirty="0">
                <a:latin typeface="Nunito" pitchFamily="2" charset="0"/>
              </a:rPr>
              <a:t>measures should be collected on an on-going basis so you can see your improvement.</a:t>
            </a:r>
          </a:p>
          <a:p>
            <a:endParaRPr lang="en-GB" dirty="0">
              <a:latin typeface="Nunito" pitchFamily="2" charset="0"/>
            </a:endParaRPr>
          </a:p>
          <a:p>
            <a:pPr marL="0" indent="0">
              <a:buNone/>
            </a:pPr>
            <a:endParaRPr lang="en-GB" dirty="0">
              <a:latin typeface="Nunito" pitchFamily="2" charset="0"/>
            </a:endParaRPr>
          </a:p>
          <a:p>
            <a:pPr>
              <a:spcAft>
                <a:spcPts val="300"/>
              </a:spcAft>
            </a:pPr>
            <a:endParaRPr lang="en-GB" b="1" dirty="0">
              <a:solidFill>
                <a:srgbClr val="FF0000"/>
              </a:solidFill>
              <a:latin typeface="Nunito" pitchFamily="2" charset="0"/>
              <a:cs typeface="Franklin Gothic Book"/>
            </a:endParaRPr>
          </a:p>
        </p:txBody>
      </p:sp>
      <p:sp>
        <p:nvSpPr>
          <p:cNvPr id="4" name="TextBox 3">
            <a:extLst>
              <a:ext uri="{FF2B5EF4-FFF2-40B4-BE49-F238E27FC236}">
                <a16:creationId xmlns:a16="http://schemas.microsoft.com/office/drawing/2014/main" id="{0B554DED-05F9-4A78-8000-82A03E7C4C48}"/>
              </a:ext>
            </a:extLst>
          </p:cNvPr>
          <p:cNvSpPr txBox="1"/>
          <p:nvPr/>
        </p:nvSpPr>
        <p:spPr>
          <a:xfrm>
            <a:off x="310986" y="6393760"/>
            <a:ext cx="936319" cy="30777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GB" sz="1400" b="1" i="0" u="none" strike="noStrike" kern="0" cap="none" spc="0" normalizeH="0" baseline="0" noProof="0" dirty="0">
              <a:ln>
                <a:noFill/>
              </a:ln>
              <a:solidFill>
                <a:srgbClr val="006DB4"/>
              </a:solidFill>
              <a:effectLst/>
              <a:uLnTx/>
              <a:uFillTx/>
              <a:latin typeface="Rockwell" panose="02060603020205020403" pitchFamily="18" charset="0"/>
              <a:ea typeface="+mn-ea"/>
              <a:cs typeface="Arial"/>
              <a:sym typeface="Arial"/>
            </a:endParaRPr>
          </a:p>
        </p:txBody>
      </p:sp>
    </p:spTree>
    <p:extLst>
      <p:ext uri="{BB962C8B-B14F-4D97-AF65-F5344CB8AC3E}">
        <p14:creationId xmlns:p14="http://schemas.microsoft.com/office/powerpoint/2010/main" val="3734175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414E1-61CB-C17A-83C4-D2A4BCC041D3}"/>
              </a:ext>
            </a:extLst>
          </p:cNvPr>
          <p:cNvSpPr>
            <a:spLocks noGrp="1"/>
          </p:cNvSpPr>
          <p:nvPr>
            <p:ph type="title" idx="4294967295"/>
          </p:nvPr>
        </p:nvSpPr>
        <p:spPr>
          <a:xfrm>
            <a:off x="281485" y="99454"/>
            <a:ext cx="10363200" cy="803275"/>
          </a:xfrm>
        </p:spPr>
        <p:txBody>
          <a:bodyPr>
            <a:normAutofit fontScale="90000"/>
          </a:bodyPr>
          <a:lstStyle/>
          <a:p>
            <a:r>
              <a:rPr lang="en-GB" sz="3600" b="1" dirty="0">
                <a:solidFill>
                  <a:prstClr val="black">
                    <a:lumMod val="75000"/>
                    <a:lumOff val="25000"/>
                  </a:prstClr>
                </a:solidFill>
                <a:latin typeface="Montserrat" panose="00000500000000000000" pitchFamily="2" charset="0"/>
                <a:ea typeface="+mn-ea"/>
                <a:cs typeface="+mn-cs"/>
              </a:rPr>
              <a:t>4. </a:t>
            </a:r>
            <a:r>
              <a:rPr kumimoji="0" lang="en-GB" sz="36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ea typeface="+mn-ea"/>
                <a:cs typeface="+mn-cs"/>
              </a:rPr>
              <a:t>Biggest learning points aka ‘surprises’ so far</a:t>
            </a:r>
            <a:endParaRPr lang="en-GB" sz="3600" b="1" dirty="0">
              <a:latin typeface="Montserrat" panose="00000500000000000000" pitchFamily="2" charset="0"/>
            </a:endParaRPr>
          </a:p>
        </p:txBody>
      </p:sp>
      <p:sp>
        <p:nvSpPr>
          <p:cNvPr id="3" name="TextBox 2">
            <a:extLst>
              <a:ext uri="{FF2B5EF4-FFF2-40B4-BE49-F238E27FC236}">
                <a16:creationId xmlns:a16="http://schemas.microsoft.com/office/drawing/2014/main" id="{7CE26F28-B12D-731E-8008-3121D85056F9}"/>
              </a:ext>
            </a:extLst>
          </p:cNvPr>
          <p:cNvSpPr txBox="1"/>
          <p:nvPr/>
        </p:nvSpPr>
        <p:spPr>
          <a:xfrm>
            <a:off x="281486" y="1106211"/>
            <a:ext cx="11560890"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We were initially surprised when receiving feedback from the questionnaires that people would prefer 1-1, face to face appointments. We thought that people would prefer to have peer support in a group setting and so learning the preferences of friends and family are to have individual space to talk was interesting for us and helped us to navigate the best way to work.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As well as that, we have been offering appointments in resource centres as opposed to people’s homes to give them some space to discuss openly. It also allows us to work more efficiently by cutting down travel time.  However, we didn’t ask this within the questionnaire and so weren’t sure how people would respond to travelling. We noticed that people are very willing to travel to resource centres and appear to be valuing having their own space with us. We are able to make adjustments where necessary and so this hasn’t been a boundary so far, however we have only needed to make an adjustment on one occasion for an individual who needed to be seen at home. </a:t>
            </a:r>
          </a:p>
        </p:txBody>
      </p:sp>
    </p:spTree>
    <p:extLst>
      <p:ext uri="{BB962C8B-B14F-4D97-AF65-F5344CB8AC3E}">
        <p14:creationId xmlns:p14="http://schemas.microsoft.com/office/powerpoint/2010/main" val="337462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43428" y="318635"/>
            <a:ext cx="7308850" cy="947737"/>
          </a:xfrm>
        </p:spPr>
        <p:txBody>
          <a:bodyPr>
            <a:noAutofit/>
          </a:bodyPr>
          <a:lstStyle/>
          <a:p>
            <a:r>
              <a:rPr lang="en-GB" sz="4267" dirty="0">
                <a:solidFill>
                  <a:srgbClr val="00567F"/>
                </a:solidFill>
              </a:rPr>
              <a:t>Key learning points</a:t>
            </a:r>
          </a:p>
        </p:txBody>
      </p:sp>
      <p:sp>
        <p:nvSpPr>
          <p:cNvPr id="5" name="Content Placeholder 4"/>
          <p:cNvSpPr>
            <a:spLocks noGrp="1"/>
          </p:cNvSpPr>
          <p:nvPr>
            <p:ph idx="4294967295"/>
          </p:nvPr>
        </p:nvSpPr>
        <p:spPr>
          <a:xfrm>
            <a:off x="1741714" y="1549627"/>
            <a:ext cx="9150350" cy="4503737"/>
          </a:xfrm>
        </p:spPr>
        <p:txBody>
          <a:bodyPr>
            <a:noAutofit/>
          </a:bodyPr>
          <a:lstStyle/>
          <a:p>
            <a:pPr marL="186262" indent="0">
              <a:spcAft>
                <a:spcPts val="1200"/>
              </a:spcAft>
              <a:buNone/>
            </a:pPr>
            <a:r>
              <a:rPr lang="en-US" sz="3200" b="1" dirty="0">
                <a:latin typeface="Nunito" pitchFamily="2" charset="0"/>
                <a:cs typeface="Franklin Gothic Book"/>
              </a:rPr>
              <a:t>Three types of measures that can be used in Quality Improvement work:</a:t>
            </a:r>
          </a:p>
          <a:p>
            <a:pPr marL="514338" indent="-514338">
              <a:spcAft>
                <a:spcPts val="1200"/>
              </a:spcAft>
              <a:buFont typeface="+mj-lt"/>
              <a:buAutoNum type="arabicPeriod"/>
            </a:pPr>
            <a:r>
              <a:rPr lang="en-GB" sz="3200" b="1" dirty="0">
                <a:latin typeface="Nunito" pitchFamily="2" charset="0"/>
              </a:rPr>
              <a:t>Outcome</a:t>
            </a:r>
            <a:r>
              <a:rPr lang="en-GB" sz="3200" dirty="0">
                <a:latin typeface="Nunito" pitchFamily="2" charset="0"/>
              </a:rPr>
              <a:t> – relates back to the aim</a:t>
            </a:r>
            <a:endParaRPr lang="en-GB" sz="3200" b="1" dirty="0">
              <a:latin typeface="Nunito" pitchFamily="2" charset="0"/>
            </a:endParaRPr>
          </a:p>
          <a:p>
            <a:pPr marL="514338" indent="-514338">
              <a:spcAft>
                <a:spcPts val="1200"/>
              </a:spcAft>
              <a:buFont typeface="+mj-lt"/>
              <a:buAutoNum type="arabicPeriod"/>
            </a:pPr>
            <a:r>
              <a:rPr lang="en-GB" sz="3200" b="1" dirty="0">
                <a:latin typeface="Nunito" pitchFamily="2" charset="0"/>
              </a:rPr>
              <a:t>Process – </a:t>
            </a:r>
            <a:r>
              <a:rPr lang="en-GB" sz="3200" dirty="0">
                <a:latin typeface="Nunito" pitchFamily="2" charset="0"/>
              </a:rPr>
              <a:t>looks at the specific steps in a process that lead to the outcome  </a:t>
            </a:r>
          </a:p>
          <a:p>
            <a:pPr marL="514338" indent="-514338">
              <a:buFont typeface="+mj-lt"/>
              <a:buAutoNum type="arabicPeriod"/>
            </a:pPr>
            <a:r>
              <a:rPr lang="en-GB" sz="3200" b="1" dirty="0">
                <a:latin typeface="Nunito" pitchFamily="2" charset="0"/>
              </a:rPr>
              <a:t>Balancing – </a:t>
            </a:r>
            <a:r>
              <a:rPr lang="en-GB" sz="3200" dirty="0">
                <a:latin typeface="Nunito" pitchFamily="2" charset="0"/>
              </a:rPr>
              <a:t>unintended consequences</a:t>
            </a:r>
            <a:endParaRPr lang="en-GB" dirty="0"/>
          </a:p>
          <a:p>
            <a:pPr marL="457189" indent="-457189">
              <a:buBlip>
                <a:blip r:embed="rId3"/>
              </a:buBlip>
            </a:pPr>
            <a:endParaRPr lang="en-GB" dirty="0"/>
          </a:p>
          <a:p>
            <a:pPr>
              <a:spcAft>
                <a:spcPts val="300"/>
              </a:spcAft>
            </a:pPr>
            <a:endParaRPr lang="en-GB" b="1" dirty="0">
              <a:solidFill>
                <a:srgbClr val="FF0000"/>
              </a:solidFill>
              <a:cs typeface="Franklin Gothic Book"/>
            </a:endParaRPr>
          </a:p>
        </p:txBody>
      </p:sp>
      <p:sp>
        <p:nvSpPr>
          <p:cNvPr id="4" name="TextBox 3">
            <a:extLst>
              <a:ext uri="{FF2B5EF4-FFF2-40B4-BE49-F238E27FC236}">
                <a16:creationId xmlns:a16="http://schemas.microsoft.com/office/drawing/2014/main" id="{0B554DED-05F9-4A78-8000-82A03E7C4C48}"/>
              </a:ext>
            </a:extLst>
          </p:cNvPr>
          <p:cNvSpPr txBox="1"/>
          <p:nvPr/>
        </p:nvSpPr>
        <p:spPr>
          <a:xfrm>
            <a:off x="156357" y="6256970"/>
            <a:ext cx="1174156" cy="30777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fld id="{1E78CF19-5503-4B81-88AF-C0CF82731ADC}" type="slidenum">
              <a:rPr kumimoji="0" lang="en-GB" sz="1400" b="1" i="0" u="none" strike="noStrike" kern="0" cap="none" spc="0" normalizeH="0" baseline="0" noProof="0">
                <a:ln>
                  <a:noFill/>
                </a:ln>
                <a:solidFill>
                  <a:srgbClr val="006DB4"/>
                </a:solidFill>
                <a:effectLst/>
                <a:uLnTx/>
                <a:uFillTx/>
                <a:latin typeface="Rockwell" panose="02060603020205020403" pitchFamily="18" charset="0"/>
                <a:ea typeface="+mn-ea"/>
                <a:cs typeface="Arial"/>
                <a:sym typeface="Arial"/>
              </a:rPr>
              <a:pPr marL="0" marR="0" lvl="0" indent="0" algn="l" defTabSz="1219170" rtl="0" eaLnBrk="1" fontAlgn="auto" latinLnBrk="0" hangingPunct="1">
                <a:lnSpc>
                  <a:spcPct val="100000"/>
                </a:lnSpc>
                <a:spcBef>
                  <a:spcPts val="0"/>
                </a:spcBef>
                <a:spcAft>
                  <a:spcPts val="0"/>
                </a:spcAft>
                <a:buClr>
                  <a:srgbClr val="000000"/>
                </a:buClr>
                <a:buSzTx/>
                <a:buFontTx/>
                <a:buNone/>
                <a:tabLst/>
                <a:defRPr/>
              </a:pPr>
              <a:t>50</a:t>
            </a:fld>
            <a:endParaRPr kumimoji="0" lang="en-GB" sz="1400" b="1" i="0" u="none" strike="noStrike" kern="0" cap="none" spc="0" normalizeH="0" baseline="0" noProof="0" dirty="0">
              <a:ln>
                <a:noFill/>
              </a:ln>
              <a:solidFill>
                <a:srgbClr val="006DB4"/>
              </a:solidFill>
              <a:effectLst/>
              <a:uLnTx/>
              <a:uFillTx/>
              <a:latin typeface="Rockwell" panose="02060603020205020403" pitchFamily="18" charset="0"/>
              <a:ea typeface="+mn-ea"/>
              <a:cs typeface="Arial"/>
              <a:sym typeface="Arial"/>
            </a:endParaRPr>
          </a:p>
        </p:txBody>
      </p:sp>
    </p:spTree>
    <p:extLst>
      <p:ext uri="{BB962C8B-B14F-4D97-AF65-F5344CB8AC3E}">
        <p14:creationId xmlns:p14="http://schemas.microsoft.com/office/powerpoint/2010/main" val="1485723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F54CF28-001A-3AEE-7AFD-41748514ACA0}"/>
              </a:ext>
            </a:extLst>
          </p:cNvPr>
          <p:cNvSpPr txBox="1"/>
          <p:nvPr/>
        </p:nvSpPr>
        <p:spPr>
          <a:xfrm>
            <a:off x="388883" y="262758"/>
            <a:ext cx="940675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5. Next steps</a:t>
            </a:r>
          </a:p>
        </p:txBody>
      </p:sp>
      <p:sp>
        <p:nvSpPr>
          <p:cNvPr id="2" name="TextBox 1">
            <a:extLst>
              <a:ext uri="{FF2B5EF4-FFF2-40B4-BE49-F238E27FC236}">
                <a16:creationId xmlns:a16="http://schemas.microsoft.com/office/drawing/2014/main" id="{E4D0E205-6FB6-EB57-5803-4D0219011AA5}"/>
              </a:ext>
            </a:extLst>
          </p:cNvPr>
          <p:cNvSpPr txBox="1"/>
          <p:nvPr/>
        </p:nvSpPr>
        <p:spPr>
          <a:xfrm>
            <a:off x="388884" y="1242203"/>
            <a:ext cx="11325788" cy="369331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After having success with offering the 1-1 appointments to newly confirmed people on our caseload, we have decided to face-to-face to the rest of the caseload and are accepting referrals from other care co-ordinators within the team. We are asking that the care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co’s</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have the conversation with carers first and gain their consent to refer, as this will hopefully prevent us having an influx of referrals that may not result in appointments. This is because we have noticed admin time is more than we expected, and so this will hopefully save time chasing people who may not actually want an appointment.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As well as that, we are in the process of deciding how a follow up appointment would look. We have spoken about doing a 6-month follow up phone call and seeing how people are doing, then offering another face-to-face appointment if we feel this would be helpful, with a rationale as to what the individual(s) would get from another appointment. This is because we know everyone’s recovery looks different, and so the carer’s might have different questions or concerns from their last appointment. Equally if things are going well, they may not find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a face-to-face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appointment beneficial, in which case we won’t book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one in.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7666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078C3-3660-4406-9E52-2BB45AEEA562}"/>
              </a:ext>
            </a:extLst>
          </p:cNvPr>
          <p:cNvSpPr>
            <a:spLocks noGrp="1"/>
          </p:cNvSpPr>
          <p:nvPr>
            <p:ph type="ctrTitle"/>
          </p:nvPr>
        </p:nvSpPr>
        <p:spPr>
          <a:xfrm>
            <a:off x="231562" y="684001"/>
            <a:ext cx="11769212" cy="3747986"/>
          </a:xfrm>
        </p:spPr>
        <p:txBody>
          <a:bodyPr>
            <a:normAutofit/>
          </a:bodyPr>
          <a:lstStyle/>
          <a:p>
            <a:pPr algn="ctr"/>
            <a:r>
              <a:rPr lang="en-GB" sz="6000" b="1" dirty="0">
                <a:latin typeface="Montserrat" panose="00000500000000000000" pitchFamily="2" charset="0"/>
              </a:rPr>
              <a:t>NCAP QI collaborative round two shared learning session three</a:t>
            </a:r>
            <a:br>
              <a:rPr lang="en-GB" sz="4800" b="1" dirty="0">
                <a:latin typeface="Montserrat" panose="00000500000000000000" pitchFamily="2" charset="0"/>
              </a:rPr>
            </a:br>
            <a:br>
              <a:rPr lang="en-GB" sz="1800" dirty="0">
                <a:latin typeface="Montserrat" panose="00000500000000000000" pitchFamily="2" charset="0"/>
              </a:rPr>
            </a:br>
            <a:r>
              <a:rPr lang="en-GB" sz="3200" dirty="0">
                <a:latin typeface="Montserrat" panose="00000500000000000000" pitchFamily="2" charset="0"/>
              </a:rPr>
              <a:t>13 February </a:t>
            </a:r>
            <a:r>
              <a:rPr kumimoji="0" lang="en-GB" sz="3200" b="0" i="0" u="none" strike="noStrike" kern="1200" cap="none" spc="-50" normalizeH="0" baseline="0" noProof="0" dirty="0">
                <a:ln>
                  <a:noFill/>
                </a:ln>
                <a:solidFill>
                  <a:prstClr val="black">
                    <a:lumMod val="85000"/>
                    <a:lumOff val="15000"/>
                  </a:prstClr>
                </a:solidFill>
                <a:effectLst/>
                <a:uLnTx/>
                <a:uFillTx/>
                <a:latin typeface="Montserrat" panose="00000500000000000000" pitchFamily="2" charset="0"/>
              </a:rPr>
              <a:t>2025</a:t>
            </a:r>
            <a:br>
              <a:rPr kumimoji="0" lang="en-GB" sz="3200" b="0" i="0" u="none" strike="noStrike" kern="1200" cap="none" spc="-50" normalizeH="0" baseline="0" noProof="0" dirty="0">
                <a:ln>
                  <a:noFill/>
                </a:ln>
                <a:solidFill>
                  <a:prstClr val="black">
                    <a:lumMod val="85000"/>
                    <a:lumOff val="15000"/>
                  </a:prstClr>
                </a:solidFill>
                <a:effectLst/>
                <a:uLnTx/>
                <a:uFillTx/>
                <a:latin typeface="Montserrat" panose="00000500000000000000" pitchFamily="2" charset="0"/>
              </a:rPr>
            </a:br>
            <a:r>
              <a:rPr kumimoji="0" lang="en-GB" sz="3200" b="0" i="0" u="none" strike="noStrike" kern="1200" cap="none" spc="-50" normalizeH="0" baseline="0" noProof="0" dirty="0">
                <a:ln>
                  <a:noFill/>
                </a:ln>
                <a:solidFill>
                  <a:prstClr val="black">
                    <a:lumMod val="85000"/>
                    <a:lumOff val="15000"/>
                  </a:prstClr>
                </a:solidFill>
                <a:effectLst/>
                <a:uLnTx/>
                <a:uFillTx/>
                <a:latin typeface="Montserrat" panose="00000500000000000000" pitchFamily="2" charset="0"/>
              </a:rPr>
              <a:t>2.30 – 4.30 pm</a:t>
            </a:r>
            <a:br>
              <a:rPr kumimoji="0" lang="en-GB" sz="1800" b="0" i="0" u="none" strike="noStrike" kern="1200" cap="none" spc="-50" normalizeH="0" baseline="0" noProof="0" dirty="0">
                <a:ln>
                  <a:noFill/>
                </a:ln>
                <a:solidFill>
                  <a:prstClr val="black">
                    <a:lumMod val="85000"/>
                    <a:lumOff val="15000"/>
                  </a:prstClr>
                </a:solidFill>
                <a:effectLst/>
                <a:uLnTx/>
                <a:uFillTx/>
                <a:latin typeface="Montserrat" panose="00000500000000000000" pitchFamily="2" charset="0"/>
              </a:rPr>
            </a:br>
            <a:endParaRPr lang="en-GB" sz="1800" dirty="0">
              <a:latin typeface="Montserrat" panose="00000500000000000000" pitchFamily="2" charset="0"/>
            </a:endParaRPr>
          </a:p>
        </p:txBody>
      </p:sp>
      <p:sp>
        <p:nvSpPr>
          <p:cNvPr id="3" name="Subtitle 2">
            <a:extLst>
              <a:ext uri="{FF2B5EF4-FFF2-40B4-BE49-F238E27FC236}">
                <a16:creationId xmlns:a16="http://schemas.microsoft.com/office/drawing/2014/main" id="{4BD2EDD6-AAFC-9267-5ABE-D3257F3EABFF}"/>
              </a:ext>
            </a:extLst>
          </p:cNvPr>
          <p:cNvSpPr>
            <a:spLocks noGrp="1"/>
          </p:cNvSpPr>
          <p:nvPr>
            <p:ph type="subTitle" idx="1"/>
          </p:nvPr>
        </p:nvSpPr>
        <p:spPr>
          <a:xfrm>
            <a:off x="404989" y="4860406"/>
            <a:ext cx="9144000" cy="1097781"/>
          </a:xfrm>
        </p:spPr>
        <p:txBody>
          <a:bodyPr>
            <a:noAutofit/>
          </a:bodyPr>
          <a:lstStyle/>
          <a:p>
            <a:pPr algn="l"/>
            <a:r>
              <a:rPr lang="en-GB" b="1" dirty="0">
                <a:latin typeface="Montserrat" panose="00000500000000000000" pitchFamily="2" charset="0"/>
              </a:rPr>
              <a:t>Team name: Navigo, EIP</a:t>
            </a:r>
          </a:p>
          <a:p>
            <a:pPr algn="l"/>
            <a:r>
              <a:rPr lang="en-GB" b="1" dirty="0">
                <a:latin typeface="Montserrat" panose="00000500000000000000" pitchFamily="2" charset="0"/>
              </a:rPr>
              <a:t>Team locality: North East Lincolnshire</a:t>
            </a:r>
          </a:p>
        </p:txBody>
      </p:sp>
      <p:pic>
        <p:nvPicPr>
          <p:cNvPr id="4" name="Picture 3">
            <a:extLst>
              <a:ext uri="{FF2B5EF4-FFF2-40B4-BE49-F238E27FC236}">
                <a16:creationId xmlns:a16="http://schemas.microsoft.com/office/drawing/2014/main" id="{7573792E-F851-5A53-66B9-10D7C25B6579}"/>
              </a:ext>
            </a:extLst>
          </p:cNvPr>
          <p:cNvPicPr>
            <a:picLocks noChangeAspect="1"/>
          </p:cNvPicPr>
          <p:nvPr/>
        </p:nvPicPr>
        <p:blipFill>
          <a:blip r:embed="rId3"/>
          <a:stretch>
            <a:fillRect/>
          </a:stretch>
        </p:blipFill>
        <p:spPr>
          <a:xfrm>
            <a:off x="9263744" y="5053781"/>
            <a:ext cx="2523268" cy="904406"/>
          </a:xfrm>
          <a:prstGeom prst="rect">
            <a:avLst/>
          </a:prstGeom>
        </p:spPr>
      </p:pic>
    </p:spTree>
    <p:extLst>
      <p:ext uri="{BB962C8B-B14F-4D97-AF65-F5344CB8AC3E}">
        <p14:creationId xmlns:p14="http://schemas.microsoft.com/office/powerpoint/2010/main" val="889473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DEB6D3-C6FA-3D15-C359-AB178DE340E1}"/>
              </a:ext>
            </a:extLst>
          </p:cNvPr>
          <p:cNvSpPr>
            <a:spLocks noGrp="1"/>
          </p:cNvSpPr>
          <p:nvPr>
            <p:ph type="title" idx="4294967295"/>
          </p:nvPr>
        </p:nvSpPr>
        <p:spPr>
          <a:xfrm>
            <a:off x="293914" y="174172"/>
            <a:ext cx="3786188" cy="733425"/>
          </a:xfrm>
        </p:spPr>
        <p:txBody>
          <a:bodyPr>
            <a:normAutofit/>
          </a:bodyPr>
          <a:lstStyle/>
          <a:p>
            <a:r>
              <a:rPr lang="en-GB" sz="3600" b="1" dirty="0">
                <a:latin typeface="Montserrat" panose="00000500000000000000" pitchFamily="2" charset="0"/>
              </a:rPr>
              <a:t>1. Project aim </a:t>
            </a:r>
          </a:p>
        </p:txBody>
      </p:sp>
      <p:sp>
        <p:nvSpPr>
          <p:cNvPr id="7" name="TextBox 6">
            <a:extLst>
              <a:ext uri="{FF2B5EF4-FFF2-40B4-BE49-F238E27FC236}">
                <a16:creationId xmlns:a16="http://schemas.microsoft.com/office/drawing/2014/main" id="{AF479203-50BF-D9CF-A115-B0AAB676ACE7}"/>
              </a:ext>
            </a:extLst>
          </p:cNvPr>
          <p:cNvSpPr txBox="1"/>
          <p:nvPr/>
        </p:nvSpPr>
        <p:spPr>
          <a:xfrm>
            <a:off x="418041" y="1230842"/>
            <a:ext cx="11015133"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1" i="1" u="none" strike="noStrike" kern="1200" cap="none" spc="0" normalizeH="0" baseline="0" noProof="0" dirty="0">
                <a:ln>
                  <a:noFill/>
                </a:ln>
                <a:solidFill>
                  <a:prstClr val="black"/>
                </a:solidFill>
                <a:effectLst/>
                <a:uLnTx/>
                <a:uFillTx/>
                <a:latin typeface="Calibri" panose="020F0502020204030204"/>
                <a:ea typeface="+mn-ea"/>
                <a:cs typeface="+mn-cs"/>
              </a:rPr>
              <a:t>To increase the uptake of Family Intervention</a:t>
            </a:r>
          </a:p>
        </p:txBody>
      </p:sp>
    </p:spTree>
    <p:extLst>
      <p:ext uri="{BB962C8B-B14F-4D97-AF65-F5344CB8AC3E}">
        <p14:creationId xmlns:p14="http://schemas.microsoft.com/office/powerpoint/2010/main" val="3639290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E5911-5AB3-8EEE-1AF3-CBBECC771340}"/>
              </a:ext>
            </a:extLst>
          </p:cNvPr>
          <p:cNvSpPr>
            <a:spLocks noGrp="1"/>
          </p:cNvSpPr>
          <p:nvPr>
            <p:ph type="title" idx="4294967295"/>
          </p:nvPr>
        </p:nvSpPr>
        <p:spPr>
          <a:xfrm>
            <a:off x="331543" y="1002507"/>
            <a:ext cx="11152188" cy="1028700"/>
          </a:xfrm>
        </p:spPr>
        <p:txBody>
          <a:bodyPr>
            <a:normAutofit fontScale="90000"/>
          </a:bodyPr>
          <a:lstStyle/>
          <a:p>
            <a:pPr lvl="0">
              <a:lnSpc>
                <a:spcPct val="107000"/>
              </a:lnSpc>
              <a:spcAft>
                <a:spcPts val="800"/>
              </a:spcAft>
            </a:pPr>
            <a:r>
              <a:rPr lang="en-GB" sz="4000" b="1" dirty="0">
                <a:solidFill>
                  <a:prstClr val="black">
                    <a:lumMod val="75000"/>
                    <a:lumOff val="25000"/>
                  </a:prstClr>
                </a:solidFill>
                <a:latin typeface="Montserrat" panose="00000500000000000000" pitchFamily="2" charset="0"/>
              </a:rPr>
              <a:t>2</a:t>
            </a:r>
            <a:r>
              <a:rPr kumimoji="0" lang="en-GB" sz="4000" b="1" i="0" u="none" strike="noStrike" kern="1200" cap="none" spc="-50" normalizeH="0" baseline="0" noProof="0" dirty="0">
                <a:ln>
                  <a:noFill/>
                </a:ln>
                <a:solidFill>
                  <a:prstClr val="black">
                    <a:lumMod val="75000"/>
                    <a:lumOff val="25000"/>
                  </a:prstClr>
                </a:solidFill>
                <a:effectLst/>
                <a:uLnTx/>
                <a:uFillTx/>
                <a:latin typeface="Montserrat" panose="00000500000000000000" pitchFamily="2" charset="0"/>
              </a:rPr>
              <a:t>. Overview of a successful change idea so far and its PDSA cycles</a:t>
            </a:r>
            <a:br>
              <a:rPr lang="en-GB" sz="4000" b="1" kern="100" dirty="0">
                <a:effectLst/>
                <a:latin typeface="Montserrat" panose="00000500000000000000" pitchFamily="2" charset="0"/>
                <a:ea typeface="Aptos" panose="020B0004020202020204" pitchFamily="34" charset="0"/>
                <a:cs typeface="Times New Roman" panose="02020603050405020304" pitchFamily="18" charset="0"/>
              </a:rPr>
            </a:br>
            <a:endParaRPr lang="en-GB" sz="4000" b="1" dirty="0">
              <a:latin typeface="Montserrat" panose="00000500000000000000" pitchFamily="2" charset="0"/>
            </a:endParaRPr>
          </a:p>
        </p:txBody>
      </p:sp>
      <p:pic>
        <p:nvPicPr>
          <p:cNvPr id="4098" name="Picture 2" descr="What is the picture of success? | Pivotal Mo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5086" y="1747157"/>
            <a:ext cx="5780314"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693827"/>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NCAP QI slides">
  <a:themeElements>
    <a:clrScheme name="RCPsych">
      <a:dk1>
        <a:srgbClr val="000000"/>
      </a:dk1>
      <a:lt1>
        <a:srgbClr val="FFFFFF"/>
      </a:lt1>
      <a:dk2>
        <a:srgbClr val="00548E"/>
      </a:dk2>
      <a:lt2>
        <a:srgbClr val="E5EDF3"/>
      </a:lt2>
      <a:accent1>
        <a:srgbClr val="6A112F"/>
      </a:accent1>
      <a:accent2>
        <a:srgbClr val="5A116A"/>
      </a:accent2>
      <a:accent3>
        <a:srgbClr val="066D8E"/>
      </a:accent3>
      <a:accent4>
        <a:srgbClr val="F5A623"/>
      </a:accent4>
      <a:accent5>
        <a:srgbClr val="8EB624"/>
      </a:accent5>
      <a:accent6>
        <a:srgbClr val="666666"/>
      </a:accent6>
      <a:hlink>
        <a:srgbClr val="0083AF"/>
      </a:hlink>
      <a:folHlink>
        <a:srgbClr val="5A116A"/>
      </a:folHlink>
    </a:clrScheme>
    <a:fontScheme name="RCPsych">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AP QI slides" id="{E75352E2-7872-4050-97F1-1276647A1CC6}" vid="{367B0CE6-C519-46C4-8894-F549644D3737}"/>
    </a:ext>
  </a:extLst>
</a:theme>
</file>

<file path=ppt/theme/theme3.xml><?xml version="1.0" encoding="utf-8"?>
<a:theme xmlns:a="http://schemas.openxmlformats.org/drawingml/2006/main" name="1_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4.xml><?xml version="1.0" encoding="utf-8"?>
<a:theme xmlns:a="http://schemas.openxmlformats.org/drawingml/2006/main" name="2_Retrospec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3B0DDFB07AD24F9D59239BCC1E424D" ma:contentTypeVersion="22" ma:contentTypeDescription="Create a new document." ma:contentTypeScope="" ma:versionID="ae5375f49d2cf9e11c86ea9e716ab475">
  <xsd:schema xmlns:xsd="http://www.w3.org/2001/XMLSchema" xmlns:xs="http://www.w3.org/2001/XMLSchema" xmlns:p="http://schemas.microsoft.com/office/2006/metadata/properties" xmlns:ns1="http://schemas.microsoft.com/sharepoint/v3" xmlns:ns2="b128ce41-6328-47e7-8906-6794cdd90a05" xmlns:ns3="1be06812-68c4-45d5-a053-4f8d92b3f83d" targetNamespace="http://schemas.microsoft.com/office/2006/metadata/properties" ma:root="true" ma:fieldsID="3510d8cce3e0baf66f4922602e4712a3" ns1:_="" ns2:_="" ns3:_="">
    <xsd:import namespace="http://schemas.microsoft.com/sharepoint/v3"/>
    <xsd:import namespace="b128ce41-6328-47e7-8906-6794cdd90a05"/>
    <xsd:import namespace="1be06812-68c4-45d5-a053-4f8d92b3f83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128ce41-6328-47e7-8906-6794cdd90a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12f0454-6082-49d7-b32e-35d6b85bbae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Location" ma:index="27"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e06812-68c4-45d5-a053-4f8d92b3f83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7c14a51-2900-49b9-ae42-831eeac83313}" ma:internalName="TaxCatchAll" ma:showField="CatchAllData" ma:web="1be06812-68c4-45d5-a053-4f8d92b3f8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b128ce41-6328-47e7-8906-6794cdd90a05">
      <Terms xmlns="http://schemas.microsoft.com/office/infopath/2007/PartnerControls"/>
    </lcf76f155ced4ddcb4097134ff3c332f>
    <TaxCatchAll xmlns="1be06812-68c4-45d5-a053-4f8d92b3f83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FDA339-1D71-49DE-86BE-1DC6A48360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128ce41-6328-47e7-8906-6794cdd90a05"/>
    <ds:schemaRef ds:uri="1be06812-68c4-45d5-a053-4f8d92b3f8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0AB01AF-61E6-4A8D-B65A-A4746BC2D590}">
  <ds:schemaRefs>
    <ds:schemaRef ds:uri="http://schemas.microsoft.com/sharepoint/v3"/>
    <ds:schemaRef ds:uri="http://purl.org/dc/terms/"/>
    <ds:schemaRef ds:uri="http://schemas.openxmlformats.org/package/2006/metadata/core-properties"/>
    <ds:schemaRef ds:uri="b128ce41-6328-47e7-8906-6794cdd90a05"/>
    <ds:schemaRef ds:uri="http://schemas.microsoft.com/office/2006/documentManagement/types"/>
    <ds:schemaRef ds:uri="1be06812-68c4-45d5-a053-4f8d92b3f83d"/>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F99653DC-20F0-4C6A-BB56-27CEA4896B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96</TotalTime>
  <Words>5941</Words>
  <Application>Microsoft Office PowerPoint</Application>
  <PresentationFormat>Widescreen</PresentationFormat>
  <Paragraphs>453</Paragraphs>
  <Slides>50</Slides>
  <Notes>49</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50</vt:i4>
      </vt:variant>
    </vt:vector>
  </HeadingPairs>
  <TitlesOfParts>
    <vt:vector size="68" baseType="lpstr">
      <vt:lpstr>Aptos</vt:lpstr>
      <vt:lpstr>Arial</vt:lpstr>
      <vt:lpstr>Bebas Neue</vt:lpstr>
      <vt:lpstr>Calibri</vt:lpstr>
      <vt:lpstr>Calibri Light</vt:lpstr>
      <vt:lpstr>Century Gothic</vt:lpstr>
      <vt:lpstr>Courier New</vt:lpstr>
      <vt:lpstr>Franklin Gothic Book</vt:lpstr>
      <vt:lpstr>Montserrat</vt:lpstr>
      <vt:lpstr>Nunito</vt:lpstr>
      <vt:lpstr>Rockwell</vt:lpstr>
      <vt:lpstr>Times New Roman</vt:lpstr>
      <vt:lpstr>Wingdings</vt:lpstr>
      <vt:lpstr>Wingdings 2</vt:lpstr>
      <vt:lpstr>Retrospect</vt:lpstr>
      <vt:lpstr>NCAP QI slides</vt:lpstr>
      <vt:lpstr>1_Retrospect</vt:lpstr>
      <vt:lpstr>2_Retrospect</vt:lpstr>
      <vt:lpstr>NCAP QI collaborative round two shared learning session three  13 February 2025 2.30 – 4.30 pm </vt:lpstr>
      <vt:lpstr>1. Project aim </vt:lpstr>
      <vt:lpstr>2. Overview of a successful change idea so far and its PDSA cycles </vt:lpstr>
      <vt:lpstr>3. Updated Run chart(s)</vt:lpstr>
      <vt:lpstr>4. Biggest learning points aka ‘surprises’ so far</vt:lpstr>
      <vt:lpstr>PowerPoint Presentation</vt:lpstr>
      <vt:lpstr>NCAP QI collaborative round two shared learning session three  13 February 2025 2.30 – 4.30 pm </vt:lpstr>
      <vt:lpstr>1. Project aim </vt:lpstr>
      <vt:lpstr>2. Overview of a successful change idea so far and its PDSA cycles </vt:lpstr>
      <vt:lpstr>3. Updated Run chart(s)</vt:lpstr>
      <vt:lpstr>4. Biggest learning points aka ‘surprises’ so far</vt:lpstr>
      <vt:lpstr>PowerPoint Presentation</vt:lpstr>
      <vt:lpstr>NCAP QI collaborative  round two  shared learning session three  Thursday 13th February 2025  2.30pm-4.30pm</vt:lpstr>
      <vt:lpstr>1. Your Project Aim </vt:lpstr>
      <vt:lpstr>2. Your Project Measures</vt:lpstr>
      <vt:lpstr>3. List change ideas that you have tested or planned to test</vt:lpstr>
      <vt:lpstr>4. Thinking about one of the change ideas that you have tested, outline the first PDSA cycle, then any tweaks you made during subsequent cycles</vt:lpstr>
      <vt:lpstr>5. Results so far/Run chart(s) </vt:lpstr>
      <vt:lpstr>5. Results so far/Run chart(s) </vt:lpstr>
      <vt:lpstr>6. What has been challenging about the process so far ?</vt:lpstr>
      <vt:lpstr>PowerPoint Presentation</vt:lpstr>
      <vt:lpstr>NCAP QI collaborative round two shared learning session two  13th February 2025 </vt:lpstr>
      <vt:lpstr>1. QI team membership</vt:lpstr>
      <vt:lpstr>2. What’s your problem area for improvement? </vt:lpstr>
      <vt:lpstr>3. What diagnostic tools/exercises did you use to better understand your problem? </vt:lpstr>
      <vt:lpstr>4. What was your key learning about the area you want to improve? </vt:lpstr>
      <vt:lpstr>5. Statement  To increase the uptake of BFT, for all eligible patients and their families. The aim is to have a 10% increase in the uptake by May 2025.  </vt:lpstr>
      <vt:lpstr>6. What are you going to measure?</vt:lpstr>
      <vt:lpstr>7. Next steps </vt:lpstr>
      <vt:lpstr>8. So how are things looking?</vt:lpstr>
      <vt:lpstr>9. How are we keeping track?</vt:lpstr>
      <vt:lpstr>10. What’s next?  Expert by experience-   gaining feedback from those currently engaging in BFT and identifying those that may wish to assist with promotion of BFT to others.  Will be invited to participate in next scheduled carers group that is delivered by EIP.  Due Feb 2025. </vt:lpstr>
      <vt:lpstr>NCAP Quality Improvement collaborative round two​ QI project training February 2025</vt:lpstr>
      <vt:lpstr>Q2: The Model for Improvement</vt:lpstr>
      <vt:lpstr>Q2: Why should you measure for improvement?</vt:lpstr>
      <vt:lpstr>Q2: Why should you measure for improvement?</vt:lpstr>
      <vt:lpstr>Q2: Why should you measure for Quality Improvement?</vt:lpstr>
      <vt:lpstr>Q2: When should you measure for improvement?</vt:lpstr>
      <vt:lpstr>Q.2 How should you measure for improvement ?</vt:lpstr>
      <vt:lpstr>Q2: How will you measure  for improvement?</vt:lpstr>
      <vt:lpstr>Q2: types of QI measures</vt:lpstr>
      <vt:lpstr>Q2: types of QI measures - outcome measure</vt:lpstr>
      <vt:lpstr>Q2: types of QI measures - outcome measure</vt:lpstr>
      <vt:lpstr>Q2: types of QI measures - process measure</vt:lpstr>
      <vt:lpstr>Q2: types of QI measures -process measure</vt:lpstr>
      <vt:lpstr>PowerPoint Presentation</vt:lpstr>
      <vt:lpstr>Q2: types of data you can collect</vt:lpstr>
      <vt:lpstr>Q.2: Choosing your measures</vt:lpstr>
      <vt:lpstr>Q2: Key learning points</vt:lpstr>
      <vt:lpstr>Key learning points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Sadhbh Fitzgerald</dc:creator>
  <cp:lastModifiedBy>Carmen Chasse</cp:lastModifiedBy>
  <cp:revision>10</cp:revision>
  <dcterms:created xsi:type="dcterms:W3CDTF">2024-08-05T12:06:46Z</dcterms:created>
  <dcterms:modified xsi:type="dcterms:W3CDTF">2025-02-12T10:25:23Z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0x010100A03B0DDFB07AD24F9D59239BCC1E424D</vt:lpwstr>
  </property>
</Properties>
</file>