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700" r:id="rId5"/>
  </p:sldMasterIdLst>
  <p:notesMasterIdLst>
    <p:notesMasterId r:id="rId59"/>
  </p:notesMasterIdLst>
  <p:sldIdLst>
    <p:sldId id="309"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80" r:id="rId28"/>
    <p:sldId id="279" r:id="rId29"/>
    <p:sldId id="278"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8" r:id="rId57"/>
    <p:sldId id="307"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8B5026-3AA9-D68E-3EB5-57C35157D825}" v="61" dt="2025-06-18T15:25:46.523"/>
    <p1510:client id="{AD288904-8752-4B20-8EEB-E9B0E91FF6D9}" v="2" dt="2025-06-18T15:08:19.033"/>
    <p1510:client id="{B66C55C3-5ED1-4FD1-B2B1-144BF8CACEB3}" v="2" dt="2025-06-19T08:23:20.3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50" d="100"/>
          <a:sy n="150" d="100"/>
        </p:scale>
        <p:origin x="2946"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microsoft.com/office/2016/11/relationships/changesInfo" Target="changesInfos/changesInfo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men Chasse" userId="5b44bfd4-3daa-4d47-bbea-3db466c3577b" providerId="ADAL" clId="{B66C55C3-5ED1-4FD1-B2B1-144BF8CACEB3}"/>
    <pc:docChg chg="undo custSel addSld modSld sldOrd">
      <pc:chgData name="Carmen Chasse" userId="5b44bfd4-3daa-4d47-bbea-3db466c3577b" providerId="ADAL" clId="{B66C55C3-5ED1-4FD1-B2B1-144BF8CACEB3}" dt="2025-06-19T11:53:22.275" v="1112" actId="255"/>
      <pc:docMkLst>
        <pc:docMk/>
      </pc:docMkLst>
      <pc:sldChg chg="modSp mod">
        <pc:chgData name="Carmen Chasse" userId="5b44bfd4-3daa-4d47-bbea-3db466c3577b" providerId="ADAL" clId="{B66C55C3-5ED1-4FD1-B2B1-144BF8CACEB3}" dt="2025-06-19T11:46:59.219" v="18" actId="20577"/>
        <pc:sldMkLst>
          <pc:docMk/>
          <pc:sldMk cId="75761879" sldId="278"/>
        </pc:sldMkLst>
        <pc:spChg chg="mod">
          <ac:chgData name="Carmen Chasse" userId="5b44bfd4-3daa-4d47-bbea-3db466c3577b" providerId="ADAL" clId="{B66C55C3-5ED1-4FD1-B2B1-144BF8CACEB3}" dt="2025-06-19T11:46:59.219" v="18" actId="20577"/>
          <ac:spMkLst>
            <pc:docMk/>
            <pc:sldMk cId="75761879" sldId="278"/>
            <ac:spMk id="3" creationId="{A4FA40C5-7158-CBE3-0487-5292E26B62C6}"/>
          </ac:spMkLst>
        </pc:spChg>
      </pc:sldChg>
      <pc:sldChg chg="ord">
        <pc:chgData name="Carmen Chasse" userId="5b44bfd4-3daa-4d47-bbea-3db466c3577b" providerId="ADAL" clId="{B66C55C3-5ED1-4FD1-B2B1-144BF8CACEB3}" dt="2025-06-19T11:46:28.211" v="17"/>
        <pc:sldMkLst>
          <pc:docMk/>
          <pc:sldMk cId="3267640782" sldId="279"/>
        </pc:sldMkLst>
      </pc:sldChg>
      <pc:sldChg chg="ord">
        <pc:chgData name="Carmen Chasse" userId="5b44bfd4-3daa-4d47-bbea-3db466c3577b" providerId="ADAL" clId="{B66C55C3-5ED1-4FD1-B2B1-144BF8CACEB3}" dt="2025-06-19T11:46:01.441" v="15"/>
        <pc:sldMkLst>
          <pc:docMk/>
          <pc:sldMk cId="3092955937" sldId="280"/>
        </pc:sldMkLst>
      </pc:sldChg>
      <pc:sldChg chg="modSp mod">
        <pc:chgData name="Carmen Chasse" userId="5b44bfd4-3daa-4d47-bbea-3db466c3577b" providerId="ADAL" clId="{B66C55C3-5ED1-4FD1-B2B1-144BF8CACEB3}" dt="2025-06-19T11:51:01.864" v="980" actId="5793"/>
        <pc:sldMkLst>
          <pc:docMk/>
          <pc:sldMk cId="3437414758" sldId="281"/>
        </pc:sldMkLst>
        <pc:spChg chg="mod">
          <ac:chgData name="Carmen Chasse" userId="5b44bfd4-3daa-4d47-bbea-3db466c3577b" providerId="ADAL" clId="{B66C55C3-5ED1-4FD1-B2B1-144BF8CACEB3}" dt="2025-06-19T11:51:01.864" v="980" actId="5793"/>
          <ac:spMkLst>
            <pc:docMk/>
            <pc:sldMk cId="3437414758" sldId="281"/>
            <ac:spMk id="2" creationId="{AB7AAA2F-1C2A-26C9-FBB2-55AC73DEDE5F}"/>
          </ac:spMkLst>
        </pc:spChg>
      </pc:sldChg>
      <pc:sldChg chg="modSp mod">
        <pc:chgData name="Carmen Chasse" userId="5b44bfd4-3daa-4d47-bbea-3db466c3577b" providerId="ADAL" clId="{B66C55C3-5ED1-4FD1-B2B1-144BF8CACEB3}" dt="2025-06-19T11:53:22.275" v="1112" actId="255"/>
        <pc:sldMkLst>
          <pc:docMk/>
          <pc:sldMk cId="4128517864" sldId="283"/>
        </pc:sldMkLst>
        <pc:spChg chg="mod">
          <ac:chgData name="Carmen Chasse" userId="5b44bfd4-3daa-4d47-bbea-3db466c3577b" providerId="ADAL" clId="{B66C55C3-5ED1-4FD1-B2B1-144BF8CACEB3}" dt="2025-06-19T11:53:22.275" v="1112" actId="255"/>
          <ac:spMkLst>
            <pc:docMk/>
            <pc:sldMk cId="4128517864" sldId="283"/>
            <ac:spMk id="2" creationId="{BE43C89D-696F-215A-6D05-B92C90A5BB1D}"/>
          </ac:spMkLst>
        </pc:spChg>
      </pc:sldChg>
      <pc:sldChg chg="modSp new mod ord">
        <pc:chgData name="Carmen Chasse" userId="5b44bfd4-3daa-4d47-bbea-3db466c3577b" providerId="ADAL" clId="{B66C55C3-5ED1-4FD1-B2B1-144BF8CACEB3}" dt="2025-06-19T08:23:33.507" v="13" actId="14100"/>
        <pc:sldMkLst>
          <pc:docMk/>
          <pc:sldMk cId="276913841" sldId="309"/>
        </pc:sldMkLst>
        <pc:spChg chg="mod">
          <ac:chgData name="Carmen Chasse" userId="5b44bfd4-3daa-4d47-bbea-3db466c3577b" providerId="ADAL" clId="{B66C55C3-5ED1-4FD1-B2B1-144BF8CACEB3}" dt="2025-06-19T08:23:33.507" v="13" actId="14100"/>
          <ac:spMkLst>
            <pc:docMk/>
            <pc:sldMk cId="276913841" sldId="309"/>
            <ac:spMk id="2" creationId="{A48A6F8B-73A3-FCCD-665C-EB8936305443}"/>
          </ac:spMkLst>
        </pc:spChg>
        <pc:spChg chg="mod">
          <ac:chgData name="Carmen Chasse" userId="5b44bfd4-3daa-4d47-bbea-3db466c3577b" providerId="ADAL" clId="{B66C55C3-5ED1-4FD1-B2B1-144BF8CACEB3}" dt="2025-06-19T08:23:20.317" v="8"/>
          <ac:spMkLst>
            <pc:docMk/>
            <pc:sldMk cId="276913841" sldId="309"/>
            <ac:spMk id="3" creationId="{5FA6EF85-A83F-39CE-1D6A-D4C361E80E5F}"/>
          </ac:spMkLst>
        </pc:spChg>
      </pc:sldChg>
    </pc:docChg>
  </pc:docChgLst>
  <pc:docChgLst>
    <pc:chgData name="Carmen Chasse" userId="S::carmen.chasse@rcpsych.ac.uk::5b44bfd4-3daa-4d47-bbea-3db466c3577b" providerId="AD" clId="Web-{2A8B5026-3AA9-D68E-3EB5-57C35157D825}"/>
    <pc:docChg chg="modSld">
      <pc:chgData name="Carmen Chasse" userId="S::carmen.chasse@rcpsych.ac.uk::5b44bfd4-3daa-4d47-bbea-3db466c3577b" providerId="AD" clId="Web-{2A8B5026-3AA9-D68E-3EB5-57C35157D825}" dt="2025-06-18T15:25:46.523" v="57" actId="20577"/>
      <pc:docMkLst>
        <pc:docMk/>
      </pc:docMkLst>
      <pc:sldChg chg="modSp">
        <pc:chgData name="Carmen Chasse" userId="S::carmen.chasse@rcpsych.ac.uk::5b44bfd4-3daa-4d47-bbea-3db466c3577b" providerId="AD" clId="Web-{2A8B5026-3AA9-D68E-3EB5-57C35157D825}" dt="2025-06-18T15:23:27.043" v="7" actId="20577"/>
        <pc:sldMkLst>
          <pc:docMk/>
          <pc:sldMk cId="3718513476" sldId="285"/>
        </pc:sldMkLst>
        <pc:spChg chg="mod">
          <ac:chgData name="Carmen Chasse" userId="S::carmen.chasse@rcpsych.ac.uk::5b44bfd4-3daa-4d47-bbea-3db466c3577b" providerId="AD" clId="Web-{2A8B5026-3AA9-D68E-3EB5-57C35157D825}" dt="2025-06-18T15:23:27.043" v="7" actId="20577"/>
          <ac:spMkLst>
            <pc:docMk/>
            <pc:sldMk cId="3718513476" sldId="285"/>
            <ac:spMk id="2" creationId="{427078C3-3660-4406-9E52-2BB45AEEA562}"/>
          </ac:spMkLst>
        </pc:spChg>
      </pc:sldChg>
      <pc:sldChg chg="modSp">
        <pc:chgData name="Carmen Chasse" userId="S::carmen.chasse@rcpsych.ac.uk::5b44bfd4-3daa-4d47-bbea-3db466c3577b" providerId="AD" clId="Web-{2A8B5026-3AA9-D68E-3EB5-57C35157D825}" dt="2025-06-18T15:25:46.523" v="57" actId="20577"/>
        <pc:sldMkLst>
          <pc:docMk/>
          <pc:sldMk cId="1325018878" sldId="307"/>
        </pc:sldMkLst>
        <pc:spChg chg="mod">
          <ac:chgData name="Carmen Chasse" userId="S::carmen.chasse@rcpsych.ac.uk::5b44bfd4-3daa-4d47-bbea-3db466c3577b" providerId="AD" clId="Web-{2A8B5026-3AA9-D68E-3EB5-57C35157D825}" dt="2025-06-18T15:25:46.523" v="57" actId="20577"/>
          <ac:spMkLst>
            <pc:docMk/>
            <pc:sldMk cId="1325018878" sldId="307"/>
            <ac:spMk id="3" creationId="{380572F2-3AC6-0A33-936F-E6E10DCA7326}"/>
          </ac:spMkLst>
        </pc:spChg>
      </pc:sldChg>
      <pc:sldChg chg="modSp">
        <pc:chgData name="Carmen Chasse" userId="S::carmen.chasse@rcpsych.ac.uk::5b44bfd4-3daa-4d47-bbea-3db466c3577b" providerId="AD" clId="Web-{2A8B5026-3AA9-D68E-3EB5-57C35157D825}" dt="2025-06-18T15:24:37.095" v="41" actId="1076"/>
        <pc:sldMkLst>
          <pc:docMk/>
          <pc:sldMk cId="3549964252" sldId="308"/>
        </pc:sldMkLst>
        <pc:spChg chg="mod">
          <ac:chgData name="Carmen Chasse" userId="S::carmen.chasse@rcpsych.ac.uk::5b44bfd4-3daa-4d47-bbea-3db466c3577b" providerId="AD" clId="Web-{2A8B5026-3AA9-D68E-3EB5-57C35157D825}" dt="2025-06-18T15:24:37.095" v="41" actId="1076"/>
          <ac:spMkLst>
            <pc:docMk/>
            <pc:sldMk cId="3549964252" sldId="308"/>
            <ac:spMk id="3" creationId="{BDD09458-9C6B-67B2-A147-9DA29C9704B9}"/>
          </ac:spMkLst>
        </pc:spChg>
      </pc:sldChg>
    </pc:docChg>
  </pc:docChgLst>
  <pc:docChgLst>
    <pc:chgData name="Ruhi Shahid" userId="af5d83f9-3214-4df2-81fa-2113722d91a8" providerId="ADAL" clId="{AD288904-8752-4B20-8EEB-E9B0E91FF6D9}"/>
    <pc:docChg chg="undo custSel addSld delSld modSld sldOrd addMainMaster delMainMaster">
      <pc:chgData name="Ruhi Shahid" userId="af5d83f9-3214-4df2-81fa-2113722d91a8" providerId="ADAL" clId="{AD288904-8752-4B20-8EEB-E9B0E91FF6D9}" dt="2025-06-18T15:14:21.742" v="457" actId="20577"/>
      <pc:docMkLst>
        <pc:docMk/>
      </pc:docMkLst>
      <pc:sldChg chg="add del">
        <pc:chgData name="Ruhi Shahid" userId="af5d83f9-3214-4df2-81fa-2113722d91a8" providerId="ADAL" clId="{AD288904-8752-4B20-8EEB-E9B0E91FF6D9}" dt="2025-06-18T15:06:34.913" v="2" actId="2696"/>
        <pc:sldMkLst>
          <pc:docMk/>
          <pc:sldMk cId="1233282065" sldId="256"/>
        </pc:sldMkLst>
      </pc:sldChg>
      <pc:sldChg chg="modSp add mod">
        <pc:chgData name="Ruhi Shahid" userId="af5d83f9-3214-4df2-81fa-2113722d91a8" providerId="ADAL" clId="{AD288904-8752-4B20-8EEB-E9B0E91FF6D9}" dt="2025-06-18T15:14:21.742" v="457" actId="20577"/>
        <pc:sldMkLst>
          <pc:docMk/>
          <pc:sldMk cId="1325018878" sldId="307"/>
        </pc:sldMkLst>
        <pc:spChg chg="mod">
          <ac:chgData name="Ruhi Shahid" userId="af5d83f9-3214-4df2-81fa-2113722d91a8" providerId="ADAL" clId="{AD288904-8752-4B20-8EEB-E9B0E91FF6D9}" dt="2025-06-18T15:07:56.764" v="186" actId="20577"/>
          <ac:spMkLst>
            <pc:docMk/>
            <pc:sldMk cId="1325018878" sldId="307"/>
            <ac:spMk id="2" creationId="{DD753B9D-A634-1A79-9363-89E3B461CD44}"/>
          </ac:spMkLst>
        </pc:spChg>
        <pc:spChg chg="mod">
          <ac:chgData name="Ruhi Shahid" userId="af5d83f9-3214-4df2-81fa-2113722d91a8" providerId="ADAL" clId="{AD288904-8752-4B20-8EEB-E9B0E91FF6D9}" dt="2025-06-18T15:14:21.742" v="457" actId="20577"/>
          <ac:spMkLst>
            <pc:docMk/>
            <pc:sldMk cId="1325018878" sldId="307"/>
            <ac:spMk id="3" creationId="{380572F2-3AC6-0A33-936F-E6E10DCA7326}"/>
          </ac:spMkLst>
        </pc:spChg>
      </pc:sldChg>
      <pc:sldChg chg="new del">
        <pc:chgData name="Ruhi Shahid" userId="af5d83f9-3214-4df2-81fa-2113722d91a8" providerId="ADAL" clId="{AD288904-8752-4B20-8EEB-E9B0E91FF6D9}" dt="2025-06-18T15:06:39.596" v="3" actId="2696"/>
        <pc:sldMkLst>
          <pc:docMk/>
          <pc:sldMk cId="1969197142" sldId="307"/>
        </pc:sldMkLst>
      </pc:sldChg>
      <pc:sldChg chg="delSp modSp new mod ord">
        <pc:chgData name="Ruhi Shahid" userId="af5d83f9-3214-4df2-81fa-2113722d91a8" providerId="ADAL" clId="{AD288904-8752-4B20-8EEB-E9B0E91FF6D9}" dt="2025-06-18T15:13:50.246" v="443" actId="20577"/>
        <pc:sldMkLst>
          <pc:docMk/>
          <pc:sldMk cId="3549964252" sldId="308"/>
        </pc:sldMkLst>
        <pc:spChg chg="del">
          <ac:chgData name="Ruhi Shahid" userId="af5d83f9-3214-4df2-81fa-2113722d91a8" providerId="ADAL" clId="{AD288904-8752-4B20-8EEB-E9B0E91FF6D9}" dt="2025-06-18T15:08:33.482" v="201" actId="478"/>
          <ac:spMkLst>
            <pc:docMk/>
            <pc:sldMk cId="3549964252" sldId="308"/>
            <ac:spMk id="2" creationId="{3F275561-E407-C8C6-281C-EC23AA55AFA6}"/>
          </ac:spMkLst>
        </pc:spChg>
        <pc:spChg chg="mod">
          <ac:chgData name="Ruhi Shahid" userId="af5d83f9-3214-4df2-81fa-2113722d91a8" providerId="ADAL" clId="{AD288904-8752-4B20-8EEB-E9B0E91FF6D9}" dt="2025-06-18T15:13:50.246" v="443" actId="20577"/>
          <ac:spMkLst>
            <pc:docMk/>
            <pc:sldMk cId="3549964252" sldId="308"/>
            <ac:spMk id="3" creationId="{BDD09458-9C6B-67B2-A147-9DA29C9704B9}"/>
          </ac:spMkLst>
        </pc:spChg>
      </pc:sldChg>
      <pc:sldMasterChg chg="add del addSldLayout delSldLayout">
        <pc:chgData name="Ruhi Shahid" userId="af5d83f9-3214-4df2-81fa-2113722d91a8" providerId="ADAL" clId="{AD288904-8752-4B20-8EEB-E9B0E91FF6D9}" dt="2025-06-18T15:06:34.913" v="2" actId="2696"/>
        <pc:sldMasterMkLst>
          <pc:docMk/>
          <pc:sldMasterMk cId="2772397670" sldId="2147483648"/>
        </pc:sldMasterMkLst>
        <pc:sldLayoutChg chg="add del">
          <pc:chgData name="Ruhi Shahid" userId="af5d83f9-3214-4df2-81fa-2113722d91a8" providerId="ADAL" clId="{AD288904-8752-4B20-8EEB-E9B0E91FF6D9}" dt="2025-06-18T15:06:34.913" v="2" actId="2696"/>
          <pc:sldLayoutMkLst>
            <pc:docMk/>
            <pc:sldMasterMk cId="2772397670" sldId="2147483648"/>
            <pc:sldLayoutMk cId="1530422292" sldId="2147483649"/>
          </pc:sldLayoutMkLst>
        </pc:sldLayoutChg>
        <pc:sldLayoutChg chg="add del">
          <pc:chgData name="Ruhi Shahid" userId="af5d83f9-3214-4df2-81fa-2113722d91a8" providerId="ADAL" clId="{AD288904-8752-4B20-8EEB-E9B0E91FF6D9}" dt="2025-06-18T15:06:34.913" v="2" actId="2696"/>
          <pc:sldLayoutMkLst>
            <pc:docMk/>
            <pc:sldMasterMk cId="2772397670" sldId="2147483648"/>
            <pc:sldLayoutMk cId="4263885465" sldId="2147483650"/>
          </pc:sldLayoutMkLst>
        </pc:sldLayoutChg>
        <pc:sldLayoutChg chg="add del">
          <pc:chgData name="Ruhi Shahid" userId="af5d83f9-3214-4df2-81fa-2113722d91a8" providerId="ADAL" clId="{AD288904-8752-4B20-8EEB-E9B0E91FF6D9}" dt="2025-06-18T15:06:34.913" v="2" actId="2696"/>
          <pc:sldLayoutMkLst>
            <pc:docMk/>
            <pc:sldMasterMk cId="2772397670" sldId="2147483648"/>
            <pc:sldLayoutMk cId="1497722519" sldId="2147483651"/>
          </pc:sldLayoutMkLst>
        </pc:sldLayoutChg>
        <pc:sldLayoutChg chg="add del">
          <pc:chgData name="Ruhi Shahid" userId="af5d83f9-3214-4df2-81fa-2113722d91a8" providerId="ADAL" clId="{AD288904-8752-4B20-8EEB-E9B0E91FF6D9}" dt="2025-06-18T15:06:34.913" v="2" actId="2696"/>
          <pc:sldLayoutMkLst>
            <pc:docMk/>
            <pc:sldMasterMk cId="2772397670" sldId="2147483648"/>
            <pc:sldLayoutMk cId="2451598395" sldId="2147483652"/>
          </pc:sldLayoutMkLst>
        </pc:sldLayoutChg>
        <pc:sldLayoutChg chg="add del">
          <pc:chgData name="Ruhi Shahid" userId="af5d83f9-3214-4df2-81fa-2113722d91a8" providerId="ADAL" clId="{AD288904-8752-4B20-8EEB-E9B0E91FF6D9}" dt="2025-06-18T15:06:34.913" v="2" actId="2696"/>
          <pc:sldLayoutMkLst>
            <pc:docMk/>
            <pc:sldMasterMk cId="2772397670" sldId="2147483648"/>
            <pc:sldLayoutMk cId="3970777077" sldId="2147483653"/>
          </pc:sldLayoutMkLst>
        </pc:sldLayoutChg>
        <pc:sldLayoutChg chg="add del">
          <pc:chgData name="Ruhi Shahid" userId="af5d83f9-3214-4df2-81fa-2113722d91a8" providerId="ADAL" clId="{AD288904-8752-4B20-8EEB-E9B0E91FF6D9}" dt="2025-06-18T15:06:34.913" v="2" actId="2696"/>
          <pc:sldLayoutMkLst>
            <pc:docMk/>
            <pc:sldMasterMk cId="2772397670" sldId="2147483648"/>
            <pc:sldLayoutMk cId="739642248" sldId="2147483654"/>
          </pc:sldLayoutMkLst>
        </pc:sldLayoutChg>
        <pc:sldLayoutChg chg="add del">
          <pc:chgData name="Ruhi Shahid" userId="af5d83f9-3214-4df2-81fa-2113722d91a8" providerId="ADAL" clId="{AD288904-8752-4B20-8EEB-E9B0E91FF6D9}" dt="2025-06-18T15:06:34.913" v="2" actId="2696"/>
          <pc:sldLayoutMkLst>
            <pc:docMk/>
            <pc:sldMasterMk cId="2772397670" sldId="2147483648"/>
            <pc:sldLayoutMk cId="4283430836" sldId="2147483655"/>
          </pc:sldLayoutMkLst>
        </pc:sldLayoutChg>
        <pc:sldLayoutChg chg="add del">
          <pc:chgData name="Ruhi Shahid" userId="af5d83f9-3214-4df2-81fa-2113722d91a8" providerId="ADAL" clId="{AD288904-8752-4B20-8EEB-E9B0E91FF6D9}" dt="2025-06-18T15:06:34.913" v="2" actId="2696"/>
          <pc:sldLayoutMkLst>
            <pc:docMk/>
            <pc:sldMasterMk cId="2772397670" sldId="2147483648"/>
            <pc:sldLayoutMk cId="2208406040" sldId="2147483656"/>
          </pc:sldLayoutMkLst>
        </pc:sldLayoutChg>
        <pc:sldLayoutChg chg="add del">
          <pc:chgData name="Ruhi Shahid" userId="af5d83f9-3214-4df2-81fa-2113722d91a8" providerId="ADAL" clId="{AD288904-8752-4B20-8EEB-E9B0E91FF6D9}" dt="2025-06-18T15:06:34.913" v="2" actId="2696"/>
          <pc:sldLayoutMkLst>
            <pc:docMk/>
            <pc:sldMasterMk cId="2772397670" sldId="2147483648"/>
            <pc:sldLayoutMk cId="138374406" sldId="2147483657"/>
          </pc:sldLayoutMkLst>
        </pc:sldLayoutChg>
        <pc:sldLayoutChg chg="add del">
          <pc:chgData name="Ruhi Shahid" userId="af5d83f9-3214-4df2-81fa-2113722d91a8" providerId="ADAL" clId="{AD288904-8752-4B20-8EEB-E9B0E91FF6D9}" dt="2025-06-18T15:06:34.913" v="2" actId="2696"/>
          <pc:sldLayoutMkLst>
            <pc:docMk/>
            <pc:sldMasterMk cId="2772397670" sldId="2147483648"/>
            <pc:sldLayoutMk cId="1043053508" sldId="2147483658"/>
          </pc:sldLayoutMkLst>
        </pc:sldLayoutChg>
        <pc:sldLayoutChg chg="add del">
          <pc:chgData name="Ruhi Shahid" userId="af5d83f9-3214-4df2-81fa-2113722d91a8" providerId="ADAL" clId="{AD288904-8752-4B20-8EEB-E9B0E91FF6D9}" dt="2025-06-18T15:06:34.913" v="2" actId="2696"/>
          <pc:sldLayoutMkLst>
            <pc:docMk/>
            <pc:sldMasterMk cId="2772397670" sldId="2147483648"/>
            <pc:sldLayoutMk cId="3193435942" sldId="2147483659"/>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downhamz\AppData\Local\Microsoft\Windows\INetCache\Content.Outlook\VW8ZQAPM\Pie%20Chart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downhamz\AppData\Local\Microsoft\Windows\INetCache\Content.Outlook\VW8ZQAPM\Pie%20Charts.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Data</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4F7-44A5-A4DF-90E8135256B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4F7-44A5-A4DF-90E8135256B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4F7-44A5-A4DF-90E8135256BA}"/>
              </c:ext>
            </c:extLst>
          </c:dPt>
          <c:cat>
            <c:strRef>
              <c:f>Sheet1!$A$2:$A$4</c:f>
              <c:strCache>
                <c:ptCount val="3"/>
                <c:pt idx="0">
                  <c:v>Group</c:v>
                </c:pt>
                <c:pt idx="1">
                  <c:v>1 to 1 </c:v>
                </c:pt>
                <c:pt idx="2">
                  <c:v>Both </c:v>
                </c:pt>
              </c:strCache>
            </c:strRef>
          </c:cat>
          <c:val>
            <c:numRef>
              <c:f>Sheet1!$B$2:$B$4</c:f>
              <c:numCache>
                <c:formatCode>General</c:formatCode>
                <c:ptCount val="3"/>
                <c:pt idx="0">
                  <c:v>3</c:v>
                </c:pt>
                <c:pt idx="1">
                  <c:v>9</c:v>
                </c:pt>
                <c:pt idx="2">
                  <c:v>1</c:v>
                </c:pt>
              </c:numCache>
            </c:numRef>
          </c:val>
          <c:extLst>
            <c:ext xmlns:c16="http://schemas.microsoft.com/office/drawing/2014/chart" uri="{C3380CC4-5D6E-409C-BE32-E72D297353CC}">
              <c16:uniqueId val="{00000000-BF4F-4FE4-8998-0AEC63267082}"/>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GB" sz="1800"/>
              <a:t>April 2024</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A08-43C0-8D31-CCA8E6338C8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A08-43C0-8D31-CCA8E6338C82}"/>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Sheet1!$B$3:$B$4</c:f>
              <c:strCache>
                <c:ptCount val="2"/>
                <c:pt idx="0">
                  <c:v>Accepted</c:v>
                </c:pt>
                <c:pt idx="1">
                  <c:v>Declined</c:v>
                </c:pt>
              </c:strCache>
            </c:strRef>
          </c:cat>
          <c:val>
            <c:numRef>
              <c:f>Sheet1!$C$3:$C$4</c:f>
              <c:numCache>
                <c:formatCode>General</c:formatCode>
                <c:ptCount val="2"/>
                <c:pt idx="0">
                  <c:v>13</c:v>
                </c:pt>
                <c:pt idx="1">
                  <c:v>50</c:v>
                </c:pt>
              </c:numCache>
            </c:numRef>
          </c:val>
          <c:extLst>
            <c:ext xmlns:c16="http://schemas.microsoft.com/office/drawing/2014/chart" uri="{C3380CC4-5D6E-409C-BE32-E72D297353CC}">
              <c16:uniqueId val="{00000004-7A08-43C0-8D31-CCA8E6338C82}"/>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GB" sz="1800" dirty="0"/>
              <a:t>June 2025</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ED5-4A77-87B6-2ADE95AE20E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ED5-4A77-87B6-2ADE95AE20EA}"/>
              </c:ext>
            </c:extLst>
          </c:dPt>
          <c:dLbls>
            <c:dLbl>
              <c:idx val="0"/>
              <c:tx>
                <c:rich>
                  <a:bodyPr/>
                  <a:lstStyle/>
                  <a:p>
                    <a:r>
                      <a:rPr lang="en-US" dirty="0"/>
                      <a:t>32%</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4ED5-4A77-87B6-2ADE95AE20EA}"/>
                </c:ext>
              </c:extLst>
            </c:dLbl>
            <c:dLbl>
              <c:idx val="1"/>
              <c:tx>
                <c:rich>
                  <a:bodyPr/>
                  <a:lstStyle/>
                  <a:p>
                    <a:r>
                      <a:rPr lang="en-US" dirty="0"/>
                      <a:t>68%</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4ED5-4A77-87B6-2ADE95AE20E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Sheet1!$B$26:$B$27</c:f>
              <c:strCache>
                <c:ptCount val="2"/>
                <c:pt idx="0">
                  <c:v>Accepted</c:v>
                </c:pt>
                <c:pt idx="1">
                  <c:v>Declined</c:v>
                </c:pt>
              </c:strCache>
            </c:strRef>
          </c:cat>
          <c:val>
            <c:numRef>
              <c:f>Sheet1!$C$26:$C$27</c:f>
              <c:numCache>
                <c:formatCode>General</c:formatCode>
                <c:ptCount val="2"/>
                <c:pt idx="0">
                  <c:v>19</c:v>
                </c:pt>
                <c:pt idx="1">
                  <c:v>46</c:v>
                </c:pt>
              </c:numCache>
            </c:numRef>
          </c:val>
          <c:extLst>
            <c:ext xmlns:c16="http://schemas.microsoft.com/office/drawing/2014/chart" uri="{C3380CC4-5D6E-409C-BE32-E72D297353CC}">
              <c16:uniqueId val="{00000004-4ED5-4A77-87B6-2ADE95AE20EA}"/>
            </c:ext>
          </c:extLst>
        </c:ser>
        <c:dLbls>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0A8A60-AE97-496C-A5DD-AD6012401F0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2A340C75-A2EE-4238-8751-D8DBD73547ED}">
      <dgm:prSet/>
      <dgm:spPr/>
      <dgm:t>
        <a:bodyPr/>
        <a:lstStyle/>
        <a:p>
          <a:r>
            <a:rPr lang="en-GB"/>
            <a:t>Barriers to attending group sessions included: </a:t>
          </a:r>
          <a:endParaRPr lang="en-US"/>
        </a:p>
      </dgm:t>
    </dgm:pt>
    <dgm:pt modelId="{E745231B-0C7E-42F1-B624-AC8E61642224}" type="parTrans" cxnId="{C06140A5-C5BD-449F-BBC6-0A4D43DD6F99}">
      <dgm:prSet/>
      <dgm:spPr/>
      <dgm:t>
        <a:bodyPr/>
        <a:lstStyle/>
        <a:p>
          <a:endParaRPr lang="en-US"/>
        </a:p>
      </dgm:t>
    </dgm:pt>
    <dgm:pt modelId="{55CB6042-C10C-4264-9DD0-25E16EAD9953}" type="sibTrans" cxnId="{C06140A5-C5BD-449F-BBC6-0A4D43DD6F99}">
      <dgm:prSet/>
      <dgm:spPr/>
      <dgm:t>
        <a:bodyPr/>
        <a:lstStyle/>
        <a:p>
          <a:endParaRPr lang="en-US"/>
        </a:p>
      </dgm:t>
    </dgm:pt>
    <dgm:pt modelId="{78D01338-5AFA-4727-91CB-D1E45BC6F97B}">
      <dgm:prSet/>
      <dgm:spPr/>
      <dgm:t>
        <a:bodyPr/>
        <a:lstStyle/>
        <a:p>
          <a:r>
            <a:rPr lang="en-GB" b="0" i="0"/>
            <a:t>“Don’t work well in groups”</a:t>
          </a:r>
          <a:endParaRPr lang="en-US"/>
        </a:p>
      </dgm:t>
    </dgm:pt>
    <dgm:pt modelId="{CD10D2D4-B456-4CC2-8652-184CD3BFE5FF}" type="parTrans" cxnId="{67CCF3EF-EBA1-434B-BE8B-A8459276D426}">
      <dgm:prSet/>
      <dgm:spPr/>
      <dgm:t>
        <a:bodyPr/>
        <a:lstStyle/>
        <a:p>
          <a:endParaRPr lang="en-US"/>
        </a:p>
      </dgm:t>
    </dgm:pt>
    <dgm:pt modelId="{9570232A-3E6B-4D98-B931-2506A6D8D0B2}" type="sibTrans" cxnId="{67CCF3EF-EBA1-434B-BE8B-A8459276D426}">
      <dgm:prSet/>
      <dgm:spPr/>
      <dgm:t>
        <a:bodyPr/>
        <a:lstStyle/>
        <a:p>
          <a:endParaRPr lang="en-US"/>
        </a:p>
      </dgm:t>
    </dgm:pt>
    <dgm:pt modelId="{1D02F61D-42F1-460B-8BBD-7CB76030D3F8}">
      <dgm:prSet/>
      <dgm:spPr/>
      <dgm:t>
        <a:bodyPr/>
        <a:lstStyle/>
        <a:p>
          <a:r>
            <a:rPr lang="en-GB" b="0" i="0"/>
            <a:t>“Work commitments”</a:t>
          </a:r>
          <a:endParaRPr lang="en-US"/>
        </a:p>
      </dgm:t>
    </dgm:pt>
    <dgm:pt modelId="{7F7E1A57-9216-4C73-9ED1-72B773976C55}" type="parTrans" cxnId="{B965E4F4-93CB-42D2-B22B-45D03B5FD747}">
      <dgm:prSet/>
      <dgm:spPr/>
      <dgm:t>
        <a:bodyPr/>
        <a:lstStyle/>
        <a:p>
          <a:endParaRPr lang="en-US"/>
        </a:p>
      </dgm:t>
    </dgm:pt>
    <dgm:pt modelId="{07D273E7-1884-4B8E-B89F-F36852EE7D19}" type="sibTrans" cxnId="{B965E4F4-93CB-42D2-B22B-45D03B5FD747}">
      <dgm:prSet/>
      <dgm:spPr/>
      <dgm:t>
        <a:bodyPr/>
        <a:lstStyle/>
        <a:p>
          <a:endParaRPr lang="en-US"/>
        </a:p>
      </dgm:t>
    </dgm:pt>
    <dgm:pt modelId="{3282CC0A-659A-4B49-A8A0-2215CCE6A127}">
      <dgm:prSet/>
      <dgm:spPr/>
      <dgm:t>
        <a:bodyPr/>
        <a:lstStyle/>
        <a:p>
          <a:r>
            <a:rPr lang="en-GB" b="0" i="0"/>
            <a:t>“Family, commitments”</a:t>
          </a:r>
          <a:endParaRPr lang="en-US"/>
        </a:p>
      </dgm:t>
    </dgm:pt>
    <dgm:pt modelId="{90B21E3D-3B7E-4CDD-8E8A-E0A37FA46DA0}" type="parTrans" cxnId="{2ACAA007-6110-4A12-9F6B-1E28C1D9ADFB}">
      <dgm:prSet/>
      <dgm:spPr/>
      <dgm:t>
        <a:bodyPr/>
        <a:lstStyle/>
        <a:p>
          <a:endParaRPr lang="en-US"/>
        </a:p>
      </dgm:t>
    </dgm:pt>
    <dgm:pt modelId="{0A75CFB8-5B4B-4D5F-84E4-9FAFB60ECEDD}" type="sibTrans" cxnId="{2ACAA007-6110-4A12-9F6B-1E28C1D9ADFB}">
      <dgm:prSet/>
      <dgm:spPr/>
      <dgm:t>
        <a:bodyPr/>
        <a:lstStyle/>
        <a:p>
          <a:endParaRPr lang="en-US"/>
        </a:p>
      </dgm:t>
    </dgm:pt>
    <dgm:pt modelId="{9E5AE30A-F859-456F-A63B-78A2357C5E2D}">
      <dgm:prSet/>
      <dgm:spPr/>
      <dgm:t>
        <a:bodyPr/>
        <a:lstStyle/>
        <a:p>
          <a:r>
            <a:rPr lang="en-GB" b="0" i="0"/>
            <a:t>“Concerned that I will know the people who attend in another capacity” </a:t>
          </a:r>
          <a:endParaRPr lang="en-US"/>
        </a:p>
      </dgm:t>
    </dgm:pt>
    <dgm:pt modelId="{584F87BA-1FB1-4980-AF02-22FA29EF8292}" type="parTrans" cxnId="{B43FFA22-02EC-421E-912A-77AAE11B7823}">
      <dgm:prSet/>
      <dgm:spPr/>
      <dgm:t>
        <a:bodyPr/>
        <a:lstStyle/>
        <a:p>
          <a:endParaRPr lang="en-US"/>
        </a:p>
      </dgm:t>
    </dgm:pt>
    <dgm:pt modelId="{06BF1F22-7E68-42C3-B90A-38DBB2684F39}" type="sibTrans" cxnId="{B43FFA22-02EC-421E-912A-77AAE11B7823}">
      <dgm:prSet/>
      <dgm:spPr/>
      <dgm:t>
        <a:bodyPr/>
        <a:lstStyle/>
        <a:p>
          <a:endParaRPr lang="en-US"/>
        </a:p>
      </dgm:t>
    </dgm:pt>
    <dgm:pt modelId="{CB697345-4356-48B3-B6E6-9B3B03325314}">
      <dgm:prSet/>
      <dgm:spPr/>
      <dgm:t>
        <a:bodyPr/>
        <a:lstStyle/>
        <a:p>
          <a:r>
            <a:rPr lang="en-GB" b="0" i="0"/>
            <a:t>“Transport” </a:t>
          </a:r>
          <a:endParaRPr lang="en-US"/>
        </a:p>
      </dgm:t>
    </dgm:pt>
    <dgm:pt modelId="{54EBAD81-CA83-41AA-ABC8-821AF37A9F7A}" type="parTrans" cxnId="{91C5CB09-4553-45FD-B920-FCB8620D6C5C}">
      <dgm:prSet/>
      <dgm:spPr/>
      <dgm:t>
        <a:bodyPr/>
        <a:lstStyle/>
        <a:p>
          <a:endParaRPr lang="en-US"/>
        </a:p>
      </dgm:t>
    </dgm:pt>
    <dgm:pt modelId="{94AA5883-1B80-44BC-B77C-02EB7F2F4560}" type="sibTrans" cxnId="{91C5CB09-4553-45FD-B920-FCB8620D6C5C}">
      <dgm:prSet/>
      <dgm:spPr/>
      <dgm:t>
        <a:bodyPr/>
        <a:lstStyle/>
        <a:p>
          <a:endParaRPr lang="en-US"/>
        </a:p>
      </dgm:t>
    </dgm:pt>
    <dgm:pt modelId="{22CED100-9177-42E5-9729-DA7F406763B2}">
      <dgm:prSet/>
      <dgm:spPr/>
      <dgm:t>
        <a:bodyPr/>
        <a:lstStyle/>
        <a:p>
          <a:r>
            <a:rPr lang="en-GB" b="0" i="0"/>
            <a:t>“Lack of time.”</a:t>
          </a:r>
          <a:endParaRPr lang="en-US"/>
        </a:p>
      </dgm:t>
    </dgm:pt>
    <dgm:pt modelId="{CC56F49B-8977-49F0-85D4-ED21CD967412}" type="parTrans" cxnId="{6ABDF840-97FD-411E-8070-09B5D049D83F}">
      <dgm:prSet/>
      <dgm:spPr/>
      <dgm:t>
        <a:bodyPr/>
        <a:lstStyle/>
        <a:p>
          <a:endParaRPr lang="en-US"/>
        </a:p>
      </dgm:t>
    </dgm:pt>
    <dgm:pt modelId="{BF781D81-5E28-4EA7-9755-0F8C39524DE3}" type="sibTrans" cxnId="{6ABDF840-97FD-411E-8070-09B5D049D83F}">
      <dgm:prSet/>
      <dgm:spPr/>
      <dgm:t>
        <a:bodyPr/>
        <a:lstStyle/>
        <a:p>
          <a:endParaRPr lang="en-US"/>
        </a:p>
      </dgm:t>
    </dgm:pt>
    <dgm:pt modelId="{404E97DD-0782-453D-8275-B0DE016E5831}" type="pres">
      <dgm:prSet presAssocID="{C40A8A60-AE97-496C-A5DD-AD6012401F09}" presName="linear" presStyleCnt="0">
        <dgm:presLayoutVars>
          <dgm:animLvl val="lvl"/>
          <dgm:resizeHandles val="exact"/>
        </dgm:presLayoutVars>
      </dgm:prSet>
      <dgm:spPr/>
    </dgm:pt>
    <dgm:pt modelId="{078E0C75-5844-474A-8E6A-D0FF413F7417}" type="pres">
      <dgm:prSet presAssocID="{2A340C75-A2EE-4238-8751-D8DBD73547ED}" presName="parentText" presStyleLbl="node1" presStyleIdx="0" presStyleCnt="7">
        <dgm:presLayoutVars>
          <dgm:chMax val="0"/>
          <dgm:bulletEnabled val="1"/>
        </dgm:presLayoutVars>
      </dgm:prSet>
      <dgm:spPr/>
    </dgm:pt>
    <dgm:pt modelId="{7DB0D3DA-31C6-43AD-9DF2-AFED523E4F44}" type="pres">
      <dgm:prSet presAssocID="{55CB6042-C10C-4264-9DD0-25E16EAD9953}" presName="spacer" presStyleCnt="0"/>
      <dgm:spPr/>
    </dgm:pt>
    <dgm:pt modelId="{51668E13-1815-4733-A7CC-78EFD017A561}" type="pres">
      <dgm:prSet presAssocID="{78D01338-5AFA-4727-91CB-D1E45BC6F97B}" presName="parentText" presStyleLbl="node1" presStyleIdx="1" presStyleCnt="7">
        <dgm:presLayoutVars>
          <dgm:chMax val="0"/>
          <dgm:bulletEnabled val="1"/>
        </dgm:presLayoutVars>
      </dgm:prSet>
      <dgm:spPr/>
    </dgm:pt>
    <dgm:pt modelId="{EAFDDAC4-F100-45F5-9D46-838149263171}" type="pres">
      <dgm:prSet presAssocID="{9570232A-3E6B-4D98-B931-2506A6D8D0B2}" presName="spacer" presStyleCnt="0"/>
      <dgm:spPr/>
    </dgm:pt>
    <dgm:pt modelId="{2E0D5EAF-F11F-4E32-BE7B-15CA5FBBCC90}" type="pres">
      <dgm:prSet presAssocID="{1D02F61D-42F1-460B-8BBD-7CB76030D3F8}" presName="parentText" presStyleLbl="node1" presStyleIdx="2" presStyleCnt="7">
        <dgm:presLayoutVars>
          <dgm:chMax val="0"/>
          <dgm:bulletEnabled val="1"/>
        </dgm:presLayoutVars>
      </dgm:prSet>
      <dgm:spPr/>
    </dgm:pt>
    <dgm:pt modelId="{BC123D60-90B5-46CA-95CE-D1BA2C13F179}" type="pres">
      <dgm:prSet presAssocID="{07D273E7-1884-4B8E-B89F-F36852EE7D19}" presName="spacer" presStyleCnt="0"/>
      <dgm:spPr/>
    </dgm:pt>
    <dgm:pt modelId="{EE7D47A5-FBCD-4D23-8CCE-D66C5B53EEBD}" type="pres">
      <dgm:prSet presAssocID="{3282CC0A-659A-4B49-A8A0-2215CCE6A127}" presName="parentText" presStyleLbl="node1" presStyleIdx="3" presStyleCnt="7">
        <dgm:presLayoutVars>
          <dgm:chMax val="0"/>
          <dgm:bulletEnabled val="1"/>
        </dgm:presLayoutVars>
      </dgm:prSet>
      <dgm:spPr/>
    </dgm:pt>
    <dgm:pt modelId="{65C2368A-76EE-4888-95A5-F7FCBCE30A4F}" type="pres">
      <dgm:prSet presAssocID="{0A75CFB8-5B4B-4D5F-84E4-9FAFB60ECEDD}" presName="spacer" presStyleCnt="0"/>
      <dgm:spPr/>
    </dgm:pt>
    <dgm:pt modelId="{B5D977E7-8AF7-4FC2-AF76-00C6C399E262}" type="pres">
      <dgm:prSet presAssocID="{9E5AE30A-F859-456F-A63B-78A2357C5E2D}" presName="parentText" presStyleLbl="node1" presStyleIdx="4" presStyleCnt="7">
        <dgm:presLayoutVars>
          <dgm:chMax val="0"/>
          <dgm:bulletEnabled val="1"/>
        </dgm:presLayoutVars>
      </dgm:prSet>
      <dgm:spPr/>
    </dgm:pt>
    <dgm:pt modelId="{6E8E1B73-C5B0-43CC-A85E-C5BB3121A529}" type="pres">
      <dgm:prSet presAssocID="{06BF1F22-7E68-42C3-B90A-38DBB2684F39}" presName="spacer" presStyleCnt="0"/>
      <dgm:spPr/>
    </dgm:pt>
    <dgm:pt modelId="{7FE55A36-97A5-45E1-94EC-E615A9DEA857}" type="pres">
      <dgm:prSet presAssocID="{CB697345-4356-48B3-B6E6-9B3B03325314}" presName="parentText" presStyleLbl="node1" presStyleIdx="5" presStyleCnt="7">
        <dgm:presLayoutVars>
          <dgm:chMax val="0"/>
          <dgm:bulletEnabled val="1"/>
        </dgm:presLayoutVars>
      </dgm:prSet>
      <dgm:spPr/>
    </dgm:pt>
    <dgm:pt modelId="{191BE706-66D8-4936-AFB8-74E2B33715B6}" type="pres">
      <dgm:prSet presAssocID="{94AA5883-1B80-44BC-B77C-02EB7F2F4560}" presName="spacer" presStyleCnt="0"/>
      <dgm:spPr/>
    </dgm:pt>
    <dgm:pt modelId="{95C930E4-2CB2-4801-B088-B1F70E36BA86}" type="pres">
      <dgm:prSet presAssocID="{22CED100-9177-42E5-9729-DA7F406763B2}" presName="parentText" presStyleLbl="node1" presStyleIdx="6" presStyleCnt="7">
        <dgm:presLayoutVars>
          <dgm:chMax val="0"/>
          <dgm:bulletEnabled val="1"/>
        </dgm:presLayoutVars>
      </dgm:prSet>
      <dgm:spPr/>
    </dgm:pt>
  </dgm:ptLst>
  <dgm:cxnLst>
    <dgm:cxn modelId="{2ACAA007-6110-4A12-9F6B-1E28C1D9ADFB}" srcId="{C40A8A60-AE97-496C-A5DD-AD6012401F09}" destId="{3282CC0A-659A-4B49-A8A0-2215CCE6A127}" srcOrd="3" destOrd="0" parTransId="{90B21E3D-3B7E-4CDD-8E8A-E0A37FA46DA0}" sibTransId="{0A75CFB8-5B4B-4D5F-84E4-9FAFB60ECEDD}"/>
    <dgm:cxn modelId="{91C5CB09-4553-45FD-B920-FCB8620D6C5C}" srcId="{C40A8A60-AE97-496C-A5DD-AD6012401F09}" destId="{CB697345-4356-48B3-B6E6-9B3B03325314}" srcOrd="5" destOrd="0" parTransId="{54EBAD81-CA83-41AA-ABC8-821AF37A9F7A}" sibTransId="{94AA5883-1B80-44BC-B77C-02EB7F2F4560}"/>
    <dgm:cxn modelId="{B43FFA22-02EC-421E-912A-77AAE11B7823}" srcId="{C40A8A60-AE97-496C-A5DD-AD6012401F09}" destId="{9E5AE30A-F859-456F-A63B-78A2357C5E2D}" srcOrd="4" destOrd="0" parTransId="{584F87BA-1FB1-4980-AF02-22FA29EF8292}" sibTransId="{06BF1F22-7E68-42C3-B90A-38DBB2684F39}"/>
    <dgm:cxn modelId="{7F568626-AF63-4180-AEF7-63ED42D82D83}" type="presOf" srcId="{C40A8A60-AE97-496C-A5DD-AD6012401F09}" destId="{404E97DD-0782-453D-8275-B0DE016E5831}" srcOrd="0" destOrd="0" presId="urn:microsoft.com/office/officeart/2005/8/layout/vList2"/>
    <dgm:cxn modelId="{6ABDF840-97FD-411E-8070-09B5D049D83F}" srcId="{C40A8A60-AE97-496C-A5DD-AD6012401F09}" destId="{22CED100-9177-42E5-9729-DA7F406763B2}" srcOrd="6" destOrd="0" parTransId="{CC56F49B-8977-49F0-85D4-ED21CD967412}" sibTransId="{BF781D81-5E28-4EA7-9755-0F8C39524DE3}"/>
    <dgm:cxn modelId="{1D28656E-491C-45BC-A410-6544F2B47DE3}" type="presOf" srcId="{2A340C75-A2EE-4238-8751-D8DBD73547ED}" destId="{078E0C75-5844-474A-8E6A-D0FF413F7417}" srcOrd="0" destOrd="0" presId="urn:microsoft.com/office/officeart/2005/8/layout/vList2"/>
    <dgm:cxn modelId="{E4CE6F81-EE95-4E60-B8AA-B265A66A8519}" type="presOf" srcId="{3282CC0A-659A-4B49-A8A0-2215CCE6A127}" destId="{EE7D47A5-FBCD-4D23-8CCE-D66C5B53EEBD}" srcOrd="0" destOrd="0" presId="urn:microsoft.com/office/officeart/2005/8/layout/vList2"/>
    <dgm:cxn modelId="{AA7F8093-A7D4-43E0-9DD2-062677727207}" type="presOf" srcId="{CB697345-4356-48B3-B6E6-9B3B03325314}" destId="{7FE55A36-97A5-45E1-94EC-E615A9DEA857}" srcOrd="0" destOrd="0" presId="urn:microsoft.com/office/officeart/2005/8/layout/vList2"/>
    <dgm:cxn modelId="{71F2D19E-8B9C-40F2-BF2E-9FB2A225D171}" type="presOf" srcId="{1D02F61D-42F1-460B-8BBD-7CB76030D3F8}" destId="{2E0D5EAF-F11F-4E32-BE7B-15CA5FBBCC90}" srcOrd="0" destOrd="0" presId="urn:microsoft.com/office/officeart/2005/8/layout/vList2"/>
    <dgm:cxn modelId="{C06140A5-C5BD-449F-BBC6-0A4D43DD6F99}" srcId="{C40A8A60-AE97-496C-A5DD-AD6012401F09}" destId="{2A340C75-A2EE-4238-8751-D8DBD73547ED}" srcOrd="0" destOrd="0" parTransId="{E745231B-0C7E-42F1-B624-AC8E61642224}" sibTransId="{55CB6042-C10C-4264-9DD0-25E16EAD9953}"/>
    <dgm:cxn modelId="{43637BC4-DA1C-4474-8431-355520B83209}" type="presOf" srcId="{9E5AE30A-F859-456F-A63B-78A2357C5E2D}" destId="{B5D977E7-8AF7-4FC2-AF76-00C6C399E262}" srcOrd="0" destOrd="0" presId="urn:microsoft.com/office/officeart/2005/8/layout/vList2"/>
    <dgm:cxn modelId="{D83401CE-8390-431D-AEB8-D2225FB611E6}" type="presOf" srcId="{22CED100-9177-42E5-9729-DA7F406763B2}" destId="{95C930E4-2CB2-4801-B088-B1F70E36BA86}" srcOrd="0" destOrd="0" presId="urn:microsoft.com/office/officeart/2005/8/layout/vList2"/>
    <dgm:cxn modelId="{3272C7D3-DE63-4BBF-9585-764C6F03AAF6}" type="presOf" srcId="{78D01338-5AFA-4727-91CB-D1E45BC6F97B}" destId="{51668E13-1815-4733-A7CC-78EFD017A561}" srcOrd="0" destOrd="0" presId="urn:microsoft.com/office/officeart/2005/8/layout/vList2"/>
    <dgm:cxn modelId="{67CCF3EF-EBA1-434B-BE8B-A8459276D426}" srcId="{C40A8A60-AE97-496C-A5DD-AD6012401F09}" destId="{78D01338-5AFA-4727-91CB-D1E45BC6F97B}" srcOrd="1" destOrd="0" parTransId="{CD10D2D4-B456-4CC2-8652-184CD3BFE5FF}" sibTransId="{9570232A-3E6B-4D98-B931-2506A6D8D0B2}"/>
    <dgm:cxn modelId="{B965E4F4-93CB-42D2-B22B-45D03B5FD747}" srcId="{C40A8A60-AE97-496C-A5DD-AD6012401F09}" destId="{1D02F61D-42F1-460B-8BBD-7CB76030D3F8}" srcOrd="2" destOrd="0" parTransId="{7F7E1A57-9216-4C73-9ED1-72B773976C55}" sibTransId="{07D273E7-1884-4B8E-B89F-F36852EE7D19}"/>
    <dgm:cxn modelId="{724ACC32-8FC3-49AA-B20C-FCF14374671B}" type="presParOf" srcId="{404E97DD-0782-453D-8275-B0DE016E5831}" destId="{078E0C75-5844-474A-8E6A-D0FF413F7417}" srcOrd="0" destOrd="0" presId="urn:microsoft.com/office/officeart/2005/8/layout/vList2"/>
    <dgm:cxn modelId="{0553909A-085C-4DD5-8285-B9B9ECB0EE1F}" type="presParOf" srcId="{404E97DD-0782-453D-8275-B0DE016E5831}" destId="{7DB0D3DA-31C6-43AD-9DF2-AFED523E4F44}" srcOrd="1" destOrd="0" presId="urn:microsoft.com/office/officeart/2005/8/layout/vList2"/>
    <dgm:cxn modelId="{49C84F06-ECB0-483E-9CF6-A4059EBE9D47}" type="presParOf" srcId="{404E97DD-0782-453D-8275-B0DE016E5831}" destId="{51668E13-1815-4733-A7CC-78EFD017A561}" srcOrd="2" destOrd="0" presId="urn:microsoft.com/office/officeart/2005/8/layout/vList2"/>
    <dgm:cxn modelId="{32BC2D95-24D1-4A5F-AD22-49C114F01CB6}" type="presParOf" srcId="{404E97DD-0782-453D-8275-B0DE016E5831}" destId="{EAFDDAC4-F100-45F5-9D46-838149263171}" srcOrd="3" destOrd="0" presId="urn:microsoft.com/office/officeart/2005/8/layout/vList2"/>
    <dgm:cxn modelId="{9D8B01FB-52D7-4F7E-9F3C-F5DE7BF5EFFC}" type="presParOf" srcId="{404E97DD-0782-453D-8275-B0DE016E5831}" destId="{2E0D5EAF-F11F-4E32-BE7B-15CA5FBBCC90}" srcOrd="4" destOrd="0" presId="urn:microsoft.com/office/officeart/2005/8/layout/vList2"/>
    <dgm:cxn modelId="{00B5D177-2977-47B5-AE62-BF32D4C74329}" type="presParOf" srcId="{404E97DD-0782-453D-8275-B0DE016E5831}" destId="{BC123D60-90B5-46CA-95CE-D1BA2C13F179}" srcOrd="5" destOrd="0" presId="urn:microsoft.com/office/officeart/2005/8/layout/vList2"/>
    <dgm:cxn modelId="{00F2DF96-4318-4A58-820F-6862947FD78E}" type="presParOf" srcId="{404E97DD-0782-453D-8275-B0DE016E5831}" destId="{EE7D47A5-FBCD-4D23-8CCE-D66C5B53EEBD}" srcOrd="6" destOrd="0" presId="urn:microsoft.com/office/officeart/2005/8/layout/vList2"/>
    <dgm:cxn modelId="{51E59348-FA3B-4F1A-A7A0-7EDC4F53DC2C}" type="presParOf" srcId="{404E97DD-0782-453D-8275-B0DE016E5831}" destId="{65C2368A-76EE-4888-95A5-F7FCBCE30A4F}" srcOrd="7" destOrd="0" presId="urn:microsoft.com/office/officeart/2005/8/layout/vList2"/>
    <dgm:cxn modelId="{EEDEA056-03CD-4A0F-85B1-3E9840856CCD}" type="presParOf" srcId="{404E97DD-0782-453D-8275-B0DE016E5831}" destId="{B5D977E7-8AF7-4FC2-AF76-00C6C399E262}" srcOrd="8" destOrd="0" presId="urn:microsoft.com/office/officeart/2005/8/layout/vList2"/>
    <dgm:cxn modelId="{879CA3E3-89DD-420A-9ACA-0EB90A31C469}" type="presParOf" srcId="{404E97DD-0782-453D-8275-B0DE016E5831}" destId="{6E8E1B73-C5B0-43CC-A85E-C5BB3121A529}" srcOrd="9" destOrd="0" presId="urn:microsoft.com/office/officeart/2005/8/layout/vList2"/>
    <dgm:cxn modelId="{54E49E7F-30D1-49BF-85D6-BA1DB20E1AA6}" type="presParOf" srcId="{404E97DD-0782-453D-8275-B0DE016E5831}" destId="{7FE55A36-97A5-45E1-94EC-E615A9DEA857}" srcOrd="10" destOrd="0" presId="urn:microsoft.com/office/officeart/2005/8/layout/vList2"/>
    <dgm:cxn modelId="{0C84860A-E455-4945-941B-3619E6D0DC9B}" type="presParOf" srcId="{404E97DD-0782-453D-8275-B0DE016E5831}" destId="{191BE706-66D8-4936-AFB8-74E2B33715B6}" srcOrd="11" destOrd="0" presId="urn:microsoft.com/office/officeart/2005/8/layout/vList2"/>
    <dgm:cxn modelId="{D51CF466-9358-46E0-8B72-EF85F24298AB}" type="presParOf" srcId="{404E97DD-0782-453D-8275-B0DE016E5831}" destId="{95C930E4-2CB2-4801-B088-B1F70E36BA86}"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8E0C75-5844-474A-8E6A-D0FF413F7417}">
      <dsp:nvSpPr>
        <dsp:cNvPr id="0" name=""/>
        <dsp:cNvSpPr/>
      </dsp:nvSpPr>
      <dsp:spPr>
        <a:xfrm>
          <a:off x="0" y="165204"/>
          <a:ext cx="6227539" cy="3837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Barriers to attending group sessions included: </a:t>
          </a:r>
          <a:endParaRPr lang="en-US" sz="1600" kern="1200"/>
        </a:p>
      </dsp:txBody>
      <dsp:txXfrm>
        <a:off x="18734" y="183938"/>
        <a:ext cx="6190071" cy="346292"/>
      </dsp:txXfrm>
    </dsp:sp>
    <dsp:sp modelId="{51668E13-1815-4733-A7CC-78EFD017A561}">
      <dsp:nvSpPr>
        <dsp:cNvPr id="0" name=""/>
        <dsp:cNvSpPr/>
      </dsp:nvSpPr>
      <dsp:spPr>
        <a:xfrm>
          <a:off x="0" y="595044"/>
          <a:ext cx="6227539" cy="3837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0" i="0" kern="1200"/>
            <a:t>“Don’t work well in groups”</a:t>
          </a:r>
          <a:endParaRPr lang="en-US" sz="1600" kern="1200"/>
        </a:p>
      </dsp:txBody>
      <dsp:txXfrm>
        <a:off x="18734" y="613778"/>
        <a:ext cx="6190071" cy="346292"/>
      </dsp:txXfrm>
    </dsp:sp>
    <dsp:sp modelId="{2E0D5EAF-F11F-4E32-BE7B-15CA5FBBCC90}">
      <dsp:nvSpPr>
        <dsp:cNvPr id="0" name=""/>
        <dsp:cNvSpPr/>
      </dsp:nvSpPr>
      <dsp:spPr>
        <a:xfrm>
          <a:off x="0" y="1024884"/>
          <a:ext cx="6227539" cy="3837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0" i="0" kern="1200"/>
            <a:t>“Work commitments”</a:t>
          </a:r>
          <a:endParaRPr lang="en-US" sz="1600" kern="1200"/>
        </a:p>
      </dsp:txBody>
      <dsp:txXfrm>
        <a:off x="18734" y="1043618"/>
        <a:ext cx="6190071" cy="346292"/>
      </dsp:txXfrm>
    </dsp:sp>
    <dsp:sp modelId="{EE7D47A5-FBCD-4D23-8CCE-D66C5B53EEBD}">
      <dsp:nvSpPr>
        <dsp:cNvPr id="0" name=""/>
        <dsp:cNvSpPr/>
      </dsp:nvSpPr>
      <dsp:spPr>
        <a:xfrm>
          <a:off x="0" y="1454724"/>
          <a:ext cx="6227539" cy="3837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0" i="0" kern="1200"/>
            <a:t>“Family, commitments”</a:t>
          </a:r>
          <a:endParaRPr lang="en-US" sz="1600" kern="1200"/>
        </a:p>
      </dsp:txBody>
      <dsp:txXfrm>
        <a:off x="18734" y="1473458"/>
        <a:ext cx="6190071" cy="346292"/>
      </dsp:txXfrm>
    </dsp:sp>
    <dsp:sp modelId="{B5D977E7-8AF7-4FC2-AF76-00C6C399E262}">
      <dsp:nvSpPr>
        <dsp:cNvPr id="0" name=""/>
        <dsp:cNvSpPr/>
      </dsp:nvSpPr>
      <dsp:spPr>
        <a:xfrm>
          <a:off x="0" y="1884564"/>
          <a:ext cx="6227539" cy="3837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0" i="0" kern="1200"/>
            <a:t>“Concerned that I will know the people who attend in another capacity” </a:t>
          </a:r>
          <a:endParaRPr lang="en-US" sz="1600" kern="1200"/>
        </a:p>
      </dsp:txBody>
      <dsp:txXfrm>
        <a:off x="18734" y="1903298"/>
        <a:ext cx="6190071" cy="346292"/>
      </dsp:txXfrm>
    </dsp:sp>
    <dsp:sp modelId="{7FE55A36-97A5-45E1-94EC-E615A9DEA857}">
      <dsp:nvSpPr>
        <dsp:cNvPr id="0" name=""/>
        <dsp:cNvSpPr/>
      </dsp:nvSpPr>
      <dsp:spPr>
        <a:xfrm>
          <a:off x="0" y="2314404"/>
          <a:ext cx="6227539" cy="3837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0" i="0" kern="1200"/>
            <a:t>“Transport” </a:t>
          </a:r>
          <a:endParaRPr lang="en-US" sz="1600" kern="1200"/>
        </a:p>
      </dsp:txBody>
      <dsp:txXfrm>
        <a:off x="18734" y="2333138"/>
        <a:ext cx="6190071" cy="346292"/>
      </dsp:txXfrm>
    </dsp:sp>
    <dsp:sp modelId="{95C930E4-2CB2-4801-B088-B1F70E36BA86}">
      <dsp:nvSpPr>
        <dsp:cNvPr id="0" name=""/>
        <dsp:cNvSpPr/>
      </dsp:nvSpPr>
      <dsp:spPr>
        <a:xfrm>
          <a:off x="0" y="2744244"/>
          <a:ext cx="6227539" cy="3837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0" i="0" kern="1200"/>
            <a:t>“Lack of time.”</a:t>
          </a:r>
          <a:endParaRPr lang="en-US" sz="1600" kern="1200"/>
        </a:p>
      </dsp:txBody>
      <dsp:txXfrm>
        <a:off x="18734" y="2762978"/>
        <a:ext cx="6190071" cy="34629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564092-4200-404A-A249-1F6EAE481344}" type="datetimeFigureOut">
              <a:rPr lang="en-GB" smtClean="0"/>
              <a:t>19/06/2025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326571-EAC8-4695-997E-7C298FB06761}" type="slidenum">
              <a:rPr lang="en-GB" smtClean="0"/>
              <a:t>‹#›</a:t>
            </a:fld>
            <a:endParaRPr lang="en-GB"/>
          </a:p>
        </p:txBody>
      </p:sp>
    </p:spTree>
    <p:extLst>
      <p:ext uri="{BB962C8B-B14F-4D97-AF65-F5344CB8AC3E}">
        <p14:creationId xmlns:p14="http://schemas.microsoft.com/office/powerpoint/2010/main" val="593807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77D989-D3B1-4A4B-8C88-4D400A89D79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87396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So, the overall project aim is to increase the uptake of Family Intervention as it had been neglected for some time due to </a:t>
            </a:r>
            <a:r>
              <a:rPr lang="en-GB" sz="1200" kern="1200" dirty="0" err="1">
                <a:solidFill>
                  <a:schemeClr val="tx1"/>
                </a:solidFill>
                <a:effectLst/>
                <a:latin typeface="+mn-lt"/>
                <a:ea typeface="+mn-ea"/>
                <a:cs typeface="+mn-cs"/>
              </a:rPr>
              <a:t>covid</a:t>
            </a:r>
            <a:r>
              <a:rPr lang="en-GB" sz="1200" kern="1200" dirty="0">
                <a:solidFill>
                  <a:schemeClr val="tx1"/>
                </a:solidFill>
                <a:effectLst/>
                <a:latin typeface="+mn-lt"/>
                <a:ea typeface="+mn-ea"/>
                <a:cs typeface="+mn-cs"/>
              </a:rPr>
              <a:t> issues and staffing changes.  </a:t>
            </a:r>
          </a:p>
          <a:p>
            <a:r>
              <a:rPr lang="en-GB" sz="1200" kern="1200" dirty="0">
                <a:solidFill>
                  <a:schemeClr val="tx1"/>
                </a:solidFill>
                <a:effectLst/>
                <a:latin typeface="+mn-lt"/>
                <a:ea typeface="+mn-ea"/>
                <a:cs typeface="+mn-cs"/>
              </a:rPr>
              <a:t>In an attempt to move forward, four clinical members of staff embarked on the King’s college training programme for CBT FI – which is a yearlong post graduate course</a:t>
            </a:r>
            <a:r>
              <a:rPr lang="en-GB" sz="1200" kern="1200" baseline="0" dirty="0">
                <a:solidFill>
                  <a:schemeClr val="tx1"/>
                </a:solidFill>
                <a:effectLst/>
                <a:latin typeface="+mn-lt"/>
                <a:ea typeface="+mn-ea"/>
                <a:cs typeface="+mn-cs"/>
              </a:rPr>
              <a:t> that</a:t>
            </a:r>
            <a:r>
              <a:rPr lang="en-GB" sz="1200" kern="1200" dirty="0">
                <a:solidFill>
                  <a:schemeClr val="tx1"/>
                </a:solidFill>
                <a:effectLst/>
                <a:latin typeface="+mn-lt"/>
                <a:ea typeface="+mn-ea"/>
                <a:cs typeface="+mn-cs"/>
              </a:rPr>
              <a:t> came to an end in January 2025.</a:t>
            </a:r>
            <a:r>
              <a:rPr lang="en-GB" sz="1200" kern="1200" baseline="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Initially, the aim had been to increase uptake by of FI to 25% - from the previous figure of 0 uptake.  As a team, we wanted to set an achievable goal but did not anticipate the level of success we have had.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77D989-D3B1-4A4B-8C88-4D400A89D79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693039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April 2024: </a:t>
            </a:r>
            <a:r>
              <a:rPr lang="en-GB" dirty="0"/>
              <a:t>-63x in total on the teams caseload – with 50x (79%) declining</a:t>
            </a:r>
            <a:r>
              <a:rPr lang="en-GB" baseline="0" dirty="0"/>
              <a:t> FI</a:t>
            </a:r>
            <a:r>
              <a:rPr lang="en-GB" dirty="0"/>
              <a:t> – 13x (21%) accepted and undergoing</a:t>
            </a:r>
          </a:p>
          <a:p>
            <a:endParaRPr lang="en-GB" dirty="0"/>
          </a:p>
          <a:p>
            <a:endParaRPr lang="en-GB" dirty="0"/>
          </a:p>
          <a:p>
            <a:r>
              <a:rPr lang="en-GB" b="1" dirty="0"/>
              <a:t>Over a year later</a:t>
            </a:r>
          </a:p>
          <a:p>
            <a:r>
              <a:rPr lang="en-GB" b="1" dirty="0"/>
              <a:t>June 2025</a:t>
            </a:r>
            <a:r>
              <a:rPr lang="en-GB" dirty="0"/>
              <a:t>-63x</a:t>
            </a:r>
            <a:r>
              <a:rPr lang="en-GB" baseline="0" dirty="0"/>
              <a:t> in total on the teams caseload – 43x (68%) declining FI – 20x (32%) currently undergoing, completed FI or are on the waiting list. </a:t>
            </a:r>
          </a:p>
          <a:p>
            <a:endParaRPr lang="en-GB" baseline="0" dirty="0"/>
          </a:p>
          <a:p>
            <a:r>
              <a:rPr lang="en-GB" baseline="0" dirty="0"/>
              <a:t>It is important to note that the data is not fully accurate given how fluid the figures are – taking into consideration that people are being discharged, pending discharge, starting a new care spells, have been placed on extended assessments etc.  And so it is ever changing.</a:t>
            </a:r>
          </a:p>
          <a:p>
            <a:endParaRPr lang="en-GB" baseline="0" dirty="0"/>
          </a:p>
          <a:p>
            <a:r>
              <a:rPr lang="en-GB" dirty="0"/>
              <a:t>This</a:t>
            </a:r>
            <a:r>
              <a:rPr lang="en-GB" baseline="0" dirty="0"/>
              <a:t> data is based on the amount of people accepting family work and are on the waiting list, however, the final outcomes measures will be based on engagement and having at least one sessions of family work.  </a:t>
            </a:r>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77D989-D3B1-4A4B-8C88-4D400A89D79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518973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notes: </a:t>
            </a:r>
            <a:r>
              <a:rPr lang="en-GB" sz="1200" kern="1200" dirty="0">
                <a:solidFill>
                  <a:schemeClr val="tx1"/>
                </a:solidFill>
                <a:effectLst/>
                <a:latin typeface="+mn-lt"/>
                <a:ea typeface="+mn-ea"/>
                <a:cs typeface="+mn-cs"/>
              </a:rPr>
              <a:t>Well this has been an interesting journey, which we did not expect to be as successful as it actually is.  We have found that by simply considering our approach to FI, we have completely restructured this particular intervention and how it is delivered.  What made this a more simple journey and appears to be the biggest conflict for other teams, is that the team culture of acknowledging FI as a valuable resource already existed.  It was written into our job descriptions and was highlighted from the start of appointment that there was an expectation to train in and deliver FI and so it came as no surprise when talks around FI implementation arose.  </a:t>
            </a:r>
          </a:p>
          <a:p>
            <a:r>
              <a:rPr lang="en-GB" sz="1200" kern="1200" dirty="0">
                <a:solidFill>
                  <a:schemeClr val="tx1"/>
                </a:solidFill>
                <a:effectLst/>
                <a:latin typeface="+mn-lt"/>
                <a:ea typeface="+mn-ea"/>
                <a:cs typeface="+mn-cs"/>
              </a:rPr>
              <a:t>FI is extremely successful in achieving more positive outcomes for our service users and this was evidenced in all of the cases that the team have completed so far.</a:t>
            </a:r>
          </a:p>
          <a:p>
            <a:r>
              <a:rPr lang="en-GB" sz="1200" kern="1200" dirty="0">
                <a:solidFill>
                  <a:schemeClr val="tx1"/>
                </a:solidFill>
                <a:effectLst/>
                <a:latin typeface="+mn-lt"/>
                <a:ea typeface="+mn-ea"/>
                <a:cs typeface="+mn-cs"/>
              </a:rPr>
              <a:t>We initiated changes though team meetings, which led the team to consider the importance of language and how the interventions name itself can carry negative connotations for our service users and their family’s. To mitigate this, we constructed a new information leaflet and renamed the intervention ‘bridging the gap’.  </a:t>
            </a:r>
          </a:p>
          <a:p>
            <a:r>
              <a:rPr lang="en-GB" sz="1200" kern="1200" dirty="0">
                <a:solidFill>
                  <a:schemeClr val="tx1"/>
                </a:solidFill>
                <a:effectLst/>
                <a:latin typeface="+mn-lt"/>
                <a:ea typeface="+mn-ea"/>
                <a:cs typeface="+mn-cs"/>
              </a:rPr>
              <a:t>We set aside protected time to discuss and consider potential cases that would be suitable for FI and developed protected supervision time for clinicians to seek guidance and offer a place for reflection.</a:t>
            </a:r>
          </a:p>
          <a:p>
            <a:r>
              <a:rPr lang="en-GB" sz="1200" kern="1200" dirty="0">
                <a:solidFill>
                  <a:schemeClr val="tx1"/>
                </a:solidFill>
                <a:effectLst/>
                <a:latin typeface="+mn-lt"/>
                <a:ea typeface="+mn-ea"/>
                <a:cs typeface="+mn-cs"/>
              </a:rPr>
              <a:t>We continued to utilise tactics implemented for </a:t>
            </a:r>
            <a:r>
              <a:rPr lang="en-GB" sz="1200" kern="1200" dirty="0" err="1">
                <a:solidFill>
                  <a:schemeClr val="tx1"/>
                </a:solidFill>
                <a:effectLst/>
                <a:latin typeface="+mn-lt"/>
                <a:ea typeface="+mn-ea"/>
                <a:cs typeface="+mn-cs"/>
              </a:rPr>
              <a:t>uni</a:t>
            </a:r>
            <a:r>
              <a:rPr lang="en-GB" sz="1200" kern="1200" dirty="0">
                <a:solidFill>
                  <a:schemeClr val="tx1"/>
                </a:solidFill>
                <a:effectLst/>
                <a:latin typeface="+mn-lt"/>
                <a:ea typeface="+mn-ea"/>
                <a:cs typeface="+mn-cs"/>
              </a:rPr>
              <a:t> work – such as using Dictaphones to record sessions and listened back on these session to reflect on any challenges or to formulate future direction – this is something that helped the team enormously.</a:t>
            </a:r>
          </a:p>
          <a:p>
            <a:pPr>
              <a:lnSpc>
                <a:spcPct val="107000"/>
              </a:lnSpc>
              <a:spcAft>
                <a:spcPts val="800"/>
              </a:spcAft>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77D989-D3B1-4A4B-8C88-4D400A89D79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086197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Family intervention should be considered as important as all other forms of intervention within EIP.  Navigo EIP acknowledge it as part of the job role and it is an expectation that all practitioners train at some point.</a:t>
            </a:r>
          </a:p>
          <a:p>
            <a:r>
              <a:rPr lang="en-GB" sz="1200" kern="1200" dirty="0">
                <a:solidFill>
                  <a:schemeClr val="tx1"/>
                </a:solidFill>
                <a:effectLst/>
                <a:latin typeface="+mn-lt"/>
                <a:ea typeface="+mn-ea"/>
                <a:cs typeface="+mn-cs"/>
              </a:rPr>
              <a:t>At present, we have four practitioners trained in CBT FI and four trained in BFT FI, which provides a nice balance.</a:t>
            </a:r>
          </a:p>
          <a:p>
            <a:r>
              <a:rPr lang="en-GB" sz="1200" kern="1200" dirty="0">
                <a:solidFill>
                  <a:schemeClr val="tx1"/>
                </a:solidFill>
                <a:effectLst/>
                <a:latin typeface="+mn-lt"/>
                <a:ea typeface="+mn-ea"/>
                <a:cs typeface="+mn-cs"/>
              </a:rPr>
              <a:t>We are able to cherry pick cases and consider during supervision sessions, which model would be most applicable for each family in order for them to get the best out of the intervention.  We have even started to amalgamate the models to fit, which is proven to be more beneficial to families particularly where there is neurodiversity.</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Having just completed my own training (in CBT FI), I was fortunate enough to have completed work with one family and have the opportunity to watch them grow and develop.</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 family consists of Mum and Daughter, both of whom moved from Romania when daughter was around 12 years old.  Mum then married Step-Dad.</a:t>
            </a:r>
          </a:p>
          <a:p>
            <a:r>
              <a:rPr lang="en-GB" sz="1200" kern="1200" dirty="0">
                <a:solidFill>
                  <a:schemeClr val="tx1"/>
                </a:solidFill>
                <a:effectLst/>
                <a:latin typeface="+mn-lt"/>
                <a:ea typeface="+mn-ea"/>
                <a:cs typeface="+mn-cs"/>
              </a:rPr>
              <a:t>Daughter, who is the service user, presents with fluctuating psychosis due to complex trauma and substance abuse.  She has been under the care of the team for four years - and has struggled to engage throughout.  She has been offered a great number of interventions but has never been able to commit.</a:t>
            </a:r>
          </a:p>
          <a:p>
            <a:r>
              <a:rPr lang="en-GB" sz="1200" kern="1200" dirty="0">
                <a:solidFill>
                  <a:schemeClr val="tx1"/>
                </a:solidFill>
                <a:effectLst/>
                <a:latin typeface="+mn-lt"/>
                <a:ea typeface="+mn-ea"/>
                <a:cs typeface="+mn-cs"/>
              </a:rPr>
              <a:t>She chose not to engage in the FI, so initially I did feel apprehensive as to how successful this could actually be.</a:t>
            </a:r>
          </a:p>
          <a:p>
            <a:r>
              <a:rPr lang="en-GB" sz="1200" kern="1200" dirty="0">
                <a:solidFill>
                  <a:schemeClr val="tx1"/>
                </a:solidFill>
                <a:effectLst/>
                <a:latin typeface="+mn-lt"/>
                <a:ea typeface="+mn-ea"/>
                <a:cs typeface="+mn-cs"/>
              </a:rPr>
              <a:t>Myself and a colleague spent a year working with Mum and Step-Dad and the main focus of FI was applied to communication skills and the construction and recognition for personal boundaries.</a:t>
            </a:r>
          </a:p>
          <a:p>
            <a:r>
              <a:rPr lang="en-GB" sz="1200" kern="1200" dirty="0">
                <a:solidFill>
                  <a:schemeClr val="tx1"/>
                </a:solidFill>
                <a:effectLst/>
                <a:latin typeface="+mn-lt"/>
                <a:ea typeface="+mn-ea"/>
                <a:cs typeface="+mn-cs"/>
              </a:rPr>
              <a:t>This was really important as Mum, as the main source of support for Daughter, had her own mental health diagnosis of EUPD and so struggled to regulate her own emotions and responses.  This meant that prior to the intervention, all interactions between Mum and Daughter would result in heated arguments and conflict.</a:t>
            </a:r>
          </a:p>
          <a:p>
            <a:r>
              <a:rPr lang="en-GB" sz="1200" kern="1200" dirty="0">
                <a:solidFill>
                  <a:schemeClr val="tx1"/>
                </a:solidFill>
                <a:effectLst/>
                <a:latin typeface="+mn-lt"/>
                <a:ea typeface="+mn-ea"/>
                <a:cs typeface="+mn-cs"/>
              </a:rPr>
              <a:t>However, as the sessions progressed, Mum was able to recognise her own limitations and set boundaries to protect her and her daughter’s mental health. She was able to reflect and consider alternative responses to her daughter and was taught to explore consequence.</a:t>
            </a:r>
          </a:p>
          <a:p>
            <a:r>
              <a:rPr lang="en-GB" sz="1200" kern="1200" dirty="0">
                <a:solidFill>
                  <a:schemeClr val="tx1"/>
                </a:solidFill>
                <a:effectLst/>
                <a:latin typeface="+mn-lt"/>
                <a:ea typeface="+mn-ea"/>
                <a:cs typeface="+mn-cs"/>
              </a:rPr>
              <a:t>The sessions also allowed us to identify Step-Dad’s skills and ability to see situations from both Mum and Daughter’s perspectives, taking note of the impact that Daughter’s psychosis would take her line of thinking.</a:t>
            </a:r>
          </a:p>
          <a:p>
            <a:r>
              <a:rPr lang="en-GB" sz="1200" kern="1200" dirty="0">
                <a:solidFill>
                  <a:schemeClr val="tx1"/>
                </a:solidFill>
                <a:effectLst/>
                <a:latin typeface="+mn-lt"/>
                <a:ea typeface="+mn-ea"/>
                <a:cs typeface="+mn-cs"/>
              </a:rPr>
              <a:t>Through this being promoted, he was able to support his wife to remain more level headed and continue to explore her own communication styles and responses once the sessions had been completed.</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 outcome if this saw an overall change in the dynamics of the family through less hostility, less stress and an increase in Daughter’s ability to engage with the service - something that had not been anticipated in the initial stages.</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77D989-D3B1-4A4B-8C88-4D400A89D79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401126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a:t>
            </a:r>
            <a:r>
              <a:rPr lang="en-GB" baseline="0" dirty="0"/>
              <a:t> this slide is a clip from the Mum herself and her experiences of the Family Intervention.</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77D989-D3B1-4A4B-8C88-4D400A89D79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492226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All the literature available paints FI in a very positive light and highlights that the intervention only ever has positive outcomes for the services users and their families.  </a:t>
            </a:r>
          </a:p>
          <a:p>
            <a:r>
              <a:rPr lang="en-GB" sz="1200" kern="1200" dirty="0">
                <a:solidFill>
                  <a:schemeClr val="tx1"/>
                </a:solidFill>
                <a:effectLst/>
                <a:latin typeface="+mn-lt"/>
                <a:ea typeface="+mn-ea"/>
                <a:cs typeface="+mn-cs"/>
              </a:rPr>
              <a:t>Through psychoeducation, families are provided with the opportunity to understand the specifics of psychosis and explore how this guides the thoughts and actions of their loved ones.</a:t>
            </a:r>
          </a:p>
          <a:p>
            <a:r>
              <a:rPr lang="en-GB" sz="1200" kern="1200" dirty="0">
                <a:solidFill>
                  <a:schemeClr val="tx1"/>
                </a:solidFill>
                <a:effectLst/>
                <a:latin typeface="+mn-lt"/>
                <a:ea typeface="+mn-ea"/>
                <a:cs typeface="+mn-cs"/>
              </a:rPr>
              <a:t>It allows for a more joined-up approach in the construction of care planning and enables the family members to feel a level of support and develop a sense of security – which can be instrumental in reducing stress, this being a key objective of FI.</a:t>
            </a:r>
          </a:p>
          <a:p>
            <a:r>
              <a:rPr lang="en-GB" sz="1200" kern="1200" dirty="0">
                <a:solidFill>
                  <a:schemeClr val="tx1"/>
                </a:solidFill>
                <a:effectLst/>
                <a:latin typeface="+mn-lt"/>
                <a:ea typeface="+mn-ea"/>
                <a:cs typeface="+mn-cs"/>
              </a:rPr>
              <a:t>As an example of this, the case study, prior to engaging in the FI, Mum would constantly make contact with most members of the team extremely distressed and requiring a considerable amount of time to support and help her to regulate.  It got to a point that she was dominating the service, which was leading to signs of burnout in staff – a situation that I am sure everyone here today can relate to.  </a:t>
            </a:r>
          </a:p>
          <a:p>
            <a:r>
              <a:rPr lang="en-GB" sz="1200" kern="1200" dirty="0">
                <a:solidFill>
                  <a:schemeClr val="tx1"/>
                </a:solidFill>
                <a:effectLst/>
                <a:latin typeface="+mn-lt"/>
                <a:ea typeface="+mn-ea"/>
                <a:cs typeface="+mn-cs"/>
              </a:rPr>
              <a:t>In the initial stages of the FI, Mum would present with high expressed emotion and also relayed a narrative that indicated her caring role was burdensome due to the fact that her Daughter was unable to recognise her own and her Mum’s needs. And as previously stated, this led to frequent breakdowns in their relationship and encouraged the daughter to further isolate herself.  The main direction of the FI focused on communication styles, exploring typical experiences for someone with psychosis and recognising personal limitations.  </a:t>
            </a:r>
          </a:p>
          <a:p>
            <a:r>
              <a:rPr lang="en-GB" sz="1200" kern="1200" dirty="0">
                <a:solidFill>
                  <a:schemeClr val="tx1"/>
                </a:solidFill>
                <a:effectLst/>
                <a:latin typeface="+mn-lt"/>
                <a:ea typeface="+mn-ea"/>
                <a:cs typeface="+mn-cs"/>
              </a:rPr>
              <a:t>As the sessions progressed, we observed Mum begin to reflect on her own responses to her Daughter and conclude that this needs to be a consideration moving.  She started to view her daughter with more warmth and we saw the hostility and defensiveness in her character reduce.  Mum started to see her Daughter in a more positive regard, presenting less critical narratives and showing more of understanding towards her and her mental health experiences.  </a:t>
            </a:r>
          </a:p>
          <a:p>
            <a:r>
              <a:rPr lang="en-GB" sz="1200" kern="1200" dirty="0">
                <a:solidFill>
                  <a:schemeClr val="tx1"/>
                </a:solidFill>
                <a:effectLst/>
                <a:latin typeface="+mn-lt"/>
                <a:ea typeface="+mn-ea"/>
                <a:cs typeface="+mn-cs"/>
              </a:rPr>
              <a:t>This had a really positive outcome for Daughter, who actually started to engage in the support being offered to her and we started to see a change in her attitude towards services.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77D989-D3B1-4A4B-8C88-4D400A89D79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310442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11135C-B3C0-4736-83C4-905C0FE41B57}" type="slidenum">
              <a:rPr lang="en-GB" smtClean="0"/>
              <a:t>20</a:t>
            </a:fld>
            <a:endParaRPr lang="en-GB"/>
          </a:p>
        </p:txBody>
      </p:sp>
    </p:spTree>
    <p:extLst>
      <p:ext uri="{BB962C8B-B14F-4D97-AF65-F5344CB8AC3E}">
        <p14:creationId xmlns:p14="http://schemas.microsoft.com/office/powerpoint/2010/main" val="2030179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77D989-D3B1-4A4B-8C88-4D400A89D79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87396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77D989-D3B1-4A4B-8C88-4D400A89D79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693039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77D989-D3B1-4A4B-8C88-4D400A89D79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51897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77D989-D3B1-4A4B-8C88-4D400A89D79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693039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77D989-D3B1-4A4B-8C88-4D400A89D79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086197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77D989-D3B1-4A4B-8C88-4D400A89D79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401126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Demonstrating sustained improvement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77D989-D3B1-4A4B-8C88-4D400A89D79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492226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77D989-D3B1-4A4B-8C88-4D400A89D79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310442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077D989-D3B1-4A4B-8C88-4D400A89D794}" type="slidenum">
              <a:rPr lang="en-GB" smtClean="0"/>
              <a:t>30</a:t>
            </a:fld>
            <a:endParaRPr lang="en-GB"/>
          </a:p>
        </p:txBody>
      </p:sp>
    </p:spTree>
    <p:extLst>
      <p:ext uri="{BB962C8B-B14F-4D97-AF65-F5344CB8AC3E}">
        <p14:creationId xmlns:p14="http://schemas.microsoft.com/office/powerpoint/2010/main" val="2787396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Prompts- please list your QI team membership including lived experience representatives (don’t have not provide names if they do not consent)</a:t>
            </a:r>
          </a:p>
        </p:txBody>
      </p:sp>
      <p:sp>
        <p:nvSpPr>
          <p:cNvPr id="4" name="Slide Number Placeholder 3"/>
          <p:cNvSpPr>
            <a:spLocks noGrp="1"/>
          </p:cNvSpPr>
          <p:nvPr>
            <p:ph type="sldNum" sz="quarter" idx="5"/>
          </p:nvPr>
        </p:nvSpPr>
        <p:spPr/>
        <p:txBody>
          <a:bodyPr/>
          <a:lstStyle/>
          <a:p>
            <a:fld id="{B077D989-D3B1-4A4B-8C88-4D400A89D794}" type="slidenum">
              <a:rPr lang="en-GB" smtClean="0"/>
              <a:t>31</a:t>
            </a:fld>
            <a:endParaRPr lang="en-GB"/>
          </a:p>
        </p:txBody>
      </p:sp>
    </p:spTree>
    <p:extLst>
      <p:ext uri="{BB962C8B-B14F-4D97-AF65-F5344CB8AC3E}">
        <p14:creationId xmlns:p14="http://schemas.microsoft.com/office/powerpoint/2010/main" val="39693039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Prompts- what is the problem you are tackling ? E.g.  improve our team's performance on the Fi standard- can add details about how and why you chose to focus on this standard. </a:t>
            </a:r>
          </a:p>
        </p:txBody>
      </p:sp>
      <p:sp>
        <p:nvSpPr>
          <p:cNvPr id="4" name="Slide Number Placeholder 3"/>
          <p:cNvSpPr>
            <a:spLocks noGrp="1"/>
          </p:cNvSpPr>
          <p:nvPr>
            <p:ph type="sldNum" sz="quarter" idx="5"/>
          </p:nvPr>
        </p:nvSpPr>
        <p:spPr/>
        <p:txBody>
          <a:bodyPr/>
          <a:lstStyle/>
          <a:p>
            <a:fld id="{B077D989-D3B1-4A4B-8C88-4D400A89D794}" type="slidenum">
              <a:rPr lang="en-GB" smtClean="0"/>
              <a:t>32</a:t>
            </a:fld>
            <a:endParaRPr lang="en-GB"/>
          </a:p>
        </p:txBody>
      </p:sp>
    </p:spTree>
    <p:extLst>
      <p:ext uri="{BB962C8B-B14F-4D97-AF65-F5344CB8AC3E}">
        <p14:creationId xmlns:p14="http://schemas.microsoft.com/office/powerpoint/2010/main" val="16518973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Prompt- what have done to better understand your problem ? Staff surveys’, team meetings, collected your baseline data (add in what this is)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Calibri" panose="020F0502020204030204" pitchFamily="34" charset="0"/>
              </a:rPr>
              <a:t>Staff Survey: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Calibri" panose="020F0502020204030204" pitchFamily="34" charset="0"/>
              </a:rPr>
              <a:t>Importance of FI: Scores range from 4-10 (average 9)</a:t>
            </a:r>
            <a:br>
              <a:rPr lang="en-GB" sz="1800" dirty="0">
                <a:effectLst/>
                <a:latin typeface="Arial" panose="020B0604020202020204" pitchFamily="34" charset="0"/>
                <a:ea typeface="Calibri" panose="020F0502020204030204" pitchFamily="34" charset="0"/>
              </a:rPr>
            </a:br>
            <a:r>
              <a:rPr lang="en-GB" sz="1800" dirty="0">
                <a:effectLst/>
                <a:latin typeface="Arial" panose="020B0604020202020204" pitchFamily="34" charset="0"/>
                <a:ea typeface="Calibri" panose="020F0502020204030204" pitchFamily="34" charset="0"/>
              </a:rPr>
              <a:t>FI apart of your role: Scores range from 1-10 (average 6)</a:t>
            </a:r>
            <a:br>
              <a:rPr lang="en-GB" sz="1800" dirty="0">
                <a:effectLst/>
                <a:latin typeface="Arial" panose="020B0604020202020204" pitchFamily="34" charset="0"/>
                <a:ea typeface="Calibri" panose="020F0502020204030204" pitchFamily="34" charset="0"/>
              </a:rPr>
            </a:br>
            <a:r>
              <a:rPr lang="en-GB" sz="1800" dirty="0">
                <a:effectLst/>
                <a:latin typeface="Arial" panose="020B0604020202020204" pitchFamily="34" charset="0"/>
                <a:ea typeface="Calibri" panose="020F0502020204030204" pitchFamily="34" charset="0"/>
              </a:rPr>
              <a:t>Confidence in explaining to families: 3-10 (average 8)</a:t>
            </a:r>
            <a:br>
              <a:rPr lang="en-GB" sz="1800" dirty="0">
                <a:effectLst/>
                <a:latin typeface="Arial" panose="020B0604020202020204" pitchFamily="34" charset="0"/>
                <a:ea typeface="Calibri" panose="020F0502020204030204" pitchFamily="34" charset="0"/>
              </a:rPr>
            </a:br>
            <a:r>
              <a:rPr lang="en-GB" sz="1800" dirty="0">
                <a:effectLst/>
                <a:latin typeface="Arial" panose="020B0604020202020204" pitchFamily="34" charset="0"/>
                <a:ea typeface="Calibri" panose="020F0502020204030204" pitchFamily="34" charset="0"/>
              </a:rPr>
              <a:t>Confidence in delivering to families: 4-10 (average 7)</a:t>
            </a:r>
          </a:p>
          <a:p>
            <a:endParaRPr lang="en-GB" dirty="0"/>
          </a:p>
        </p:txBody>
      </p:sp>
      <p:sp>
        <p:nvSpPr>
          <p:cNvPr id="4" name="Slide Number Placeholder 3"/>
          <p:cNvSpPr>
            <a:spLocks noGrp="1"/>
          </p:cNvSpPr>
          <p:nvPr>
            <p:ph type="sldNum" sz="quarter" idx="5"/>
          </p:nvPr>
        </p:nvSpPr>
        <p:spPr/>
        <p:txBody>
          <a:bodyPr/>
          <a:lstStyle/>
          <a:p>
            <a:fld id="{B077D989-D3B1-4A4B-8C88-4D400A89D794}" type="slidenum">
              <a:rPr lang="en-GB" smtClean="0"/>
              <a:t>33</a:t>
            </a:fld>
            <a:endParaRPr lang="en-GB"/>
          </a:p>
        </p:txBody>
      </p:sp>
    </p:spTree>
    <p:extLst>
      <p:ext uri="{BB962C8B-B14F-4D97-AF65-F5344CB8AC3E}">
        <p14:creationId xmlns:p14="http://schemas.microsoft.com/office/powerpoint/2010/main" val="5960597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dirty="0"/>
              <a:t>Prompt- </a:t>
            </a:r>
            <a:r>
              <a:rPr lang="en-GB" sz="1200" kern="100" dirty="0">
                <a:effectLst/>
                <a:latin typeface="Montserrat" panose="00000500000000000000" pitchFamily="2" charset="0"/>
                <a:ea typeface="Aptos" panose="020B0004020202020204" pitchFamily="34" charset="0"/>
                <a:cs typeface="Times New Roman" panose="02020603050405020304" pitchFamily="18" charset="0"/>
              </a:rPr>
              <a:t>did anything come up you didn’t expect ? It would be helpful for teams to think about whether there was any difference between what you thought was the problem versus what actually came up via survey's, conversations with staff/service users, trends in baseline data etc. </a:t>
            </a:r>
            <a:endParaRPr lang="en-GB" dirty="0"/>
          </a:p>
        </p:txBody>
      </p:sp>
      <p:sp>
        <p:nvSpPr>
          <p:cNvPr id="4" name="Slide Number Placeholder 3"/>
          <p:cNvSpPr>
            <a:spLocks noGrp="1"/>
          </p:cNvSpPr>
          <p:nvPr>
            <p:ph type="sldNum" sz="quarter" idx="5"/>
          </p:nvPr>
        </p:nvSpPr>
        <p:spPr/>
        <p:txBody>
          <a:bodyPr/>
          <a:lstStyle/>
          <a:p>
            <a:fld id="{B077D989-D3B1-4A4B-8C88-4D400A89D794}" type="slidenum">
              <a:rPr lang="en-GB" smtClean="0"/>
              <a:t>34</a:t>
            </a:fld>
            <a:endParaRPr lang="en-GB"/>
          </a:p>
        </p:txBody>
      </p:sp>
    </p:spTree>
    <p:extLst>
      <p:ext uri="{BB962C8B-B14F-4D97-AF65-F5344CB8AC3E}">
        <p14:creationId xmlns:p14="http://schemas.microsoft.com/office/powerpoint/2010/main" val="10086197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Prompt- </a:t>
            </a:r>
            <a:r>
              <a:rPr lang="en-GB" dirty="0" err="1"/>
              <a:t>E.g</a:t>
            </a:r>
            <a:r>
              <a:rPr lang="en-GB" dirty="0"/>
              <a:t> to Improve the uptake of Fi for all eligible service users by 10% by May 2025. please add in some detail about how your team arrived/agreed on your aim statement. </a:t>
            </a:r>
          </a:p>
        </p:txBody>
      </p:sp>
      <p:sp>
        <p:nvSpPr>
          <p:cNvPr id="4" name="Slide Number Placeholder 3"/>
          <p:cNvSpPr>
            <a:spLocks noGrp="1"/>
          </p:cNvSpPr>
          <p:nvPr>
            <p:ph type="sldNum" sz="quarter" idx="5"/>
          </p:nvPr>
        </p:nvSpPr>
        <p:spPr/>
        <p:txBody>
          <a:bodyPr/>
          <a:lstStyle/>
          <a:p>
            <a:fld id="{B077D989-D3B1-4A4B-8C88-4D400A89D794}" type="slidenum">
              <a:rPr lang="en-GB" smtClean="0"/>
              <a:t>35</a:t>
            </a:fld>
            <a:endParaRPr lang="en-GB"/>
          </a:p>
        </p:txBody>
      </p:sp>
    </p:spTree>
    <p:extLst>
      <p:ext uri="{BB962C8B-B14F-4D97-AF65-F5344CB8AC3E}">
        <p14:creationId xmlns:p14="http://schemas.microsoft.com/office/powerpoint/2010/main" val="3040112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Feedback stated that people wouldn’t feel comfortable discussing personal details in a group of people.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77D989-D3B1-4A4B-8C88-4D400A89D79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518973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Prompt- thinking about your aim and change ideas what are you going to measure to understand the impact of your change ideas ? E.g. ongoing outcome measure will be how many families start FI per week/month or staff confidence levels before and after refresher training etc.  </a:t>
            </a:r>
          </a:p>
        </p:txBody>
      </p:sp>
      <p:sp>
        <p:nvSpPr>
          <p:cNvPr id="4" name="Slide Number Placeholder 3"/>
          <p:cNvSpPr>
            <a:spLocks noGrp="1"/>
          </p:cNvSpPr>
          <p:nvPr>
            <p:ph type="sldNum" sz="quarter" idx="5"/>
          </p:nvPr>
        </p:nvSpPr>
        <p:spPr/>
        <p:txBody>
          <a:bodyPr/>
          <a:lstStyle/>
          <a:p>
            <a:fld id="{B077D989-D3B1-4A4B-8C88-4D400A89D794}" type="slidenum">
              <a:rPr lang="en-GB" smtClean="0"/>
              <a:t>36</a:t>
            </a:fld>
            <a:endParaRPr lang="en-GB"/>
          </a:p>
        </p:txBody>
      </p:sp>
    </p:spTree>
    <p:extLst>
      <p:ext uri="{BB962C8B-B14F-4D97-AF65-F5344CB8AC3E}">
        <p14:creationId xmlns:p14="http://schemas.microsoft.com/office/powerpoint/2010/main" val="23492226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Prompt- this can include a list of the change ideas you have come up with (can be provisional ones and don’t have to be in the order you are going to test them in if that’s not been decided), reviewing your survey results, meeting with carers groups etc. </a:t>
            </a:r>
          </a:p>
        </p:txBody>
      </p:sp>
      <p:sp>
        <p:nvSpPr>
          <p:cNvPr id="4" name="Slide Number Placeholder 3"/>
          <p:cNvSpPr>
            <a:spLocks noGrp="1"/>
          </p:cNvSpPr>
          <p:nvPr>
            <p:ph type="sldNum" sz="quarter" idx="5"/>
          </p:nvPr>
        </p:nvSpPr>
        <p:spPr/>
        <p:txBody>
          <a:bodyPr/>
          <a:lstStyle/>
          <a:p>
            <a:fld id="{B077D989-D3B1-4A4B-8C88-4D400A89D794}" type="slidenum">
              <a:rPr lang="en-GB" smtClean="0"/>
              <a:t>37</a:t>
            </a:fld>
            <a:endParaRPr lang="en-GB"/>
          </a:p>
        </p:txBody>
      </p:sp>
    </p:spTree>
    <p:extLst>
      <p:ext uri="{BB962C8B-B14F-4D97-AF65-F5344CB8AC3E}">
        <p14:creationId xmlns:p14="http://schemas.microsoft.com/office/powerpoint/2010/main" val="12310442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dirty="0"/>
              <a:t>Prompt- </a:t>
            </a:r>
            <a:r>
              <a:rPr lang="en-GB" sz="1200" kern="100" dirty="0">
                <a:effectLst/>
                <a:latin typeface="Montserrat" panose="00000500000000000000" pitchFamily="2" charset="0"/>
                <a:ea typeface="Aptos" panose="020B0004020202020204" pitchFamily="34" charset="0"/>
                <a:cs typeface="Times New Roman" panose="02020603050405020304" pitchFamily="18" charset="0"/>
              </a:rPr>
              <a:t>did anything come up you didn’t expect ? It would be helpful for teams to think about whether there was any difference between what you thought was the problem versus what actually came up via survey's, conversations with staff/service users, trends in baseline data etc. </a:t>
            </a:r>
            <a:endParaRPr lang="en-GB" dirty="0"/>
          </a:p>
        </p:txBody>
      </p:sp>
      <p:sp>
        <p:nvSpPr>
          <p:cNvPr id="4" name="Slide Number Placeholder 3"/>
          <p:cNvSpPr>
            <a:spLocks noGrp="1"/>
          </p:cNvSpPr>
          <p:nvPr>
            <p:ph type="sldNum" sz="quarter" idx="5"/>
          </p:nvPr>
        </p:nvSpPr>
        <p:spPr/>
        <p:txBody>
          <a:bodyPr/>
          <a:lstStyle/>
          <a:p>
            <a:fld id="{B077D989-D3B1-4A4B-8C88-4D400A89D794}" type="slidenum">
              <a:rPr lang="en-GB" smtClean="0"/>
              <a:t>38</a:t>
            </a:fld>
            <a:endParaRPr lang="en-GB"/>
          </a:p>
        </p:txBody>
      </p:sp>
    </p:spTree>
    <p:extLst>
      <p:ext uri="{BB962C8B-B14F-4D97-AF65-F5344CB8AC3E}">
        <p14:creationId xmlns:p14="http://schemas.microsoft.com/office/powerpoint/2010/main" val="39278998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Prompts- please list your QI team membership including lived experience representatives (don’t have not provide names if they do not consent)</a:t>
            </a:r>
          </a:p>
        </p:txBody>
      </p:sp>
      <p:sp>
        <p:nvSpPr>
          <p:cNvPr id="4" name="Slide Number Placeholder 3"/>
          <p:cNvSpPr>
            <a:spLocks noGrp="1"/>
          </p:cNvSpPr>
          <p:nvPr>
            <p:ph type="sldNum" sz="quarter" idx="5"/>
          </p:nvPr>
        </p:nvSpPr>
        <p:spPr/>
        <p:txBody>
          <a:bodyPr/>
          <a:lstStyle/>
          <a:p>
            <a:fld id="{B077D989-D3B1-4A4B-8C88-4D400A89D794}" type="slidenum">
              <a:rPr lang="en-GB" smtClean="0"/>
              <a:t>39</a:t>
            </a:fld>
            <a:endParaRPr lang="en-GB"/>
          </a:p>
        </p:txBody>
      </p:sp>
    </p:spTree>
    <p:extLst>
      <p:ext uri="{BB962C8B-B14F-4D97-AF65-F5344CB8AC3E}">
        <p14:creationId xmlns:p14="http://schemas.microsoft.com/office/powerpoint/2010/main" val="20187811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Prompt- </a:t>
            </a:r>
            <a:r>
              <a:rPr lang="en-GB" dirty="0" err="1"/>
              <a:t>E.g</a:t>
            </a:r>
            <a:r>
              <a:rPr lang="en-GB" dirty="0"/>
              <a:t> to Improve the uptake of Fi for all eligible service users by 10% by May 2025. please add in some detail about how your team arrived/agreed on your aim statement. </a:t>
            </a:r>
          </a:p>
        </p:txBody>
      </p:sp>
      <p:sp>
        <p:nvSpPr>
          <p:cNvPr id="4" name="Slide Number Placeholder 3"/>
          <p:cNvSpPr>
            <a:spLocks noGrp="1"/>
          </p:cNvSpPr>
          <p:nvPr>
            <p:ph type="sldNum" sz="quarter" idx="5"/>
          </p:nvPr>
        </p:nvSpPr>
        <p:spPr/>
        <p:txBody>
          <a:bodyPr/>
          <a:lstStyle/>
          <a:p>
            <a:fld id="{B077D989-D3B1-4A4B-8C88-4D400A89D794}" type="slidenum">
              <a:rPr lang="en-GB" smtClean="0"/>
              <a:t>40</a:t>
            </a:fld>
            <a:endParaRPr lang="en-GB"/>
          </a:p>
        </p:txBody>
      </p:sp>
    </p:spTree>
    <p:extLst>
      <p:ext uri="{BB962C8B-B14F-4D97-AF65-F5344CB8AC3E}">
        <p14:creationId xmlns:p14="http://schemas.microsoft.com/office/powerpoint/2010/main" val="515283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D4C40-BB47-1824-35C5-9FB1F31953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27A191-7128-653B-98C4-143AA7DBFF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CEFF17-EEFE-DFD4-59F5-6E9C8FAD1CC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535CCA4-7B25-B924-FFFD-6F5CB9639A42}"/>
              </a:ext>
            </a:extLst>
          </p:cNvPr>
          <p:cNvSpPr>
            <a:spLocks noGrp="1"/>
          </p:cNvSpPr>
          <p:nvPr>
            <p:ph type="sldNum" sz="quarter" idx="5"/>
          </p:nvPr>
        </p:nvSpPr>
        <p:spPr/>
        <p:txBody>
          <a:bodyPr/>
          <a:lstStyle/>
          <a:p>
            <a:fld id="{B077D989-D3B1-4A4B-8C88-4D400A89D794}" type="slidenum">
              <a:rPr lang="en-GB" smtClean="0"/>
              <a:t>41</a:t>
            </a:fld>
            <a:endParaRPr lang="en-GB"/>
          </a:p>
        </p:txBody>
      </p:sp>
    </p:spTree>
    <p:extLst>
      <p:ext uri="{BB962C8B-B14F-4D97-AF65-F5344CB8AC3E}">
        <p14:creationId xmlns:p14="http://schemas.microsoft.com/office/powerpoint/2010/main" val="28694191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077D989-D3B1-4A4B-8C88-4D400A89D794}" type="slidenum">
              <a:rPr lang="en-GB" smtClean="0"/>
              <a:t>46</a:t>
            </a:fld>
            <a:endParaRPr lang="en-GB"/>
          </a:p>
        </p:txBody>
      </p:sp>
    </p:spTree>
    <p:extLst>
      <p:ext uri="{BB962C8B-B14F-4D97-AF65-F5344CB8AC3E}">
        <p14:creationId xmlns:p14="http://schemas.microsoft.com/office/powerpoint/2010/main" val="3432074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77D989-D3B1-4A4B-8C88-4D400A89D79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40112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11135C-B3C0-4736-83C4-905C0FE41B57}" type="slidenum">
              <a:rPr lang="en-GB" smtClean="0"/>
              <a:t>9</a:t>
            </a:fld>
            <a:endParaRPr lang="en-GB"/>
          </a:p>
        </p:txBody>
      </p:sp>
    </p:spTree>
    <p:extLst>
      <p:ext uri="{BB962C8B-B14F-4D97-AF65-F5344CB8AC3E}">
        <p14:creationId xmlns:p14="http://schemas.microsoft.com/office/powerpoint/2010/main" val="3442461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Demonstrating sustained improvement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77D989-D3B1-4A4B-8C88-4D400A89D79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49222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77D989-D3B1-4A4B-8C88-4D400A89D79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31044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Talk about the digitalisation, redoing the carer packs and sending out links to the website when it’s up and running. Monitoring response to the educational presentations and possibly in the future running a week by week delivery of these with carers. Looking into peer support between carers, possible group chat? Linking in with local and national carer support such as POPS. The letter offering an opt out from 1-1 sessions so we’re not chasing people that don’t want an appointment. </a:t>
            </a:r>
          </a:p>
        </p:txBody>
      </p:sp>
      <p:sp>
        <p:nvSpPr>
          <p:cNvPr id="4" name="Slide Number Placeholder 3"/>
          <p:cNvSpPr>
            <a:spLocks noGrp="1"/>
          </p:cNvSpPr>
          <p:nvPr>
            <p:ph type="sldNum" sz="quarter" idx="5"/>
          </p:nvPr>
        </p:nvSpPr>
        <p:spPr/>
        <p:txBody>
          <a:bodyPr/>
          <a:lstStyle/>
          <a:p>
            <a:fld id="{AB11135C-B3C0-4736-83C4-905C0FE41B57}" type="slidenum">
              <a:rPr lang="en-GB" smtClean="0"/>
              <a:t>12</a:t>
            </a:fld>
            <a:endParaRPr lang="en-GB"/>
          </a:p>
        </p:txBody>
      </p:sp>
    </p:spTree>
    <p:extLst>
      <p:ext uri="{BB962C8B-B14F-4D97-AF65-F5344CB8AC3E}">
        <p14:creationId xmlns:p14="http://schemas.microsoft.com/office/powerpoint/2010/main" val="2093136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77D989-D3B1-4A4B-8C88-4D400A89D79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8739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D135C15-C8FA-4D0D-8B3C-8D81AA1746B0}" type="datetimeFigureOut">
              <a:rPr lang="en-GB" smtClean="0"/>
              <a:t>19/06/2025</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E5C25E08-8AE5-4EBB-BC2A-F5EE3E2F9DE5}" type="slidenum">
              <a:rPr lang="en-GB" smtClean="0"/>
              <a:t>‹#›</a:t>
            </a:fld>
            <a:endParaRPr lang="en-GB"/>
          </a:p>
        </p:txBody>
      </p:sp>
    </p:spTree>
    <p:extLst>
      <p:ext uri="{BB962C8B-B14F-4D97-AF65-F5344CB8AC3E}">
        <p14:creationId xmlns:p14="http://schemas.microsoft.com/office/powerpoint/2010/main" val="2204361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D135C15-C8FA-4D0D-8B3C-8D81AA1746B0}" type="datetimeFigureOut">
              <a:rPr lang="en-GB" smtClean="0"/>
              <a:t>19/06/2025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5C25E08-8AE5-4EBB-BC2A-F5EE3E2F9DE5}" type="slidenum">
              <a:rPr lang="en-GB" smtClean="0"/>
              <a:t>‹#›</a:t>
            </a:fld>
            <a:endParaRPr lang="en-GB"/>
          </a:p>
        </p:txBody>
      </p:sp>
    </p:spTree>
    <p:extLst>
      <p:ext uri="{BB962C8B-B14F-4D97-AF65-F5344CB8AC3E}">
        <p14:creationId xmlns:p14="http://schemas.microsoft.com/office/powerpoint/2010/main" val="4008553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D135C15-C8FA-4D0D-8B3C-8D81AA1746B0}" type="datetimeFigureOut">
              <a:rPr lang="en-GB" smtClean="0"/>
              <a:t>19/06/2025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5C25E08-8AE5-4EBB-BC2A-F5EE3E2F9DE5}" type="slidenum">
              <a:rPr lang="en-GB" smtClean="0"/>
              <a:t>‹#›</a:t>
            </a:fld>
            <a:endParaRPr lang="en-GB"/>
          </a:p>
        </p:txBody>
      </p:sp>
    </p:spTree>
    <p:extLst>
      <p:ext uri="{BB962C8B-B14F-4D97-AF65-F5344CB8AC3E}">
        <p14:creationId xmlns:p14="http://schemas.microsoft.com/office/powerpoint/2010/main" val="2272324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D135C15-C8FA-4D0D-8B3C-8D81AA1746B0}" type="datetimeFigureOut">
              <a:rPr lang="en-GB" smtClean="0"/>
              <a:t>19/06/2025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C25E08-8AE5-4EBB-BC2A-F5EE3E2F9DE5}"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38373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135C15-C8FA-4D0D-8B3C-8D81AA1746B0}" type="datetimeFigureOut">
              <a:rPr lang="en-GB" smtClean="0"/>
              <a:t>19/06/2025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C25E08-8AE5-4EBB-BC2A-F5EE3E2F9DE5}" type="slidenum">
              <a:rPr lang="en-GB" smtClean="0"/>
              <a:t>‹#›</a:t>
            </a:fld>
            <a:endParaRPr lang="en-GB"/>
          </a:p>
        </p:txBody>
      </p:sp>
    </p:spTree>
    <p:extLst>
      <p:ext uri="{BB962C8B-B14F-4D97-AF65-F5344CB8AC3E}">
        <p14:creationId xmlns:p14="http://schemas.microsoft.com/office/powerpoint/2010/main" val="14936542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135C15-C8FA-4D0D-8B3C-8D81AA1746B0}" type="datetimeFigureOut">
              <a:rPr lang="en-GB" smtClean="0"/>
              <a:t>19/06/2025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C25E08-8AE5-4EBB-BC2A-F5EE3E2F9DE5}"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22130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D135C15-C8FA-4D0D-8B3C-8D81AA1746B0}" type="datetimeFigureOut">
              <a:rPr lang="en-GB" smtClean="0"/>
              <a:t>19/06/2025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5C25E08-8AE5-4EBB-BC2A-F5EE3E2F9DE5}" type="slidenum">
              <a:rPr lang="en-GB" smtClean="0"/>
              <a:t>‹#›</a:t>
            </a:fld>
            <a:endParaRPr lang="en-GB"/>
          </a:p>
        </p:txBody>
      </p:sp>
    </p:spTree>
    <p:extLst>
      <p:ext uri="{BB962C8B-B14F-4D97-AF65-F5344CB8AC3E}">
        <p14:creationId xmlns:p14="http://schemas.microsoft.com/office/powerpoint/2010/main" val="29253381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D135C15-C8FA-4D0D-8B3C-8D81AA1746B0}" type="datetimeFigureOut">
              <a:rPr lang="en-GB" smtClean="0"/>
              <a:t>19/06/2025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5C25E08-8AE5-4EBB-BC2A-F5EE3E2F9DE5}" type="slidenum">
              <a:rPr lang="en-GB" smtClean="0"/>
              <a:t>‹#›</a:t>
            </a:fld>
            <a:endParaRPr lang="en-GB"/>
          </a:p>
        </p:txBody>
      </p:sp>
    </p:spTree>
    <p:extLst>
      <p:ext uri="{BB962C8B-B14F-4D97-AF65-F5344CB8AC3E}">
        <p14:creationId xmlns:p14="http://schemas.microsoft.com/office/powerpoint/2010/main" val="32506025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D135C15-C8FA-4D0D-8B3C-8D81AA1746B0}" type="datetimeFigureOut">
              <a:rPr lang="en-GB" smtClean="0"/>
              <a:t>19/06/2025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5C25E08-8AE5-4EBB-BC2A-F5EE3E2F9DE5}" type="slidenum">
              <a:rPr lang="en-GB" smtClean="0"/>
              <a:t>‹#›</a:t>
            </a:fld>
            <a:endParaRPr lang="en-GB"/>
          </a:p>
        </p:txBody>
      </p:sp>
    </p:spTree>
    <p:extLst>
      <p:ext uri="{BB962C8B-B14F-4D97-AF65-F5344CB8AC3E}">
        <p14:creationId xmlns:p14="http://schemas.microsoft.com/office/powerpoint/2010/main" val="39301879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D135C15-C8FA-4D0D-8B3C-8D81AA1746B0}" type="datetimeFigureOut">
              <a:rPr lang="en-GB" smtClean="0"/>
              <a:t>19/06/2025</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E5C25E08-8AE5-4EBB-BC2A-F5EE3E2F9DE5}" type="slidenum">
              <a:rPr lang="en-GB" smtClean="0"/>
              <a:t>‹#›</a:t>
            </a:fld>
            <a:endParaRPr lang="en-GB"/>
          </a:p>
        </p:txBody>
      </p:sp>
    </p:spTree>
    <p:extLst>
      <p:ext uri="{BB962C8B-B14F-4D97-AF65-F5344CB8AC3E}">
        <p14:creationId xmlns:p14="http://schemas.microsoft.com/office/powerpoint/2010/main" val="24483310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D135C15-C8FA-4D0D-8B3C-8D81AA1746B0}" type="datetimeFigureOut">
              <a:rPr lang="en-GB" smtClean="0"/>
              <a:t>19/06/2025</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5C25E08-8AE5-4EBB-BC2A-F5EE3E2F9DE5}" type="slidenum">
              <a:rPr lang="en-GB" smtClean="0"/>
              <a:t>‹#›</a:t>
            </a:fld>
            <a:endParaRPr lang="en-GB"/>
          </a:p>
        </p:txBody>
      </p:sp>
    </p:spTree>
    <p:extLst>
      <p:ext uri="{BB962C8B-B14F-4D97-AF65-F5344CB8AC3E}">
        <p14:creationId xmlns:p14="http://schemas.microsoft.com/office/powerpoint/2010/main" val="54626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D135C15-C8FA-4D0D-8B3C-8D81AA1746B0}" type="datetimeFigureOut">
              <a:rPr lang="en-GB" smtClean="0"/>
              <a:t>19/06/2025</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5C25E08-8AE5-4EBB-BC2A-F5EE3E2F9DE5}" type="slidenum">
              <a:rPr lang="en-GB" smtClean="0"/>
              <a:t>‹#›</a:t>
            </a:fld>
            <a:endParaRPr lang="en-GB"/>
          </a:p>
        </p:txBody>
      </p:sp>
    </p:spTree>
    <p:extLst>
      <p:ext uri="{BB962C8B-B14F-4D97-AF65-F5344CB8AC3E}">
        <p14:creationId xmlns:p14="http://schemas.microsoft.com/office/powerpoint/2010/main" val="31588846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135C15-C8FA-4D0D-8B3C-8D81AA1746B0}" type="datetimeFigureOut">
              <a:rPr lang="en-GB" smtClean="0"/>
              <a:t>19/06/2025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5C25E08-8AE5-4EBB-BC2A-F5EE3E2F9DE5}" type="slidenum">
              <a:rPr lang="en-GB" smtClean="0"/>
              <a:t>‹#›</a:t>
            </a:fld>
            <a:endParaRPr lang="en-GB"/>
          </a:p>
        </p:txBody>
      </p:sp>
    </p:spTree>
    <p:extLst>
      <p:ext uri="{BB962C8B-B14F-4D97-AF65-F5344CB8AC3E}">
        <p14:creationId xmlns:p14="http://schemas.microsoft.com/office/powerpoint/2010/main" val="17197859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135C15-C8FA-4D0D-8B3C-8D81AA1746B0}" type="datetimeFigureOut">
              <a:rPr lang="en-GB" smtClean="0"/>
              <a:t>19/06/2025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C25E08-8AE5-4EBB-BC2A-F5EE3E2F9DE5}" type="slidenum">
              <a:rPr lang="en-GB" smtClean="0"/>
              <a:t>‹#›</a:t>
            </a:fld>
            <a:endParaRPr lang="en-GB"/>
          </a:p>
        </p:txBody>
      </p:sp>
    </p:spTree>
    <p:extLst>
      <p:ext uri="{BB962C8B-B14F-4D97-AF65-F5344CB8AC3E}">
        <p14:creationId xmlns:p14="http://schemas.microsoft.com/office/powerpoint/2010/main" val="422710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135C15-C8FA-4D0D-8B3C-8D81AA1746B0}" type="datetimeFigureOut">
              <a:rPr lang="en-GB" smtClean="0"/>
              <a:t>19/06/2025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C25E08-8AE5-4EBB-BC2A-F5EE3E2F9DE5}" type="slidenum">
              <a:rPr lang="en-GB" smtClean="0"/>
              <a:t>‹#›</a:t>
            </a:fld>
            <a:endParaRPr lang="en-GB"/>
          </a:p>
        </p:txBody>
      </p:sp>
    </p:spTree>
    <p:extLst>
      <p:ext uri="{BB962C8B-B14F-4D97-AF65-F5344CB8AC3E}">
        <p14:creationId xmlns:p14="http://schemas.microsoft.com/office/powerpoint/2010/main" val="2156944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135C15-C8FA-4D0D-8B3C-8D81AA1746B0}" type="datetimeFigureOut">
              <a:rPr lang="en-GB" smtClean="0"/>
              <a:t>19/06/2025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5C25E08-8AE5-4EBB-BC2A-F5EE3E2F9DE5}" type="slidenum">
              <a:rPr lang="en-GB" smtClean="0"/>
              <a:t>‹#›</a:t>
            </a:fld>
            <a:endParaRPr lang="en-GB"/>
          </a:p>
        </p:txBody>
      </p:sp>
    </p:spTree>
    <p:extLst>
      <p:ext uri="{BB962C8B-B14F-4D97-AF65-F5344CB8AC3E}">
        <p14:creationId xmlns:p14="http://schemas.microsoft.com/office/powerpoint/2010/main" val="1364989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135C15-C8FA-4D0D-8B3C-8D81AA1746B0}" type="datetimeFigureOut">
              <a:rPr lang="en-GB" smtClean="0"/>
              <a:t>19/06/2025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C25E08-8AE5-4EBB-BC2A-F5EE3E2F9DE5}" type="slidenum">
              <a:rPr lang="en-GB" smtClean="0"/>
              <a:t>‹#›</a:t>
            </a:fld>
            <a:endParaRPr lang="en-GB"/>
          </a:p>
        </p:txBody>
      </p:sp>
    </p:spTree>
    <p:extLst>
      <p:ext uri="{BB962C8B-B14F-4D97-AF65-F5344CB8AC3E}">
        <p14:creationId xmlns:p14="http://schemas.microsoft.com/office/powerpoint/2010/main" val="1196848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135C15-C8FA-4D0D-8B3C-8D81AA1746B0}" type="datetimeFigureOut">
              <a:rPr lang="en-GB" smtClean="0"/>
              <a:t>19/06/2025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C25E08-8AE5-4EBB-BC2A-F5EE3E2F9DE5}" type="slidenum">
              <a:rPr lang="en-GB" smtClean="0"/>
              <a:t>‹#›</a:t>
            </a:fld>
            <a:endParaRPr lang="en-GB"/>
          </a:p>
        </p:txBody>
      </p:sp>
    </p:spTree>
    <p:extLst>
      <p:ext uri="{BB962C8B-B14F-4D97-AF65-F5344CB8AC3E}">
        <p14:creationId xmlns:p14="http://schemas.microsoft.com/office/powerpoint/2010/main" val="2173258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D135C15-C8FA-4D0D-8B3C-8D81AA1746B0}" type="datetimeFigureOut">
              <a:rPr lang="en-GB" smtClean="0"/>
              <a:t>19/06/2025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C25E08-8AE5-4EBB-BC2A-F5EE3E2F9DE5}"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5938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135C15-C8FA-4D0D-8B3C-8D81AA1746B0}" type="datetimeFigureOut">
              <a:rPr lang="en-GB" smtClean="0"/>
              <a:t>19/06/2025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C25E08-8AE5-4EBB-BC2A-F5EE3E2F9DE5}" type="slidenum">
              <a:rPr lang="en-GB" smtClean="0"/>
              <a:t>‹#›</a:t>
            </a:fld>
            <a:endParaRPr lang="en-GB"/>
          </a:p>
        </p:txBody>
      </p:sp>
    </p:spTree>
    <p:extLst>
      <p:ext uri="{BB962C8B-B14F-4D97-AF65-F5344CB8AC3E}">
        <p14:creationId xmlns:p14="http://schemas.microsoft.com/office/powerpoint/2010/main" val="1829816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135C15-C8FA-4D0D-8B3C-8D81AA1746B0}" type="datetimeFigureOut">
              <a:rPr lang="en-GB" smtClean="0"/>
              <a:t>19/06/2025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C25E08-8AE5-4EBB-BC2A-F5EE3E2F9DE5}"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9317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D135C15-C8FA-4D0D-8B3C-8D81AA1746B0}" type="datetimeFigureOut">
              <a:rPr lang="en-GB" smtClean="0"/>
              <a:t>19/06/2025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5C25E08-8AE5-4EBB-BC2A-F5EE3E2F9DE5}" type="slidenum">
              <a:rPr lang="en-GB" smtClean="0"/>
              <a:t>‹#›</a:t>
            </a:fld>
            <a:endParaRPr lang="en-GB"/>
          </a:p>
        </p:txBody>
      </p:sp>
    </p:spTree>
    <p:extLst>
      <p:ext uri="{BB962C8B-B14F-4D97-AF65-F5344CB8AC3E}">
        <p14:creationId xmlns:p14="http://schemas.microsoft.com/office/powerpoint/2010/main" val="1074911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D135C15-C8FA-4D0D-8B3C-8D81AA1746B0}" type="datetimeFigureOut">
              <a:rPr lang="en-GB" smtClean="0"/>
              <a:t>19/06/2025</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5C25E08-8AE5-4EBB-BC2A-F5EE3E2F9DE5}"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309739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85" r:id="rId6"/>
    <p:sldLayoutId id="2147483686" r:id="rId7"/>
    <p:sldLayoutId id="2147483687" r:id="rId8"/>
    <p:sldLayoutId id="2147483688" r:id="rId9"/>
    <p:sldLayoutId id="2147483689" r:id="rId10"/>
    <p:sldLayoutId id="2147483690"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D135C15-C8FA-4D0D-8B3C-8D81AA1746B0}" type="datetimeFigureOut">
              <a:rPr lang="en-GB" smtClean="0"/>
              <a:t>19/06/2025</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5C25E08-8AE5-4EBB-BC2A-F5EE3E2F9DE5}"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4930096"/>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18.xml"/><Relationship Id="rId5" Type="http://schemas.openxmlformats.org/officeDocument/2006/relationships/hyperlink" Target="https://svgsilh.com/image/23827.html" TargetMode="External"/><Relationship Id="rId4" Type="http://schemas.openxmlformats.org/officeDocument/2006/relationships/image" Target="../media/image10.svg"/></Relationships>
</file>

<file path=ppt/slides/_rels/slide3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6.xml"/><Relationship Id="rId1" Type="http://schemas.openxmlformats.org/officeDocument/2006/relationships/slideLayout" Target="../slideLayouts/slideLayout19.xml"/><Relationship Id="rId6" Type="http://schemas.openxmlformats.org/officeDocument/2006/relationships/hyperlink" Target="https://pixabay.com/en/meeting-cooperation-personal-1015590/" TargetMode="External"/><Relationship Id="rId5" Type="http://schemas.openxmlformats.org/officeDocument/2006/relationships/image" Target="../media/image12.jpg"/><Relationship Id="rId4" Type="http://schemas.openxmlformats.org/officeDocument/2006/relationships/hyperlink" Target="https://pixabay.com/en/analysis-analyzing-data-analyze-2958826/"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8" Type="http://schemas.openxmlformats.org/officeDocument/2006/relationships/hyperlink" Target="https://www.flickr.com/photos/59632563@N04/6664212003" TargetMode="External"/><Relationship Id="rId3" Type="http://schemas.openxmlformats.org/officeDocument/2006/relationships/image" Target="../media/image14.JPG"/><Relationship Id="rId7" Type="http://schemas.openxmlformats.org/officeDocument/2006/relationships/image" Target="../media/image16.jpg"/><Relationship Id="rId2" Type="http://schemas.openxmlformats.org/officeDocument/2006/relationships/notesSlide" Target="../notesSlides/notesSlide28.xml"/><Relationship Id="rId1" Type="http://schemas.openxmlformats.org/officeDocument/2006/relationships/slideLayout" Target="../slideLayouts/slideLayout19.xml"/><Relationship Id="rId6" Type="http://schemas.openxmlformats.org/officeDocument/2006/relationships/hyperlink" Target="https://en.wikipedia.org/wiki/Occupational_stress" TargetMode="External"/><Relationship Id="rId5" Type="http://schemas.openxmlformats.org/officeDocument/2006/relationships/image" Target="../media/image15.png"/><Relationship Id="rId4" Type="http://schemas.openxmlformats.org/officeDocument/2006/relationships/hyperlink" Target="https://commons.wikimedia.org/wiki/File:Telechron_clock_2H07-Br_Administrator.JPG" TargetMode="External"/><Relationship Id="rId9" Type="http://schemas.openxmlformats.org/officeDocument/2006/relationships/hyperlink" Target="https://creativecommons.org/licenses/by/3.0/"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13.xml"/><Relationship Id="rId5" Type="http://schemas.openxmlformats.org/officeDocument/2006/relationships/image" Target="../media/image19.jpeg"/><Relationship Id="rId4" Type="http://schemas.openxmlformats.org/officeDocument/2006/relationships/image" Target="../media/image18.svg"/></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1.xml"/><Relationship Id="rId1" Type="http://schemas.openxmlformats.org/officeDocument/2006/relationships/slideLayout" Target="../slideLayouts/slideLayout13.xml"/><Relationship Id="rId6" Type="http://schemas.openxmlformats.org/officeDocument/2006/relationships/hyperlink" Target="https://pixabay.com/en/skills-can-talents-training-835747/" TargetMode="External"/><Relationship Id="rId5" Type="http://schemas.openxmlformats.org/officeDocument/2006/relationships/image" Target="../media/image22.jpg"/><Relationship Id="rId4" Type="http://schemas.openxmlformats.org/officeDocument/2006/relationships/hyperlink" Target="https://www.norgara.com/es/events/event/grupo-de-supervision-8/" TargetMode="External"/></Relationships>
</file>

<file path=ppt/slides/_rels/slide38.xml.rels><?xml version="1.0" encoding="UTF-8" standalone="yes"?>
<Relationships xmlns="http://schemas.openxmlformats.org/package/2006/relationships"><Relationship Id="rId8" Type="http://schemas.openxmlformats.org/officeDocument/2006/relationships/hyperlink" Target="https://mct-sys-ssrs.merseycare.nhs.uk/ReportServer/Pages/ReportViewer.aspx?%2fReporting%2fSelf-Service%2fR061+-+SS+-+Level+6&amp;rs:Command=Render&amp;financialyear=2024/25&amp;ccg=%3CALL%3E&amp;borough=Warrington%20and%20Halton&amp;specialty=%3CALL%3E&amp;service=Adult%20Mental%20Health%20-%20Early%20Intervention&amp;team=EIP%20-%20Warrington%20%26%20Halton&amp;kpiid=965&amp;financialmonthno=6&amp;exclude=GMMH%20Migration&amp;exclude=GMMH%20Transfer&amp;exclude=KN%20-%20Child%20Health&amp;exclude=LD/Forensic%20Inpatients&amp;exclude=STH%20-%20Child%20Health%200-19&amp;exclude=STHK%20-%20Out%20of%20Hospital" TargetMode="External"/><Relationship Id="rId13" Type="http://schemas.openxmlformats.org/officeDocument/2006/relationships/image" Target="../media/image23.png"/><Relationship Id="rId3" Type="http://schemas.openxmlformats.org/officeDocument/2006/relationships/hyperlink" Target="https://mct-sys-ssrs.merseycare.nhs.uk/ReportServer/Pages/ReportViewer.aspx?%2fReporting%2fSelf-Service%2fR061+-+SS+-+Level+6&amp;rs:Command=Render&amp;financialyear=2024/25&amp;ccg=%3CALL%3E&amp;borough=Warrington%20and%20Halton&amp;specialty=%3CALL%3E&amp;service=Adult%20Mental%20Health%20-%20Early%20Intervention&amp;team=EIP%20-%20Warrington%20%26%20Halton&amp;kpiid=965&amp;financialmonthno=1&amp;exclude=GMMH%20Migration&amp;exclude=GMMH%20Transfer&amp;exclude=KN%20-%20Child%20Health&amp;exclude=LD/Forensic%20Inpatients&amp;exclude=STH%20-%20Child%20Health%200-19&amp;exclude=STHK%20-%20Out%20of%20Hospital" TargetMode="External"/><Relationship Id="rId7" Type="http://schemas.openxmlformats.org/officeDocument/2006/relationships/hyperlink" Target="https://mct-sys-ssrs.merseycare.nhs.uk/ReportServer/Pages/ReportViewer.aspx?%2fReporting%2fSelf-Service%2fR061+-+SS+-+Level+6&amp;rs:Command=Render&amp;financialyear=2024/25&amp;ccg=%3CALL%3E&amp;borough=Warrington%20and%20Halton&amp;specialty=%3CALL%3E&amp;service=Adult%20Mental%20Health%20-%20Early%20Intervention&amp;team=EIP%20-%20Warrington%20%26%20Halton&amp;kpiid=965&amp;financialmonthno=5&amp;exclude=GMMH%20Migration&amp;exclude=GMMH%20Transfer&amp;exclude=KN%20-%20Child%20Health&amp;exclude=LD/Forensic%20Inpatients&amp;exclude=STH%20-%20Child%20Health%200-19&amp;exclude=STHK%20-%20Out%20of%20Hospital" TargetMode="External"/><Relationship Id="rId12" Type="http://schemas.openxmlformats.org/officeDocument/2006/relationships/hyperlink" Target="https://mct-sys-ssrs.merseycare.nhs.uk/ReportServer/Pages/ReportViewer.aspx?%2fReporting%2fSelf-Service%2fR061+-+SS+-+Level+6&amp;rs:Command=Render&amp;financialyear=2024/25&amp;ccg=%3CALL%3E&amp;borough=Warrington%20and%20Halton&amp;specialty=%3CALL%3E&amp;service=Adult%20Mental%20Health%20-%20Early%20Intervention&amp;team=EIP%20-%20Warrington%20%26%20Halton&amp;kpiid=965&amp;financialmonthno=10&amp;exclude=GMMH%20Migration&amp;exclude=GMMH%20Transfer&amp;exclude=KN%20-%20Child%20Health&amp;exclude=LD/Forensic%20Inpatients&amp;exclude=STH%20-%20Child%20Health%200-19&amp;exclude=STHK%20-%20Out%20of%20Hospital" TargetMode="External"/><Relationship Id="rId2" Type="http://schemas.openxmlformats.org/officeDocument/2006/relationships/notesSlide" Target="../notesSlides/notesSlide32.xml"/><Relationship Id="rId1" Type="http://schemas.openxmlformats.org/officeDocument/2006/relationships/slideLayout" Target="../slideLayouts/slideLayout19.xml"/><Relationship Id="rId6" Type="http://schemas.openxmlformats.org/officeDocument/2006/relationships/hyperlink" Target="https://mct-sys-ssrs.merseycare.nhs.uk/ReportServer/Pages/ReportViewer.aspx?%2fReporting%2fSelf-Service%2fR061+-+SS+-+Level+6&amp;rs:Command=Render&amp;financialyear=2024/25&amp;ccg=%3CALL%3E&amp;borough=Warrington%20and%20Halton&amp;specialty=%3CALL%3E&amp;service=Adult%20Mental%20Health%20-%20Early%20Intervention&amp;team=EIP%20-%20Warrington%20%26%20Halton&amp;kpiid=965&amp;financialmonthno=4&amp;exclude=GMMH%20Migration&amp;exclude=GMMH%20Transfer&amp;exclude=KN%20-%20Child%20Health&amp;exclude=LD/Forensic%20Inpatients&amp;exclude=STH%20-%20Child%20Health%200-19&amp;exclude=STHK%20-%20Out%20of%20Hospital" TargetMode="External"/><Relationship Id="rId11" Type="http://schemas.openxmlformats.org/officeDocument/2006/relationships/hyperlink" Target="https://mct-sys-ssrs.merseycare.nhs.uk/ReportServer/Pages/ReportViewer.aspx?%2fReporting%2fSelf-Service%2fR061+-+SS+-+Level+6&amp;rs:Command=Render&amp;financialyear=2024/25&amp;ccg=%3CALL%3E&amp;borough=Warrington%20and%20Halton&amp;specialty=%3CALL%3E&amp;service=Adult%20Mental%20Health%20-%20Early%20Intervention&amp;team=EIP%20-%20Warrington%20%26%20Halton&amp;kpiid=965&amp;financialmonthno=9&amp;exclude=GMMH%20Migration&amp;exclude=GMMH%20Transfer&amp;exclude=KN%20-%20Child%20Health&amp;exclude=LD/Forensic%20Inpatients&amp;exclude=STH%20-%20Child%20Health%200-19&amp;exclude=STHK%20-%20Out%20of%20Hospital" TargetMode="External"/><Relationship Id="rId5" Type="http://schemas.openxmlformats.org/officeDocument/2006/relationships/hyperlink" Target="https://mct-sys-ssrs.merseycare.nhs.uk/ReportServer/Pages/ReportViewer.aspx?%2fReporting%2fSelf-Service%2fR061+-+SS+-+Level+6&amp;rs:Command=Render&amp;financialyear=2024/25&amp;ccg=%3CALL%3E&amp;borough=Warrington%20and%20Halton&amp;specialty=%3CALL%3E&amp;service=Adult%20Mental%20Health%20-%20Early%20Intervention&amp;team=EIP%20-%20Warrington%20%26%20Halton&amp;kpiid=965&amp;financialmonthno=3&amp;exclude=GMMH%20Migration&amp;exclude=GMMH%20Transfer&amp;exclude=KN%20-%20Child%20Health&amp;exclude=LD/Forensic%20Inpatients&amp;exclude=STH%20-%20Child%20Health%200-19&amp;exclude=STHK%20-%20Out%20of%20Hospital" TargetMode="External"/><Relationship Id="rId10" Type="http://schemas.openxmlformats.org/officeDocument/2006/relationships/hyperlink" Target="https://mct-sys-ssrs.merseycare.nhs.uk/ReportServer/Pages/ReportViewer.aspx?%2fReporting%2fSelf-Service%2fR061+-+SS+-+Level+6&amp;rs:Command=Render&amp;financialyear=2024/25&amp;ccg=%3CALL%3E&amp;borough=Warrington%20and%20Halton&amp;specialty=%3CALL%3E&amp;service=Adult%20Mental%20Health%20-%20Early%20Intervention&amp;team=EIP%20-%20Warrington%20%26%20Halton&amp;kpiid=965&amp;financialmonthno=8&amp;exclude=GMMH%20Migration&amp;exclude=GMMH%20Transfer&amp;exclude=KN%20-%20Child%20Health&amp;exclude=LD/Forensic%20Inpatients&amp;exclude=STH%20-%20Child%20Health%200-19&amp;exclude=STHK%20-%20Out%20of%20Hospital" TargetMode="External"/><Relationship Id="rId4" Type="http://schemas.openxmlformats.org/officeDocument/2006/relationships/hyperlink" Target="https://mct-sys-ssrs.merseycare.nhs.uk/ReportServer/Pages/ReportViewer.aspx?%2fReporting%2fSelf-Service%2fR061+-+SS+-+Level+6&amp;rs:Command=Render&amp;financialyear=2024/25&amp;ccg=%3CALL%3E&amp;borough=Warrington%20and%20Halton&amp;specialty=%3CALL%3E&amp;service=Adult%20Mental%20Health%20-%20Early%20Intervention&amp;team=EIP%20-%20Warrington%20%26%20Halton&amp;kpiid=965&amp;financialmonthno=2&amp;exclude=GMMH%20Migration&amp;exclude=GMMH%20Transfer&amp;exclude=KN%20-%20Child%20Health&amp;exclude=LD/Forensic%20Inpatients&amp;exclude=STH%20-%20Child%20Health%200-19&amp;exclude=STHK%20-%20Out%20of%20Hospital" TargetMode="External"/><Relationship Id="rId9" Type="http://schemas.openxmlformats.org/officeDocument/2006/relationships/hyperlink" Target="https://mct-sys-ssrs.merseycare.nhs.uk/ReportServer/Pages/ReportViewer.aspx?%2fReporting%2fSelf-Service%2fR061+-+SS+-+Level+6&amp;rs:Command=Render&amp;financialyear=2024/25&amp;ccg=%3CALL%3E&amp;borough=Warrington%20and%20Halton&amp;specialty=%3CALL%3E&amp;service=Adult%20Mental%20Health%20-%20Early%20Intervention&amp;team=EIP%20-%20Warrington%20%26%20Halton&amp;kpiid=965&amp;financialmonthno=7&amp;exclude=GMMH%20Migration&amp;exclude=GMMH%20Transfer&amp;exclude=KN%20-%20Child%20Health&amp;exclude=LD/Forensic%20Inpatients&amp;exclude=STH%20-%20Child%20Health%200-19&amp;exclude=STHK%20-%20Out%20of%20Hospital" TargetMode="External"/><Relationship Id="rId14" Type="http://schemas.openxmlformats.org/officeDocument/2006/relationships/hyperlink" Target="https://pixabay.com/en/chart-red-arrow-growth-arrow-red-2741952/"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3.xml"/><Relationship Id="rId1" Type="http://schemas.openxmlformats.org/officeDocument/2006/relationships/slideLayout" Target="../slideLayouts/slideLayout18.xml"/><Relationship Id="rId5" Type="http://schemas.openxmlformats.org/officeDocument/2006/relationships/image" Target="../media/image25.png"/><Relationship Id="rId4" Type="http://schemas.openxmlformats.org/officeDocument/2006/relationships/hyperlink" Target="https://pxhere.com/en/photo/1396396"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13.xml"/><Relationship Id="rId5" Type="http://schemas.openxmlformats.org/officeDocument/2006/relationships/image" Target="../media/image19.jpeg"/><Relationship Id="rId4" Type="http://schemas.openxmlformats.org/officeDocument/2006/relationships/image" Target="../media/image18.sv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13.xml"/><Relationship Id="rId4" Type="http://schemas.openxmlformats.org/officeDocument/2006/relationships/hyperlink" Target="https://freepngimg.com/svg/128512-sketched-speech-bubble"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freepngimg.com/png/25650-stock-market-graph-up-transparent-background" TargetMode="External"/><Relationship Id="rId2" Type="http://schemas.openxmlformats.org/officeDocument/2006/relationships/image" Target="../media/image28.png"/><Relationship Id="rId1" Type="http://schemas.openxmlformats.org/officeDocument/2006/relationships/slideLayout" Target="../slideLayouts/slideLayout13.xml"/><Relationship Id="rId4" Type="http://schemas.openxmlformats.org/officeDocument/2006/relationships/hyperlink" Target="https://creativecommons.org/licenses/by-nc/3.0/"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pixabay.com/en/speaker-class-lecture-professor-2673919/" TargetMode="External"/><Relationship Id="rId2" Type="http://schemas.openxmlformats.org/officeDocument/2006/relationships/image" Target="../media/image29.pn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13.xml"/><Relationship Id="rId6" Type="http://schemas.openxmlformats.org/officeDocument/2006/relationships/hyperlink" Target="https://creativecommons.org/licenses/by-sa/3.0/" TargetMode="External"/><Relationship Id="rId5" Type="http://schemas.openxmlformats.org/officeDocument/2006/relationships/hyperlink" Target="https://wiki.mlz-garching.de/ufit:index" TargetMode="External"/><Relationship Id="rId4" Type="http://schemas.openxmlformats.org/officeDocument/2006/relationships/image" Target="../media/image31.sv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8" Type="http://schemas.openxmlformats.org/officeDocument/2006/relationships/image" Target="../media/image35.jpeg"/><Relationship Id="rId13" Type="http://schemas.openxmlformats.org/officeDocument/2006/relationships/hyperlink" Target="https://www.picserver.org/photo/5928/Develop.html" TargetMode="External"/><Relationship Id="rId3" Type="http://schemas.openxmlformats.org/officeDocument/2006/relationships/hyperlink" Target="https://hurraki.de/wiki/Benutzer:Mobi/W%C3%B6rter_die_ich_erkl%C3%A4ren_m%C3%B6chte/Pareidolie" TargetMode="External"/><Relationship Id="rId7" Type="http://schemas.openxmlformats.org/officeDocument/2006/relationships/hyperlink" Target="https://elexitodeunadministrador.blogspot.com/2016/03/imagenes-para-la-cabecera.html" TargetMode="External"/><Relationship Id="rId12" Type="http://schemas.openxmlformats.org/officeDocument/2006/relationships/image" Target="../media/image37.jpg"/><Relationship Id="rId2" Type="http://schemas.openxmlformats.org/officeDocument/2006/relationships/image" Target="../media/image32.png"/><Relationship Id="rId1" Type="http://schemas.openxmlformats.org/officeDocument/2006/relationships/slideLayout" Target="../slideLayouts/slideLayout18.xml"/><Relationship Id="rId6" Type="http://schemas.openxmlformats.org/officeDocument/2006/relationships/image" Target="../media/image34.jpg"/><Relationship Id="rId11" Type="http://schemas.openxmlformats.org/officeDocument/2006/relationships/hyperlink" Target="https://freepngimg.com/png/56248-keep-going-download-download-free-image" TargetMode="External"/><Relationship Id="rId5" Type="http://schemas.openxmlformats.org/officeDocument/2006/relationships/hyperlink" Target="https://pixabay.com/en/thumbs-up-thumb-hand-positive-1006172/" TargetMode="External"/><Relationship Id="rId10" Type="http://schemas.openxmlformats.org/officeDocument/2006/relationships/image" Target="../media/image36.png"/><Relationship Id="rId4" Type="http://schemas.openxmlformats.org/officeDocument/2006/relationships/image" Target="../media/image33.png"/><Relationship Id="rId9" Type="http://schemas.openxmlformats.org/officeDocument/2006/relationships/hyperlink" Target="https://sparkcanvas.tistory.com/entry/%EC%8B%A4%EC%B2%9C%EC%9D%98-%ED%9E%98-%EB%AA%A9%ED%91%9C-%EB%8B%AC%EC%84%B1%EC%9D%84-%EC%9C%84%ED%95%9C-%ED%95%84%EC%88%98-%EA%B0%80%EC%9D%B4%EB%93%9C" TargetMode="External"/></Relationships>
</file>

<file path=ppt/slides/_rels/slide5.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3" Type="http://schemas.openxmlformats.org/officeDocument/2006/relationships/hyperlink" Target="https://pxhere.com/en/photo/621874" TargetMode="External"/><Relationship Id="rId2" Type="http://schemas.openxmlformats.org/officeDocument/2006/relationships/image" Target="../media/image38.jpg"/><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3" Type="http://schemas.openxmlformats.org/officeDocument/2006/relationships/hyperlink" Target="https://partimonkiki2.blogspot.com/2017/05/quelle-surprise-aimeriez-vous-avoir.html" TargetMode="External"/><Relationship Id="rId2" Type="http://schemas.openxmlformats.org/officeDocument/2006/relationships/image" Target="../media/image39.jpg"/><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A6F8B-73A3-FCCD-665C-EB8936305443}"/>
              </a:ext>
            </a:extLst>
          </p:cNvPr>
          <p:cNvSpPr>
            <a:spLocks noGrp="1"/>
          </p:cNvSpPr>
          <p:nvPr>
            <p:ph type="ctrTitle"/>
          </p:nvPr>
        </p:nvSpPr>
        <p:spPr>
          <a:xfrm>
            <a:off x="1097280" y="758952"/>
            <a:ext cx="10245634" cy="3566160"/>
          </a:xfrm>
        </p:spPr>
        <p:txBody>
          <a:bodyPr>
            <a:normAutofit fontScale="90000"/>
          </a:bodyPr>
          <a:lstStyle/>
          <a:p>
            <a:r>
              <a:rPr lang="en-GB" b="1" dirty="0">
                <a:latin typeface="Montserrat"/>
              </a:rPr>
              <a:t>NCAP QI collaborative round two - shared learning session four</a:t>
            </a:r>
            <a:endParaRPr lang="en-GB" dirty="0"/>
          </a:p>
        </p:txBody>
      </p:sp>
      <p:sp>
        <p:nvSpPr>
          <p:cNvPr id="3" name="Subtitle 2">
            <a:extLst>
              <a:ext uri="{FF2B5EF4-FFF2-40B4-BE49-F238E27FC236}">
                <a16:creationId xmlns:a16="http://schemas.microsoft.com/office/drawing/2014/main" id="{5FA6EF85-A83F-39CE-1D6A-D4C361E80E5F}"/>
              </a:ext>
            </a:extLst>
          </p:cNvPr>
          <p:cNvSpPr>
            <a:spLocks noGrp="1"/>
          </p:cNvSpPr>
          <p:nvPr>
            <p:ph type="subTitle" idx="1"/>
          </p:nvPr>
        </p:nvSpPr>
        <p:spPr/>
        <p:txBody>
          <a:bodyPr/>
          <a:lstStyle/>
          <a:p>
            <a:r>
              <a:rPr lang="en-GB" dirty="0">
                <a:solidFill>
                  <a:prstClr val="black">
                    <a:lumMod val="85000"/>
                    <a:lumOff val="15000"/>
                  </a:prstClr>
                </a:solidFill>
                <a:latin typeface="Montserrat"/>
              </a:rPr>
              <a:t>19 June 2025</a:t>
            </a:r>
            <a:br>
              <a:rPr lang="en-GB" dirty="0">
                <a:latin typeface="Montserrat" panose="00000500000000000000" pitchFamily="2" charset="0"/>
              </a:rPr>
            </a:br>
            <a:r>
              <a:rPr lang="en-GB" dirty="0">
                <a:solidFill>
                  <a:prstClr val="black">
                    <a:lumMod val="85000"/>
                    <a:lumOff val="15000"/>
                  </a:prstClr>
                </a:solidFill>
                <a:latin typeface="Montserrat"/>
              </a:rPr>
              <a:t>2.00-4.00pm</a:t>
            </a:r>
            <a:endParaRPr lang="en-GB" dirty="0"/>
          </a:p>
        </p:txBody>
      </p:sp>
    </p:spTree>
    <p:extLst>
      <p:ext uri="{BB962C8B-B14F-4D97-AF65-F5344CB8AC3E}">
        <p14:creationId xmlns:p14="http://schemas.microsoft.com/office/powerpoint/2010/main" val="2769138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414E1-61CB-C17A-83C4-D2A4BCC041D3}"/>
              </a:ext>
            </a:extLst>
          </p:cNvPr>
          <p:cNvSpPr>
            <a:spLocks noGrp="1"/>
          </p:cNvSpPr>
          <p:nvPr>
            <p:ph type="title" idx="4294967295"/>
          </p:nvPr>
        </p:nvSpPr>
        <p:spPr>
          <a:xfrm>
            <a:off x="302400" y="122425"/>
            <a:ext cx="10363200" cy="803275"/>
          </a:xfrm>
        </p:spPr>
        <p:txBody>
          <a:bodyPr>
            <a:normAutofit/>
          </a:bodyPr>
          <a:lstStyle/>
          <a:p>
            <a:r>
              <a:rPr kumimoji="0" lang="en-GB" sz="3600" b="1" i="0" u="none" strike="noStrike" kern="1200" cap="none" spc="-50" normalizeH="0" baseline="0" noProof="0" dirty="0">
                <a:ln>
                  <a:noFill/>
                </a:ln>
                <a:solidFill>
                  <a:prstClr val="black">
                    <a:lumMod val="75000"/>
                    <a:lumOff val="25000"/>
                  </a:prstClr>
                </a:solidFill>
                <a:effectLst/>
                <a:uLnTx/>
                <a:uFillTx/>
                <a:latin typeface="Montserrat" panose="00000500000000000000" pitchFamily="2" charset="0"/>
                <a:ea typeface="+mn-ea"/>
                <a:cs typeface="+mn-cs"/>
              </a:rPr>
              <a:t>Qualitative feedback </a:t>
            </a:r>
            <a:endParaRPr lang="en-GB" sz="3600" b="1" dirty="0">
              <a:latin typeface="Montserrat" panose="00000500000000000000" pitchFamily="2" charset="0"/>
            </a:endParaRPr>
          </a:p>
        </p:txBody>
      </p:sp>
      <p:sp>
        <p:nvSpPr>
          <p:cNvPr id="7" name="Cloud 6">
            <a:extLst>
              <a:ext uri="{FF2B5EF4-FFF2-40B4-BE49-F238E27FC236}">
                <a16:creationId xmlns:a16="http://schemas.microsoft.com/office/drawing/2014/main" id="{BA774E73-2DF3-A63B-7536-0E8ED3F082EC}"/>
              </a:ext>
            </a:extLst>
          </p:cNvPr>
          <p:cNvSpPr/>
          <p:nvPr/>
        </p:nvSpPr>
        <p:spPr>
          <a:xfrm>
            <a:off x="1271549" y="925700"/>
            <a:ext cx="2846717" cy="1348816"/>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B8FE7F91-3627-1568-CFAD-1D98F905C0E6}"/>
              </a:ext>
            </a:extLst>
          </p:cNvPr>
          <p:cNvSpPr txBox="1"/>
          <p:nvPr/>
        </p:nvSpPr>
        <p:spPr>
          <a:xfrm>
            <a:off x="1488258" y="1165714"/>
            <a:ext cx="2180327" cy="830997"/>
          </a:xfrm>
          <a:prstGeom prst="rect">
            <a:avLst/>
          </a:prstGeom>
          <a:noFill/>
        </p:spPr>
        <p:txBody>
          <a:bodyPr wrap="square">
            <a:spAutoFit/>
          </a:bodyPr>
          <a:lstStyle/>
          <a:p>
            <a:pPr algn="ctr"/>
            <a:r>
              <a:rPr lang="en-GB" sz="1600" dirty="0"/>
              <a:t>“It’s been good to ask questions without the (individual) around”.</a:t>
            </a:r>
          </a:p>
        </p:txBody>
      </p:sp>
      <p:sp>
        <p:nvSpPr>
          <p:cNvPr id="8" name="Cloud 7">
            <a:extLst>
              <a:ext uri="{FF2B5EF4-FFF2-40B4-BE49-F238E27FC236}">
                <a16:creationId xmlns:a16="http://schemas.microsoft.com/office/drawing/2014/main" id="{8542B964-85B9-56A2-C711-92917F594439}"/>
              </a:ext>
            </a:extLst>
          </p:cNvPr>
          <p:cNvSpPr/>
          <p:nvPr/>
        </p:nvSpPr>
        <p:spPr>
          <a:xfrm>
            <a:off x="8940201" y="149831"/>
            <a:ext cx="2760453" cy="1551738"/>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BCA63BBF-89D6-A5B8-3D36-7935BD9967E8}"/>
              </a:ext>
            </a:extLst>
          </p:cNvPr>
          <p:cNvSpPr txBox="1"/>
          <p:nvPr/>
        </p:nvSpPr>
        <p:spPr>
          <a:xfrm>
            <a:off x="9261534" y="474476"/>
            <a:ext cx="2249338" cy="830997"/>
          </a:xfrm>
          <a:prstGeom prst="rect">
            <a:avLst/>
          </a:prstGeom>
          <a:noFill/>
        </p:spPr>
        <p:txBody>
          <a:bodyPr wrap="square">
            <a:spAutoFit/>
          </a:bodyPr>
          <a:lstStyle/>
          <a:p>
            <a:pPr algn="ctr"/>
            <a:r>
              <a:rPr lang="en-GB" sz="1600" dirty="0"/>
              <a:t>“Definitely more useful than I thought it would be”.</a:t>
            </a:r>
          </a:p>
        </p:txBody>
      </p:sp>
      <p:sp>
        <p:nvSpPr>
          <p:cNvPr id="13" name="Cloud 12">
            <a:extLst>
              <a:ext uri="{FF2B5EF4-FFF2-40B4-BE49-F238E27FC236}">
                <a16:creationId xmlns:a16="http://schemas.microsoft.com/office/drawing/2014/main" id="{EF7490FC-1BC5-9434-D7DB-A97B2C51948F}"/>
              </a:ext>
            </a:extLst>
          </p:cNvPr>
          <p:cNvSpPr/>
          <p:nvPr/>
        </p:nvSpPr>
        <p:spPr>
          <a:xfrm>
            <a:off x="3975873" y="524062"/>
            <a:ext cx="5408762" cy="3284509"/>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3">
            <a:extLst>
              <a:ext uri="{FF2B5EF4-FFF2-40B4-BE49-F238E27FC236}">
                <a16:creationId xmlns:a16="http://schemas.microsoft.com/office/drawing/2014/main" id="{5BEDBB4B-5099-BEDA-2FE7-A911FA22F04C}"/>
              </a:ext>
            </a:extLst>
          </p:cNvPr>
          <p:cNvSpPr>
            <a:spLocks noChangeArrowheads="1"/>
          </p:cNvSpPr>
          <p:nvPr/>
        </p:nvSpPr>
        <p:spPr bwMode="auto">
          <a:xfrm rot="10800000" flipV="1">
            <a:off x="4592005" y="1098747"/>
            <a:ext cx="3858701"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ptos" panose="020B0004020202020204" pitchFamily="34" charset="0"/>
              </a:rPr>
              <a:t>"I found the 1-1 appointment helpful; it was good to have time and a place to be able to talk through what it has been like supporting my son. I found being able to ask questions away from him helpful, getting some clarification on medication helped my understanding. Which helped me discuss this with my son. I would say that I would have found having this appointment at the beginning of our involvement with the team better but still useful."</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15" name="Cloud 14">
            <a:extLst>
              <a:ext uri="{FF2B5EF4-FFF2-40B4-BE49-F238E27FC236}">
                <a16:creationId xmlns:a16="http://schemas.microsoft.com/office/drawing/2014/main" id="{40DFFA3D-9A4B-8CAE-28E3-1294DCDA6DF7}"/>
              </a:ext>
            </a:extLst>
          </p:cNvPr>
          <p:cNvSpPr/>
          <p:nvPr/>
        </p:nvSpPr>
        <p:spPr>
          <a:xfrm>
            <a:off x="146649" y="2514531"/>
            <a:ext cx="4917057" cy="3498080"/>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A8B481FA-8814-149E-A6C6-187D00D0B1D3}"/>
              </a:ext>
            </a:extLst>
          </p:cNvPr>
          <p:cNvSpPr txBox="1"/>
          <p:nvPr/>
        </p:nvSpPr>
        <p:spPr>
          <a:xfrm>
            <a:off x="516436" y="2802090"/>
            <a:ext cx="3898664" cy="2492990"/>
          </a:xfrm>
          <a:prstGeom prst="rect">
            <a:avLst/>
          </a:prstGeom>
          <a:noFill/>
        </p:spPr>
        <p:txBody>
          <a:bodyPr wrap="square" rtlCol="0">
            <a:spAutoFit/>
          </a:bodyPr>
          <a:lstStyle/>
          <a:p>
            <a:pPr algn="ctr"/>
            <a:br>
              <a:rPr lang="en-GB" sz="1600" dirty="0"/>
            </a:br>
            <a:r>
              <a:rPr lang="en-GB" sz="1400" b="0" i="0" dirty="0">
                <a:solidFill>
                  <a:srgbClr val="000000"/>
                </a:solidFill>
                <a:effectLst/>
                <a:latin typeface="Aptos" panose="020B0004020202020204" pitchFamily="34" charset="0"/>
              </a:rPr>
              <a:t>"My Sister has lots of support from various services and although I have spoken with her care co in EIT, it was good to meet with you for an appointment. I made me aware that I could phone in with any questions and a better idea what the service offer.  It was good to have a chance to talk all we had been through while supporting my sister. It has highlighted how much support I offer and should try and take time for me too."</a:t>
            </a:r>
            <a:endParaRPr lang="en-GB" sz="1600" dirty="0"/>
          </a:p>
        </p:txBody>
      </p:sp>
      <p:sp>
        <p:nvSpPr>
          <p:cNvPr id="16" name="Cloud 15">
            <a:extLst>
              <a:ext uri="{FF2B5EF4-FFF2-40B4-BE49-F238E27FC236}">
                <a16:creationId xmlns:a16="http://schemas.microsoft.com/office/drawing/2014/main" id="{E4F5F19C-994B-093D-1118-39E9C4FB34A4}"/>
              </a:ext>
            </a:extLst>
          </p:cNvPr>
          <p:cNvSpPr/>
          <p:nvPr/>
        </p:nvSpPr>
        <p:spPr>
          <a:xfrm>
            <a:off x="6840747" y="2798189"/>
            <a:ext cx="5267415" cy="3585335"/>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50F8493B-C0A6-D87F-2976-1B5B62942CD2}"/>
              </a:ext>
            </a:extLst>
          </p:cNvPr>
          <p:cNvSpPr txBox="1"/>
          <p:nvPr/>
        </p:nvSpPr>
        <p:spPr>
          <a:xfrm>
            <a:off x="7380611" y="3298942"/>
            <a:ext cx="4008048" cy="3016210"/>
          </a:xfrm>
          <a:prstGeom prst="rect">
            <a:avLst/>
          </a:prstGeom>
          <a:noFill/>
        </p:spPr>
        <p:txBody>
          <a:bodyPr wrap="square" rtlCol="0">
            <a:spAutoFit/>
          </a:bodyPr>
          <a:lstStyle/>
          <a:p>
            <a:pPr algn="ctr" fontAlgn="base">
              <a:buNone/>
            </a:pPr>
            <a:r>
              <a:rPr lang="en-GB" sz="1400" dirty="0">
                <a:solidFill>
                  <a:srgbClr val="000000"/>
                </a:solidFill>
                <a:effectLst/>
                <a:latin typeface="Aptos" panose="020B0004020202020204" pitchFamily="34" charset="0"/>
              </a:rPr>
              <a:t>"Our son has not involved us in his care; we understood this appointment could not give us his information. However it was helpful for us to talk to you about our experiences, we asked questions about psychosis, getting general information about this helped us understand things a bit better. It was good to know how to talk to our son when unwell, you gave us some useful tips. It has been hard supporting him and knowing that others are going through something like this has provided us with some comfort"</a:t>
            </a:r>
          </a:p>
          <a:p>
            <a:pPr>
              <a:buNone/>
            </a:pPr>
            <a:br>
              <a:rPr lang="en-GB" sz="1800" dirty="0">
                <a:solidFill>
                  <a:srgbClr val="000000"/>
                </a:solidFill>
                <a:effectLst/>
                <a:latin typeface="Aptos" panose="020B0004020202020204" pitchFamily="34" charset="0"/>
              </a:rPr>
            </a:br>
            <a:endParaRPr lang="en-GB" dirty="0"/>
          </a:p>
        </p:txBody>
      </p:sp>
    </p:spTree>
    <p:extLst>
      <p:ext uri="{BB962C8B-B14F-4D97-AF65-F5344CB8AC3E}">
        <p14:creationId xmlns:p14="http://schemas.microsoft.com/office/powerpoint/2010/main" val="1624422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F54CF28-001A-3AEE-7AFD-41748514ACA0}"/>
              </a:ext>
            </a:extLst>
          </p:cNvPr>
          <p:cNvSpPr txBox="1"/>
          <p:nvPr/>
        </p:nvSpPr>
        <p:spPr>
          <a:xfrm>
            <a:off x="388883" y="269958"/>
            <a:ext cx="11224717"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b="1" dirty="0">
                <a:solidFill>
                  <a:prstClr val="black"/>
                </a:solidFill>
                <a:latin typeface="Montserrat" panose="00000500000000000000" pitchFamily="2" charset="0"/>
              </a:rPr>
              <a:t>Reflections on the experience of being part of a national QI project/impact summary </a:t>
            </a:r>
            <a:endParaRPr kumimoji="0" lang="en-GB" sz="36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p:txBody>
      </p:sp>
      <p:sp>
        <p:nvSpPr>
          <p:cNvPr id="2" name="TextBox 1">
            <a:extLst>
              <a:ext uri="{FF2B5EF4-FFF2-40B4-BE49-F238E27FC236}">
                <a16:creationId xmlns:a16="http://schemas.microsoft.com/office/drawing/2014/main" id="{60CB1FB6-5711-8C61-C5A8-7EB97A65E616}"/>
              </a:ext>
            </a:extLst>
          </p:cNvPr>
          <p:cNvSpPr txBox="1"/>
          <p:nvPr/>
        </p:nvSpPr>
        <p:spPr>
          <a:xfrm>
            <a:off x="388883" y="1664898"/>
            <a:ext cx="11650497" cy="3416320"/>
          </a:xfrm>
          <a:prstGeom prst="rect">
            <a:avLst/>
          </a:prstGeom>
          <a:noFill/>
        </p:spPr>
        <p:txBody>
          <a:bodyPr wrap="none" rtlCol="0">
            <a:spAutoFit/>
          </a:bodyPr>
          <a:lstStyle/>
          <a:p>
            <a:r>
              <a:rPr lang="en-GB" dirty="0"/>
              <a:t>We have all enjoyed being a part of a project that allows us to be curious and gives the time to try and change things in </a:t>
            </a:r>
          </a:p>
          <a:p>
            <a:r>
              <a:rPr lang="en-GB" dirty="0"/>
              <a:t>a flexible way, being creative. As well as that, it’s adaptable as we are able to change things to suit different people’s </a:t>
            </a:r>
          </a:p>
          <a:p>
            <a:r>
              <a:rPr lang="en-GB" dirty="0"/>
              <a:t>needs and promoting inclusivity, being led by carer’s needs and input. </a:t>
            </a:r>
          </a:p>
          <a:p>
            <a:endParaRPr lang="en-GB" dirty="0"/>
          </a:p>
          <a:p>
            <a:r>
              <a:rPr lang="en-GB" dirty="0"/>
              <a:t>Being able to access protected time and dedicating our Mondays to work specifically on the carer education and support</a:t>
            </a:r>
          </a:p>
          <a:p>
            <a:r>
              <a:rPr lang="en-GB" dirty="0"/>
              <a:t>programme has enabled us to offer consistent 1-1 appointments and complete the admin that comes alongside the </a:t>
            </a:r>
          </a:p>
          <a:p>
            <a:r>
              <a:rPr lang="en-GB" dirty="0"/>
              <a:t>project. Pressures of the service still exist, but managing expectations in the wider team by ensuring our manager has </a:t>
            </a:r>
          </a:p>
          <a:p>
            <a:r>
              <a:rPr lang="en-GB" dirty="0"/>
              <a:t>protected this time for us has been important. </a:t>
            </a:r>
          </a:p>
          <a:p>
            <a:endParaRPr lang="en-GB" dirty="0"/>
          </a:p>
          <a:p>
            <a:r>
              <a:rPr lang="en-GB" dirty="0"/>
              <a:t>The QI project has provided us with the skills and information necessary to carry this on further and continue to work and </a:t>
            </a:r>
          </a:p>
          <a:p>
            <a:r>
              <a:rPr lang="en-GB" dirty="0"/>
              <a:t>develop on the carer support and education programme. We will do this by continuing to work using the PDSA model and </a:t>
            </a:r>
          </a:p>
          <a:p>
            <a:r>
              <a:rPr lang="en-GB" dirty="0"/>
              <a:t>knowing that it’s okay to stop and change things if they aren’t working. </a:t>
            </a:r>
          </a:p>
        </p:txBody>
      </p:sp>
    </p:spTree>
    <p:extLst>
      <p:ext uri="{BB962C8B-B14F-4D97-AF65-F5344CB8AC3E}">
        <p14:creationId xmlns:p14="http://schemas.microsoft.com/office/powerpoint/2010/main" val="2203136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7A9F803-3988-2F5B-19AD-90E9878B3771}"/>
              </a:ext>
            </a:extLst>
          </p:cNvPr>
          <p:cNvSpPr txBox="1"/>
          <p:nvPr/>
        </p:nvSpPr>
        <p:spPr>
          <a:xfrm>
            <a:off x="819510" y="301925"/>
            <a:ext cx="8324715" cy="646331"/>
          </a:xfrm>
          <a:prstGeom prst="rect">
            <a:avLst/>
          </a:prstGeom>
          <a:noFill/>
        </p:spPr>
        <p:txBody>
          <a:bodyPr wrap="none" rtlCol="0">
            <a:spAutoFit/>
          </a:bodyPr>
          <a:lstStyle/>
          <a:p>
            <a:r>
              <a:rPr lang="en-GB" sz="3600" b="1" dirty="0">
                <a:latin typeface="Montserrat" panose="00000500000000000000" pitchFamily="2" charset="0"/>
              </a:rPr>
              <a:t>Reflections cont. and next steps…</a:t>
            </a:r>
          </a:p>
        </p:txBody>
      </p:sp>
      <p:sp>
        <p:nvSpPr>
          <p:cNvPr id="3" name="TextBox 2">
            <a:extLst>
              <a:ext uri="{FF2B5EF4-FFF2-40B4-BE49-F238E27FC236}">
                <a16:creationId xmlns:a16="http://schemas.microsoft.com/office/drawing/2014/main" id="{0C533D8A-558B-F7F0-E21E-83E62C8EB0C0}"/>
              </a:ext>
            </a:extLst>
          </p:cNvPr>
          <p:cNvSpPr txBox="1"/>
          <p:nvPr/>
        </p:nvSpPr>
        <p:spPr>
          <a:xfrm>
            <a:off x="334038" y="1173192"/>
            <a:ext cx="11685700" cy="2585323"/>
          </a:xfrm>
          <a:prstGeom prst="rect">
            <a:avLst/>
          </a:prstGeom>
          <a:noFill/>
        </p:spPr>
        <p:txBody>
          <a:bodyPr wrap="none" rtlCol="0">
            <a:spAutoFit/>
          </a:bodyPr>
          <a:lstStyle/>
          <a:p>
            <a:r>
              <a:rPr lang="en-GB" dirty="0"/>
              <a:t>From our 1-1 sessions, we noticed that family and friends enjoy using this time as an opportunity to ask questions and </a:t>
            </a:r>
          </a:p>
          <a:p>
            <a:r>
              <a:rPr lang="en-GB" dirty="0"/>
              <a:t>Gain validation in the way they are caring for their loved one, or getting support and advice on different situations. This </a:t>
            </a:r>
          </a:p>
          <a:p>
            <a:r>
              <a:rPr lang="en-GB" dirty="0"/>
              <a:t>Has meant that no two sessions have been the same, and we’ve been able to build a good rapport with the people we’ve</a:t>
            </a:r>
          </a:p>
          <a:p>
            <a:r>
              <a:rPr lang="en-GB" dirty="0"/>
              <a:t>Met. </a:t>
            </a:r>
          </a:p>
          <a:p>
            <a:r>
              <a:rPr lang="en-GB" dirty="0"/>
              <a:t>From this, we decided that trying to incorporate a more formalised delivery of education may not work for the initial 1-1</a:t>
            </a:r>
          </a:p>
          <a:p>
            <a:r>
              <a:rPr lang="en-GB" dirty="0"/>
              <a:t>sessions. Therefore, we have decided to keep these sessions informal as they currently are, but we have identified key </a:t>
            </a:r>
          </a:p>
          <a:p>
            <a:r>
              <a:rPr lang="en-GB" dirty="0"/>
              <a:t>themes that people wanted more information on and created a series of educational </a:t>
            </a:r>
            <a:r>
              <a:rPr lang="en-GB" dirty="0" err="1"/>
              <a:t>powerpoints</a:t>
            </a:r>
            <a:r>
              <a:rPr lang="en-GB" dirty="0"/>
              <a:t>. These will be uploaded </a:t>
            </a:r>
          </a:p>
          <a:p>
            <a:r>
              <a:rPr lang="en-GB" dirty="0"/>
              <a:t>to a new section of our website that we are developing to create a digital space for carers to get information and support</a:t>
            </a:r>
          </a:p>
          <a:p>
            <a:r>
              <a:rPr lang="en-GB" dirty="0"/>
              <a:t>online. </a:t>
            </a:r>
          </a:p>
        </p:txBody>
      </p:sp>
      <p:sp>
        <p:nvSpPr>
          <p:cNvPr id="4" name="TextBox 3">
            <a:extLst>
              <a:ext uri="{FF2B5EF4-FFF2-40B4-BE49-F238E27FC236}">
                <a16:creationId xmlns:a16="http://schemas.microsoft.com/office/drawing/2014/main" id="{18916C2D-77F5-446B-D542-15C37DCD409B}"/>
              </a:ext>
            </a:extLst>
          </p:cNvPr>
          <p:cNvSpPr txBox="1"/>
          <p:nvPr/>
        </p:nvSpPr>
        <p:spPr>
          <a:xfrm>
            <a:off x="334038" y="4035514"/>
            <a:ext cx="4124399" cy="1754326"/>
          </a:xfrm>
          <a:prstGeom prst="rect">
            <a:avLst/>
          </a:prstGeom>
          <a:solidFill>
            <a:schemeClr val="accent2"/>
          </a:solidFill>
        </p:spPr>
        <p:txBody>
          <a:bodyPr wrap="none" rtlCol="0">
            <a:spAutoFit/>
          </a:bodyPr>
          <a:lstStyle/>
          <a:p>
            <a:r>
              <a:rPr lang="en-GB" dirty="0"/>
              <a:t>Key themes include: </a:t>
            </a:r>
          </a:p>
          <a:p>
            <a:pPr marL="285750" indent="-285750">
              <a:buFont typeface="Arial" panose="020B0604020202020204" pitchFamily="34" charset="0"/>
              <a:buChar char="•"/>
            </a:pPr>
            <a:r>
              <a:rPr lang="en-GB" dirty="0"/>
              <a:t>How to talk to someone with psychosis</a:t>
            </a:r>
          </a:p>
          <a:p>
            <a:pPr marL="285750" indent="-285750">
              <a:buFont typeface="Arial" panose="020B0604020202020204" pitchFamily="34" charset="0"/>
              <a:buChar char="•"/>
            </a:pPr>
            <a:r>
              <a:rPr lang="en-GB" dirty="0"/>
              <a:t>Understanding medication</a:t>
            </a:r>
          </a:p>
          <a:p>
            <a:pPr marL="285750" indent="-285750">
              <a:buFont typeface="Arial" panose="020B0604020202020204" pitchFamily="34" charset="0"/>
              <a:buChar char="•"/>
            </a:pPr>
            <a:r>
              <a:rPr lang="en-GB" dirty="0"/>
              <a:t>Self-care </a:t>
            </a:r>
          </a:p>
          <a:p>
            <a:pPr marL="285750" indent="-285750">
              <a:buFont typeface="Arial" panose="020B0604020202020204" pitchFamily="34" charset="0"/>
              <a:buChar char="•"/>
            </a:pPr>
            <a:r>
              <a:rPr lang="en-GB" dirty="0"/>
              <a:t>Sleep </a:t>
            </a:r>
          </a:p>
          <a:p>
            <a:pPr marL="285750" indent="-285750">
              <a:buFont typeface="Arial" panose="020B0604020202020204" pitchFamily="34" charset="0"/>
              <a:buChar char="•"/>
            </a:pPr>
            <a:r>
              <a:rPr lang="en-GB" dirty="0"/>
              <a:t>Drugs and psychosis </a:t>
            </a:r>
          </a:p>
        </p:txBody>
      </p:sp>
      <p:sp>
        <p:nvSpPr>
          <p:cNvPr id="5" name="TextBox 4">
            <a:extLst>
              <a:ext uri="{FF2B5EF4-FFF2-40B4-BE49-F238E27FC236}">
                <a16:creationId xmlns:a16="http://schemas.microsoft.com/office/drawing/2014/main" id="{34F6FC92-F0D5-7382-A1BD-CDDF385EB1B4}"/>
              </a:ext>
            </a:extLst>
          </p:cNvPr>
          <p:cNvSpPr txBox="1"/>
          <p:nvPr/>
        </p:nvSpPr>
        <p:spPr>
          <a:xfrm>
            <a:off x="5745408" y="3758515"/>
            <a:ext cx="6056466" cy="2308324"/>
          </a:xfrm>
          <a:prstGeom prst="rect">
            <a:avLst/>
          </a:prstGeom>
          <a:noFill/>
        </p:spPr>
        <p:txBody>
          <a:bodyPr wrap="none" rtlCol="0">
            <a:spAutoFit/>
          </a:bodyPr>
          <a:lstStyle/>
          <a:p>
            <a:r>
              <a:rPr lang="en-GB" dirty="0"/>
              <a:t>We also noticed from our sessions that friends and family </a:t>
            </a:r>
          </a:p>
          <a:p>
            <a:r>
              <a:rPr lang="en-GB" dirty="0"/>
              <a:t>Highlighted that they wish they knew how to contact the team</a:t>
            </a:r>
          </a:p>
          <a:p>
            <a:r>
              <a:rPr lang="en-GB" dirty="0"/>
              <a:t>In case of an emergency or for any support. </a:t>
            </a:r>
          </a:p>
          <a:p>
            <a:r>
              <a:rPr lang="en-GB" dirty="0"/>
              <a:t>From this information we have now created a letter to be sent </a:t>
            </a:r>
          </a:p>
          <a:p>
            <a:r>
              <a:rPr lang="en-GB" dirty="0"/>
              <a:t>Directly to identified carers/next of kin when their loved on is </a:t>
            </a:r>
          </a:p>
          <a:p>
            <a:r>
              <a:rPr lang="en-GB" dirty="0"/>
              <a:t>Confirmed. This letter highlights our confidentiality policy, but </a:t>
            </a:r>
          </a:p>
          <a:p>
            <a:r>
              <a:rPr lang="en-GB" dirty="0"/>
              <a:t>Also explains that we can listen to others and gives the contact</a:t>
            </a:r>
          </a:p>
          <a:p>
            <a:r>
              <a:rPr lang="en-GB" dirty="0"/>
              <a:t>Numbers for our teams and the crisis line. </a:t>
            </a:r>
          </a:p>
        </p:txBody>
      </p:sp>
    </p:spTree>
    <p:extLst>
      <p:ext uri="{BB962C8B-B14F-4D97-AF65-F5344CB8AC3E}">
        <p14:creationId xmlns:p14="http://schemas.microsoft.com/office/powerpoint/2010/main" val="39159712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078C3-3660-4406-9E52-2BB45AEEA562}"/>
              </a:ext>
            </a:extLst>
          </p:cNvPr>
          <p:cNvSpPr>
            <a:spLocks noGrp="1"/>
          </p:cNvSpPr>
          <p:nvPr>
            <p:ph type="ctrTitle"/>
          </p:nvPr>
        </p:nvSpPr>
        <p:spPr>
          <a:xfrm>
            <a:off x="231562" y="684001"/>
            <a:ext cx="11769212" cy="3747986"/>
          </a:xfrm>
        </p:spPr>
        <p:txBody>
          <a:bodyPr>
            <a:normAutofit/>
          </a:bodyPr>
          <a:lstStyle/>
          <a:p>
            <a:pPr algn="ctr"/>
            <a:r>
              <a:rPr lang="en-GB" sz="6000" b="1" dirty="0">
                <a:latin typeface="Montserrat"/>
              </a:rPr>
              <a:t>NCAP QI collaborative round two shared learning session four</a:t>
            </a:r>
            <a:br>
              <a:rPr lang="en-GB" sz="4800" b="1" dirty="0">
                <a:latin typeface="Montserrat" panose="00000500000000000000" pitchFamily="2" charset="0"/>
              </a:rPr>
            </a:br>
            <a:br>
              <a:rPr lang="en-GB" sz="1800" b="1" dirty="0">
                <a:latin typeface="Montserrat" panose="00000500000000000000" pitchFamily="2" charset="0"/>
              </a:rPr>
            </a:br>
            <a:r>
              <a:rPr lang="en-GB" sz="3200">
                <a:solidFill>
                  <a:prstClr val="black">
                    <a:lumMod val="85000"/>
                    <a:lumOff val="15000"/>
                  </a:prstClr>
                </a:solidFill>
                <a:latin typeface="Montserrat"/>
              </a:rPr>
              <a:t>19 June 2025</a:t>
            </a:r>
            <a:br>
              <a:rPr lang="en-GB" sz="3200" b="0" i="0" u="none" strike="noStrike" kern="1200" cap="none" spc="-50" normalizeH="0" baseline="0" noProof="0" dirty="0">
                <a:ln>
                  <a:noFill/>
                </a:ln>
                <a:effectLst/>
                <a:uLnTx/>
                <a:uFillTx/>
                <a:latin typeface="Montserrat" panose="00000500000000000000" pitchFamily="2" charset="0"/>
              </a:rPr>
            </a:br>
            <a:r>
              <a:rPr lang="en-GB" sz="3200" dirty="0">
                <a:solidFill>
                  <a:prstClr val="black">
                    <a:lumMod val="85000"/>
                    <a:lumOff val="15000"/>
                  </a:prstClr>
                </a:solidFill>
                <a:latin typeface="Montserrat"/>
              </a:rPr>
              <a:t>2.00-4.00pm</a:t>
            </a:r>
            <a:br>
              <a:rPr lang="en-GB" sz="1800" b="0" i="0" u="none" strike="noStrike" kern="1200" cap="none" spc="-50" normalizeH="0" baseline="0" noProof="0" dirty="0">
                <a:ln>
                  <a:noFill/>
                </a:ln>
                <a:effectLst/>
                <a:uLnTx/>
                <a:uFillTx/>
                <a:latin typeface="Montserrat" panose="00000500000000000000" pitchFamily="2" charset="0"/>
              </a:rPr>
            </a:br>
            <a:endParaRPr lang="en-GB" sz="1800" dirty="0">
              <a:latin typeface="Montserrat" panose="00000500000000000000" pitchFamily="2" charset="0"/>
            </a:endParaRPr>
          </a:p>
        </p:txBody>
      </p:sp>
      <p:sp>
        <p:nvSpPr>
          <p:cNvPr id="3" name="Subtitle 2">
            <a:extLst>
              <a:ext uri="{FF2B5EF4-FFF2-40B4-BE49-F238E27FC236}">
                <a16:creationId xmlns:a16="http://schemas.microsoft.com/office/drawing/2014/main" id="{4BD2EDD6-AAFC-9267-5ABE-D3257F3EABFF}"/>
              </a:ext>
            </a:extLst>
          </p:cNvPr>
          <p:cNvSpPr>
            <a:spLocks noGrp="1"/>
          </p:cNvSpPr>
          <p:nvPr>
            <p:ph type="subTitle" idx="1"/>
          </p:nvPr>
        </p:nvSpPr>
        <p:spPr>
          <a:xfrm>
            <a:off x="404989" y="4860406"/>
            <a:ext cx="9144000" cy="1097781"/>
          </a:xfrm>
        </p:spPr>
        <p:txBody>
          <a:bodyPr>
            <a:noAutofit/>
          </a:bodyPr>
          <a:lstStyle/>
          <a:p>
            <a:pPr algn="l"/>
            <a:r>
              <a:rPr lang="en-GB" dirty="0">
                <a:latin typeface="Montserrat" panose="00000500000000000000" pitchFamily="2" charset="0"/>
              </a:rPr>
              <a:t>Team name: Navigo’s EIP</a:t>
            </a:r>
          </a:p>
          <a:p>
            <a:pPr algn="l"/>
            <a:r>
              <a:rPr lang="en-GB" dirty="0">
                <a:latin typeface="Montserrat" panose="00000500000000000000" pitchFamily="2" charset="0"/>
              </a:rPr>
              <a:t>Team locality: North East Lincolnshire</a:t>
            </a:r>
          </a:p>
        </p:txBody>
      </p:sp>
      <p:pic>
        <p:nvPicPr>
          <p:cNvPr id="4" name="Picture 3">
            <a:extLst>
              <a:ext uri="{FF2B5EF4-FFF2-40B4-BE49-F238E27FC236}">
                <a16:creationId xmlns:a16="http://schemas.microsoft.com/office/drawing/2014/main" id="{7573792E-F851-5A53-66B9-10D7C25B6579}"/>
              </a:ext>
            </a:extLst>
          </p:cNvPr>
          <p:cNvPicPr>
            <a:picLocks noChangeAspect="1"/>
          </p:cNvPicPr>
          <p:nvPr/>
        </p:nvPicPr>
        <p:blipFill>
          <a:blip r:embed="rId3"/>
          <a:stretch>
            <a:fillRect/>
          </a:stretch>
        </p:blipFill>
        <p:spPr>
          <a:xfrm>
            <a:off x="9470330" y="5053781"/>
            <a:ext cx="2316681" cy="904406"/>
          </a:xfrm>
          <a:prstGeom prst="rect">
            <a:avLst/>
          </a:prstGeom>
        </p:spPr>
      </p:pic>
    </p:spTree>
    <p:extLst>
      <p:ext uri="{BB962C8B-B14F-4D97-AF65-F5344CB8AC3E}">
        <p14:creationId xmlns:p14="http://schemas.microsoft.com/office/powerpoint/2010/main" val="34175603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DEB6D3-C6FA-3D15-C359-AB178DE340E1}"/>
              </a:ext>
            </a:extLst>
          </p:cNvPr>
          <p:cNvSpPr>
            <a:spLocks noGrp="1"/>
          </p:cNvSpPr>
          <p:nvPr>
            <p:ph type="title" idx="4294967295"/>
          </p:nvPr>
        </p:nvSpPr>
        <p:spPr>
          <a:xfrm>
            <a:off x="410400" y="282000"/>
            <a:ext cx="10101600" cy="3568640"/>
          </a:xfrm>
        </p:spPr>
        <p:txBody>
          <a:bodyPr>
            <a:normAutofit/>
          </a:bodyPr>
          <a:lstStyle/>
          <a:p>
            <a:r>
              <a:rPr lang="en-GB" sz="3600" b="1" dirty="0">
                <a:latin typeface="Montserrat" panose="00000500000000000000" pitchFamily="2" charset="0"/>
              </a:rPr>
              <a:t>1. Our QI team and original aim statement:</a:t>
            </a:r>
            <a:br>
              <a:rPr lang="en-GB" sz="3600" b="1" dirty="0">
                <a:latin typeface="Montserrat" panose="00000500000000000000" pitchFamily="2" charset="0"/>
              </a:rPr>
            </a:br>
            <a:br>
              <a:rPr lang="en-GB" sz="3600" b="1" dirty="0">
                <a:latin typeface="Montserrat" panose="00000500000000000000" pitchFamily="2" charset="0"/>
              </a:rPr>
            </a:br>
            <a:r>
              <a:rPr lang="en-GB" sz="3600" b="1" i="1" dirty="0">
                <a:solidFill>
                  <a:prstClr val="black"/>
                </a:solidFill>
              </a:rPr>
              <a:t>To increase the uptake of Family Intervention</a:t>
            </a:r>
            <a:br>
              <a:rPr lang="en-GB" sz="3600" b="1" i="1" dirty="0">
                <a:solidFill>
                  <a:prstClr val="black"/>
                </a:solidFill>
              </a:rPr>
            </a:br>
            <a:endParaRPr lang="en-GB" sz="3600" b="1" dirty="0">
              <a:latin typeface="Montserrat" panose="00000500000000000000" pitchFamily="2" charset="0"/>
            </a:endParaRPr>
          </a:p>
        </p:txBody>
      </p:sp>
      <p:sp>
        <p:nvSpPr>
          <p:cNvPr id="7" name="TextBox 6">
            <a:extLst>
              <a:ext uri="{FF2B5EF4-FFF2-40B4-BE49-F238E27FC236}">
                <a16:creationId xmlns:a16="http://schemas.microsoft.com/office/drawing/2014/main" id="{AF479203-50BF-D9CF-A115-B0AAB676ACE7}"/>
              </a:ext>
            </a:extLst>
          </p:cNvPr>
          <p:cNvSpPr txBox="1"/>
          <p:nvPr/>
        </p:nvSpPr>
        <p:spPr>
          <a:xfrm>
            <a:off x="418041" y="1230842"/>
            <a:ext cx="11015133" cy="169277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91301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48E1B-7F20-B558-639A-48188DFCE040}"/>
              </a:ext>
            </a:extLst>
          </p:cNvPr>
          <p:cNvSpPr>
            <a:spLocks noGrp="1"/>
          </p:cNvSpPr>
          <p:nvPr>
            <p:ph type="title" idx="4294967295"/>
          </p:nvPr>
        </p:nvSpPr>
        <p:spPr>
          <a:xfrm>
            <a:off x="314325" y="136525"/>
            <a:ext cx="11877675" cy="755650"/>
          </a:xfrm>
        </p:spPr>
        <p:txBody>
          <a:bodyPr>
            <a:noAutofit/>
          </a:bodyPr>
          <a:lstStyle/>
          <a:p>
            <a:pPr lvl="0">
              <a:lnSpc>
                <a:spcPct val="107000"/>
              </a:lnSpc>
              <a:spcAft>
                <a:spcPts val="800"/>
              </a:spcAft>
            </a:pPr>
            <a:r>
              <a:rPr lang="en-GB" sz="3600" b="1" dirty="0">
                <a:solidFill>
                  <a:prstClr val="black">
                    <a:lumMod val="75000"/>
                    <a:lumOff val="25000"/>
                  </a:prstClr>
                </a:solidFill>
                <a:latin typeface="Montserrat" panose="00000500000000000000" pitchFamily="2" charset="0"/>
              </a:rPr>
              <a:t>2</a:t>
            </a:r>
            <a:r>
              <a:rPr kumimoji="0" lang="en-GB" sz="3600" b="1" i="0" u="none" strike="noStrike" kern="1200" cap="none" spc="-50" normalizeH="0" baseline="0" noProof="0" dirty="0">
                <a:ln>
                  <a:noFill/>
                </a:ln>
                <a:solidFill>
                  <a:prstClr val="black">
                    <a:lumMod val="75000"/>
                    <a:lumOff val="25000"/>
                  </a:prstClr>
                </a:solidFill>
                <a:effectLst/>
                <a:uLnTx/>
                <a:uFillTx/>
                <a:latin typeface="Montserrat" panose="00000500000000000000" pitchFamily="2" charset="0"/>
              </a:rPr>
              <a:t>. </a:t>
            </a:r>
            <a:endParaRPr lang="en-GB" sz="3600" b="1" dirty="0">
              <a:latin typeface="Montserrat" panose="00000500000000000000" pitchFamily="2" charset="0"/>
            </a:endParaRPr>
          </a:p>
        </p:txBody>
      </p:sp>
      <p:sp>
        <p:nvSpPr>
          <p:cNvPr id="3" name="Title 1">
            <a:extLst>
              <a:ext uri="{FF2B5EF4-FFF2-40B4-BE49-F238E27FC236}">
                <a16:creationId xmlns:a16="http://schemas.microsoft.com/office/drawing/2014/main" id="{75C156EE-D655-7712-0237-4425C757CC52}"/>
              </a:ext>
            </a:extLst>
          </p:cNvPr>
          <p:cNvSpPr>
            <a:spLocks noGrp="1"/>
          </p:cNvSpPr>
          <p:nvPr/>
        </p:nvSpPr>
        <p:spPr>
          <a:xfrm>
            <a:off x="834788" y="231775"/>
            <a:ext cx="10058400" cy="66040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sz="3600" b="1" dirty="0">
                <a:solidFill>
                  <a:prstClr val="black">
                    <a:lumMod val="75000"/>
                    <a:lumOff val="25000"/>
                  </a:prstClr>
                </a:solidFill>
                <a:latin typeface="Montserrat" panose="00000500000000000000" pitchFamily="2" charset="0"/>
              </a:rPr>
              <a:t>Updated </a:t>
            </a:r>
            <a:r>
              <a:rPr kumimoji="0" lang="en-GB" sz="3600" b="1" i="0" u="none" strike="noStrike" kern="1200" cap="none" spc="-50" normalizeH="0" baseline="0" noProof="0" dirty="0">
                <a:ln>
                  <a:noFill/>
                </a:ln>
                <a:solidFill>
                  <a:prstClr val="black">
                    <a:lumMod val="75000"/>
                    <a:lumOff val="25000"/>
                  </a:prstClr>
                </a:solidFill>
                <a:effectLst/>
                <a:uLnTx/>
                <a:uFillTx/>
                <a:latin typeface="Montserrat" panose="00000500000000000000" pitchFamily="2" charset="0"/>
              </a:rPr>
              <a:t>Run chart(s)</a:t>
            </a:r>
            <a:endParaRPr lang="en-GB" sz="3600" b="1" dirty="0">
              <a:latin typeface="Montserrat" panose="00000500000000000000" pitchFamily="2" charset="0"/>
            </a:endParaRPr>
          </a:p>
        </p:txBody>
      </p:sp>
      <p:graphicFrame>
        <p:nvGraphicFramePr>
          <p:cNvPr id="5" name="Chart 4"/>
          <p:cNvGraphicFramePr>
            <a:graphicFrameLocks/>
          </p:cNvGraphicFramePr>
          <p:nvPr/>
        </p:nvGraphicFramePr>
        <p:xfrm>
          <a:off x="1146413" y="1700407"/>
          <a:ext cx="3944202" cy="345718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nvGraphicFramePr>
        <p:xfrm>
          <a:off x="5626100" y="1700530"/>
          <a:ext cx="5588000" cy="34569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04157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E5911-5AB3-8EEE-1AF3-CBBECC771340}"/>
              </a:ext>
            </a:extLst>
          </p:cNvPr>
          <p:cNvSpPr>
            <a:spLocks noGrp="1"/>
          </p:cNvSpPr>
          <p:nvPr>
            <p:ph type="title" idx="4294967295"/>
          </p:nvPr>
        </p:nvSpPr>
        <p:spPr>
          <a:xfrm>
            <a:off x="288000" y="360250"/>
            <a:ext cx="11152188" cy="1028700"/>
          </a:xfrm>
        </p:spPr>
        <p:txBody>
          <a:bodyPr>
            <a:normAutofit fontScale="90000"/>
          </a:bodyPr>
          <a:lstStyle/>
          <a:p>
            <a:pPr lvl="0">
              <a:lnSpc>
                <a:spcPct val="107000"/>
              </a:lnSpc>
              <a:spcAft>
                <a:spcPts val="800"/>
              </a:spcAft>
            </a:pPr>
            <a:br>
              <a:rPr lang="en-GB" sz="4000" b="1" kern="100" dirty="0">
                <a:effectLst/>
                <a:latin typeface="Montserrat" panose="00000500000000000000" pitchFamily="2" charset="0"/>
                <a:ea typeface="Aptos" panose="020B0004020202020204" pitchFamily="34" charset="0"/>
                <a:cs typeface="Times New Roman" panose="02020603050405020304" pitchFamily="18" charset="0"/>
              </a:rPr>
            </a:br>
            <a:endParaRPr lang="en-GB" sz="4000" b="1" dirty="0">
              <a:latin typeface="Montserrat" panose="00000500000000000000" pitchFamily="2" charset="0"/>
            </a:endParaRPr>
          </a:p>
        </p:txBody>
      </p:sp>
      <p:sp>
        <p:nvSpPr>
          <p:cNvPr id="3" name="AutoShape 2" descr="Progress: 4 Simple Keys for Moms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 name="Picture 3"/>
          <p:cNvPicPr>
            <a:picLocks noChangeAspect="1"/>
          </p:cNvPicPr>
          <p:nvPr/>
        </p:nvPicPr>
        <p:blipFill>
          <a:blip r:embed="rId3"/>
          <a:stretch>
            <a:fillRect/>
          </a:stretch>
        </p:blipFill>
        <p:spPr>
          <a:xfrm>
            <a:off x="1364974" y="360250"/>
            <a:ext cx="9077739" cy="5279333"/>
          </a:xfrm>
          <a:prstGeom prst="rect">
            <a:avLst/>
          </a:prstGeom>
        </p:spPr>
      </p:pic>
    </p:spTree>
    <p:extLst>
      <p:ext uri="{BB962C8B-B14F-4D97-AF65-F5344CB8AC3E}">
        <p14:creationId xmlns:p14="http://schemas.microsoft.com/office/powerpoint/2010/main" val="22184486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156EE-D655-7712-0237-4425C757CC52}"/>
              </a:ext>
            </a:extLst>
          </p:cNvPr>
          <p:cNvSpPr>
            <a:spLocks noGrp="1"/>
          </p:cNvSpPr>
          <p:nvPr>
            <p:ph type="title" idx="4294967295"/>
          </p:nvPr>
        </p:nvSpPr>
        <p:spPr>
          <a:xfrm>
            <a:off x="187200" y="224463"/>
            <a:ext cx="10058400" cy="660400"/>
          </a:xfrm>
        </p:spPr>
        <p:txBody>
          <a:bodyPr>
            <a:noAutofit/>
          </a:bodyPr>
          <a:lstStyle/>
          <a:p>
            <a:r>
              <a:rPr lang="en-GB" sz="3600" b="1" dirty="0">
                <a:solidFill>
                  <a:prstClr val="black">
                    <a:lumMod val="75000"/>
                    <a:lumOff val="25000"/>
                  </a:prstClr>
                </a:solidFill>
                <a:latin typeface="Montserrat" panose="00000500000000000000" pitchFamily="2" charset="0"/>
              </a:rPr>
              <a:t>4. Case  overview: </a:t>
            </a:r>
            <a:endParaRPr lang="en-GB" sz="3600" b="1" dirty="0">
              <a:latin typeface="Montserrat" panose="00000500000000000000" pitchFamily="2" charset="0"/>
            </a:endParaRPr>
          </a:p>
        </p:txBody>
      </p:sp>
      <p:pic>
        <p:nvPicPr>
          <p:cNvPr id="4" name="Picture 3"/>
          <p:cNvPicPr>
            <a:picLocks noChangeAspect="1"/>
          </p:cNvPicPr>
          <p:nvPr/>
        </p:nvPicPr>
        <p:blipFill>
          <a:blip r:embed="rId3"/>
          <a:stretch>
            <a:fillRect/>
          </a:stretch>
        </p:blipFill>
        <p:spPr>
          <a:xfrm>
            <a:off x="1643270" y="1033670"/>
            <a:ext cx="8892208" cy="4823791"/>
          </a:xfrm>
          <a:prstGeom prst="rect">
            <a:avLst/>
          </a:prstGeom>
        </p:spPr>
      </p:pic>
    </p:spTree>
    <p:extLst>
      <p:ext uri="{BB962C8B-B14F-4D97-AF65-F5344CB8AC3E}">
        <p14:creationId xmlns:p14="http://schemas.microsoft.com/office/powerpoint/2010/main" val="6578401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In my experience...I'm an expert in one ..."/>
          <p:cNvSpPr>
            <a:spLocks noGrp="1" noChangeAspect="1" noChangeArrowheads="1"/>
          </p:cNvSpPr>
          <p:nvPr>
            <p:ph type="title" idx="4294967295"/>
          </p:nvPr>
        </p:nvSpPr>
        <p:spPr bwMode="auto">
          <a:xfrm>
            <a:off x="301625" y="122238"/>
            <a:ext cx="10363200" cy="71264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90000"/>
          </a:bodyPr>
          <a:lstStyle/>
          <a:p>
            <a:endParaRPr lang="en-GB"/>
          </a:p>
        </p:txBody>
      </p:sp>
      <p:pic>
        <p:nvPicPr>
          <p:cNvPr id="6" name="Picture 5"/>
          <p:cNvPicPr>
            <a:picLocks noChangeAspect="1"/>
          </p:cNvPicPr>
          <p:nvPr/>
        </p:nvPicPr>
        <p:blipFill>
          <a:blip r:embed="rId5"/>
          <a:stretch>
            <a:fillRect/>
          </a:stretch>
        </p:blipFill>
        <p:spPr>
          <a:xfrm>
            <a:off x="301625" y="1099931"/>
            <a:ext cx="5694914" cy="2531993"/>
          </a:xfrm>
          <a:prstGeom prst="rect">
            <a:avLst/>
          </a:prstGeom>
        </p:spPr>
      </p:pic>
      <p:pic>
        <p:nvPicPr>
          <p:cNvPr id="7" name="New Project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515652" y="3428724"/>
            <a:ext cx="406400" cy="406400"/>
          </a:xfrm>
          <a:prstGeom prst="rect">
            <a:avLst/>
          </a:prstGeom>
        </p:spPr>
      </p:pic>
    </p:spTree>
    <p:extLst>
      <p:ext uri="{BB962C8B-B14F-4D97-AF65-F5344CB8AC3E}">
        <p14:creationId xmlns:p14="http://schemas.microsoft.com/office/powerpoint/2010/main" val="383738034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5356"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58887" y="1351722"/>
            <a:ext cx="7103166" cy="3218638"/>
          </a:xfrm>
          <a:prstGeom prst="rect">
            <a:avLst/>
          </a:prstGeom>
        </p:spPr>
        <p:txBody>
          <a:bodyPr wrap="square">
            <a:spAutoFit/>
          </a:bodyPr>
          <a:lstStyle/>
          <a:p>
            <a:pPr>
              <a:lnSpc>
                <a:spcPct val="107000"/>
              </a:lnSpc>
              <a:spcAft>
                <a:spcPts val="800"/>
              </a:spcAft>
            </a:pPr>
            <a:r>
              <a:rPr lang="en-GB" sz="4800" dirty="0">
                <a:solidFill>
                  <a:srgbClr val="1F497D"/>
                </a:solidFill>
                <a:latin typeface="Calibri" panose="020F0502020204030204" pitchFamily="34" charset="0"/>
                <a:ea typeface="Times New Roman" panose="02020603050405020304" pitchFamily="18" charset="0"/>
                <a:cs typeface="Calibri" panose="020F0502020204030204" pitchFamily="34" charset="0"/>
              </a:rPr>
              <a:t>From isolation to inclusion; why engaging families changes everything in psychosis care &amp; recovery</a:t>
            </a:r>
            <a:endParaRPr lang="en-GB" sz="4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3389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078C3-3660-4406-9E52-2BB45AEEA562}"/>
              </a:ext>
            </a:extLst>
          </p:cNvPr>
          <p:cNvSpPr>
            <a:spLocks noGrp="1"/>
          </p:cNvSpPr>
          <p:nvPr>
            <p:ph type="ctrTitle"/>
          </p:nvPr>
        </p:nvSpPr>
        <p:spPr>
          <a:xfrm>
            <a:off x="231562" y="684001"/>
            <a:ext cx="11769212" cy="3747986"/>
          </a:xfrm>
        </p:spPr>
        <p:txBody>
          <a:bodyPr>
            <a:normAutofit/>
          </a:bodyPr>
          <a:lstStyle/>
          <a:p>
            <a:pPr algn="ctr"/>
            <a:r>
              <a:rPr lang="en-GB" sz="6000" b="1" dirty="0">
                <a:latin typeface="Montserrat"/>
              </a:rPr>
              <a:t>NCAP QI collaborative round two shared learning session four</a:t>
            </a:r>
            <a:br>
              <a:rPr lang="en-GB" sz="4800" b="1" dirty="0">
                <a:latin typeface="Montserrat" panose="00000500000000000000" pitchFamily="2" charset="0"/>
              </a:rPr>
            </a:br>
            <a:br>
              <a:rPr lang="en-GB" sz="1800" b="1" dirty="0">
                <a:latin typeface="Montserrat" panose="00000500000000000000" pitchFamily="2" charset="0"/>
              </a:rPr>
            </a:br>
            <a:r>
              <a:rPr lang="en-GB" sz="3200" dirty="0">
                <a:solidFill>
                  <a:prstClr val="black">
                    <a:lumMod val="85000"/>
                    <a:lumOff val="15000"/>
                  </a:prstClr>
                </a:solidFill>
                <a:latin typeface="Montserrat"/>
              </a:rPr>
              <a:t>19 June 2025</a:t>
            </a:r>
            <a:br>
              <a:rPr lang="en-GB" sz="3200" b="0" i="0" u="none" strike="noStrike" kern="1200" cap="none" spc="-50" normalizeH="0" baseline="0" noProof="0" dirty="0">
                <a:ln>
                  <a:noFill/>
                </a:ln>
                <a:effectLst/>
                <a:uLnTx/>
                <a:uFillTx/>
                <a:latin typeface="Montserrat" panose="00000500000000000000" pitchFamily="2" charset="0"/>
              </a:rPr>
            </a:br>
            <a:r>
              <a:rPr lang="en-GB" sz="3200" dirty="0">
                <a:solidFill>
                  <a:prstClr val="black">
                    <a:lumMod val="85000"/>
                    <a:lumOff val="15000"/>
                  </a:prstClr>
                </a:solidFill>
                <a:latin typeface="Montserrat"/>
              </a:rPr>
              <a:t>2.00-4.00pm</a:t>
            </a:r>
            <a:br>
              <a:rPr lang="en-GB" sz="1800" b="0" i="0" u="none" strike="noStrike" kern="1200" cap="none" spc="-50" normalizeH="0" baseline="0" noProof="0" dirty="0">
                <a:ln>
                  <a:noFill/>
                </a:ln>
                <a:effectLst/>
                <a:uLnTx/>
                <a:uFillTx/>
                <a:latin typeface="Montserrat" panose="00000500000000000000" pitchFamily="2" charset="0"/>
              </a:rPr>
            </a:br>
            <a:endParaRPr lang="en-GB" sz="1800" dirty="0">
              <a:latin typeface="Montserrat" panose="00000500000000000000" pitchFamily="2" charset="0"/>
            </a:endParaRPr>
          </a:p>
        </p:txBody>
      </p:sp>
      <p:sp>
        <p:nvSpPr>
          <p:cNvPr id="3" name="Subtitle 2">
            <a:extLst>
              <a:ext uri="{FF2B5EF4-FFF2-40B4-BE49-F238E27FC236}">
                <a16:creationId xmlns:a16="http://schemas.microsoft.com/office/drawing/2014/main" id="{4BD2EDD6-AAFC-9267-5ABE-D3257F3EABFF}"/>
              </a:ext>
            </a:extLst>
          </p:cNvPr>
          <p:cNvSpPr>
            <a:spLocks noGrp="1"/>
          </p:cNvSpPr>
          <p:nvPr>
            <p:ph type="subTitle" idx="1"/>
          </p:nvPr>
        </p:nvSpPr>
        <p:spPr>
          <a:xfrm>
            <a:off x="404989" y="4869032"/>
            <a:ext cx="9144000" cy="1097781"/>
          </a:xfrm>
        </p:spPr>
        <p:txBody>
          <a:bodyPr>
            <a:noAutofit/>
          </a:bodyPr>
          <a:lstStyle/>
          <a:p>
            <a:pPr algn="l"/>
            <a:r>
              <a:rPr lang="en-GB" dirty="0">
                <a:latin typeface="Montserrat" panose="00000500000000000000" pitchFamily="2" charset="0"/>
              </a:rPr>
              <a:t>Team name: early intervention service </a:t>
            </a:r>
          </a:p>
          <a:p>
            <a:pPr algn="l"/>
            <a:r>
              <a:rPr lang="en-GB" dirty="0">
                <a:latin typeface="Montserrat" panose="00000500000000000000" pitchFamily="2" charset="0"/>
              </a:rPr>
              <a:t>Team locality: </a:t>
            </a:r>
            <a:r>
              <a:rPr lang="en-GB" dirty="0" err="1">
                <a:latin typeface="Montserrat" panose="00000500000000000000" pitchFamily="2" charset="0"/>
              </a:rPr>
              <a:t>cornwall</a:t>
            </a:r>
            <a:endParaRPr lang="en-GB" dirty="0">
              <a:latin typeface="Montserrat" panose="00000500000000000000" pitchFamily="2" charset="0"/>
            </a:endParaRPr>
          </a:p>
        </p:txBody>
      </p:sp>
      <p:pic>
        <p:nvPicPr>
          <p:cNvPr id="4" name="Picture 3">
            <a:extLst>
              <a:ext uri="{FF2B5EF4-FFF2-40B4-BE49-F238E27FC236}">
                <a16:creationId xmlns:a16="http://schemas.microsoft.com/office/drawing/2014/main" id="{7573792E-F851-5A53-66B9-10D7C25B6579}"/>
              </a:ext>
            </a:extLst>
          </p:cNvPr>
          <p:cNvPicPr>
            <a:picLocks noChangeAspect="1"/>
          </p:cNvPicPr>
          <p:nvPr/>
        </p:nvPicPr>
        <p:blipFill>
          <a:blip r:embed="rId3"/>
          <a:stretch>
            <a:fillRect/>
          </a:stretch>
        </p:blipFill>
        <p:spPr>
          <a:xfrm>
            <a:off x="9470330" y="5053781"/>
            <a:ext cx="2316681" cy="904406"/>
          </a:xfrm>
          <a:prstGeom prst="rect">
            <a:avLst/>
          </a:prstGeom>
        </p:spPr>
      </p:pic>
    </p:spTree>
    <p:extLst>
      <p:ext uri="{BB962C8B-B14F-4D97-AF65-F5344CB8AC3E}">
        <p14:creationId xmlns:p14="http://schemas.microsoft.com/office/powerpoint/2010/main" val="7465025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flective Practice in Higher Education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622853"/>
            <a:ext cx="7673009" cy="4479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7580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078C3-3660-4406-9E52-2BB45AEEA562}"/>
              </a:ext>
            </a:extLst>
          </p:cNvPr>
          <p:cNvSpPr>
            <a:spLocks noGrp="1"/>
          </p:cNvSpPr>
          <p:nvPr>
            <p:ph type="ctrTitle"/>
          </p:nvPr>
        </p:nvSpPr>
        <p:spPr>
          <a:xfrm>
            <a:off x="231562" y="684001"/>
            <a:ext cx="11769212" cy="3747986"/>
          </a:xfrm>
        </p:spPr>
        <p:txBody>
          <a:bodyPr>
            <a:normAutofit/>
          </a:bodyPr>
          <a:lstStyle/>
          <a:p>
            <a:pPr algn="ctr"/>
            <a:r>
              <a:rPr lang="en-GB" sz="6000" b="1" dirty="0">
                <a:latin typeface="Montserrat"/>
              </a:rPr>
              <a:t>NCAP QI collaborative round two shared learning session four</a:t>
            </a:r>
            <a:br>
              <a:rPr lang="en-GB" sz="4800" b="1" dirty="0">
                <a:latin typeface="Montserrat" panose="00000500000000000000" pitchFamily="2" charset="0"/>
              </a:rPr>
            </a:br>
            <a:br>
              <a:rPr lang="en-GB" sz="1800" b="1" dirty="0">
                <a:latin typeface="Montserrat" panose="00000500000000000000" pitchFamily="2" charset="0"/>
              </a:rPr>
            </a:br>
            <a:r>
              <a:rPr lang="en-GB" sz="3200">
                <a:solidFill>
                  <a:prstClr val="black">
                    <a:lumMod val="85000"/>
                    <a:lumOff val="15000"/>
                  </a:prstClr>
                </a:solidFill>
                <a:latin typeface="Montserrat"/>
              </a:rPr>
              <a:t>19 June 2025</a:t>
            </a:r>
            <a:br>
              <a:rPr lang="en-GB" sz="3200" b="0" i="0" u="none" strike="noStrike" kern="1200" cap="none" spc="-50" normalizeH="0" baseline="0" noProof="0" dirty="0">
                <a:ln>
                  <a:noFill/>
                </a:ln>
                <a:effectLst/>
                <a:uLnTx/>
                <a:uFillTx/>
                <a:latin typeface="Montserrat" panose="00000500000000000000" pitchFamily="2" charset="0"/>
              </a:rPr>
            </a:br>
            <a:r>
              <a:rPr lang="en-GB" sz="3200" dirty="0">
                <a:solidFill>
                  <a:prstClr val="black">
                    <a:lumMod val="85000"/>
                    <a:lumOff val="15000"/>
                  </a:prstClr>
                </a:solidFill>
                <a:latin typeface="Montserrat"/>
              </a:rPr>
              <a:t>2.00-4.00pm</a:t>
            </a:r>
            <a:br>
              <a:rPr lang="en-GB" sz="1800" b="0" i="0" u="none" strike="noStrike" kern="1200" cap="none" spc="-50" normalizeH="0" baseline="0" noProof="0" dirty="0">
                <a:ln>
                  <a:noFill/>
                </a:ln>
                <a:effectLst/>
                <a:uLnTx/>
                <a:uFillTx/>
                <a:latin typeface="Montserrat" panose="00000500000000000000" pitchFamily="2" charset="0"/>
              </a:rPr>
            </a:br>
            <a:endParaRPr lang="en-GB" sz="1800" dirty="0">
              <a:latin typeface="Montserrat" panose="00000500000000000000" pitchFamily="2" charset="0"/>
            </a:endParaRPr>
          </a:p>
        </p:txBody>
      </p:sp>
      <p:sp>
        <p:nvSpPr>
          <p:cNvPr id="3" name="Subtitle 2">
            <a:extLst>
              <a:ext uri="{FF2B5EF4-FFF2-40B4-BE49-F238E27FC236}">
                <a16:creationId xmlns:a16="http://schemas.microsoft.com/office/drawing/2014/main" id="{4BD2EDD6-AAFC-9267-5ABE-D3257F3EABFF}"/>
              </a:ext>
            </a:extLst>
          </p:cNvPr>
          <p:cNvSpPr>
            <a:spLocks noGrp="1"/>
          </p:cNvSpPr>
          <p:nvPr>
            <p:ph type="subTitle" idx="1"/>
          </p:nvPr>
        </p:nvSpPr>
        <p:spPr>
          <a:xfrm>
            <a:off x="404989" y="4860406"/>
            <a:ext cx="9144000" cy="1097781"/>
          </a:xfrm>
        </p:spPr>
        <p:txBody>
          <a:bodyPr>
            <a:noAutofit/>
          </a:bodyPr>
          <a:lstStyle/>
          <a:p>
            <a:pPr algn="l"/>
            <a:r>
              <a:rPr lang="en-GB" dirty="0">
                <a:latin typeface="Montserrat" panose="00000500000000000000" pitchFamily="2" charset="0"/>
              </a:rPr>
              <a:t>Team name: PATH</a:t>
            </a:r>
          </a:p>
          <a:p>
            <a:pPr algn="l"/>
            <a:r>
              <a:rPr lang="en-GB" dirty="0">
                <a:latin typeface="Montserrat" panose="00000500000000000000" pitchFamily="2" charset="0"/>
              </a:rPr>
              <a:t>Team locality: Hertfordshire</a:t>
            </a:r>
          </a:p>
        </p:txBody>
      </p:sp>
      <p:pic>
        <p:nvPicPr>
          <p:cNvPr id="4" name="Picture 3">
            <a:extLst>
              <a:ext uri="{FF2B5EF4-FFF2-40B4-BE49-F238E27FC236}">
                <a16:creationId xmlns:a16="http://schemas.microsoft.com/office/drawing/2014/main" id="{7573792E-F851-5A53-66B9-10D7C25B6579}"/>
              </a:ext>
            </a:extLst>
          </p:cNvPr>
          <p:cNvPicPr>
            <a:picLocks noChangeAspect="1"/>
          </p:cNvPicPr>
          <p:nvPr/>
        </p:nvPicPr>
        <p:blipFill>
          <a:blip r:embed="rId3"/>
          <a:stretch>
            <a:fillRect/>
          </a:stretch>
        </p:blipFill>
        <p:spPr>
          <a:xfrm>
            <a:off x="9470330" y="5053781"/>
            <a:ext cx="2316681" cy="904406"/>
          </a:xfrm>
          <a:prstGeom prst="rect">
            <a:avLst/>
          </a:prstGeom>
        </p:spPr>
      </p:pic>
    </p:spTree>
    <p:extLst>
      <p:ext uri="{BB962C8B-B14F-4D97-AF65-F5344CB8AC3E}">
        <p14:creationId xmlns:p14="http://schemas.microsoft.com/office/powerpoint/2010/main" val="4701279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DEB6D3-C6FA-3D15-C359-AB178DE340E1}"/>
              </a:ext>
            </a:extLst>
          </p:cNvPr>
          <p:cNvSpPr>
            <a:spLocks noGrp="1"/>
          </p:cNvSpPr>
          <p:nvPr>
            <p:ph type="title" idx="4294967295"/>
          </p:nvPr>
        </p:nvSpPr>
        <p:spPr>
          <a:xfrm>
            <a:off x="410400" y="282000"/>
            <a:ext cx="10101600" cy="733425"/>
          </a:xfrm>
        </p:spPr>
        <p:txBody>
          <a:bodyPr>
            <a:normAutofit/>
          </a:bodyPr>
          <a:lstStyle/>
          <a:p>
            <a:r>
              <a:rPr lang="en-GB" sz="3600" b="1" dirty="0">
                <a:latin typeface="Montserrat" panose="00000500000000000000" pitchFamily="2" charset="0"/>
              </a:rPr>
              <a:t>1. Our QI team and original aim statement</a:t>
            </a:r>
          </a:p>
        </p:txBody>
      </p:sp>
      <p:sp>
        <p:nvSpPr>
          <p:cNvPr id="7" name="TextBox 6">
            <a:extLst>
              <a:ext uri="{FF2B5EF4-FFF2-40B4-BE49-F238E27FC236}">
                <a16:creationId xmlns:a16="http://schemas.microsoft.com/office/drawing/2014/main" id="{AF479203-50BF-D9CF-A115-B0AAB676ACE7}"/>
              </a:ext>
            </a:extLst>
          </p:cNvPr>
          <p:cNvSpPr txBox="1"/>
          <p:nvPr/>
        </p:nvSpPr>
        <p:spPr>
          <a:xfrm>
            <a:off x="418041" y="1230842"/>
            <a:ext cx="11015133" cy="4254113"/>
          </a:xfrm>
          <a:prstGeom prst="rect">
            <a:avLst/>
          </a:prstGeom>
          <a:noFill/>
        </p:spPr>
        <p:txBody>
          <a:bodyPr wrap="square" rtlCol="0">
            <a:spAutoFit/>
          </a:bodyPr>
          <a:lstStyle/>
          <a:p>
            <a:pPr>
              <a:lnSpc>
                <a:spcPct val="107000"/>
              </a:lnSpc>
              <a:spcAft>
                <a:spcPts val="800"/>
              </a:spcAft>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Our QI team:</a:t>
            </a:r>
          </a:p>
          <a:p>
            <a:pPr marL="285750" indent="-285750">
              <a:lnSpc>
                <a:spcPct val="107000"/>
              </a:lnSpc>
              <a:spcAft>
                <a:spcPts val="800"/>
              </a:spcAft>
              <a:buFont typeface="Arial" panose="020B0604020202020204" pitchFamily="34" charset="0"/>
              <a:buChar char="•"/>
            </a:pPr>
            <a:r>
              <a:rPr lang="en-GB" b="1" kern="100" dirty="0">
                <a:latin typeface="Aptos" panose="020B0004020202020204" pitchFamily="34" charset="0"/>
                <a:ea typeface="Aptos" panose="020B0004020202020204" pitchFamily="34" charset="0"/>
                <a:cs typeface="Times New Roman" panose="02020603050405020304" pitchFamily="18" charset="0"/>
              </a:rPr>
              <a:t>Wide mix of the team, including Family Intervention leads, operational and psychology leads, expert by experience and FI therapists.</a:t>
            </a:r>
          </a:p>
          <a:p>
            <a:pPr>
              <a:lnSpc>
                <a:spcPct val="107000"/>
              </a:lnSpc>
              <a:spcAft>
                <a:spcPts val="800"/>
              </a:spcAft>
            </a:pPr>
            <a:endParaRPr lang="en-GB" sz="1800" b="1"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Project Aim and Progress: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Initial Goal:</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The project aimed to increase family intervention (FI) uptake within the PATH service from 8% to 16%.</a:t>
            </a:r>
          </a:p>
          <a:p>
            <a:pPr marL="342900" lvl="0" indent="-342900">
              <a:lnSpc>
                <a:spcPct val="107000"/>
              </a:lnSpc>
              <a:spcAft>
                <a:spcPts val="800"/>
              </a:spcAft>
              <a:buSzPts val="1000"/>
              <a:buFont typeface="Symbol" panose="05050102010706020507" pitchFamily="18" charset="2"/>
              <a:buChar char=""/>
              <a:tabLst>
                <a:tab pos="457200" algn="l"/>
              </a:tabLst>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Current Status:</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Despite not achieving the target, the team has made significant progress in understanding the challenges, diagnosing the mechanics of what needs to change and implementing change ideas.</a:t>
            </a:r>
          </a:p>
          <a:p>
            <a:pPr marL="342900" lvl="0" indent="-342900">
              <a:lnSpc>
                <a:spcPct val="107000"/>
              </a:lnSpc>
              <a:spcAft>
                <a:spcPts val="800"/>
              </a:spcAft>
              <a:buSzPts val="1000"/>
              <a:buFont typeface="Symbol" panose="05050102010706020507" pitchFamily="18" charset="2"/>
              <a:buChar char=""/>
              <a:tabLst>
                <a:tab pos="457200" algn="l"/>
              </a:tabLst>
            </a:pPr>
            <a:r>
              <a:rPr lang="en-GB" b="1" kern="100" dirty="0">
                <a:latin typeface="Aptos" panose="020B0004020202020204" pitchFamily="34" charset="0"/>
                <a:ea typeface="Aptos" panose="020B0004020202020204" pitchFamily="34" charset="0"/>
                <a:cs typeface="Times New Roman" panose="02020603050405020304" pitchFamily="18" charset="0"/>
              </a:rPr>
              <a:t>Challenges:</a:t>
            </a:r>
            <a:r>
              <a:rPr lang="en-GB" kern="100" dirty="0">
                <a:latin typeface="Aptos" panose="020B0004020202020204" pitchFamily="34" charset="0"/>
                <a:ea typeface="Aptos" panose="020B0004020202020204" pitchFamily="34" charset="0"/>
                <a:cs typeface="Times New Roman" panose="02020603050405020304" pitchFamily="18" charset="0"/>
              </a:rPr>
              <a:t> Resource limitations – both staffing numbers &amp; length of time to deliver therapy and number of sessions: neurodiversity and reasonable adjustments. Staff confidence of staff delivering &amp; offering FI, culture within service and admin tasks.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2828700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48E1B-7F20-B558-639A-48188DFCE040}"/>
              </a:ext>
            </a:extLst>
          </p:cNvPr>
          <p:cNvSpPr>
            <a:spLocks noGrp="1"/>
          </p:cNvSpPr>
          <p:nvPr>
            <p:ph type="title" idx="4294967295"/>
          </p:nvPr>
        </p:nvSpPr>
        <p:spPr>
          <a:xfrm>
            <a:off x="314325" y="136525"/>
            <a:ext cx="11877675" cy="755650"/>
          </a:xfrm>
        </p:spPr>
        <p:txBody>
          <a:bodyPr>
            <a:noAutofit/>
          </a:bodyPr>
          <a:lstStyle/>
          <a:p>
            <a:pPr lvl="0">
              <a:lnSpc>
                <a:spcPct val="107000"/>
              </a:lnSpc>
              <a:spcAft>
                <a:spcPts val="800"/>
              </a:spcAft>
            </a:pPr>
            <a:r>
              <a:rPr lang="en-GB" sz="3600" b="1" dirty="0">
                <a:solidFill>
                  <a:prstClr val="black">
                    <a:lumMod val="75000"/>
                    <a:lumOff val="25000"/>
                  </a:prstClr>
                </a:solidFill>
                <a:latin typeface="Montserrat" panose="00000500000000000000" pitchFamily="2" charset="0"/>
              </a:rPr>
              <a:t>2</a:t>
            </a:r>
            <a:r>
              <a:rPr kumimoji="0" lang="en-GB" sz="3600" b="1" i="0" u="none" strike="noStrike" kern="1200" cap="none" spc="-50" normalizeH="0" baseline="0" noProof="0" dirty="0">
                <a:ln>
                  <a:noFill/>
                </a:ln>
                <a:solidFill>
                  <a:prstClr val="black">
                    <a:lumMod val="75000"/>
                    <a:lumOff val="25000"/>
                  </a:prstClr>
                </a:solidFill>
                <a:effectLst/>
                <a:uLnTx/>
                <a:uFillTx/>
                <a:latin typeface="Montserrat" panose="00000500000000000000" pitchFamily="2" charset="0"/>
              </a:rPr>
              <a:t>. Our diagnostic work and conclusions</a:t>
            </a:r>
            <a:endParaRPr lang="en-GB" sz="3600" b="1" dirty="0">
              <a:latin typeface="Montserrat" panose="00000500000000000000" pitchFamily="2" charset="0"/>
            </a:endParaRPr>
          </a:p>
        </p:txBody>
      </p:sp>
      <p:sp>
        <p:nvSpPr>
          <p:cNvPr id="3" name="TextBox 2">
            <a:extLst>
              <a:ext uri="{FF2B5EF4-FFF2-40B4-BE49-F238E27FC236}">
                <a16:creationId xmlns:a16="http://schemas.microsoft.com/office/drawing/2014/main" id="{5082507D-2B40-2F4C-9D01-3CB6278B2658}"/>
              </a:ext>
            </a:extLst>
          </p:cNvPr>
          <p:cNvSpPr txBox="1"/>
          <p:nvPr/>
        </p:nvSpPr>
        <p:spPr>
          <a:xfrm>
            <a:off x="237745" y="813817"/>
            <a:ext cx="11725656" cy="6398803"/>
          </a:xfrm>
          <a:prstGeom prst="rect">
            <a:avLst/>
          </a:prstGeom>
          <a:noFill/>
        </p:spPr>
        <p:txBody>
          <a:bodyPr wrap="square" rtlCol="0">
            <a:spAutoFit/>
          </a:bodyPr>
          <a:lstStyle/>
          <a:p>
            <a:endParaRPr lang="en-GB" sz="1400" b="1" dirty="0"/>
          </a:p>
          <a:p>
            <a:r>
              <a:rPr lang="en-GB" sz="1400" b="1" dirty="0"/>
              <a:t>Resource limitations:</a:t>
            </a:r>
          </a:p>
          <a:p>
            <a:endParaRPr lang="en-GB" sz="1400" dirty="0">
              <a:effectLst/>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GB" sz="1400" b="1" kern="100" dirty="0">
                <a:effectLst/>
                <a:latin typeface="Aptos" panose="020B0004020202020204" pitchFamily="34" charset="0"/>
                <a:ea typeface="Aptos" panose="020B0004020202020204" pitchFamily="34" charset="0"/>
                <a:cs typeface="Times New Roman" panose="02020603050405020304" pitchFamily="18" charset="0"/>
              </a:rPr>
              <a:t>Impact on Uptake:</a:t>
            </a:r>
            <a:r>
              <a:rPr lang="en-GB" sz="1400" kern="100" dirty="0">
                <a:effectLst/>
                <a:latin typeface="Aptos" panose="020B0004020202020204" pitchFamily="34" charset="0"/>
                <a:ea typeface="Aptos" panose="020B0004020202020204" pitchFamily="34" charset="0"/>
                <a:cs typeface="Times New Roman" panose="02020603050405020304" pitchFamily="18" charset="0"/>
              </a:rPr>
              <a:t> The project faced challenges due to limited resources, which affected the ability to increase FI uptake.</a:t>
            </a:r>
          </a:p>
          <a:p>
            <a:pPr marL="742950" lvl="1" indent="-285750">
              <a:lnSpc>
                <a:spcPct val="107000"/>
              </a:lnSpc>
              <a:spcAft>
                <a:spcPts val="800"/>
              </a:spcAft>
              <a:buSzPts val="1000"/>
              <a:buFont typeface="Courier New" panose="02070309020205020404" pitchFamily="49" charset="0"/>
              <a:buChar char="o"/>
              <a:tabLst>
                <a:tab pos="914400" algn="l"/>
              </a:tabLst>
            </a:pPr>
            <a:r>
              <a:rPr lang="en-GB" sz="1400" b="1" kern="100" dirty="0">
                <a:effectLst/>
                <a:latin typeface="Aptos" panose="020B0004020202020204" pitchFamily="34" charset="0"/>
                <a:ea typeface="Aptos" panose="020B0004020202020204" pitchFamily="34" charset="0"/>
                <a:cs typeface="Times New Roman" panose="02020603050405020304" pitchFamily="18" charset="0"/>
              </a:rPr>
              <a:t>Staffing Issues:</a:t>
            </a:r>
            <a:r>
              <a:rPr lang="en-GB" sz="1400" kern="100" dirty="0">
                <a:effectLst/>
                <a:latin typeface="Aptos" panose="020B0004020202020204" pitchFamily="34" charset="0"/>
                <a:ea typeface="Aptos" panose="020B0004020202020204" pitchFamily="34" charset="0"/>
                <a:cs typeface="Times New Roman" panose="02020603050405020304" pitchFamily="18" charset="0"/>
              </a:rPr>
              <a:t> There was a need for more dedicated staff to support FI delivery, to enable non- qualified staff to be part of delivering FI with a qualified therapist, supervision, training, visibility in MDTs, clinical discussions, caseload reviews</a:t>
            </a:r>
          </a:p>
          <a:p>
            <a:pPr marL="800100" lvl="1" indent="-342900">
              <a:lnSpc>
                <a:spcPct val="107000"/>
              </a:lnSpc>
              <a:spcAft>
                <a:spcPts val="800"/>
              </a:spcAft>
              <a:buSzPts val="1000"/>
              <a:buFont typeface="Courier New" panose="02070309020205020404" pitchFamily="49" charset="0"/>
              <a:buChar char="o"/>
              <a:tabLst>
                <a:tab pos="457200" algn="l"/>
              </a:tabLst>
              <a:defRPr/>
            </a:pPr>
            <a:r>
              <a:rPr lang="en-GB" sz="1400" b="1"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Length of therapy/no. of sessions related to</a:t>
            </a:r>
            <a:r>
              <a:rPr lang="en-GB" sz="1400"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 </a:t>
            </a:r>
            <a:r>
              <a:rPr kumimoji="0" lang="en-GB" sz="14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neurodiversity, learning disability, physical health and reasonable adjustments required</a:t>
            </a:r>
            <a:endParaRPr lang="en-GB" sz="1400" kern="100" dirty="0">
              <a:effectLst/>
              <a:latin typeface="Aptos" panose="020B0004020202020204" pitchFamily="34" charset="0"/>
              <a:ea typeface="Aptos" panose="020B0004020202020204" pitchFamily="34" charset="0"/>
              <a:cs typeface="Times New Roman" panose="02020603050405020304" pitchFamily="18" charset="0"/>
            </a:endParaRPr>
          </a:p>
          <a:p>
            <a:r>
              <a:rPr lang="en-GB" sz="1400" b="1" dirty="0">
                <a:effectLst/>
              </a:rPr>
              <a:t>Admin Tasks:</a:t>
            </a:r>
          </a:p>
          <a:p>
            <a:endParaRPr lang="en-GB" sz="1400" b="1" dirty="0">
              <a:effectLst/>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GB" sz="1400" dirty="0"/>
              <a:t>Onboarding service users into FI, arranging time that works for everyone, do they still want therapy after being on waiting list for so long?</a:t>
            </a:r>
          </a:p>
          <a:p>
            <a:pPr marL="742950" lvl="1" indent="-285750">
              <a:lnSpc>
                <a:spcPct val="107000"/>
              </a:lnSpc>
              <a:spcAft>
                <a:spcPts val="800"/>
              </a:spcAft>
              <a:buSzPts val="1000"/>
              <a:buFont typeface="Courier New" panose="02070309020205020404" pitchFamily="49" charset="0"/>
              <a:buChar char="o"/>
              <a:tabLst>
                <a:tab pos="914400" algn="l"/>
              </a:tabLst>
            </a:pPr>
            <a:r>
              <a:rPr lang="en-GB" sz="1400" kern="100" dirty="0">
                <a:effectLst/>
                <a:latin typeface="Aptos" panose="020B0004020202020204" pitchFamily="34" charset="0"/>
                <a:ea typeface="Aptos" panose="020B0004020202020204" pitchFamily="34" charset="0"/>
                <a:cs typeface="Times New Roman" panose="02020603050405020304" pitchFamily="18" charset="0"/>
              </a:rPr>
              <a:t>Administrator Contact: Efforts to have an administrator contact service users were time-intensive and faced issues with matching availability.</a:t>
            </a:r>
          </a:p>
          <a:p>
            <a:pPr lvl="0">
              <a:lnSpc>
                <a:spcPct val="107000"/>
              </a:lnSpc>
              <a:spcAft>
                <a:spcPts val="800"/>
              </a:spcAft>
              <a:tabLst>
                <a:tab pos="457200" algn="l"/>
              </a:tabLst>
            </a:pPr>
            <a:r>
              <a:rPr lang="en-GB" sz="1400" b="1" kern="100" dirty="0">
                <a:effectLst/>
                <a:latin typeface="Aptos" panose="020B0004020202020204" pitchFamily="34" charset="0"/>
                <a:ea typeface="Aptos" panose="020B0004020202020204" pitchFamily="34" charset="0"/>
                <a:cs typeface="Times New Roman" panose="02020603050405020304" pitchFamily="18" charset="0"/>
              </a:rPr>
              <a:t>Culture: </a:t>
            </a:r>
          </a:p>
          <a:p>
            <a:pPr marL="285750" lvl="0" indent="-285750">
              <a:lnSpc>
                <a:spcPct val="107000"/>
              </a:lnSpc>
              <a:spcAft>
                <a:spcPts val="800"/>
              </a:spcAft>
              <a:buFont typeface="Courier New" panose="02070309020205020404" pitchFamily="49" charset="0"/>
              <a:buChar char="o"/>
              <a:tabLst>
                <a:tab pos="457200" algn="l"/>
              </a:tabLst>
            </a:pPr>
            <a:r>
              <a:rPr lang="en-GB" sz="1400" kern="100" dirty="0">
                <a:effectLst/>
                <a:latin typeface="Aptos" panose="020B0004020202020204" pitchFamily="34" charset="0"/>
                <a:ea typeface="Aptos" panose="020B0004020202020204" pitchFamily="34" charset="0"/>
                <a:cs typeface="Times New Roman" panose="02020603050405020304" pitchFamily="18" charset="0"/>
              </a:rPr>
              <a:t>Moving from specific roles completing FI to making it everyone’s business – greater presence of staff &amp; it’s on the agenda within all clinical meetings</a:t>
            </a:r>
          </a:p>
          <a:p>
            <a:pPr lvl="0">
              <a:lnSpc>
                <a:spcPct val="107000"/>
              </a:lnSpc>
              <a:spcAft>
                <a:spcPts val="800"/>
              </a:spcAft>
              <a:tabLst>
                <a:tab pos="457200" algn="l"/>
              </a:tabLst>
            </a:pPr>
            <a:r>
              <a:rPr lang="en-GB" sz="1400" b="1" kern="100" dirty="0">
                <a:latin typeface="Aptos" panose="020B0004020202020204" pitchFamily="34" charset="0"/>
                <a:ea typeface="Aptos" panose="020B0004020202020204" pitchFamily="34" charset="0"/>
                <a:cs typeface="Times New Roman" panose="02020603050405020304" pitchFamily="18" charset="0"/>
              </a:rPr>
              <a:t>Training:</a:t>
            </a:r>
            <a:endParaRPr lang="en-GB" sz="14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GB" sz="1400" b="1" kern="100" dirty="0">
                <a:latin typeface="Aptos" panose="020B0004020202020204" pitchFamily="34" charset="0"/>
                <a:ea typeface="Aptos" panose="020B0004020202020204" pitchFamily="34" charset="0"/>
                <a:cs typeface="Times New Roman" panose="02020603050405020304" pitchFamily="18" charset="0"/>
              </a:rPr>
              <a:t>Training Adjustments:</a:t>
            </a:r>
            <a:r>
              <a:rPr lang="en-GB" sz="1400" kern="100" dirty="0">
                <a:latin typeface="Aptos" panose="020B0004020202020204" pitchFamily="34" charset="0"/>
                <a:ea typeface="Aptos" panose="020B0004020202020204" pitchFamily="34" charset="0"/>
                <a:cs typeface="Times New Roman" panose="02020603050405020304" pitchFamily="18" charset="0"/>
              </a:rPr>
              <a:t> Training sessions were restructured to improve staff confidence and reduce dropout rates. This included better communication about course expectations and support.</a:t>
            </a:r>
          </a:p>
          <a:p>
            <a:pPr marL="742950" lvl="1" indent="-285750">
              <a:lnSpc>
                <a:spcPct val="107000"/>
              </a:lnSpc>
              <a:spcAft>
                <a:spcPts val="800"/>
              </a:spcAft>
              <a:buSzPts val="1000"/>
              <a:buFont typeface="Courier New" panose="02070309020205020404" pitchFamily="49" charset="0"/>
              <a:buChar char="o"/>
              <a:tabLst>
                <a:tab pos="914400" algn="l"/>
              </a:tabLst>
            </a:pPr>
            <a:r>
              <a:rPr lang="en-GB" sz="1400" b="1" kern="100" dirty="0">
                <a:effectLst/>
                <a:latin typeface="Aptos" panose="020B0004020202020204" pitchFamily="34" charset="0"/>
                <a:ea typeface="Aptos" panose="020B0004020202020204" pitchFamily="34" charset="0"/>
                <a:cs typeface="Times New Roman" panose="02020603050405020304" pitchFamily="18" charset="0"/>
              </a:rPr>
              <a:t>Role Play Training:</a:t>
            </a:r>
            <a:r>
              <a:rPr lang="en-GB" sz="1400" kern="100" dirty="0">
                <a:effectLst/>
                <a:latin typeface="Aptos" panose="020B0004020202020204" pitchFamily="34" charset="0"/>
                <a:ea typeface="Aptos" panose="020B0004020202020204" pitchFamily="34" charset="0"/>
                <a:cs typeface="Times New Roman" panose="02020603050405020304" pitchFamily="18" charset="0"/>
              </a:rPr>
              <a:t> Simulation training sessions helped improve staff confidence. Initially, staff were hesitant, but feedback indicated positive experiences once they participated.</a:t>
            </a:r>
          </a:p>
          <a:p>
            <a:pPr marL="742950" lvl="1" indent="-285750">
              <a:lnSpc>
                <a:spcPct val="107000"/>
              </a:lnSpc>
              <a:spcAft>
                <a:spcPts val="800"/>
              </a:spcAft>
              <a:buSzPts val="1000"/>
              <a:buFont typeface="Courier New" panose="02070309020205020404" pitchFamily="49" charset="0"/>
              <a:buChar char="o"/>
              <a:tabLst>
                <a:tab pos="914400" algn="l"/>
              </a:tabLst>
            </a:pPr>
            <a:r>
              <a:rPr lang="en-GB" sz="1400" b="1" kern="100" dirty="0">
                <a:effectLst/>
                <a:latin typeface="Aptos" panose="020B0004020202020204" pitchFamily="34" charset="0"/>
                <a:ea typeface="Aptos" panose="020B0004020202020204" pitchFamily="34" charset="0"/>
                <a:cs typeface="Times New Roman" panose="02020603050405020304" pitchFamily="18" charset="0"/>
              </a:rPr>
              <a:t>Peer Supervision:</a:t>
            </a:r>
            <a:r>
              <a:rPr lang="en-GB" sz="1400" kern="100" dirty="0">
                <a:effectLst/>
                <a:latin typeface="Aptos" panose="020B0004020202020204" pitchFamily="34" charset="0"/>
                <a:ea typeface="Aptos" panose="020B0004020202020204" pitchFamily="34" charset="0"/>
                <a:cs typeface="Times New Roman" panose="02020603050405020304" pitchFamily="18" charset="0"/>
              </a:rPr>
              <a:t> Improving on existing peer supervision sessions allowed staff to reflect on their practice and improve their skills. We have also re-established a peer supervision for FI supervisors.</a:t>
            </a:r>
          </a:p>
          <a:p>
            <a:pPr marL="742950" lvl="1" indent="-285750">
              <a:lnSpc>
                <a:spcPct val="107000"/>
              </a:lnSpc>
              <a:spcAft>
                <a:spcPts val="800"/>
              </a:spcAft>
              <a:buSzPts val="1000"/>
              <a:buFont typeface="Courier New" panose="02070309020205020404" pitchFamily="49" charset="0"/>
              <a:buChar char="o"/>
              <a:tabLst>
                <a:tab pos="914400" algn="l"/>
              </a:tabLst>
            </a:pPr>
            <a:endParaRPr lang="en-GB" sz="16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30929559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E5911-5AB3-8EEE-1AF3-CBBECC771340}"/>
              </a:ext>
            </a:extLst>
          </p:cNvPr>
          <p:cNvSpPr>
            <a:spLocks noGrp="1"/>
          </p:cNvSpPr>
          <p:nvPr>
            <p:ph type="title" idx="4294967295"/>
          </p:nvPr>
        </p:nvSpPr>
        <p:spPr>
          <a:xfrm>
            <a:off x="288000" y="360250"/>
            <a:ext cx="11152188" cy="1152864"/>
          </a:xfrm>
        </p:spPr>
        <p:txBody>
          <a:bodyPr>
            <a:normAutofit fontScale="90000"/>
          </a:bodyPr>
          <a:lstStyle/>
          <a:p>
            <a:pPr lvl="0">
              <a:lnSpc>
                <a:spcPct val="107000"/>
              </a:lnSpc>
              <a:spcAft>
                <a:spcPts val="800"/>
              </a:spcAft>
            </a:pPr>
            <a:r>
              <a:rPr lang="en-GB" sz="4000" b="1" dirty="0">
                <a:solidFill>
                  <a:prstClr val="black">
                    <a:lumMod val="75000"/>
                    <a:lumOff val="25000"/>
                  </a:prstClr>
                </a:solidFill>
                <a:latin typeface="Montserrat" panose="00000500000000000000" pitchFamily="2" charset="0"/>
              </a:rPr>
              <a:t>3.</a:t>
            </a:r>
            <a:r>
              <a:rPr kumimoji="0" lang="en-GB" sz="4000" b="1" i="0" u="none" strike="noStrike" kern="1200" cap="none" spc="-50" normalizeH="0" baseline="0" noProof="0" dirty="0">
                <a:ln>
                  <a:noFill/>
                </a:ln>
                <a:solidFill>
                  <a:prstClr val="black">
                    <a:lumMod val="75000"/>
                    <a:lumOff val="25000"/>
                  </a:prstClr>
                </a:solidFill>
                <a:effectLst/>
                <a:uLnTx/>
                <a:uFillTx/>
                <a:latin typeface="Montserrat" panose="00000500000000000000" pitchFamily="2" charset="0"/>
              </a:rPr>
              <a:t> Measures</a:t>
            </a:r>
            <a:br>
              <a:rPr lang="en-GB" sz="4000" b="1" kern="100" dirty="0">
                <a:effectLst/>
                <a:latin typeface="Montserrat" panose="00000500000000000000" pitchFamily="2" charset="0"/>
                <a:ea typeface="Aptos" panose="020B0004020202020204" pitchFamily="34" charset="0"/>
                <a:cs typeface="Times New Roman" panose="02020603050405020304" pitchFamily="18" charset="0"/>
              </a:rPr>
            </a:br>
            <a:endParaRPr lang="en-GB" sz="4000" b="1" dirty="0">
              <a:latin typeface="Montserrat" panose="00000500000000000000" pitchFamily="2" charset="0"/>
            </a:endParaRPr>
          </a:p>
        </p:txBody>
      </p:sp>
      <p:sp>
        <p:nvSpPr>
          <p:cNvPr id="3" name="TextBox 2">
            <a:extLst>
              <a:ext uri="{FF2B5EF4-FFF2-40B4-BE49-F238E27FC236}">
                <a16:creationId xmlns:a16="http://schemas.microsoft.com/office/drawing/2014/main" id="{FE00C28E-41F4-A10C-0803-C47A0F3D46FA}"/>
              </a:ext>
            </a:extLst>
          </p:cNvPr>
          <p:cNvSpPr txBox="1"/>
          <p:nvPr/>
        </p:nvSpPr>
        <p:spPr>
          <a:xfrm>
            <a:off x="288000" y="1426029"/>
            <a:ext cx="11414143" cy="3139321"/>
          </a:xfrm>
          <a:prstGeom prst="rect">
            <a:avLst/>
          </a:prstGeom>
          <a:noFill/>
        </p:spPr>
        <p:txBody>
          <a:bodyPr wrap="square" rtlCol="0">
            <a:spAutoFit/>
          </a:bodyPr>
          <a:lstStyle/>
          <a:p>
            <a:r>
              <a:rPr lang="en-GB" dirty="0"/>
              <a:t>SPIKE ( internal electronic data dashboard): Recording of offer of and take up of therapy</a:t>
            </a:r>
          </a:p>
          <a:p>
            <a:endParaRPr lang="en-GB" dirty="0"/>
          </a:p>
          <a:p>
            <a:r>
              <a:rPr lang="en-GB" dirty="0"/>
              <a:t>Fortnightly tracking meetings:</a:t>
            </a:r>
          </a:p>
          <a:p>
            <a:pPr marL="285750" indent="-285750">
              <a:buFont typeface="Arial" panose="020B0604020202020204" pitchFamily="34" charset="0"/>
              <a:buChar char="•"/>
            </a:pPr>
            <a:r>
              <a:rPr lang="en-GB" dirty="0"/>
              <a:t>to review allocated cases, </a:t>
            </a:r>
          </a:p>
          <a:p>
            <a:pPr marL="285750" indent="-285750">
              <a:buFont typeface="Arial" panose="020B0604020202020204" pitchFamily="34" charset="0"/>
              <a:buChar char="•"/>
            </a:pPr>
            <a:r>
              <a:rPr lang="en-GB" dirty="0"/>
              <a:t>to look at pairings, </a:t>
            </a:r>
          </a:p>
          <a:p>
            <a:pPr marL="285750" indent="-285750">
              <a:buFont typeface="Arial" panose="020B0604020202020204" pitchFamily="34" charset="0"/>
              <a:buChar char="•"/>
            </a:pPr>
            <a:r>
              <a:rPr lang="en-GB" dirty="0"/>
              <a:t>narrative attached to any delays or extension of treatment, </a:t>
            </a:r>
          </a:p>
          <a:p>
            <a:pPr marL="285750" indent="-285750">
              <a:buFont typeface="Arial" panose="020B0604020202020204" pitchFamily="34" charset="0"/>
              <a:buChar char="•"/>
            </a:pPr>
            <a:r>
              <a:rPr lang="en-GB" dirty="0"/>
              <a:t>pausing of therapy and non engagers – </a:t>
            </a:r>
          </a:p>
          <a:p>
            <a:endParaRPr lang="en-GB" dirty="0"/>
          </a:p>
          <a:p>
            <a:r>
              <a:rPr lang="en-GB" dirty="0"/>
              <a:t>NICE guidance: Minimum of 10 sessions, we’ve identified  we work to 15 sessions</a:t>
            </a:r>
          </a:p>
          <a:p>
            <a:endParaRPr lang="en-GB" dirty="0"/>
          </a:p>
          <a:p>
            <a:r>
              <a:rPr lang="en-GB" dirty="0"/>
              <a:t>Reviewing time on FEP pathway &amp; time on FI waiting list</a:t>
            </a:r>
          </a:p>
        </p:txBody>
      </p:sp>
    </p:spTree>
    <p:extLst>
      <p:ext uri="{BB962C8B-B14F-4D97-AF65-F5344CB8AC3E}">
        <p14:creationId xmlns:p14="http://schemas.microsoft.com/office/powerpoint/2010/main" val="32676407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156EE-D655-7712-0237-4425C757CC52}"/>
              </a:ext>
            </a:extLst>
          </p:cNvPr>
          <p:cNvSpPr>
            <a:spLocks noGrp="1"/>
          </p:cNvSpPr>
          <p:nvPr>
            <p:ph type="title" idx="4294967295"/>
          </p:nvPr>
        </p:nvSpPr>
        <p:spPr>
          <a:xfrm>
            <a:off x="187200" y="224463"/>
            <a:ext cx="10058400" cy="660400"/>
          </a:xfrm>
        </p:spPr>
        <p:txBody>
          <a:bodyPr>
            <a:noAutofit/>
          </a:bodyPr>
          <a:lstStyle/>
          <a:p>
            <a:r>
              <a:rPr lang="en-GB" sz="3600" b="1" dirty="0">
                <a:solidFill>
                  <a:prstClr val="black">
                    <a:lumMod val="75000"/>
                    <a:lumOff val="25000"/>
                  </a:prstClr>
                </a:solidFill>
                <a:latin typeface="Montserrat" panose="00000500000000000000" pitchFamily="2" charset="0"/>
              </a:rPr>
              <a:t>4. Overview of two of our PDSA cycles</a:t>
            </a:r>
            <a:endParaRPr lang="en-GB" sz="3600" b="1" dirty="0">
              <a:latin typeface="Montserrat" panose="00000500000000000000" pitchFamily="2" charset="0"/>
            </a:endParaRPr>
          </a:p>
        </p:txBody>
      </p:sp>
      <p:sp>
        <p:nvSpPr>
          <p:cNvPr id="3" name="TextBox 2">
            <a:extLst>
              <a:ext uri="{FF2B5EF4-FFF2-40B4-BE49-F238E27FC236}">
                <a16:creationId xmlns:a16="http://schemas.microsoft.com/office/drawing/2014/main" id="{A4FA40C5-7158-CBE3-0487-5292E26B62C6}"/>
              </a:ext>
            </a:extLst>
          </p:cNvPr>
          <p:cNvSpPr txBox="1"/>
          <p:nvPr/>
        </p:nvSpPr>
        <p:spPr>
          <a:xfrm>
            <a:off x="187200" y="1088571"/>
            <a:ext cx="11602029" cy="4930068"/>
          </a:xfrm>
          <a:prstGeom prst="rect">
            <a:avLst/>
          </a:prstGeom>
          <a:noFill/>
        </p:spPr>
        <p:txBody>
          <a:bodyPr wrap="square" rtlCol="0">
            <a:spAutoFit/>
          </a:bodyPr>
          <a:lstStyle/>
          <a:p>
            <a:endParaRPr lang="en-GB" dirty="0">
              <a:effectLst/>
            </a:endParaRPr>
          </a:p>
          <a:p>
            <a:r>
              <a:rPr lang="en-GB" sz="2000" b="1" dirty="0"/>
              <a:t>Resource: </a:t>
            </a:r>
            <a:endParaRPr lang="en-GB" sz="2000" b="1" dirty="0">
              <a:effectLst/>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GB" b="1" kern="100" dirty="0">
                <a:effectLst/>
                <a:latin typeface="Aptos" panose="020B0004020202020204" pitchFamily="34" charset="0"/>
                <a:ea typeface="Aptos" panose="020B0004020202020204" pitchFamily="34" charset="0"/>
                <a:cs typeface="Times New Roman" panose="02020603050405020304" pitchFamily="18" charset="0"/>
              </a:rPr>
              <a:t>Administrator Contact:</a:t>
            </a:r>
            <a:r>
              <a:rPr lang="en-GB" kern="100" dirty="0">
                <a:effectLst/>
                <a:latin typeface="Aptos" panose="020B0004020202020204" pitchFamily="34" charset="0"/>
                <a:ea typeface="Aptos" panose="020B0004020202020204" pitchFamily="34" charset="0"/>
                <a:cs typeface="Times New Roman" panose="02020603050405020304" pitchFamily="18" charset="0"/>
              </a:rPr>
              <a:t> Efforts to have an administrator contact service users were time-intensive and faced issues with matching availability. Discontinued but adapted to checking in with service user if they still want to proceed with FI before allocation to therapists. It has also helped to put together a “not able to make contact process for taking off the waiting list.</a:t>
            </a:r>
          </a:p>
          <a:p>
            <a:pPr lvl="0">
              <a:lnSpc>
                <a:spcPct val="107000"/>
              </a:lnSpc>
              <a:spcAft>
                <a:spcPts val="800"/>
              </a:spcAft>
              <a:tabLst>
                <a:tab pos="457200" algn="l"/>
              </a:tabLst>
            </a:pPr>
            <a:r>
              <a:rPr lang="en-GB" b="1" kern="100" dirty="0">
                <a:effectLst/>
                <a:latin typeface="Aptos" panose="020B0004020202020204" pitchFamily="34" charset="0"/>
                <a:ea typeface="Aptos" panose="020B0004020202020204" pitchFamily="34" charset="0"/>
                <a:cs typeface="Times New Roman" panose="02020603050405020304" pitchFamily="18" charset="0"/>
              </a:rPr>
              <a:t>Staff Confidence and Engagement:</a:t>
            </a:r>
            <a:endParaRPr lang="en-GB"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GB" b="1" kern="100" dirty="0">
                <a:latin typeface="Aptos" panose="020B0004020202020204" pitchFamily="34" charset="0"/>
                <a:ea typeface="Aptos" panose="020B0004020202020204" pitchFamily="34" charset="0"/>
                <a:cs typeface="Times New Roman" panose="02020603050405020304" pitchFamily="18" charset="0"/>
              </a:rPr>
              <a:t>Training Adjustments:</a:t>
            </a:r>
            <a:r>
              <a:rPr lang="en-GB" kern="100" dirty="0">
                <a:latin typeface="Aptos" panose="020B0004020202020204" pitchFamily="34" charset="0"/>
                <a:ea typeface="Aptos" panose="020B0004020202020204" pitchFamily="34" charset="0"/>
                <a:cs typeface="Times New Roman" panose="02020603050405020304" pitchFamily="18" charset="0"/>
              </a:rPr>
              <a:t> Training sessions were restructured to improve staff confidence and reduce dropout rates. This included better communication about course expectations and support.</a:t>
            </a:r>
          </a:p>
          <a:p>
            <a:pPr marL="742950" lvl="1" indent="-285750">
              <a:lnSpc>
                <a:spcPct val="107000"/>
              </a:lnSpc>
              <a:spcAft>
                <a:spcPts val="800"/>
              </a:spcAft>
              <a:buSzPts val="1000"/>
              <a:buFont typeface="Courier New" panose="02070309020205020404" pitchFamily="49" charset="0"/>
              <a:buChar char="o"/>
              <a:tabLst>
                <a:tab pos="914400" algn="l"/>
              </a:tabLst>
            </a:pPr>
            <a:r>
              <a:rPr lang="en-GB" b="1" kern="100" dirty="0">
                <a:effectLst/>
                <a:latin typeface="Aptos" panose="020B0004020202020204" pitchFamily="34" charset="0"/>
                <a:ea typeface="Aptos" panose="020B0004020202020204" pitchFamily="34" charset="0"/>
                <a:cs typeface="Times New Roman" panose="02020603050405020304" pitchFamily="18" charset="0"/>
              </a:rPr>
              <a:t>Role Play Training:</a:t>
            </a:r>
            <a:r>
              <a:rPr lang="en-GB" kern="100" dirty="0">
                <a:effectLst/>
                <a:latin typeface="Aptos" panose="020B0004020202020204" pitchFamily="34" charset="0"/>
                <a:ea typeface="Aptos" panose="020B0004020202020204" pitchFamily="34" charset="0"/>
                <a:cs typeface="Times New Roman" panose="02020603050405020304" pitchFamily="18" charset="0"/>
              </a:rPr>
              <a:t> Simulation training sessions helped improve staff confidence. Initially, staff were hesitant, but feedback indicated positive experiences once they participated. </a:t>
            </a:r>
          </a:p>
          <a:p>
            <a:pPr marL="742950" lvl="1" indent="-285750">
              <a:lnSpc>
                <a:spcPct val="107000"/>
              </a:lnSpc>
              <a:spcAft>
                <a:spcPts val="800"/>
              </a:spcAft>
              <a:buSzPts val="1000"/>
              <a:buFont typeface="Courier New" panose="02070309020205020404" pitchFamily="49" charset="0"/>
              <a:buChar char="o"/>
              <a:tabLst>
                <a:tab pos="914400" algn="l"/>
              </a:tabLst>
            </a:pPr>
            <a:r>
              <a:rPr lang="en-GB" b="1" kern="100" dirty="0">
                <a:effectLst/>
                <a:latin typeface="Aptos" panose="020B0004020202020204" pitchFamily="34" charset="0"/>
                <a:ea typeface="Aptos" panose="020B0004020202020204" pitchFamily="34" charset="0"/>
                <a:cs typeface="Times New Roman" panose="02020603050405020304" pitchFamily="18" charset="0"/>
              </a:rPr>
              <a:t>Peer Supervision:</a:t>
            </a:r>
            <a:r>
              <a:rPr lang="en-GB" kern="100" dirty="0">
                <a:effectLst/>
                <a:latin typeface="Aptos" panose="020B0004020202020204" pitchFamily="34" charset="0"/>
                <a:ea typeface="Aptos" panose="020B0004020202020204" pitchFamily="34" charset="0"/>
                <a:cs typeface="Times New Roman" panose="02020603050405020304" pitchFamily="18" charset="0"/>
              </a:rPr>
              <a:t> Improvement of peer supervision sessions by increasing the number of groups in place to allow us to reduce numbers of staff in each group to allow more time for case discussions and allowed staff to reflect on their practice and improve their skills. We have also reestablished a peer supervision space for FI supervisors.</a:t>
            </a:r>
          </a:p>
        </p:txBody>
      </p:sp>
    </p:spTree>
    <p:extLst>
      <p:ext uri="{BB962C8B-B14F-4D97-AF65-F5344CB8AC3E}">
        <p14:creationId xmlns:p14="http://schemas.microsoft.com/office/powerpoint/2010/main" val="757618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B7AAA2F-1C2A-26C9-FBB2-55AC73DEDE5F}"/>
              </a:ext>
            </a:extLst>
          </p:cNvPr>
          <p:cNvSpPr txBox="1"/>
          <p:nvPr/>
        </p:nvSpPr>
        <p:spPr>
          <a:xfrm>
            <a:off x="630936" y="365760"/>
            <a:ext cx="11265408" cy="5816977"/>
          </a:xfrm>
          <a:prstGeom prst="rect">
            <a:avLst/>
          </a:prstGeom>
          <a:noFill/>
        </p:spPr>
        <p:txBody>
          <a:bodyPr wrap="square" rtlCol="0">
            <a:spAutoFit/>
          </a:bodyPr>
          <a:lstStyle/>
          <a:p>
            <a:r>
              <a:rPr lang="en-GB" sz="2400" b="1" dirty="0"/>
              <a:t>5. Change ideas = Business as usual</a:t>
            </a:r>
          </a:p>
          <a:p>
            <a:endParaRPr lang="en-GB" sz="2400" b="1" dirty="0"/>
          </a:p>
          <a:p>
            <a:pPr marL="285750" indent="-285750">
              <a:buFont typeface="Arial" panose="020B0604020202020204" pitchFamily="34" charset="0"/>
              <a:buChar char="•"/>
            </a:pPr>
            <a:r>
              <a:rPr lang="en-GB" sz="1800" dirty="0">
                <a:effectLst/>
                <a:latin typeface="Aptos" panose="020B0004020202020204" pitchFamily="34" charset="0"/>
                <a:ea typeface="Aptos" panose="020B0004020202020204" pitchFamily="34" charset="0"/>
                <a:cs typeface="Aptos" panose="020B0004020202020204" pitchFamily="34" charset="0"/>
              </a:rPr>
              <a:t>FI leads are now contacting service users &amp; families, rather than pairings making contact in lieu of the administrator doing this previously.</a:t>
            </a:r>
          </a:p>
          <a:p>
            <a:endParaRPr lang="en-GB" dirty="0">
              <a:latin typeface="Aptos" panose="020B0004020202020204" pitchFamily="34" charset="0"/>
            </a:endParaRPr>
          </a:p>
          <a:p>
            <a:pPr marL="285750" indent="-285750">
              <a:buFont typeface="Arial" panose="020B0604020202020204" pitchFamily="34" charset="0"/>
              <a:buChar char="•"/>
            </a:pPr>
            <a:r>
              <a:rPr lang="en-GB" dirty="0">
                <a:latin typeface="Aptos" panose="020B0004020202020204" pitchFamily="34" charset="0"/>
              </a:rPr>
              <a:t>The “not able to make contact” process to manage service users on the waiting list.</a:t>
            </a:r>
          </a:p>
          <a:p>
            <a:pPr marL="285750" indent="-285750">
              <a:buFont typeface="Arial" panose="020B0604020202020204" pitchFamily="34" charset="0"/>
              <a:buChar char="•"/>
            </a:pPr>
            <a:endParaRPr lang="en-GB" dirty="0">
              <a:latin typeface="Aptos" panose="020B0004020202020204" pitchFamily="34" charset="0"/>
            </a:endParaRPr>
          </a:p>
          <a:p>
            <a:pPr marL="285750" indent="-285750">
              <a:buFont typeface="Arial" panose="020B0604020202020204" pitchFamily="34" charset="0"/>
              <a:buChar char="•"/>
            </a:pPr>
            <a:r>
              <a:rPr lang="en-GB" dirty="0">
                <a:latin typeface="Aptos" panose="020B0004020202020204" pitchFamily="34" charset="0"/>
              </a:rPr>
              <a:t>Fortnightly allocations review meeting – is a more thorough review of all “active” FI cases &amp; waiting lists</a:t>
            </a:r>
          </a:p>
          <a:p>
            <a:pPr marL="285750" indent="-285750">
              <a:buFont typeface="Arial" panose="020B0604020202020204" pitchFamily="34" charset="0"/>
              <a:buChar char="•"/>
            </a:pPr>
            <a:endParaRPr lang="en-GB" dirty="0">
              <a:latin typeface="Aptos" panose="020B0004020202020204" pitchFamily="34" charset="0"/>
            </a:endParaRPr>
          </a:p>
          <a:p>
            <a:pPr marL="285750" indent="-285750">
              <a:buFont typeface="Arial" panose="020B0604020202020204" pitchFamily="34" charset="0"/>
              <a:buChar char="•"/>
            </a:pPr>
            <a:r>
              <a:rPr lang="en-GB" dirty="0">
                <a:latin typeface="Aptos" panose="020B0004020202020204" pitchFamily="34" charset="0"/>
              </a:rPr>
              <a:t>Training and Role-Play Sessions in simulation hub: Positive feedback; ongoing use to build staff confidence</a:t>
            </a:r>
          </a:p>
          <a:p>
            <a:pPr lvl="1"/>
            <a:r>
              <a:rPr lang="en-GB" dirty="0">
                <a:latin typeface="Aptos" panose="020B0004020202020204" pitchFamily="34" charset="0"/>
              </a:rPr>
              <a:t>Clearer communication around training staff to be a qualified FI therapist, expectations and support leading to less drop out rates</a:t>
            </a:r>
          </a:p>
          <a:p>
            <a:pPr lvl="1"/>
            <a:endParaRPr lang="en-GB" dirty="0">
              <a:latin typeface="Aptos" panose="020B0004020202020204" pitchFamily="34" charset="0"/>
            </a:endParaRPr>
          </a:p>
          <a:p>
            <a:pPr marL="285750" indent="-285750">
              <a:buFont typeface="Arial" panose="020B0604020202020204" pitchFamily="34" charset="0"/>
              <a:buChar char="•"/>
            </a:pPr>
            <a:r>
              <a:rPr lang="en-GB" dirty="0">
                <a:latin typeface="Aptos" panose="020B0004020202020204" pitchFamily="34" charset="0"/>
              </a:rPr>
              <a:t>Our 4 weekly QI planning meetings will become a steering group – to continue to have the dedicated time and space to continue to test out change ideas</a:t>
            </a:r>
          </a:p>
          <a:p>
            <a:endParaRPr lang="en-GB" dirty="0">
              <a:latin typeface="Aptos" panose="020B0004020202020204" pitchFamily="34" charset="0"/>
            </a:endParaRPr>
          </a:p>
          <a:p>
            <a:pPr marL="285750" indent="-285750">
              <a:buFont typeface="Arial" panose="020B0604020202020204" pitchFamily="34" charset="0"/>
              <a:buChar char="•"/>
            </a:pPr>
            <a:r>
              <a:rPr lang="en-GB" dirty="0">
                <a:latin typeface="Aptos" panose="020B0004020202020204" pitchFamily="34" charset="0"/>
              </a:rPr>
              <a:t>Learning from Other Teams: Adapted ideas like changing terminology and using leaflets; considering extending supervision sessions</a:t>
            </a:r>
            <a:endParaRPr lang="en-GB" dirty="0"/>
          </a:p>
          <a:p>
            <a:endParaRPr lang="en-GB" dirty="0"/>
          </a:p>
          <a:p>
            <a:endParaRPr lang="en-GB" dirty="0"/>
          </a:p>
        </p:txBody>
      </p:sp>
    </p:spTree>
    <p:extLst>
      <p:ext uri="{BB962C8B-B14F-4D97-AF65-F5344CB8AC3E}">
        <p14:creationId xmlns:p14="http://schemas.microsoft.com/office/powerpoint/2010/main" val="34374147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414E1-61CB-C17A-83C4-D2A4BCC041D3}"/>
              </a:ext>
            </a:extLst>
          </p:cNvPr>
          <p:cNvSpPr>
            <a:spLocks noGrp="1"/>
          </p:cNvSpPr>
          <p:nvPr>
            <p:ph type="title" idx="4294967295"/>
          </p:nvPr>
        </p:nvSpPr>
        <p:spPr>
          <a:xfrm>
            <a:off x="302400" y="122425"/>
            <a:ext cx="10363200" cy="803275"/>
          </a:xfrm>
        </p:spPr>
        <p:txBody>
          <a:bodyPr>
            <a:normAutofit/>
          </a:bodyPr>
          <a:lstStyle/>
          <a:p>
            <a:r>
              <a:rPr lang="en-GB" sz="3600" b="1" dirty="0">
                <a:solidFill>
                  <a:prstClr val="black">
                    <a:lumMod val="75000"/>
                    <a:lumOff val="25000"/>
                  </a:prstClr>
                </a:solidFill>
                <a:latin typeface="Montserrat" panose="00000500000000000000" pitchFamily="2" charset="0"/>
                <a:ea typeface="+mn-ea"/>
                <a:cs typeface="+mn-cs"/>
              </a:rPr>
              <a:t>5</a:t>
            </a:r>
            <a:r>
              <a:rPr kumimoji="0" lang="en-GB" sz="3600" b="1" i="0" u="none" strike="noStrike" kern="1200" cap="none" spc="-50" normalizeH="0" baseline="0" noProof="0" dirty="0">
                <a:ln>
                  <a:noFill/>
                </a:ln>
                <a:solidFill>
                  <a:prstClr val="black">
                    <a:lumMod val="75000"/>
                    <a:lumOff val="25000"/>
                  </a:prstClr>
                </a:solidFill>
                <a:effectLst/>
                <a:uLnTx/>
                <a:uFillTx/>
                <a:latin typeface="Montserrat" panose="00000500000000000000" pitchFamily="2" charset="0"/>
                <a:ea typeface="+mn-ea"/>
                <a:cs typeface="+mn-cs"/>
              </a:rPr>
              <a:t>. Positive outcomes:</a:t>
            </a:r>
            <a:endParaRPr lang="en-GB" sz="3600" b="1" dirty="0">
              <a:latin typeface="Montserrat" panose="00000500000000000000" pitchFamily="2" charset="0"/>
            </a:endParaRPr>
          </a:p>
        </p:txBody>
      </p:sp>
      <p:sp>
        <p:nvSpPr>
          <p:cNvPr id="3" name="TextBox 2">
            <a:extLst>
              <a:ext uri="{FF2B5EF4-FFF2-40B4-BE49-F238E27FC236}">
                <a16:creationId xmlns:a16="http://schemas.microsoft.com/office/drawing/2014/main" id="{54D3F70F-0A7B-0C03-6DC9-4CF7D7694766}"/>
              </a:ext>
            </a:extLst>
          </p:cNvPr>
          <p:cNvSpPr txBox="1"/>
          <p:nvPr/>
        </p:nvSpPr>
        <p:spPr>
          <a:xfrm>
            <a:off x="402336" y="1252728"/>
            <a:ext cx="11567160" cy="5245795"/>
          </a:xfrm>
          <a:prstGeom prst="rect">
            <a:avLst/>
          </a:prstGeom>
          <a:noFill/>
        </p:spPr>
        <p:txBody>
          <a:bodyPr wrap="square" rtlCol="0">
            <a:spAutoFit/>
          </a:bodyPr>
          <a:lstStyle/>
          <a:p>
            <a:pPr marL="342900" lvl="0" indent="-342900">
              <a:lnSpc>
                <a:spcPct val="107000"/>
              </a:lnSpc>
              <a:spcAft>
                <a:spcPts val="800"/>
              </a:spcAft>
              <a:buFont typeface="+mj-lt"/>
              <a:buAutoNum type="arabicPeriod"/>
              <a:tabLst>
                <a:tab pos="457200" algn="l"/>
              </a:tabLst>
            </a:pPr>
            <a:r>
              <a:rPr lang="en-GB" b="1" kern="100" dirty="0">
                <a:effectLst/>
                <a:latin typeface="Aptos" panose="020B0004020202020204" pitchFamily="34" charset="0"/>
                <a:ea typeface="Aptos" panose="020B0004020202020204" pitchFamily="34" charset="0"/>
                <a:cs typeface="Times New Roman" panose="02020603050405020304" pitchFamily="18" charset="0"/>
              </a:rPr>
              <a:t>Increased Visibility and promotion of Family Intervention:</a:t>
            </a:r>
            <a:endParaRPr lang="en-GB"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GB" b="1" kern="100" dirty="0">
                <a:effectLst/>
                <a:latin typeface="Aptos" panose="020B0004020202020204" pitchFamily="34" charset="0"/>
                <a:ea typeface="Aptos" panose="020B0004020202020204" pitchFamily="34" charset="0"/>
                <a:cs typeface="Times New Roman" panose="02020603050405020304" pitchFamily="18" charset="0"/>
              </a:rPr>
              <a:t>Dedicated FI Therapists:</a:t>
            </a:r>
            <a:r>
              <a:rPr lang="en-GB" kern="100" dirty="0">
                <a:effectLst/>
                <a:latin typeface="Aptos" panose="020B0004020202020204" pitchFamily="34" charset="0"/>
                <a:ea typeface="Aptos" panose="020B0004020202020204" pitchFamily="34" charset="0"/>
                <a:cs typeface="Times New Roman" panose="02020603050405020304" pitchFamily="18" charset="0"/>
              </a:rPr>
              <a:t> The appointment of dedicated FI therapists has improved visibility and support within the service.</a:t>
            </a:r>
          </a:p>
          <a:p>
            <a:pPr marL="742950" lvl="1" indent="-285750">
              <a:lnSpc>
                <a:spcPct val="107000"/>
              </a:lnSpc>
              <a:spcAft>
                <a:spcPts val="800"/>
              </a:spcAft>
              <a:buSzPts val="1000"/>
              <a:buFont typeface="Courier New" panose="02070309020205020404" pitchFamily="49" charset="0"/>
              <a:buChar char="o"/>
              <a:tabLst>
                <a:tab pos="914400" algn="l"/>
              </a:tabLst>
            </a:pPr>
            <a:r>
              <a:rPr lang="en-GB" b="1" kern="100" dirty="0">
                <a:effectLst/>
                <a:latin typeface="Aptos" panose="020B0004020202020204" pitchFamily="34" charset="0"/>
                <a:ea typeface="Aptos" panose="020B0004020202020204" pitchFamily="34" charset="0"/>
                <a:cs typeface="Times New Roman" panose="02020603050405020304" pitchFamily="18" charset="0"/>
              </a:rPr>
              <a:t>Representation in MDTs:</a:t>
            </a:r>
            <a:r>
              <a:rPr lang="en-GB" kern="100" dirty="0">
                <a:effectLst/>
                <a:latin typeface="Aptos" panose="020B0004020202020204" pitchFamily="34" charset="0"/>
                <a:ea typeface="Aptos" panose="020B0004020202020204" pitchFamily="34" charset="0"/>
                <a:cs typeface="Times New Roman" panose="02020603050405020304" pitchFamily="18" charset="0"/>
              </a:rPr>
              <a:t> FI therapists now have a presence in Multi-Disciplinary Team (MDT) meetings, enhancing visibility and support for FI, enabling clinical discussions focusing on evidenced based outcomes ( NICE)</a:t>
            </a:r>
          </a:p>
          <a:p>
            <a:pPr marL="342900" lvl="0" indent="-342900">
              <a:lnSpc>
                <a:spcPct val="107000"/>
              </a:lnSpc>
              <a:spcAft>
                <a:spcPts val="800"/>
              </a:spcAft>
              <a:buFont typeface="+mj-lt"/>
              <a:buAutoNum type="arabicPeriod"/>
              <a:tabLst>
                <a:tab pos="457200" algn="l"/>
              </a:tabLst>
            </a:pPr>
            <a:r>
              <a:rPr lang="en-GB" b="1" kern="100" dirty="0">
                <a:effectLst/>
                <a:latin typeface="Aptos" panose="020B0004020202020204" pitchFamily="34" charset="0"/>
                <a:ea typeface="Aptos" panose="020B0004020202020204" pitchFamily="34" charset="0"/>
                <a:cs typeface="Times New Roman" panose="02020603050405020304" pitchFamily="18" charset="0"/>
              </a:rPr>
              <a:t>Cultural Change:</a:t>
            </a:r>
            <a:endParaRPr lang="en-GB"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GB" b="1" kern="100" dirty="0">
                <a:effectLst/>
                <a:latin typeface="Aptos" panose="020B0004020202020204" pitchFamily="34" charset="0"/>
                <a:ea typeface="Aptos" panose="020B0004020202020204" pitchFamily="34" charset="0"/>
                <a:cs typeface="Times New Roman" panose="02020603050405020304" pitchFamily="18" charset="0"/>
              </a:rPr>
              <a:t>Understanding and Acceptance:</a:t>
            </a:r>
            <a:r>
              <a:rPr lang="en-GB" kern="100" dirty="0">
                <a:effectLst/>
                <a:latin typeface="Aptos" panose="020B0004020202020204" pitchFamily="34" charset="0"/>
                <a:ea typeface="Aptos" panose="020B0004020202020204" pitchFamily="34" charset="0"/>
                <a:cs typeface="Times New Roman" panose="02020603050405020304" pitchFamily="18" charset="0"/>
              </a:rPr>
              <a:t> Efforts to change the culture within the trust have led to better understanding and acceptance of FI as a valuable intervention.</a:t>
            </a:r>
          </a:p>
          <a:p>
            <a:pPr marL="742950" lvl="1" indent="-285750">
              <a:lnSpc>
                <a:spcPct val="107000"/>
              </a:lnSpc>
              <a:spcAft>
                <a:spcPts val="800"/>
              </a:spcAft>
              <a:buSzPts val="1000"/>
              <a:buFont typeface="Courier New" panose="02070309020205020404" pitchFamily="49" charset="0"/>
              <a:buChar char="o"/>
              <a:tabLst>
                <a:tab pos="914400" algn="l"/>
              </a:tabLst>
            </a:pPr>
            <a:r>
              <a:rPr lang="en-GB" b="1" kern="100" dirty="0">
                <a:effectLst/>
                <a:latin typeface="Aptos" panose="020B0004020202020204" pitchFamily="34" charset="0"/>
                <a:ea typeface="Aptos" panose="020B0004020202020204" pitchFamily="34" charset="0"/>
                <a:cs typeface="Times New Roman" panose="02020603050405020304" pitchFamily="18" charset="0"/>
              </a:rPr>
              <a:t>Staff Engagement:</a:t>
            </a:r>
            <a:r>
              <a:rPr lang="en-GB" kern="100" dirty="0">
                <a:effectLst/>
                <a:latin typeface="Aptos" panose="020B0004020202020204" pitchFamily="34" charset="0"/>
                <a:ea typeface="Aptos" panose="020B0004020202020204" pitchFamily="34" charset="0"/>
                <a:cs typeface="Times New Roman" panose="02020603050405020304" pitchFamily="18" charset="0"/>
              </a:rPr>
              <a:t> Increased engagement from staff at all levels to deliver FI, including senior management, has helped promote FI and increase delivery.</a:t>
            </a:r>
          </a:p>
          <a:p>
            <a:pPr marL="342900" lvl="0" indent="-342900">
              <a:lnSpc>
                <a:spcPct val="107000"/>
              </a:lnSpc>
              <a:spcAft>
                <a:spcPts val="800"/>
              </a:spcAft>
              <a:buFont typeface="+mj-lt"/>
              <a:buAutoNum type="arabicPeriod"/>
              <a:tabLst>
                <a:tab pos="457200" algn="l"/>
              </a:tabLst>
            </a:pPr>
            <a:r>
              <a:rPr lang="en-GB" b="1" kern="100" dirty="0">
                <a:effectLst/>
                <a:latin typeface="Aptos" panose="020B0004020202020204" pitchFamily="34" charset="0"/>
                <a:ea typeface="Aptos" panose="020B0004020202020204" pitchFamily="34" charset="0"/>
                <a:cs typeface="Times New Roman" panose="02020603050405020304" pitchFamily="18" charset="0"/>
              </a:rPr>
              <a:t>Peer Support:</a:t>
            </a:r>
            <a:endParaRPr lang="en-GB"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GB" b="1" kern="100" dirty="0">
                <a:effectLst/>
                <a:latin typeface="Aptos" panose="020B0004020202020204" pitchFamily="34" charset="0"/>
                <a:ea typeface="Aptos" panose="020B0004020202020204" pitchFamily="34" charset="0"/>
                <a:cs typeface="Times New Roman" panose="02020603050405020304" pitchFamily="18" charset="0"/>
              </a:rPr>
              <a:t>Supervision Sessions:</a:t>
            </a:r>
            <a:r>
              <a:rPr lang="en-GB" kern="100" dirty="0">
                <a:effectLst/>
                <a:latin typeface="Aptos" panose="020B0004020202020204" pitchFamily="34" charset="0"/>
                <a:ea typeface="Aptos" panose="020B0004020202020204" pitchFamily="34" charset="0"/>
                <a:cs typeface="Times New Roman" panose="02020603050405020304" pitchFamily="18" charset="0"/>
              </a:rPr>
              <a:t> The </a:t>
            </a:r>
            <a:r>
              <a:rPr lang="en-GB" kern="100" dirty="0">
                <a:latin typeface="Aptos" panose="020B0004020202020204" pitchFamily="34" charset="0"/>
                <a:ea typeface="Aptos" panose="020B0004020202020204" pitchFamily="34" charset="0"/>
                <a:cs typeface="Times New Roman" panose="02020603050405020304" pitchFamily="18" charset="0"/>
              </a:rPr>
              <a:t>improvement</a:t>
            </a:r>
            <a:r>
              <a:rPr lang="en-GB" kern="100" dirty="0">
                <a:effectLst/>
                <a:latin typeface="Aptos" panose="020B0004020202020204" pitchFamily="34" charset="0"/>
                <a:ea typeface="Aptos" panose="020B0004020202020204" pitchFamily="34" charset="0"/>
                <a:cs typeface="Times New Roman" panose="02020603050405020304" pitchFamily="18" charset="0"/>
              </a:rPr>
              <a:t> of peer supervision sessions by introducing a 3</a:t>
            </a:r>
            <a:r>
              <a:rPr lang="en-GB" kern="100" baseline="30000" dirty="0">
                <a:effectLst/>
                <a:latin typeface="Aptos" panose="020B0004020202020204" pitchFamily="34" charset="0"/>
                <a:ea typeface="Aptos" panose="020B0004020202020204" pitchFamily="34" charset="0"/>
                <a:cs typeface="Times New Roman" panose="02020603050405020304" pitchFamily="18" charset="0"/>
              </a:rPr>
              <a:t>rd</a:t>
            </a:r>
            <a:r>
              <a:rPr lang="en-GB" kern="100" dirty="0">
                <a:effectLst/>
                <a:latin typeface="Aptos" panose="020B0004020202020204" pitchFamily="34" charset="0"/>
                <a:ea typeface="Aptos" panose="020B0004020202020204" pitchFamily="34" charset="0"/>
                <a:cs typeface="Times New Roman" panose="02020603050405020304" pitchFamily="18" charset="0"/>
              </a:rPr>
              <a:t> group has allowed us to reduce our number of staff in each group, this has helped staff improve their practice and confidence. We have reestablished a peer supervision space for FI supervisors also.</a:t>
            </a:r>
          </a:p>
        </p:txBody>
      </p:sp>
    </p:spTree>
    <p:extLst>
      <p:ext uri="{BB962C8B-B14F-4D97-AF65-F5344CB8AC3E}">
        <p14:creationId xmlns:p14="http://schemas.microsoft.com/office/powerpoint/2010/main" val="36028821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E43C89D-696F-215A-6D05-B92C90A5BB1D}"/>
              </a:ext>
            </a:extLst>
          </p:cNvPr>
          <p:cNvSpPr txBox="1"/>
          <p:nvPr/>
        </p:nvSpPr>
        <p:spPr>
          <a:xfrm>
            <a:off x="192024" y="420624"/>
            <a:ext cx="11759184" cy="6104492"/>
          </a:xfrm>
          <a:prstGeom prst="rect">
            <a:avLst/>
          </a:prstGeom>
          <a:noFill/>
        </p:spPr>
        <p:txBody>
          <a:bodyPr wrap="square" rtlCol="0">
            <a:spAutoFit/>
          </a:bodyPr>
          <a:lstStyle/>
          <a:p>
            <a:r>
              <a:rPr lang="en-GB" sz="4000" b="1" dirty="0"/>
              <a:t>6. Next steps: </a:t>
            </a:r>
          </a:p>
          <a:p>
            <a:endParaRPr lang="en-GB" b="1" dirty="0"/>
          </a:p>
          <a:p>
            <a:pPr marL="342900" lvl="0" indent="-342900">
              <a:lnSpc>
                <a:spcPct val="107000"/>
              </a:lnSpc>
              <a:spcAft>
                <a:spcPts val="800"/>
              </a:spcAft>
              <a:buFont typeface="+mj-lt"/>
              <a:buAutoNum type="arabicPeriod"/>
              <a:tabLst>
                <a:tab pos="457200" algn="l"/>
              </a:tabLst>
            </a:pPr>
            <a:r>
              <a:rPr lang="en-GB" sz="1700" b="1" kern="100" dirty="0">
                <a:effectLst/>
                <a:latin typeface="Aptos" panose="020B0004020202020204" pitchFamily="34" charset="0"/>
                <a:ea typeface="Aptos" panose="020B0004020202020204" pitchFamily="34" charset="0"/>
                <a:cs typeface="Times New Roman" panose="02020603050405020304" pitchFamily="18" charset="0"/>
              </a:rPr>
              <a:t>Continued Training:</a:t>
            </a:r>
            <a:endParaRPr lang="en-GB" sz="17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GB" sz="1700" b="1" kern="100" dirty="0">
                <a:effectLst/>
                <a:latin typeface="Aptos" panose="020B0004020202020204" pitchFamily="34" charset="0"/>
                <a:ea typeface="Aptos" panose="020B0004020202020204" pitchFamily="34" charset="0"/>
                <a:cs typeface="Times New Roman" panose="02020603050405020304" pitchFamily="18" charset="0"/>
              </a:rPr>
              <a:t>Train the Trainer:</a:t>
            </a:r>
            <a:r>
              <a:rPr lang="en-GB" sz="1700" kern="100" dirty="0">
                <a:effectLst/>
                <a:latin typeface="Aptos" panose="020B0004020202020204" pitchFamily="34" charset="0"/>
                <a:ea typeface="Aptos" panose="020B0004020202020204" pitchFamily="34" charset="0"/>
                <a:cs typeface="Times New Roman" panose="02020603050405020304" pitchFamily="18" charset="0"/>
              </a:rPr>
              <a:t> Plans to train more staff, including support workers, through a "Train the Trainer" program to increase capacity for delivering FI.</a:t>
            </a:r>
          </a:p>
          <a:p>
            <a:pPr marL="742950" lvl="1" indent="-285750">
              <a:lnSpc>
                <a:spcPct val="107000"/>
              </a:lnSpc>
              <a:spcAft>
                <a:spcPts val="800"/>
              </a:spcAft>
              <a:buSzPts val="1000"/>
              <a:buFont typeface="Courier New" panose="02070309020205020404" pitchFamily="49" charset="0"/>
              <a:buChar char="o"/>
              <a:tabLst>
                <a:tab pos="914400" algn="l"/>
              </a:tabLst>
            </a:pPr>
            <a:r>
              <a:rPr lang="en-GB" sz="1700" b="1" kern="100" dirty="0">
                <a:effectLst/>
                <a:latin typeface="Aptos" panose="020B0004020202020204" pitchFamily="34" charset="0"/>
                <a:ea typeface="Aptos" panose="020B0004020202020204" pitchFamily="34" charset="0"/>
                <a:cs typeface="Times New Roman" panose="02020603050405020304" pitchFamily="18" charset="0"/>
              </a:rPr>
              <a:t>Wider Training:</a:t>
            </a:r>
            <a:r>
              <a:rPr lang="en-GB" sz="1700" kern="100" dirty="0">
                <a:effectLst/>
                <a:latin typeface="Aptos" panose="020B0004020202020204" pitchFamily="34" charset="0"/>
                <a:ea typeface="Aptos" panose="020B0004020202020204" pitchFamily="34" charset="0"/>
                <a:cs typeface="Times New Roman" panose="02020603050405020304" pitchFamily="18" charset="0"/>
              </a:rPr>
              <a:t> Training staff outside of the existing groups to build capacity and support for FI delivery.</a:t>
            </a:r>
          </a:p>
          <a:p>
            <a:pPr marL="342900" lvl="0" indent="-342900">
              <a:lnSpc>
                <a:spcPct val="107000"/>
              </a:lnSpc>
              <a:spcAft>
                <a:spcPts val="800"/>
              </a:spcAft>
              <a:buFont typeface="+mj-lt"/>
              <a:buAutoNum type="arabicPeriod"/>
              <a:tabLst>
                <a:tab pos="457200" algn="l"/>
              </a:tabLst>
            </a:pPr>
            <a:r>
              <a:rPr lang="en-GB" sz="1700" b="1" kern="100" dirty="0">
                <a:effectLst/>
                <a:latin typeface="Aptos" panose="020B0004020202020204" pitchFamily="34" charset="0"/>
                <a:ea typeface="Aptos" panose="020B0004020202020204" pitchFamily="34" charset="0"/>
                <a:cs typeface="Times New Roman" panose="02020603050405020304" pitchFamily="18" charset="0"/>
              </a:rPr>
              <a:t>Ongoing Review:</a:t>
            </a:r>
            <a:endParaRPr lang="en-GB" sz="17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GB" sz="1700" b="1" kern="100" dirty="0">
                <a:effectLst/>
                <a:latin typeface="Aptos" panose="020B0004020202020204" pitchFamily="34" charset="0"/>
                <a:ea typeface="Aptos" panose="020B0004020202020204" pitchFamily="34" charset="0"/>
                <a:cs typeface="Times New Roman" panose="02020603050405020304" pitchFamily="18" charset="0"/>
              </a:rPr>
              <a:t>Steering Group/PDSA Sessions:</a:t>
            </a:r>
            <a:r>
              <a:rPr lang="en-GB" sz="1700" kern="100" dirty="0">
                <a:effectLst/>
                <a:latin typeface="Aptos" panose="020B0004020202020204" pitchFamily="34" charset="0"/>
                <a:ea typeface="Aptos" panose="020B0004020202020204" pitchFamily="34" charset="0"/>
                <a:cs typeface="Times New Roman" panose="02020603050405020304" pitchFamily="18" charset="0"/>
              </a:rPr>
              <a:t> The importance of continuing PDSA sessions to review progress and maintain momentum is fundamental in continuous improvement. These sessions will help ensure that the on-going project remains high-profile and focused.</a:t>
            </a:r>
          </a:p>
          <a:p>
            <a:pPr marL="342900" lvl="0" indent="-342900">
              <a:lnSpc>
                <a:spcPct val="107000"/>
              </a:lnSpc>
              <a:spcAft>
                <a:spcPts val="800"/>
              </a:spcAft>
              <a:buFont typeface="+mj-lt"/>
              <a:buAutoNum type="arabicPeriod"/>
              <a:tabLst>
                <a:tab pos="457200" algn="l"/>
              </a:tabLst>
            </a:pPr>
            <a:r>
              <a:rPr lang="en-GB" sz="1700" b="1" kern="100" dirty="0">
                <a:effectLst/>
                <a:latin typeface="Aptos" panose="020B0004020202020204" pitchFamily="34" charset="0"/>
                <a:ea typeface="Aptos" panose="020B0004020202020204" pitchFamily="34" charset="0"/>
                <a:cs typeface="Times New Roman" panose="02020603050405020304" pitchFamily="18" charset="0"/>
              </a:rPr>
              <a:t>Resource Allocation:</a:t>
            </a:r>
            <a:endParaRPr lang="en-GB" sz="17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GB" sz="1700" b="1" kern="100" dirty="0">
                <a:effectLst/>
                <a:latin typeface="Aptos" panose="020B0004020202020204" pitchFamily="34" charset="0"/>
                <a:ea typeface="Aptos" panose="020B0004020202020204" pitchFamily="34" charset="0"/>
                <a:cs typeface="Times New Roman" panose="02020603050405020304" pitchFamily="18" charset="0"/>
              </a:rPr>
              <a:t>Dedicated FI Leads:</a:t>
            </a:r>
            <a:r>
              <a:rPr lang="en-GB" sz="1700" kern="100" dirty="0">
                <a:effectLst/>
                <a:latin typeface="Aptos" panose="020B0004020202020204" pitchFamily="34" charset="0"/>
                <a:ea typeface="Aptos" panose="020B0004020202020204" pitchFamily="34" charset="0"/>
                <a:cs typeface="Times New Roman" panose="02020603050405020304" pitchFamily="18" charset="0"/>
              </a:rPr>
              <a:t> The appointment of dedicated FI leads across the service will help improve oversight and increase the number of cases that can be in therapy at any one time.</a:t>
            </a:r>
          </a:p>
          <a:p>
            <a:pPr marL="742950" lvl="1" indent="-285750">
              <a:lnSpc>
                <a:spcPct val="107000"/>
              </a:lnSpc>
              <a:spcAft>
                <a:spcPts val="800"/>
              </a:spcAft>
              <a:buSzPts val="1000"/>
              <a:buFont typeface="Courier New" panose="02070309020205020404" pitchFamily="49" charset="0"/>
              <a:buChar char="o"/>
              <a:tabLst>
                <a:tab pos="914400" algn="l"/>
              </a:tabLst>
            </a:pPr>
            <a:r>
              <a:rPr lang="en-GB" sz="1700" b="1" kern="100" dirty="0">
                <a:effectLst/>
                <a:latin typeface="Aptos" panose="020B0004020202020204" pitchFamily="34" charset="0"/>
                <a:ea typeface="Aptos" panose="020B0004020202020204" pitchFamily="34" charset="0"/>
                <a:cs typeface="Times New Roman" panose="02020603050405020304" pitchFamily="18" charset="0"/>
              </a:rPr>
              <a:t>Visibility in MDTs:</a:t>
            </a:r>
            <a:r>
              <a:rPr lang="en-GB" sz="1700" kern="100" dirty="0">
                <a:effectLst/>
                <a:latin typeface="Aptos" panose="020B0004020202020204" pitchFamily="34" charset="0"/>
                <a:ea typeface="Aptos" panose="020B0004020202020204" pitchFamily="34" charset="0"/>
                <a:cs typeface="Times New Roman" panose="02020603050405020304" pitchFamily="18" charset="0"/>
              </a:rPr>
              <a:t> Increased visibility of FI therapists in MDT meetings will help promote FI and support its delivery.</a:t>
            </a:r>
          </a:p>
          <a:p>
            <a:pPr marL="742950" lvl="1" indent="-285750">
              <a:lnSpc>
                <a:spcPct val="107000"/>
              </a:lnSpc>
              <a:spcAft>
                <a:spcPts val="800"/>
              </a:spcAft>
              <a:buSzPts val="1000"/>
              <a:buFont typeface="Courier New" panose="02070309020205020404" pitchFamily="49" charset="0"/>
              <a:buChar char="o"/>
              <a:tabLst>
                <a:tab pos="914400" algn="l"/>
              </a:tabLst>
            </a:pPr>
            <a:r>
              <a:rPr lang="en-GB" sz="1700" b="1" kern="100" dirty="0">
                <a:latin typeface="Aptos" panose="020B0004020202020204" pitchFamily="34" charset="0"/>
                <a:ea typeface="Aptos" panose="020B0004020202020204" pitchFamily="34" charset="0"/>
                <a:cs typeface="Times New Roman" panose="02020603050405020304" pitchFamily="18" charset="0"/>
              </a:rPr>
              <a:t>Learning from Other Teams</a:t>
            </a:r>
            <a:r>
              <a:rPr lang="en-GB" sz="1700" kern="100" dirty="0">
                <a:latin typeface="Aptos" panose="020B0004020202020204" pitchFamily="34" charset="0"/>
                <a:ea typeface="Aptos" panose="020B0004020202020204" pitchFamily="34" charset="0"/>
                <a:cs typeface="Times New Roman" panose="02020603050405020304" pitchFamily="18" charset="0"/>
              </a:rPr>
              <a:t>: Adapted ideas like changing terminology and using leaflets; considering extending supervision sessions</a:t>
            </a:r>
            <a:endParaRPr lang="en-GB" sz="17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B" b="1" dirty="0"/>
          </a:p>
        </p:txBody>
      </p:sp>
    </p:spTree>
    <p:extLst>
      <p:ext uri="{BB962C8B-B14F-4D97-AF65-F5344CB8AC3E}">
        <p14:creationId xmlns:p14="http://schemas.microsoft.com/office/powerpoint/2010/main" val="41285178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F54CF28-001A-3AEE-7AFD-41748514ACA0}"/>
              </a:ext>
            </a:extLst>
          </p:cNvPr>
          <p:cNvSpPr txBox="1"/>
          <p:nvPr/>
        </p:nvSpPr>
        <p:spPr>
          <a:xfrm>
            <a:off x="388883" y="269958"/>
            <a:ext cx="11224717"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b="1" dirty="0">
                <a:solidFill>
                  <a:prstClr val="black"/>
                </a:solidFill>
                <a:latin typeface="Montserrat" panose="00000500000000000000" pitchFamily="2" charset="0"/>
              </a:rPr>
              <a:t>6. Reflections on the experience of being part of a national QI project/impact summary </a:t>
            </a:r>
            <a:endParaRPr kumimoji="0" lang="en-GB" sz="36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p:txBody>
      </p:sp>
      <p:sp>
        <p:nvSpPr>
          <p:cNvPr id="2" name="TextBox 1">
            <a:extLst>
              <a:ext uri="{FF2B5EF4-FFF2-40B4-BE49-F238E27FC236}">
                <a16:creationId xmlns:a16="http://schemas.microsoft.com/office/drawing/2014/main" id="{EAC8B65D-FF68-C626-1B47-F23A6B33C4CB}"/>
              </a:ext>
            </a:extLst>
          </p:cNvPr>
          <p:cNvSpPr txBox="1"/>
          <p:nvPr/>
        </p:nvSpPr>
        <p:spPr>
          <a:xfrm>
            <a:off x="388883" y="1847088"/>
            <a:ext cx="11672053" cy="4247317"/>
          </a:xfrm>
          <a:prstGeom prst="rect">
            <a:avLst/>
          </a:prstGeom>
          <a:noFill/>
        </p:spPr>
        <p:txBody>
          <a:bodyPr wrap="square" rtlCol="0">
            <a:spAutoFit/>
          </a:bodyPr>
          <a:lstStyle/>
          <a:p>
            <a:pPr algn="l" rtl="0" fontAlgn="base"/>
            <a:r>
              <a:rPr lang="en-GB" sz="1800" b="1" i="0" dirty="0">
                <a:solidFill>
                  <a:srgbClr val="000000"/>
                </a:solidFill>
                <a:effectLst/>
                <a:latin typeface="Aptos" panose="020B0004020202020204" pitchFamily="34" charset="0"/>
              </a:rPr>
              <a:t>At the beginning of the project it felt like we were “battling with enormous complexities, size of service and geographical area, trying to turn a massive ship around”</a:t>
            </a:r>
          </a:p>
          <a:p>
            <a:pPr algn="l" rtl="0" fontAlgn="base"/>
            <a:endParaRPr lang="en-GB" sz="1800" b="1" i="0" dirty="0">
              <a:solidFill>
                <a:srgbClr val="000000"/>
              </a:solidFill>
              <a:effectLst/>
              <a:latin typeface="Aptos" panose="020B0004020202020204" pitchFamily="34" charset="0"/>
            </a:endParaRPr>
          </a:p>
          <a:p>
            <a:pPr algn="l" rtl="0" fontAlgn="base">
              <a:buFont typeface="Arial" panose="020B0604020202020204" pitchFamily="34" charset="0"/>
              <a:buChar char="•"/>
            </a:pPr>
            <a:r>
              <a:rPr lang="en-GB" sz="1800" b="1" i="0" dirty="0">
                <a:solidFill>
                  <a:srgbClr val="000000"/>
                </a:solidFill>
                <a:effectLst/>
                <a:latin typeface="Aptos" panose="020B0004020202020204" pitchFamily="34" charset="0"/>
              </a:rPr>
              <a:t>Achievements</a:t>
            </a:r>
            <a:r>
              <a:rPr lang="en-GB" sz="1800" b="0" i="0" dirty="0">
                <a:solidFill>
                  <a:srgbClr val="000000"/>
                </a:solidFill>
                <a:effectLst/>
                <a:latin typeface="Aptos" panose="020B0004020202020204" pitchFamily="34" charset="0"/>
              </a:rPr>
              <a:t>: Identified problems, implemented change ideas, completed PDSA cycles, </a:t>
            </a:r>
            <a:r>
              <a:rPr lang="en-GB" dirty="0">
                <a:solidFill>
                  <a:srgbClr val="000000"/>
                </a:solidFill>
                <a:latin typeface="Aptos" panose="020B0004020202020204" pitchFamily="34" charset="0"/>
              </a:rPr>
              <a:t>adapted change ideas to become business as usual and </a:t>
            </a:r>
            <a:r>
              <a:rPr lang="en-GB" sz="1800" b="0" i="0" dirty="0">
                <a:solidFill>
                  <a:srgbClr val="000000"/>
                </a:solidFill>
                <a:effectLst/>
                <a:latin typeface="Aptos" panose="020B0004020202020204" pitchFamily="34" charset="0"/>
              </a:rPr>
              <a:t>appointed dedicated therapist lead </a:t>
            </a:r>
          </a:p>
          <a:p>
            <a:pPr algn="l" rtl="0" fontAlgn="base"/>
            <a:endParaRPr lang="en-GB" sz="1800" b="0" i="0"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800" b="1" i="0" dirty="0">
                <a:solidFill>
                  <a:srgbClr val="000000"/>
                </a:solidFill>
                <a:effectLst/>
                <a:latin typeface="Aptos" panose="020B0004020202020204" pitchFamily="34" charset="0"/>
              </a:rPr>
              <a:t>Cultural Change</a:t>
            </a:r>
            <a:r>
              <a:rPr lang="en-GB" sz="1800" b="0" i="0" dirty="0">
                <a:solidFill>
                  <a:srgbClr val="000000"/>
                </a:solidFill>
                <a:effectLst/>
                <a:latin typeface="Aptos" panose="020B0004020202020204" pitchFamily="34" charset="0"/>
              </a:rPr>
              <a:t>: Improved staff &amp; organisational understanding and engagement, making family intervention everyone’s business, adapted practices from other teams </a:t>
            </a:r>
          </a:p>
          <a:p>
            <a:pPr algn="l" rtl="0" fontAlgn="base"/>
            <a:endParaRPr lang="en-GB" sz="1800" b="0" i="0" dirty="0">
              <a:solidFill>
                <a:srgbClr val="000000"/>
              </a:solidFill>
              <a:effectLst/>
              <a:latin typeface="Aptos" panose="020B0004020202020204" pitchFamily="34" charset="0"/>
            </a:endParaRPr>
          </a:p>
          <a:p>
            <a:pPr marL="285750" indent="-285750" fontAlgn="base">
              <a:buFont typeface="Arial" panose="020B0604020202020204" pitchFamily="34" charset="0"/>
              <a:buChar char="•"/>
            </a:pPr>
            <a:r>
              <a:rPr lang="en-GB" sz="1800" b="1" i="0" dirty="0">
                <a:solidFill>
                  <a:srgbClr val="000000"/>
                </a:solidFill>
                <a:effectLst/>
                <a:latin typeface="Aptos" panose="020B0004020202020204" pitchFamily="34" charset="0"/>
              </a:rPr>
              <a:t>Future Outlook</a:t>
            </a:r>
            <a:r>
              <a:rPr lang="en-GB" sz="1800" b="0" i="0" dirty="0">
                <a:solidFill>
                  <a:srgbClr val="000000"/>
                </a:solidFill>
                <a:effectLst/>
                <a:latin typeface="Aptos" panose="020B0004020202020204" pitchFamily="34" charset="0"/>
              </a:rPr>
              <a:t>: Progressing towards a more robust infrastructure, positive changes </a:t>
            </a:r>
            <a:r>
              <a:rPr lang="en-GB" dirty="0">
                <a:solidFill>
                  <a:srgbClr val="000000"/>
                </a:solidFill>
                <a:latin typeface="Aptos" panose="020B0004020202020204" pitchFamily="34" charset="0"/>
              </a:rPr>
              <a:t>already seen with an increase in dedicated FI leads across the service and bring all staff into the conversation. C</a:t>
            </a:r>
            <a:r>
              <a:rPr lang="en-GB" sz="1800" b="0" i="0" dirty="0">
                <a:solidFill>
                  <a:srgbClr val="000000"/>
                </a:solidFill>
                <a:effectLst/>
                <a:latin typeface="Aptos" panose="020B0004020202020204" pitchFamily="34" charset="0"/>
              </a:rPr>
              <a:t>ontinued focus on improvement with monthly PDSA sessions</a:t>
            </a:r>
          </a:p>
          <a:p>
            <a:pPr fontAlgn="base"/>
            <a:endParaRPr lang="en-GB" dirty="0">
              <a:solidFill>
                <a:srgbClr val="000000"/>
              </a:solidFill>
              <a:highlight>
                <a:srgbClr val="FFFF00"/>
              </a:highlight>
              <a:latin typeface="Aptos" panose="020B0004020202020204" pitchFamily="34" charset="0"/>
            </a:endParaRPr>
          </a:p>
          <a:p>
            <a:pPr fontAlgn="base"/>
            <a:r>
              <a:rPr lang="en-GB" dirty="0">
                <a:solidFill>
                  <a:srgbClr val="000000"/>
                </a:solidFill>
                <a:latin typeface="Aptos" panose="020B0004020202020204" pitchFamily="34" charset="0"/>
              </a:rPr>
              <a:t>Reflections from Expert by Experience: Tim Dobson</a:t>
            </a:r>
            <a:endParaRPr lang="en-GB" dirty="0">
              <a:solidFill>
                <a:srgbClr val="000000"/>
              </a:solidFill>
              <a:latin typeface="Segoe UI" panose="020B0502040204020203" pitchFamily="34" charset="0"/>
            </a:endParaRPr>
          </a:p>
          <a:p>
            <a:pPr fontAlgn="base"/>
            <a:endParaRPr lang="en-GB" dirty="0">
              <a:solidFill>
                <a:srgbClr val="000000"/>
              </a:solidFill>
              <a:latin typeface="Aptos" panose="020B0004020202020204" pitchFamily="34" charset="0"/>
            </a:endParaRPr>
          </a:p>
        </p:txBody>
      </p:sp>
    </p:spTree>
    <p:extLst>
      <p:ext uri="{BB962C8B-B14F-4D97-AF65-F5344CB8AC3E}">
        <p14:creationId xmlns:p14="http://schemas.microsoft.com/office/powerpoint/2010/main" val="3700339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B95C55F-4286-4A2A-A05E-2D274D82F7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4" name="Rectangle 13">
            <a:extLst>
              <a:ext uri="{FF2B5EF4-FFF2-40B4-BE49-F238E27FC236}">
                <a16:creationId xmlns:a16="http://schemas.microsoft.com/office/drawing/2014/main" id="{EE2561D9-068B-4BC7-85F6-AE6A7C34B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cxnSp>
        <p:nvCxnSpPr>
          <p:cNvPr id="16" name="Straight Connector 15">
            <a:extLst>
              <a:ext uri="{FF2B5EF4-FFF2-40B4-BE49-F238E27FC236}">
                <a16:creationId xmlns:a16="http://schemas.microsoft.com/office/drawing/2014/main" id="{D61BACF2-0F18-493C-99AB-363E614710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8" name="Rectangle 1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4" name="Title 3">
            <a:extLst>
              <a:ext uri="{FF2B5EF4-FFF2-40B4-BE49-F238E27FC236}">
                <a16:creationId xmlns:a16="http://schemas.microsoft.com/office/drawing/2014/main" id="{DADEB6D3-C6FA-3D15-C359-AB178DE340E1}"/>
              </a:ext>
            </a:extLst>
          </p:cNvPr>
          <p:cNvSpPr>
            <a:spLocks noGrp="1"/>
          </p:cNvSpPr>
          <p:nvPr>
            <p:ph type="title" idx="4294967295"/>
          </p:nvPr>
        </p:nvSpPr>
        <p:spPr>
          <a:xfrm>
            <a:off x="492370" y="605896"/>
            <a:ext cx="3084844" cy="5646208"/>
          </a:xfrm>
        </p:spPr>
        <p:txBody>
          <a:bodyPr vert="horz" lIns="91440" tIns="45720" rIns="91440" bIns="45720" rtlCol="0" anchor="ctr">
            <a:normAutofit/>
          </a:bodyPr>
          <a:lstStyle/>
          <a:p>
            <a:r>
              <a:rPr lang="en-US" sz="3600" b="1" dirty="0">
                <a:solidFill>
                  <a:srgbClr val="FFFFFF"/>
                </a:solidFill>
              </a:rPr>
              <a:t>Our QI original aim statement</a:t>
            </a:r>
          </a:p>
        </p:txBody>
      </p:sp>
      <p:sp>
        <p:nvSpPr>
          <p:cNvPr id="22" name="Rectangle 2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7" name="TextBox 6">
            <a:extLst>
              <a:ext uri="{FF2B5EF4-FFF2-40B4-BE49-F238E27FC236}">
                <a16:creationId xmlns:a16="http://schemas.microsoft.com/office/drawing/2014/main" id="{AF479203-50BF-D9CF-A115-B0AAB676ACE7}"/>
              </a:ext>
            </a:extLst>
          </p:cNvPr>
          <p:cNvSpPr txBox="1"/>
          <p:nvPr/>
        </p:nvSpPr>
        <p:spPr>
          <a:xfrm>
            <a:off x="4742016" y="605896"/>
            <a:ext cx="6413663" cy="5646208"/>
          </a:xfrm>
          <a:prstGeom prst="rect">
            <a:avLst/>
          </a:prstGeom>
        </p:spPr>
        <p:txBody>
          <a:bodyPr vert="horz" lIns="0" tIns="45720" rIns="0" bIns="45720" rtlCol="0" anchor="ctr">
            <a:normAutofit/>
          </a:bodyPr>
          <a:lstStyle/>
          <a:p>
            <a:pPr defTabSz="914400">
              <a:lnSpc>
                <a:spcPct val="90000"/>
              </a:lnSpc>
              <a:spcAft>
                <a:spcPts val="600"/>
              </a:spcAft>
              <a:buClr>
                <a:schemeClr val="accent1"/>
              </a:buClr>
              <a:defRPr/>
            </a:pPr>
            <a:r>
              <a:rPr lang="en-US" dirty="0">
                <a:solidFill>
                  <a:schemeClr val="tx1">
                    <a:lumMod val="75000"/>
                    <a:lumOff val="25000"/>
                  </a:schemeClr>
                </a:solidFill>
              </a:rPr>
              <a:t>We are the Early Intervention in Psychosis Service in Cornwall, consisting of Jordan, Hazel and Catherine who are all care coordinators in the team. </a:t>
            </a:r>
          </a:p>
          <a:p>
            <a:pPr marL="0" marR="0" lvl="0" indent="0" defTabSz="914400" fontAlgn="auto">
              <a:lnSpc>
                <a:spcPct val="90000"/>
              </a:lnSpc>
              <a:spcBef>
                <a:spcPts val="0"/>
              </a:spcBef>
              <a:spcAft>
                <a:spcPts val="600"/>
              </a:spcAft>
              <a:buClr>
                <a:schemeClr val="accent1"/>
              </a:buClr>
              <a:buSzTx/>
              <a:buFont typeface="Calibri" panose="020F0502020204030204" pitchFamily="34" charset="0"/>
              <a:buNone/>
              <a:tabLst/>
              <a:defRPr/>
            </a:pPr>
            <a:endParaRPr kumimoji="0" lang="en-US" b="0" i="0" u="none" strike="noStrike" cap="none" spc="0" normalizeH="0" baseline="0" noProof="0" dirty="0">
              <a:ln>
                <a:noFill/>
              </a:ln>
              <a:solidFill>
                <a:schemeClr val="tx1">
                  <a:lumMod val="75000"/>
                  <a:lumOff val="25000"/>
                </a:schemeClr>
              </a:solidFill>
              <a:effectLst/>
              <a:uLnTx/>
              <a:uFillTx/>
            </a:endParaRPr>
          </a:p>
          <a:p>
            <a:pPr marL="0" marR="0" lvl="0" indent="0" defTabSz="914400" fontAlgn="auto">
              <a:lnSpc>
                <a:spcPct val="90000"/>
              </a:lnSpc>
              <a:spcBef>
                <a:spcPts val="0"/>
              </a:spcBef>
              <a:spcAft>
                <a:spcPts val="600"/>
              </a:spcAft>
              <a:buClr>
                <a:schemeClr val="accent1"/>
              </a:buClr>
              <a:buSzTx/>
              <a:buFont typeface="Calibri" panose="020F0502020204030204" pitchFamily="34" charset="0"/>
              <a:buNone/>
              <a:tabLst/>
              <a:defRPr/>
            </a:pPr>
            <a:r>
              <a:rPr kumimoji="0" lang="en-US" b="0" i="0" u="none" strike="noStrike" cap="none" spc="0" normalizeH="0" baseline="0" noProof="0" dirty="0">
                <a:ln>
                  <a:noFill/>
                </a:ln>
                <a:solidFill>
                  <a:schemeClr val="tx1">
                    <a:lumMod val="75000"/>
                    <a:lumOff val="25000"/>
                  </a:schemeClr>
                </a:solidFill>
                <a:effectLst/>
                <a:uLnTx/>
                <a:uFillTx/>
              </a:rPr>
              <a:t>In the 2023 NCAP audit, our service scored ‘needs improving’ for their offer of carer education and support. Therefore, we applied for the QI project to help us build on this. With this in mind, our original aim was:</a:t>
            </a:r>
          </a:p>
          <a:p>
            <a:pPr marL="0" marR="0" lvl="0" indent="0" defTabSz="914400" fontAlgn="auto">
              <a:lnSpc>
                <a:spcPct val="90000"/>
              </a:lnSpc>
              <a:spcBef>
                <a:spcPts val="0"/>
              </a:spcBef>
              <a:spcAft>
                <a:spcPts val="600"/>
              </a:spcAft>
              <a:buClr>
                <a:schemeClr val="accent1"/>
              </a:buClr>
              <a:buSzTx/>
              <a:buFont typeface="Calibri" panose="020F0502020204030204" pitchFamily="34" charset="0"/>
              <a:buNone/>
              <a:tabLst/>
              <a:defRPr/>
            </a:pPr>
            <a:endParaRPr lang="en-US" dirty="0">
              <a:solidFill>
                <a:schemeClr val="tx1">
                  <a:lumMod val="75000"/>
                  <a:lumOff val="25000"/>
                </a:schemeClr>
              </a:solidFill>
            </a:endParaRPr>
          </a:p>
          <a:p>
            <a:pPr marL="0" marR="0" lvl="0" indent="0" defTabSz="914400" fontAlgn="auto">
              <a:lnSpc>
                <a:spcPct val="90000"/>
              </a:lnSpc>
              <a:spcBef>
                <a:spcPts val="0"/>
              </a:spcBef>
              <a:spcAft>
                <a:spcPts val="600"/>
              </a:spcAft>
              <a:buClr>
                <a:schemeClr val="accent1"/>
              </a:buClr>
              <a:buSzTx/>
              <a:buFont typeface="Calibri" panose="020F0502020204030204" pitchFamily="34" charset="0"/>
              <a:buNone/>
              <a:tabLst/>
              <a:defRPr/>
            </a:pPr>
            <a:r>
              <a:rPr lang="en-US" dirty="0">
                <a:solidFill>
                  <a:schemeClr val="tx1">
                    <a:lumMod val="75000"/>
                    <a:lumOff val="25000"/>
                  </a:schemeClr>
                </a:solidFill>
              </a:rPr>
              <a:t>‘To </a:t>
            </a:r>
            <a:r>
              <a:rPr lang="en-US" dirty="0" err="1">
                <a:solidFill>
                  <a:schemeClr val="tx1">
                    <a:lumMod val="75000"/>
                    <a:lumOff val="25000"/>
                  </a:schemeClr>
                </a:solidFill>
              </a:rPr>
              <a:t>i</a:t>
            </a:r>
            <a:r>
              <a:rPr kumimoji="0" lang="en-US" b="0" i="0" u="none" strike="noStrike" cap="none" spc="0" normalizeH="0" baseline="0" noProof="0" dirty="0" err="1">
                <a:ln>
                  <a:noFill/>
                </a:ln>
                <a:solidFill>
                  <a:schemeClr val="tx1">
                    <a:lumMod val="75000"/>
                    <a:lumOff val="25000"/>
                  </a:schemeClr>
                </a:solidFill>
                <a:effectLst/>
                <a:uLnTx/>
                <a:uFillTx/>
              </a:rPr>
              <a:t>ncrease</a:t>
            </a:r>
            <a:r>
              <a:rPr kumimoji="0" lang="en-US" b="0" i="0" u="none" strike="noStrike" cap="none" spc="0" normalizeH="0" baseline="0" noProof="0" dirty="0">
                <a:ln>
                  <a:noFill/>
                </a:ln>
                <a:solidFill>
                  <a:schemeClr val="tx1">
                    <a:lumMod val="75000"/>
                    <a:lumOff val="25000"/>
                  </a:schemeClr>
                </a:solidFill>
                <a:effectLst/>
                <a:uLnTx/>
                <a:uFillTx/>
              </a:rPr>
              <a:t> the uptake of carer’s support to reach 50% of friends and family on our caseload. We aim to do this by May 2025. To achieve this, we will be promoting and facilitating a mixture of 1-1 appointments and group opportunities to meet the expectations highlighted in the data from our carer survey’. </a:t>
            </a:r>
          </a:p>
          <a:p>
            <a:pPr marL="0" marR="0" lvl="0" indent="0" defTabSz="914400" fontAlgn="auto">
              <a:lnSpc>
                <a:spcPct val="90000"/>
              </a:lnSpc>
              <a:spcBef>
                <a:spcPts val="0"/>
              </a:spcBef>
              <a:spcAft>
                <a:spcPts val="600"/>
              </a:spcAft>
              <a:buClr>
                <a:schemeClr val="accent1"/>
              </a:buClr>
              <a:buSzTx/>
              <a:buFont typeface="Calibri" panose="020F0502020204030204" pitchFamily="34" charset="0"/>
              <a:buNone/>
              <a:tabLst/>
              <a:defRPr/>
            </a:pPr>
            <a:endParaRPr lang="en-US" dirty="0">
              <a:solidFill>
                <a:schemeClr val="tx1">
                  <a:lumMod val="75000"/>
                  <a:lumOff val="25000"/>
                </a:schemeClr>
              </a:solidFill>
            </a:endParaRPr>
          </a:p>
          <a:p>
            <a:pPr marL="0" marR="0" lvl="0" indent="0" defTabSz="914400" fontAlgn="auto">
              <a:lnSpc>
                <a:spcPct val="90000"/>
              </a:lnSpc>
              <a:spcBef>
                <a:spcPts val="0"/>
              </a:spcBef>
              <a:spcAft>
                <a:spcPts val="600"/>
              </a:spcAft>
              <a:buClr>
                <a:schemeClr val="accent1"/>
              </a:buClr>
              <a:buSzTx/>
              <a:buFont typeface="Calibri" panose="020F0502020204030204" pitchFamily="34" charset="0"/>
              <a:buNone/>
              <a:tabLst/>
              <a:defRPr/>
            </a:pPr>
            <a:endParaRPr kumimoji="0" lang="en-US" b="0" i="0" u="none" strike="noStrike" cap="none" spc="0" normalizeH="0" baseline="0" noProof="0" dirty="0">
              <a:ln>
                <a:noFill/>
              </a:ln>
              <a:solidFill>
                <a:schemeClr val="tx1">
                  <a:lumMod val="75000"/>
                  <a:lumOff val="25000"/>
                </a:schemeClr>
              </a:solidFill>
              <a:effectLst/>
              <a:uLnTx/>
              <a:uFillTx/>
            </a:endParaRPr>
          </a:p>
        </p:txBody>
      </p:sp>
    </p:spTree>
    <p:extLst>
      <p:ext uri="{BB962C8B-B14F-4D97-AF65-F5344CB8AC3E}">
        <p14:creationId xmlns:p14="http://schemas.microsoft.com/office/powerpoint/2010/main" val="22411342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078C3-3660-4406-9E52-2BB45AEEA562}"/>
              </a:ext>
            </a:extLst>
          </p:cNvPr>
          <p:cNvSpPr>
            <a:spLocks noGrp="1"/>
          </p:cNvSpPr>
          <p:nvPr>
            <p:ph type="ctrTitle"/>
          </p:nvPr>
        </p:nvSpPr>
        <p:spPr>
          <a:xfrm>
            <a:off x="353962" y="1066799"/>
            <a:ext cx="11769212" cy="2861187"/>
          </a:xfrm>
        </p:spPr>
        <p:txBody>
          <a:bodyPr>
            <a:normAutofit fontScale="90000"/>
          </a:bodyPr>
          <a:lstStyle/>
          <a:p>
            <a:r>
              <a:rPr lang="en-GB" sz="6000" b="1" dirty="0">
                <a:latin typeface="Montserrat"/>
              </a:rPr>
              <a:t>NCAP QI collaborative round two shared learning session</a:t>
            </a:r>
            <a:br>
              <a:rPr lang="en-GB" sz="4800" b="1" dirty="0">
                <a:latin typeface="Montserrat" panose="00000500000000000000" pitchFamily="2" charset="0"/>
              </a:rPr>
            </a:br>
            <a:br>
              <a:rPr lang="en-GB" sz="4800" b="1" dirty="0">
                <a:latin typeface="Montserrat" panose="00000500000000000000" pitchFamily="2" charset="0"/>
              </a:rPr>
            </a:br>
            <a:r>
              <a:rPr lang="en-GB" sz="4800" b="1" dirty="0">
                <a:latin typeface="Montserrat"/>
              </a:rPr>
              <a:t>13</a:t>
            </a:r>
            <a:r>
              <a:rPr lang="en-GB" sz="4800" b="1" baseline="30000" dirty="0">
                <a:latin typeface="Montserrat" panose="00000500000000000000" pitchFamily="2" charset="0"/>
              </a:rPr>
              <a:t>th</a:t>
            </a:r>
            <a:r>
              <a:rPr lang="en-GB" sz="4800" b="1" dirty="0">
                <a:latin typeface="Montserrat"/>
              </a:rPr>
              <a:t> February 2025</a:t>
            </a:r>
            <a:br>
              <a:rPr lang="en-GB" sz="4400" b="0" i="0" u="none" strike="noStrike" kern="1200" cap="none" spc="-50" normalizeH="0" baseline="0" noProof="0" dirty="0">
                <a:ln>
                  <a:noFill/>
                </a:ln>
                <a:effectLst/>
                <a:uLnTx/>
                <a:uFillTx/>
                <a:latin typeface="Montserrat" panose="00000500000000000000" pitchFamily="2" charset="0"/>
              </a:rPr>
            </a:br>
            <a:endParaRPr lang="en-GB" sz="4400" dirty="0">
              <a:latin typeface="Montserrat" panose="00000500000000000000" pitchFamily="2" charset="0"/>
            </a:endParaRPr>
          </a:p>
        </p:txBody>
      </p:sp>
      <p:sp>
        <p:nvSpPr>
          <p:cNvPr id="3" name="Subtitle 2">
            <a:extLst>
              <a:ext uri="{FF2B5EF4-FFF2-40B4-BE49-F238E27FC236}">
                <a16:creationId xmlns:a16="http://schemas.microsoft.com/office/drawing/2014/main" id="{4BD2EDD6-AAFC-9267-5ABE-D3257F3EABFF}"/>
              </a:ext>
            </a:extLst>
          </p:cNvPr>
          <p:cNvSpPr>
            <a:spLocks noGrp="1"/>
          </p:cNvSpPr>
          <p:nvPr>
            <p:ph type="subTitle" idx="1"/>
          </p:nvPr>
        </p:nvSpPr>
        <p:spPr>
          <a:xfrm>
            <a:off x="353962" y="4836893"/>
            <a:ext cx="9144000" cy="1097781"/>
          </a:xfrm>
        </p:spPr>
        <p:txBody>
          <a:bodyPr>
            <a:noAutofit/>
          </a:bodyPr>
          <a:lstStyle/>
          <a:p>
            <a:pPr algn="l"/>
            <a:r>
              <a:rPr lang="en-GB" b="1" dirty="0">
                <a:latin typeface="Montserrat" panose="00000500000000000000" pitchFamily="2" charset="0"/>
              </a:rPr>
              <a:t>Team name: </a:t>
            </a:r>
            <a:r>
              <a:rPr lang="en-GB" dirty="0">
                <a:latin typeface="Montserrat" panose="00000500000000000000" pitchFamily="2" charset="0"/>
              </a:rPr>
              <a:t>Early intervention team in psychosis</a:t>
            </a:r>
          </a:p>
          <a:p>
            <a:pPr algn="l"/>
            <a:r>
              <a:rPr lang="en-GB" b="1" dirty="0">
                <a:latin typeface="Montserrat" panose="00000500000000000000" pitchFamily="2" charset="0"/>
              </a:rPr>
              <a:t>Team locality: </a:t>
            </a:r>
            <a:r>
              <a:rPr lang="en-GB" dirty="0">
                <a:latin typeface="Montserrat" panose="00000500000000000000" pitchFamily="2" charset="0"/>
              </a:rPr>
              <a:t>Warrington &amp; Halton </a:t>
            </a:r>
          </a:p>
        </p:txBody>
      </p:sp>
      <p:pic>
        <p:nvPicPr>
          <p:cNvPr id="4" name="Picture 3">
            <a:extLst>
              <a:ext uri="{FF2B5EF4-FFF2-40B4-BE49-F238E27FC236}">
                <a16:creationId xmlns:a16="http://schemas.microsoft.com/office/drawing/2014/main" id="{7573792E-F851-5A53-66B9-10D7C25B6579}"/>
              </a:ext>
            </a:extLst>
          </p:cNvPr>
          <p:cNvPicPr>
            <a:picLocks noChangeAspect="1"/>
          </p:cNvPicPr>
          <p:nvPr/>
        </p:nvPicPr>
        <p:blipFill>
          <a:blip r:embed="rId3"/>
          <a:stretch>
            <a:fillRect/>
          </a:stretch>
        </p:blipFill>
        <p:spPr>
          <a:xfrm>
            <a:off x="9470330" y="5053781"/>
            <a:ext cx="2316681" cy="904406"/>
          </a:xfrm>
          <a:prstGeom prst="rect">
            <a:avLst/>
          </a:prstGeom>
        </p:spPr>
      </p:pic>
    </p:spTree>
    <p:extLst>
      <p:ext uri="{BB962C8B-B14F-4D97-AF65-F5344CB8AC3E}">
        <p14:creationId xmlns:p14="http://schemas.microsoft.com/office/powerpoint/2010/main" val="37185134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DEB6D3-C6FA-3D15-C359-AB178DE340E1}"/>
              </a:ext>
            </a:extLst>
          </p:cNvPr>
          <p:cNvSpPr>
            <a:spLocks noGrp="1"/>
          </p:cNvSpPr>
          <p:nvPr>
            <p:ph type="title" idx="4294967295"/>
          </p:nvPr>
        </p:nvSpPr>
        <p:spPr>
          <a:xfrm>
            <a:off x="191183" y="138490"/>
            <a:ext cx="10058400" cy="885977"/>
          </a:xfrm>
        </p:spPr>
        <p:txBody>
          <a:bodyPr>
            <a:normAutofit/>
          </a:bodyPr>
          <a:lstStyle/>
          <a:p>
            <a:r>
              <a:rPr lang="en-GB" sz="4000" b="1" dirty="0">
                <a:latin typeface="Montserrat" panose="00000500000000000000" pitchFamily="2" charset="0"/>
              </a:rPr>
              <a:t>1. QI team membership</a:t>
            </a:r>
          </a:p>
        </p:txBody>
      </p:sp>
      <p:sp>
        <p:nvSpPr>
          <p:cNvPr id="7" name="TextBox 6">
            <a:extLst>
              <a:ext uri="{FF2B5EF4-FFF2-40B4-BE49-F238E27FC236}">
                <a16:creationId xmlns:a16="http://schemas.microsoft.com/office/drawing/2014/main" id="{AF479203-50BF-D9CF-A115-B0AAB676ACE7}"/>
              </a:ext>
            </a:extLst>
          </p:cNvPr>
          <p:cNvSpPr txBox="1"/>
          <p:nvPr/>
        </p:nvSpPr>
        <p:spPr>
          <a:xfrm>
            <a:off x="418041" y="1230842"/>
            <a:ext cx="11015133" cy="4955203"/>
          </a:xfrm>
          <a:prstGeom prst="rect">
            <a:avLst/>
          </a:prstGeom>
          <a:noFill/>
        </p:spPr>
        <p:txBody>
          <a:bodyPr wrap="square" rtlCol="0">
            <a:spAutoFit/>
          </a:bodyPr>
          <a:lstStyle/>
          <a:p>
            <a:r>
              <a:rPr lang="en-GB" u="sng" dirty="0">
                <a:latin typeface="Montserrat" panose="00000500000000000000" pitchFamily="2" charset="0"/>
              </a:rPr>
              <a:t>Team members:</a:t>
            </a:r>
          </a:p>
          <a:p>
            <a:endParaRPr lang="en-GB" sz="1400" dirty="0">
              <a:latin typeface="Montserrat" panose="00000500000000000000" pitchFamily="2" charset="0"/>
            </a:endParaRPr>
          </a:p>
          <a:p>
            <a:r>
              <a:rPr lang="en-GB" dirty="0">
                <a:latin typeface="Montserrat" panose="00000500000000000000" pitchFamily="2" charset="0"/>
              </a:rPr>
              <a:t>Stephanie Smith, Clinical Team Manger.</a:t>
            </a:r>
          </a:p>
          <a:p>
            <a:r>
              <a:rPr lang="en-GB" dirty="0">
                <a:latin typeface="Montserrat" panose="00000500000000000000" pitchFamily="2" charset="0"/>
              </a:rPr>
              <a:t>Tracy Harrison, Clinical Lead.</a:t>
            </a:r>
          </a:p>
          <a:p>
            <a:r>
              <a:rPr lang="en-GB" dirty="0">
                <a:latin typeface="Montserrat" panose="00000500000000000000" pitchFamily="2" charset="0"/>
              </a:rPr>
              <a:t>Rachel Nolan, Research Assistant.                                             </a:t>
            </a:r>
          </a:p>
          <a:p>
            <a:endParaRPr lang="en-GB" dirty="0">
              <a:latin typeface="Montserrat" panose="00000500000000000000" pitchFamily="2" charset="0"/>
            </a:endParaRPr>
          </a:p>
          <a:p>
            <a:endParaRPr lang="en-GB" spc="-50" dirty="0">
              <a:solidFill>
                <a:prstClr val="black">
                  <a:lumMod val="75000"/>
                  <a:lumOff val="25000"/>
                </a:prstClr>
              </a:solidFill>
              <a:latin typeface="Montserrat" panose="00000500000000000000" pitchFamily="2" charset="0"/>
            </a:endParaRPr>
          </a:p>
          <a:p>
            <a:endParaRPr lang="en-GB" spc="-50" dirty="0">
              <a:solidFill>
                <a:prstClr val="black">
                  <a:lumMod val="75000"/>
                  <a:lumOff val="25000"/>
                </a:prstClr>
              </a:solidFill>
              <a:latin typeface="Montserrat" panose="00000500000000000000" pitchFamily="2" charset="0"/>
            </a:endParaRPr>
          </a:p>
          <a:p>
            <a:r>
              <a:rPr kumimoji="0" lang="en-GB" b="0" i="0" u="sng" strike="noStrike" kern="1200" cap="none" spc="-50" normalizeH="0" baseline="0" noProof="0" dirty="0">
                <a:ln>
                  <a:noFill/>
                </a:ln>
                <a:solidFill>
                  <a:prstClr val="black">
                    <a:lumMod val="75000"/>
                    <a:lumOff val="25000"/>
                  </a:prstClr>
                </a:solidFill>
                <a:effectLst/>
                <a:uLnTx/>
                <a:uFillTx/>
                <a:latin typeface="Montserrat" panose="00000500000000000000" pitchFamily="2" charset="0"/>
              </a:rPr>
              <a:t>How are you involving people with lived experience in your QI work ?</a:t>
            </a:r>
            <a:endParaRPr lang="en-GB" u="sng" dirty="0">
              <a:latin typeface="Montserrat" panose="00000500000000000000" pitchFamily="2" charset="0"/>
            </a:endParaRPr>
          </a:p>
          <a:p>
            <a:endParaRPr lang="en-GB" dirty="0">
              <a:latin typeface="Montserrat" panose="00000500000000000000" pitchFamily="2" charset="0"/>
              <a:ea typeface="Malgun Gothic Semilight" panose="020B0502040204020203" pitchFamily="34" charset="-128"/>
              <a:cs typeface="Malgun Gothic Semilight" panose="020B0502040204020203" pitchFamily="34" charset="-128"/>
            </a:endParaRPr>
          </a:p>
          <a:p>
            <a:endParaRPr lang="en-GB" sz="1400" dirty="0">
              <a:latin typeface="Montserrat" panose="00000500000000000000" pitchFamily="2" charset="0"/>
              <a:ea typeface="Malgun Gothic Semilight" panose="020B0502040204020203" pitchFamily="34" charset="-128"/>
              <a:cs typeface="Malgun Gothic Semilight" panose="020B0502040204020203" pitchFamily="34" charset="-128"/>
            </a:endParaRPr>
          </a:p>
          <a:p>
            <a:r>
              <a:rPr lang="en-GB" dirty="0">
                <a:latin typeface="Montserrat" panose="00000500000000000000" pitchFamily="2" charset="0"/>
                <a:ea typeface="Malgun Gothic Semilight" panose="020B0502040204020203" pitchFamily="34" charset="-128"/>
                <a:cs typeface="Malgun Gothic Semilight" panose="020B0502040204020203" pitchFamily="34" charset="-128"/>
              </a:rPr>
              <a:t>Those that have been through the process of BFT are assisting the service with re-design of the leaflets, to help make the offer more appealing and hold greater meaning.</a:t>
            </a:r>
          </a:p>
          <a:p>
            <a:endParaRPr lang="en-GB" dirty="0">
              <a:latin typeface="Montserrat" panose="00000500000000000000" pitchFamily="2" charset="0"/>
              <a:ea typeface="Malgun Gothic Semilight" panose="020B0502040204020203" pitchFamily="34" charset="-128"/>
              <a:cs typeface="Malgun Gothic Semilight" panose="020B0502040204020203" pitchFamily="34" charset="-128"/>
            </a:endParaRPr>
          </a:p>
          <a:p>
            <a:r>
              <a:rPr lang="en-GB" dirty="0">
                <a:latin typeface="Montserrat" panose="00000500000000000000" pitchFamily="2" charset="0"/>
                <a:ea typeface="Malgun Gothic Semilight" panose="020B0502040204020203" pitchFamily="34" charset="-128"/>
                <a:cs typeface="Malgun Gothic Semilight" panose="020B0502040204020203" pitchFamily="34" charset="-128"/>
              </a:rPr>
              <a:t>Carers, who have participated in Behavioural Family Therapy, to provide video/ audio recordings. </a:t>
            </a:r>
          </a:p>
          <a:p>
            <a:endParaRPr lang="en-GB" dirty="0"/>
          </a:p>
          <a:p>
            <a:endParaRPr lang="en-GB" dirty="0"/>
          </a:p>
        </p:txBody>
      </p:sp>
      <p:pic>
        <p:nvPicPr>
          <p:cNvPr id="3" name="Graphic 2">
            <a:extLst>
              <a:ext uri="{FF2B5EF4-FFF2-40B4-BE49-F238E27FC236}">
                <a16:creationId xmlns:a16="http://schemas.microsoft.com/office/drawing/2014/main" id="{355149DC-6FD6-2F48-D59C-67C1F7FADA99}"/>
              </a:ext>
            </a:extLst>
          </p:cNvPr>
          <p:cNvPicPr>
            <a:picLocks noChangeAspect="1"/>
          </p:cNvPicPr>
          <p:nvPr/>
        </p:nvPicPr>
        <p:blipFill>
          <a:blip r:embed="rId3">
            <a:extLst>
              <a:ext uri="{96DAC541-7B7A-43D3-8B79-37D633B846F1}">
                <asvg:svgBlip xmlns:asvg="http://schemas.microsoft.com/office/drawing/2016/SVG/main" r:embed="rId4"/>
              </a:ext>
              <a:ext uri="{837473B0-CC2E-450A-ABE3-18F120FF3D39}">
                <a1611:picAttrSrcUrl xmlns:a1611="http://schemas.microsoft.com/office/drawing/2016/11/main" r:id="rId5"/>
              </a:ext>
            </a:extLst>
          </a:blip>
          <a:stretch>
            <a:fillRect/>
          </a:stretch>
        </p:blipFill>
        <p:spPr>
          <a:xfrm>
            <a:off x="7226934" y="911394"/>
            <a:ext cx="4206240" cy="2313069"/>
          </a:xfrm>
          <a:prstGeom prst="rect">
            <a:avLst/>
          </a:prstGeom>
        </p:spPr>
      </p:pic>
    </p:spTree>
    <p:extLst>
      <p:ext uri="{BB962C8B-B14F-4D97-AF65-F5344CB8AC3E}">
        <p14:creationId xmlns:p14="http://schemas.microsoft.com/office/powerpoint/2010/main" val="9399706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48E1B-7F20-B558-639A-48188DFCE040}"/>
              </a:ext>
            </a:extLst>
          </p:cNvPr>
          <p:cNvSpPr>
            <a:spLocks noGrp="1"/>
          </p:cNvSpPr>
          <p:nvPr>
            <p:ph type="title"/>
          </p:nvPr>
        </p:nvSpPr>
        <p:spPr>
          <a:xfrm>
            <a:off x="418454" y="2018805"/>
            <a:ext cx="3364273" cy="2820389"/>
          </a:xfrm>
        </p:spPr>
        <p:txBody>
          <a:bodyPr>
            <a:noAutofit/>
          </a:bodyPr>
          <a:lstStyle/>
          <a:p>
            <a:r>
              <a:rPr lang="en-GB" sz="4000" b="1" dirty="0">
                <a:solidFill>
                  <a:prstClr val="black">
                    <a:lumMod val="75000"/>
                    <a:lumOff val="25000"/>
                  </a:prstClr>
                </a:solidFill>
                <a:latin typeface="Montserrat" panose="00000500000000000000" pitchFamily="2" charset="0"/>
              </a:rPr>
              <a:t>2</a:t>
            </a:r>
            <a:r>
              <a:rPr kumimoji="0" lang="en-GB" sz="4000" b="1" i="0" u="none" strike="noStrike" kern="1200" cap="none" spc="-50" normalizeH="0" baseline="0" noProof="0" dirty="0">
                <a:ln>
                  <a:noFill/>
                </a:ln>
                <a:solidFill>
                  <a:prstClr val="black">
                    <a:lumMod val="75000"/>
                    <a:lumOff val="25000"/>
                  </a:prstClr>
                </a:solidFill>
                <a:effectLst/>
                <a:uLnTx/>
                <a:uFillTx/>
                <a:latin typeface="Montserrat" panose="00000500000000000000" pitchFamily="2" charset="0"/>
              </a:rPr>
              <a:t>. </a:t>
            </a:r>
            <a:r>
              <a:rPr kumimoji="0" lang="en-GB" sz="3200" b="1" i="0" u="none" strike="noStrike" kern="1200" cap="none" spc="-50" normalizeH="0" baseline="0" noProof="0" dirty="0">
                <a:ln>
                  <a:noFill/>
                </a:ln>
                <a:solidFill>
                  <a:prstClr val="black">
                    <a:lumMod val="75000"/>
                    <a:lumOff val="25000"/>
                  </a:prstClr>
                </a:solidFill>
                <a:effectLst/>
                <a:uLnTx/>
                <a:uFillTx/>
                <a:latin typeface="Montserrat" panose="00000500000000000000" pitchFamily="2" charset="0"/>
              </a:rPr>
              <a:t>What’s your problem area for improvement? </a:t>
            </a:r>
            <a:endParaRPr lang="en-GB" sz="3200" b="1" dirty="0">
              <a:latin typeface="Montserrat" panose="00000500000000000000" pitchFamily="2" charset="0"/>
            </a:endParaRPr>
          </a:p>
        </p:txBody>
      </p:sp>
      <p:sp>
        <p:nvSpPr>
          <p:cNvPr id="4" name="Content Placeholder 3">
            <a:extLst>
              <a:ext uri="{FF2B5EF4-FFF2-40B4-BE49-F238E27FC236}">
                <a16:creationId xmlns:a16="http://schemas.microsoft.com/office/drawing/2014/main" id="{35AEFB7A-F532-2062-1899-53A7A6EA7AA4}"/>
              </a:ext>
            </a:extLst>
          </p:cNvPr>
          <p:cNvSpPr>
            <a:spLocks noGrp="1"/>
          </p:cNvSpPr>
          <p:nvPr>
            <p:ph idx="1"/>
          </p:nvPr>
        </p:nvSpPr>
        <p:spPr>
          <a:xfrm>
            <a:off x="4800600" y="731519"/>
            <a:ext cx="6492240" cy="5313145"/>
          </a:xfrm>
        </p:spPr>
        <p:txBody>
          <a:bodyPr/>
          <a:lstStyle/>
          <a:p>
            <a:pPr marL="342900" indent="-342900">
              <a:lnSpc>
                <a:spcPct val="107000"/>
              </a:lnSpc>
              <a:buFont typeface="Nunito" pitchFamily="2" charset="0"/>
              <a:buChar char="-"/>
            </a:pPr>
            <a:r>
              <a:rPr lang="en-GB" sz="1800" dirty="0">
                <a:latin typeface="Montserrat" panose="00000500000000000000" pitchFamily="2" charset="0"/>
                <a:ea typeface="Calibri" panose="020F0502020204030204" pitchFamily="34" charset="0"/>
                <a:cs typeface="Times New Roman" panose="02020603050405020304" pitchFamily="18" charset="0"/>
              </a:rPr>
              <a:t>FI is needed to reduce relapse.</a:t>
            </a:r>
          </a:p>
          <a:p>
            <a:pPr marL="342900" indent="-342900">
              <a:lnSpc>
                <a:spcPct val="107000"/>
              </a:lnSpc>
              <a:buFont typeface="Nunito" pitchFamily="2" charset="0"/>
              <a:buChar char="-"/>
            </a:pPr>
            <a:r>
              <a:rPr lang="en-GB" sz="1800" dirty="0">
                <a:latin typeface="Montserrat" panose="00000500000000000000" pitchFamily="2" charset="0"/>
                <a:ea typeface="Calibri" panose="020F0502020204030204" pitchFamily="34" charset="0"/>
                <a:cs typeface="Times New Roman" panose="02020603050405020304" pitchFamily="18" charset="0"/>
              </a:rPr>
              <a:t>Data informed us that: not enough meaningful offers are being made. </a:t>
            </a:r>
          </a:p>
          <a:p>
            <a:pPr marL="342900" lvl="0" indent="-342900">
              <a:lnSpc>
                <a:spcPct val="107000"/>
              </a:lnSpc>
              <a:buFont typeface="Nunito" pitchFamily="2" charset="0"/>
              <a:buChar char="-"/>
            </a:pPr>
            <a:r>
              <a:rPr lang="en-GB" sz="1800" dirty="0">
                <a:effectLst/>
                <a:latin typeface="Montserrat" panose="00000500000000000000" pitchFamily="2" charset="0"/>
                <a:ea typeface="Calibri" panose="020F0502020204030204" pitchFamily="34" charset="0"/>
                <a:cs typeface="Times New Roman" panose="02020603050405020304" pitchFamily="18" charset="0"/>
              </a:rPr>
              <a:t>Team is not delivering enough FI to patients &amp; families. </a:t>
            </a:r>
          </a:p>
          <a:p>
            <a:pPr marL="342900" lvl="0" indent="-342900">
              <a:lnSpc>
                <a:spcPct val="107000"/>
              </a:lnSpc>
              <a:buFont typeface="Nunito" pitchFamily="2" charset="0"/>
              <a:buChar char="-"/>
            </a:pPr>
            <a:r>
              <a:rPr lang="en-GB" sz="1800" dirty="0">
                <a:effectLst/>
                <a:latin typeface="Montserrat" panose="00000500000000000000" pitchFamily="2" charset="0"/>
                <a:ea typeface="Calibri" panose="020F0502020204030204" pitchFamily="34" charset="0"/>
                <a:cs typeface="Times New Roman" panose="02020603050405020304" pitchFamily="18" charset="0"/>
              </a:rPr>
              <a:t>Data not captured correctly due to codes used on Rio.</a:t>
            </a:r>
          </a:p>
          <a:p>
            <a:pPr marL="342900" lvl="0" indent="-342900">
              <a:lnSpc>
                <a:spcPct val="107000"/>
              </a:lnSpc>
              <a:spcAft>
                <a:spcPts val="800"/>
              </a:spcAft>
              <a:buFont typeface="Nunito" pitchFamily="2" charset="0"/>
              <a:buChar char="-"/>
            </a:pPr>
            <a:r>
              <a:rPr lang="en-GB" sz="1800" dirty="0">
                <a:effectLst/>
                <a:latin typeface="Montserrat" panose="00000500000000000000" pitchFamily="2" charset="0"/>
                <a:ea typeface="Calibri" panose="020F0502020204030204" pitchFamily="34" charset="0"/>
                <a:cs typeface="Times New Roman" panose="02020603050405020304" pitchFamily="18" charset="0"/>
              </a:rPr>
              <a:t>Staff’s enthusiasm towards FI. </a:t>
            </a:r>
          </a:p>
          <a:p>
            <a:endParaRPr lang="en-GB" dirty="0"/>
          </a:p>
        </p:txBody>
      </p:sp>
      <p:pic>
        <p:nvPicPr>
          <p:cNvPr id="5" name="Picture 4" descr="A silhouette of a person with a hand on his head&#10;&#10;Description automatically generated">
            <a:extLst>
              <a:ext uri="{FF2B5EF4-FFF2-40B4-BE49-F238E27FC236}">
                <a16:creationId xmlns:a16="http://schemas.microsoft.com/office/drawing/2014/main" id="{A2ECCF79-BEEA-33F2-E506-A9E0888AEA3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019900" y="3580598"/>
            <a:ext cx="1530416" cy="1347537"/>
          </a:xfrm>
          <a:prstGeom prst="rect">
            <a:avLst/>
          </a:prstGeom>
        </p:spPr>
      </p:pic>
      <p:pic>
        <p:nvPicPr>
          <p:cNvPr id="7" name="Picture 6" descr="A group of people around a round table&#10;&#10;Description automatically generated">
            <a:extLst>
              <a:ext uri="{FF2B5EF4-FFF2-40B4-BE49-F238E27FC236}">
                <a16:creationId xmlns:a16="http://schemas.microsoft.com/office/drawing/2014/main" id="{AED8037D-D60D-D357-B557-EFB24A9DE8BD}"/>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227546" y="4109987"/>
            <a:ext cx="3297454" cy="2213812"/>
          </a:xfrm>
          <a:prstGeom prst="rect">
            <a:avLst/>
          </a:prstGeom>
        </p:spPr>
      </p:pic>
    </p:spTree>
    <p:extLst>
      <p:ext uri="{BB962C8B-B14F-4D97-AF65-F5344CB8AC3E}">
        <p14:creationId xmlns:p14="http://schemas.microsoft.com/office/powerpoint/2010/main" val="4369957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A9C72-98A9-F21E-F88C-83F95EC01A01}"/>
              </a:ext>
            </a:extLst>
          </p:cNvPr>
          <p:cNvSpPr>
            <a:spLocks noGrp="1"/>
          </p:cNvSpPr>
          <p:nvPr>
            <p:ph type="title"/>
          </p:nvPr>
        </p:nvSpPr>
        <p:spPr>
          <a:xfrm>
            <a:off x="1097279" y="286603"/>
            <a:ext cx="10222029" cy="1450757"/>
          </a:xfrm>
        </p:spPr>
        <p:txBody>
          <a:bodyPr>
            <a:normAutofit fontScale="90000"/>
          </a:bodyPr>
          <a:lstStyle/>
          <a:p>
            <a:r>
              <a:rPr lang="en-GB" sz="4000" b="1" dirty="0">
                <a:solidFill>
                  <a:prstClr val="black">
                    <a:lumMod val="75000"/>
                    <a:lumOff val="25000"/>
                  </a:prstClr>
                </a:solidFill>
                <a:latin typeface="Montserrat" panose="00000500000000000000" pitchFamily="2" charset="0"/>
              </a:rPr>
              <a:t>3</a:t>
            </a:r>
            <a:r>
              <a:rPr kumimoji="0" lang="en-GB" sz="4000" b="1" i="0" u="none" strike="noStrike" kern="1200" cap="none" spc="-50" normalizeH="0" baseline="0" noProof="0" dirty="0">
                <a:ln>
                  <a:noFill/>
                </a:ln>
                <a:solidFill>
                  <a:prstClr val="black">
                    <a:lumMod val="75000"/>
                    <a:lumOff val="25000"/>
                  </a:prstClr>
                </a:solidFill>
                <a:effectLst/>
                <a:uLnTx/>
                <a:uFillTx/>
                <a:latin typeface="Montserrat" panose="00000500000000000000" pitchFamily="2" charset="0"/>
              </a:rPr>
              <a:t>. What diagnostic tools/exercises did you use to better understand your problem? </a:t>
            </a:r>
            <a:endParaRPr lang="en-GB" b="1" dirty="0">
              <a:latin typeface="Montserrat" panose="00000500000000000000" pitchFamily="2" charset="0"/>
            </a:endParaRPr>
          </a:p>
        </p:txBody>
      </p:sp>
      <p:sp>
        <p:nvSpPr>
          <p:cNvPr id="3" name="Text Placeholder 2">
            <a:extLst>
              <a:ext uri="{FF2B5EF4-FFF2-40B4-BE49-F238E27FC236}">
                <a16:creationId xmlns:a16="http://schemas.microsoft.com/office/drawing/2014/main" id="{0479424C-46C5-4C41-4712-2FFB0391E52F}"/>
              </a:ext>
            </a:extLst>
          </p:cNvPr>
          <p:cNvSpPr>
            <a:spLocks noGrp="1"/>
          </p:cNvSpPr>
          <p:nvPr>
            <p:ph type="body" idx="1"/>
          </p:nvPr>
        </p:nvSpPr>
        <p:spPr/>
        <p:txBody>
          <a:bodyPr/>
          <a:lstStyle/>
          <a:p>
            <a:r>
              <a:rPr lang="en-GB" dirty="0">
                <a:latin typeface="Montserrat" panose="00000500000000000000" pitchFamily="2" charset="0"/>
              </a:rPr>
              <a:t>Barriers </a:t>
            </a:r>
          </a:p>
        </p:txBody>
      </p:sp>
      <p:sp>
        <p:nvSpPr>
          <p:cNvPr id="4" name="Content Placeholder 3">
            <a:extLst>
              <a:ext uri="{FF2B5EF4-FFF2-40B4-BE49-F238E27FC236}">
                <a16:creationId xmlns:a16="http://schemas.microsoft.com/office/drawing/2014/main" id="{1B217596-7D0A-78BE-CEE7-A1A5E08842F0}"/>
              </a:ext>
            </a:extLst>
          </p:cNvPr>
          <p:cNvSpPr>
            <a:spLocks noGrp="1"/>
          </p:cNvSpPr>
          <p:nvPr>
            <p:ph sz="half" idx="2"/>
          </p:nvPr>
        </p:nvSpPr>
        <p:spPr/>
        <p:txBody>
          <a:bodyPr>
            <a:normAutofit fontScale="85000" lnSpcReduction="10000"/>
          </a:bodyPr>
          <a:lstStyle/>
          <a:p>
            <a:r>
              <a:rPr lang="en-GB" b="1" dirty="0">
                <a:latin typeface="Montserrat" panose="00000500000000000000" pitchFamily="2" charset="0"/>
              </a:rPr>
              <a:t>Themes: Time, Caseloads, Confidence, Engagement, Education.</a:t>
            </a:r>
          </a:p>
          <a:p>
            <a:pPr>
              <a:buFont typeface="Courier New" panose="02070309020205020404" pitchFamily="49" charset="0"/>
              <a:buChar char="o"/>
            </a:pPr>
            <a:r>
              <a:rPr lang="en-GB" sz="1800" i="1" dirty="0">
                <a:effectLst/>
                <a:latin typeface="Montserrat" panose="00000500000000000000" pitchFamily="2" charset="0"/>
                <a:ea typeface="Calibri" panose="020F0502020204030204" pitchFamily="34" charset="0"/>
              </a:rPr>
              <a:t>“Completing the training a while ago, therefore not feeling comfortable with facilitating</a:t>
            </a:r>
            <a:r>
              <a:rPr lang="en-GB" sz="1800" i="1" dirty="0">
                <a:latin typeface="Montserrat" panose="00000500000000000000" pitchFamily="2" charset="0"/>
                <a:ea typeface="Calibri" panose="020F0502020204030204" pitchFamily="34" charset="0"/>
              </a:rPr>
              <a:t>”</a:t>
            </a:r>
          </a:p>
          <a:p>
            <a:pPr>
              <a:buFont typeface="Courier New" panose="02070309020205020404" pitchFamily="49" charset="0"/>
              <a:buChar char="o"/>
            </a:pPr>
            <a:r>
              <a:rPr lang="en-GB" sz="1800" i="1" dirty="0">
                <a:effectLst/>
                <a:latin typeface="Montserrat" panose="00000500000000000000" pitchFamily="2" charset="0"/>
                <a:ea typeface="Calibri" panose="020F0502020204030204" pitchFamily="34" charset="0"/>
              </a:rPr>
              <a:t>“Managing a big caseload and not working full time hours.”</a:t>
            </a:r>
          </a:p>
          <a:p>
            <a:pPr>
              <a:buFont typeface="Courier New" panose="02070309020205020404" pitchFamily="49" charset="0"/>
              <a:buChar char="o"/>
            </a:pPr>
            <a:r>
              <a:rPr lang="en-GB" sz="1800" i="1" dirty="0">
                <a:latin typeface="Montserrat" panose="00000500000000000000" pitchFamily="2" charset="0"/>
                <a:ea typeface="Calibri" panose="020F0502020204030204" pitchFamily="34" charset="0"/>
              </a:rPr>
              <a:t>“</a:t>
            </a:r>
            <a:r>
              <a:rPr lang="en-GB" sz="1800" i="1" dirty="0">
                <a:effectLst/>
                <a:latin typeface="Montserrat" panose="00000500000000000000" pitchFamily="2" charset="0"/>
                <a:ea typeface="Calibri" panose="020F0502020204030204" pitchFamily="34" charset="0"/>
              </a:rPr>
              <a:t>Not interested, don't feel it is relevant to their care</a:t>
            </a:r>
            <a:r>
              <a:rPr lang="en-GB" sz="1800" i="1" dirty="0">
                <a:latin typeface="Montserrat" panose="00000500000000000000" pitchFamily="2" charset="0"/>
                <a:ea typeface="Calibri" panose="020F0502020204030204" pitchFamily="34" charset="0"/>
              </a:rPr>
              <a:t>”</a:t>
            </a:r>
          </a:p>
          <a:p>
            <a:pPr>
              <a:buFont typeface="Courier New" panose="02070309020205020404" pitchFamily="49" charset="0"/>
              <a:buChar char="o"/>
            </a:pPr>
            <a:r>
              <a:rPr lang="en-GB" sz="1800" i="1" dirty="0">
                <a:effectLst/>
                <a:latin typeface="Montserrat" panose="00000500000000000000" pitchFamily="2" charset="0"/>
                <a:ea typeface="Calibri" panose="020F0502020204030204" pitchFamily="34" charset="0"/>
              </a:rPr>
              <a:t>“Complex relationships with family, engagement and motivation can be poor</a:t>
            </a:r>
            <a:r>
              <a:rPr lang="en-GB" sz="1800" dirty="0">
                <a:effectLst/>
                <a:latin typeface="Montserrat" panose="00000500000000000000" pitchFamily="2" charset="0"/>
                <a:ea typeface="Calibri" panose="020F0502020204030204" pitchFamily="34" charset="0"/>
              </a:rPr>
              <a:t>”</a:t>
            </a:r>
          </a:p>
          <a:p>
            <a:pPr marL="0" indent="0">
              <a:buNone/>
            </a:pPr>
            <a:endParaRPr lang="en-GB" sz="1800" dirty="0">
              <a:effectLst/>
              <a:latin typeface="Arial" panose="020B0604020202020204" pitchFamily="34" charset="0"/>
              <a:ea typeface="Calibri" panose="020F0502020204030204" pitchFamily="34" charset="0"/>
            </a:endParaRPr>
          </a:p>
          <a:p>
            <a:pPr marL="0" indent="0">
              <a:buNone/>
            </a:pPr>
            <a:endParaRPr lang="en-GB" dirty="0"/>
          </a:p>
        </p:txBody>
      </p:sp>
      <p:sp>
        <p:nvSpPr>
          <p:cNvPr id="6" name="Text Placeholder 5">
            <a:extLst>
              <a:ext uri="{FF2B5EF4-FFF2-40B4-BE49-F238E27FC236}">
                <a16:creationId xmlns:a16="http://schemas.microsoft.com/office/drawing/2014/main" id="{FFFD7BFA-1628-7490-AC51-F60F0BA1982C}"/>
              </a:ext>
            </a:extLst>
          </p:cNvPr>
          <p:cNvSpPr>
            <a:spLocks noGrp="1"/>
          </p:cNvSpPr>
          <p:nvPr>
            <p:ph type="body" sz="quarter" idx="3"/>
          </p:nvPr>
        </p:nvSpPr>
        <p:spPr/>
        <p:txBody>
          <a:bodyPr/>
          <a:lstStyle/>
          <a:p>
            <a:r>
              <a:rPr lang="en-GB" dirty="0">
                <a:latin typeface="Montserrat" panose="00000500000000000000" pitchFamily="2" charset="0"/>
              </a:rPr>
              <a:t>Change ideas </a:t>
            </a:r>
          </a:p>
        </p:txBody>
      </p:sp>
      <p:sp>
        <p:nvSpPr>
          <p:cNvPr id="7" name="Content Placeholder 6">
            <a:extLst>
              <a:ext uri="{FF2B5EF4-FFF2-40B4-BE49-F238E27FC236}">
                <a16:creationId xmlns:a16="http://schemas.microsoft.com/office/drawing/2014/main" id="{7E411A77-18A0-D093-7ED9-7A55D7D8E3A7}"/>
              </a:ext>
            </a:extLst>
          </p:cNvPr>
          <p:cNvSpPr>
            <a:spLocks noGrp="1"/>
          </p:cNvSpPr>
          <p:nvPr>
            <p:ph sz="quarter" idx="4"/>
          </p:nvPr>
        </p:nvSpPr>
        <p:spPr/>
        <p:txBody>
          <a:bodyPr>
            <a:normAutofit fontScale="85000" lnSpcReduction="10000"/>
          </a:bodyPr>
          <a:lstStyle/>
          <a:p>
            <a:r>
              <a:rPr lang="en-GB" b="1" dirty="0">
                <a:latin typeface="Montserrat" panose="00000500000000000000" pitchFamily="2" charset="0"/>
              </a:rPr>
              <a:t>Themes: Staffing, Supervision, Training, Update materials</a:t>
            </a:r>
          </a:p>
          <a:p>
            <a:pPr>
              <a:buFont typeface="Courier New" panose="02070309020205020404" pitchFamily="49" charset="0"/>
              <a:buChar char="o"/>
            </a:pPr>
            <a:r>
              <a:rPr lang="en-GB" sz="1800" i="1" dirty="0">
                <a:effectLst/>
                <a:latin typeface="Montserrat" panose="00000500000000000000" pitchFamily="2" charset="0"/>
                <a:ea typeface="Calibri" panose="020F0502020204030204" pitchFamily="34" charset="0"/>
              </a:rPr>
              <a:t>“Protected time for staff to deliver FI, Regular supervision</a:t>
            </a:r>
            <a:r>
              <a:rPr lang="en-GB" sz="1800" i="1" dirty="0">
                <a:latin typeface="Montserrat" panose="00000500000000000000" pitchFamily="2" charset="0"/>
                <a:ea typeface="Calibri" panose="020F0502020204030204" pitchFamily="34" charset="0"/>
              </a:rPr>
              <a:t>.</a:t>
            </a:r>
            <a:r>
              <a:rPr lang="en-GB" sz="1800" i="1" dirty="0">
                <a:effectLst/>
                <a:latin typeface="Montserrat" panose="00000500000000000000" pitchFamily="2" charset="0"/>
                <a:ea typeface="Calibri" panose="020F0502020204030204" pitchFamily="34" charset="0"/>
              </a:rPr>
              <a:t> Newly trained doing FI with experienced staff. Top up training”</a:t>
            </a:r>
          </a:p>
          <a:p>
            <a:pPr>
              <a:buFont typeface="Courier New" panose="02070309020205020404" pitchFamily="49" charset="0"/>
              <a:buChar char="o"/>
            </a:pPr>
            <a:r>
              <a:rPr lang="en-GB" sz="1800" i="1" dirty="0">
                <a:effectLst/>
                <a:latin typeface="Montserrat" panose="00000500000000000000" pitchFamily="2" charset="0"/>
                <a:ea typeface="Calibri" panose="020F0502020204030204" pitchFamily="34" charset="0"/>
              </a:rPr>
              <a:t>“Increase in number of care coordinators to free up time for staff to engage in BFT work with families”.</a:t>
            </a:r>
          </a:p>
          <a:p>
            <a:pPr>
              <a:buFont typeface="Courier New" panose="02070309020205020404" pitchFamily="49" charset="0"/>
              <a:buChar char="o"/>
            </a:pPr>
            <a:r>
              <a:rPr lang="en-GB" sz="1800" i="1" dirty="0">
                <a:effectLst/>
                <a:latin typeface="Montserrat" panose="00000500000000000000" pitchFamily="2" charset="0"/>
                <a:ea typeface="Calibri" panose="020F0502020204030204" pitchFamily="34" charset="0"/>
              </a:rPr>
              <a:t>“Think leaflet for family members could have more about the research into BFT, and degree of success for people that engage with it”.</a:t>
            </a:r>
          </a:p>
          <a:p>
            <a:pPr>
              <a:buFont typeface="Courier New" panose="02070309020205020404" pitchFamily="49" charset="0"/>
              <a:buChar char="o"/>
            </a:pPr>
            <a:r>
              <a:rPr lang="en-GB" sz="1800" i="1" dirty="0">
                <a:effectLst/>
                <a:latin typeface="Montserrat" panose="00000500000000000000" pitchFamily="2" charset="0"/>
                <a:ea typeface="Calibri" panose="020F0502020204030204" pitchFamily="34" charset="0"/>
              </a:rPr>
              <a:t>“I do feel that our team having a full time staff member to focus on FI would benefit us”.</a:t>
            </a:r>
          </a:p>
          <a:p>
            <a:pPr marL="0" indent="0">
              <a:buNone/>
            </a:pPr>
            <a:endParaRPr lang="en-GB" sz="1800" dirty="0">
              <a:effectLst/>
              <a:latin typeface="Arial" panose="020B0604020202020204" pitchFamily="34" charset="0"/>
              <a:ea typeface="Calibri" panose="020F0502020204030204" pitchFamily="34" charset="0"/>
            </a:endParaRPr>
          </a:p>
          <a:p>
            <a:pPr marL="0" indent="0">
              <a:buNone/>
            </a:pPr>
            <a:endParaRPr lang="en-GB" sz="1800" dirty="0">
              <a:effectLst/>
              <a:latin typeface="Arial" panose="020B0604020202020204" pitchFamily="34" charset="0"/>
              <a:ea typeface="Calibri" panose="020F0502020204030204" pitchFamily="34" charset="0"/>
            </a:endParaRPr>
          </a:p>
          <a:p>
            <a:pPr marL="0" indent="0">
              <a:buNone/>
            </a:pPr>
            <a:endParaRPr lang="en-GB" sz="1800" dirty="0">
              <a:effectLst/>
              <a:latin typeface="Arial" panose="020B0604020202020204" pitchFamily="34" charset="0"/>
              <a:ea typeface="Calibri" panose="020F0502020204030204" pitchFamily="34" charset="0"/>
            </a:endParaRPr>
          </a:p>
          <a:p>
            <a:pPr marL="0" indent="0">
              <a:buNone/>
            </a:pPr>
            <a:endParaRPr lang="en-GB" sz="1800" dirty="0">
              <a:effectLst/>
              <a:latin typeface="Arial" panose="020B0604020202020204" pitchFamily="34" charset="0"/>
              <a:ea typeface="Calibri" panose="020F0502020204030204" pitchFamily="34" charset="0"/>
            </a:endParaRPr>
          </a:p>
          <a:p>
            <a:pPr marL="0" indent="0">
              <a:buNone/>
            </a:pPr>
            <a:endParaRPr lang="en-GB" sz="1800" dirty="0">
              <a:effectLst/>
              <a:highlight>
                <a:srgbClr val="00FFFF"/>
              </a:highlight>
              <a:latin typeface="Arial" panose="020B0604020202020204" pitchFamily="34" charset="0"/>
              <a:ea typeface="Calibri" panose="020F0502020204030204" pitchFamily="34" charset="0"/>
            </a:endParaRPr>
          </a:p>
          <a:p>
            <a:pPr marL="0" indent="0">
              <a:buNone/>
            </a:pPr>
            <a:endParaRPr lang="en-GB" sz="1800" dirty="0">
              <a:effectLst/>
              <a:latin typeface="Arial" panose="020B0604020202020204" pitchFamily="34" charset="0"/>
              <a:ea typeface="Calibri" panose="020F0502020204030204" pitchFamily="34" charset="0"/>
            </a:endParaRPr>
          </a:p>
          <a:p>
            <a:endParaRPr lang="en-GB" b="1" dirty="0"/>
          </a:p>
          <a:p>
            <a:endParaRPr lang="en-GB" dirty="0"/>
          </a:p>
        </p:txBody>
      </p:sp>
      <p:pic>
        <p:nvPicPr>
          <p:cNvPr id="5" name="Picture 4">
            <a:extLst>
              <a:ext uri="{FF2B5EF4-FFF2-40B4-BE49-F238E27FC236}">
                <a16:creationId xmlns:a16="http://schemas.microsoft.com/office/drawing/2014/main" id="{87C98498-61A5-DB85-0CA8-E70F82AF848C}"/>
              </a:ext>
            </a:extLst>
          </p:cNvPr>
          <p:cNvPicPr>
            <a:picLocks noChangeAspect="1"/>
          </p:cNvPicPr>
          <p:nvPr/>
        </p:nvPicPr>
        <p:blipFill>
          <a:blip r:embed="rId3"/>
          <a:stretch>
            <a:fillRect/>
          </a:stretch>
        </p:blipFill>
        <p:spPr>
          <a:xfrm>
            <a:off x="10743354" y="789729"/>
            <a:ext cx="1315296" cy="1315296"/>
          </a:xfrm>
          <a:prstGeom prst="rect">
            <a:avLst/>
          </a:prstGeom>
        </p:spPr>
      </p:pic>
    </p:spTree>
    <p:extLst>
      <p:ext uri="{BB962C8B-B14F-4D97-AF65-F5344CB8AC3E}">
        <p14:creationId xmlns:p14="http://schemas.microsoft.com/office/powerpoint/2010/main" val="27997737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E5911-5AB3-8EEE-1AF3-CBBECC771340}"/>
              </a:ext>
            </a:extLst>
          </p:cNvPr>
          <p:cNvSpPr>
            <a:spLocks noGrp="1"/>
          </p:cNvSpPr>
          <p:nvPr>
            <p:ph type="title"/>
          </p:nvPr>
        </p:nvSpPr>
        <p:spPr>
          <a:xfrm>
            <a:off x="419100" y="2680334"/>
            <a:ext cx="3200400" cy="2286000"/>
          </a:xfrm>
        </p:spPr>
        <p:txBody>
          <a:bodyPr>
            <a:normAutofit fontScale="90000"/>
          </a:bodyPr>
          <a:lstStyle/>
          <a:p>
            <a:r>
              <a:rPr kumimoji="0" lang="en-GB" sz="4000" b="1" i="0" u="none" strike="noStrike" kern="1200" cap="none" spc="-50" normalizeH="0" baseline="0" noProof="0" dirty="0">
                <a:ln>
                  <a:noFill/>
                </a:ln>
                <a:solidFill>
                  <a:prstClr val="black">
                    <a:lumMod val="75000"/>
                    <a:lumOff val="25000"/>
                  </a:prstClr>
                </a:solidFill>
                <a:effectLst/>
                <a:uLnTx/>
                <a:uFillTx/>
                <a:latin typeface="Montserrat" panose="00000500000000000000" pitchFamily="2" charset="0"/>
              </a:rPr>
              <a:t>4. What was your key learning about the area you want to improve? </a:t>
            </a:r>
            <a:endParaRPr lang="en-GB" sz="4000" b="1" dirty="0">
              <a:latin typeface="Montserrat" panose="00000500000000000000" pitchFamily="2" charset="0"/>
            </a:endParaRPr>
          </a:p>
        </p:txBody>
      </p:sp>
      <p:sp>
        <p:nvSpPr>
          <p:cNvPr id="3" name="Content Placeholder 2">
            <a:extLst>
              <a:ext uri="{FF2B5EF4-FFF2-40B4-BE49-F238E27FC236}">
                <a16:creationId xmlns:a16="http://schemas.microsoft.com/office/drawing/2014/main" id="{DE914515-892F-F7EB-304A-D0E73A453386}"/>
              </a:ext>
            </a:extLst>
          </p:cNvPr>
          <p:cNvSpPr>
            <a:spLocks noGrp="1"/>
          </p:cNvSpPr>
          <p:nvPr>
            <p:ph idx="1"/>
          </p:nvPr>
        </p:nvSpPr>
        <p:spPr/>
        <p:txBody>
          <a:bodyPr/>
          <a:lstStyle/>
          <a:p>
            <a:pPr marL="342900" lvl="0" indent="-342900">
              <a:lnSpc>
                <a:spcPct val="107000"/>
              </a:lnSpc>
              <a:buFont typeface="Nunito" pitchFamily="2" charset="0"/>
              <a:buChar char="-"/>
            </a:pPr>
            <a:r>
              <a:rPr lang="en-GB" sz="1800" dirty="0">
                <a:effectLst/>
                <a:latin typeface="Montserrat" panose="00000500000000000000" pitchFamily="2" charset="0"/>
                <a:ea typeface="Calibri" panose="020F0502020204030204" pitchFamily="34" charset="0"/>
                <a:cs typeface="Times New Roman" panose="02020603050405020304" pitchFamily="18" charset="0"/>
              </a:rPr>
              <a:t>Time/ non protected time</a:t>
            </a:r>
          </a:p>
          <a:p>
            <a:pPr marL="342900" lvl="0" indent="-342900">
              <a:lnSpc>
                <a:spcPct val="107000"/>
              </a:lnSpc>
              <a:buFont typeface="Nunito" pitchFamily="2" charset="0"/>
              <a:buChar char="-"/>
            </a:pPr>
            <a:r>
              <a:rPr lang="en-GB" sz="1800" dirty="0">
                <a:effectLst/>
                <a:latin typeface="Montserrat" panose="00000500000000000000" pitchFamily="2" charset="0"/>
                <a:ea typeface="Calibri" panose="020F0502020204030204" pitchFamily="34" charset="0"/>
                <a:cs typeface="Times New Roman" panose="02020603050405020304" pitchFamily="18" charset="0"/>
              </a:rPr>
              <a:t>Workload/ high caseloads</a:t>
            </a:r>
          </a:p>
          <a:p>
            <a:pPr marL="342900" lvl="0" indent="-342900">
              <a:lnSpc>
                <a:spcPct val="107000"/>
              </a:lnSpc>
              <a:buFont typeface="Nunito" pitchFamily="2" charset="0"/>
              <a:buChar char="-"/>
            </a:pPr>
            <a:r>
              <a:rPr lang="en-GB" sz="1800" dirty="0">
                <a:effectLst/>
                <a:latin typeface="Montserrat" panose="00000500000000000000" pitchFamily="2" charset="0"/>
                <a:ea typeface="Calibri" panose="020F0502020204030204" pitchFamily="34" charset="0"/>
                <a:cs typeface="Times New Roman" panose="02020603050405020304" pitchFamily="18" charset="0"/>
              </a:rPr>
              <a:t>Confidence</a:t>
            </a:r>
          </a:p>
          <a:p>
            <a:pPr marL="342900" lvl="0" indent="-342900">
              <a:lnSpc>
                <a:spcPct val="107000"/>
              </a:lnSpc>
              <a:buFont typeface="Nunito" pitchFamily="2" charset="0"/>
              <a:buChar char="-"/>
            </a:pPr>
            <a:r>
              <a:rPr lang="en-GB" sz="1800" dirty="0">
                <a:effectLst/>
                <a:latin typeface="Montserrat" panose="00000500000000000000" pitchFamily="2" charset="0"/>
                <a:ea typeface="Calibri" panose="020F0502020204030204" pitchFamily="34" charset="0"/>
                <a:cs typeface="Times New Roman" panose="02020603050405020304" pitchFamily="18" charset="0"/>
              </a:rPr>
              <a:t>Team not viewing FI as a part of their role</a:t>
            </a:r>
          </a:p>
          <a:p>
            <a:pPr marL="342900" lvl="0" indent="-342900">
              <a:lnSpc>
                <a:spcPct val="107000"/>
              </a:lnSpc>
              <a:buFont typeface="Nunito" pitchFamily="2" charset="0"/>
              <a:buChar char="-"/>
            </a:pPr>
            <a:r>
              <a:rPr lang="en-GB" sz="1800" dirty="0">
                <a:effectLst/>
                <a:latin typeface="Montserrat" panose="00000500000000000000" pitchFamily="2" charset="0"/>
                <a:ea typeface="Calibri" panose="020F0502020204030204" pitchFamily="34" charset="0"/>
                <a:cs typeface="Times New Roman" panose="02020603050405020304" pitchFamily="18" charset="0"/>
              </a:rPr>
              <a:t>Education to patients &amp; families </a:t>
            </a:r>
          </a:p>
          <a:p>
            <a:pPr marL="342900" lvl="0" indent="-342900">
              <a:lnSpc>
                <a:spcPct val="107000"/>
              </a:lnSpc>
              <a:buFont typeface="Nunito" pitchFamily="2" charset="0"/>
              <a:buChar char="-"/>
            </a:pPr>
            <a:r>
              <a:rPr lang="en-GB" sz="1800" dirty="0">
                <a:effectLst/>
                <a:latin typeface="Montserrat" panose="00000500000000000000" pitchFamily="2" charset="0"/>
                <a:ea typeface="Calibri" panose="020F0502020204030204" pitchFamily="34" charset="0"/>
                <a:cs typeface="Times New Roman" panose="02020603050405020304" pitchFamily="18" charset="0"/>
              </a:rPr>
              <a:t>Feeling the family are to ‘blame’</a:t>
            </a:r>
          </a:p>
          <a:p>
            <a:pPr marL="342900" lvl="0" indent="-342900">
              <a:lnSpc>
                <a:spcPct val="107000"/>
              </a:lnSpc>
              <a:spcAft>
                <a:spcPts val="800"/>
              </a:spcAft>
              <a:buFont typeface="Nunito" pitchFamily="2" charset="0"/>
              <a:buChar char="-"/>
            </a:pPr>
            <a:r>
              <a:rPr lang="en-GB" sz="1800" dirty="0">
                <a:effectLst/>
                <a:latin typeface="Montserrat" panose="00000500000000000000" pitchFamily="2" charset="0"/>
                <a:ea typeface="Calibri" panose="020F0502020204030204" pitchFamily="34" charset="0"/>
                <a:cs typeface="Times New Roman" panose="02020603050405020304" pitchFamily="18" charset="0"/>
              </a:rPr>
              <a:t>Not interested/ feeling it is not important </a:t>
            </a:r>
          </a:p>
          <a:p>
            <a:endParaRPr lang="en-GB" dirty="0"/>
          </a:p>
        </p:txBody>
      </p:sp>
      <p:pic>
        <p:nvPicPr>
          <p:cNvPr id="5" name="Picture 4" descr="A clock on a wall&#10;&#10;Description automatically generated">
            <a:extLst>
              <a:ext uri="{FF2B5EF4-FFF2-40B4-BE49-F238E27FC236}">
                <a16:creationId xmlns:a16="http://schemas.microsoft.com/office/drawing/2014/main" id="{3B52723B-593A-F286-95C9-A467ED91115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625489" y="114749"/>
            <a:ext cx="1334701" cy="1001026"/>
          </a:xfrm>
          <a:prstGeom prst="rect">
            <a:avLst/>
          </a:prstGeom>
        </p:spPr>
      </p:pic>
      <p:pic>
        <p:nvPicPr>
          <p:cNvPr id="8" name="Picture 7" descr="Cartoon of a person with many hands&#10;&#10;Description automatically generated">
            <a:extLst>
              <a:ext uri="{FF2B5EF4-FFF2-40B4-BE49-F238E27FC236}">
                <a16:creationId xmlns:a16="http://schemas.microsoft.com/office/drawing/2014/main" id="{0E771536-87EE-143F-39CE-C895F18134BB}"/>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0055098" y="2360294"/>
            <a:ext cx="1674796" cy="1463040"/>
          </a:xfrm>
          <a:prstGeom prst="rect">
            <a:avLst/>
          </a:prstGeom>
        </p:spPr>
      </p:pic>
      <p:pic>
        <p:nvPicPr>
          <p:cNvPr id="11" name="Picture 10" descr="A thermometer with red liquid dripping off&#10;&#10;Description automatically generated">
            <a:extLst>
              <a:ext uri="{FF2B5EF4-FFF2-40B4-BE49-F238E27FC236}">
                <a16:creationId xmlns:a16="http://schemas.microsoft.com/office/drawing/2014/main" id="{99746332-CCA7-BE4D-50D6-A802C212E05F}"/>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7128275" y="4169870"/>
            <a:ext cx="1836889" cy="1592927"/>
          </a:xfrm>
          <a:prstGeom prst="rect">
            <a:avLst/>
          </a:prstGeom>
        </p:spPr>
      </p:pic>
      <p:sp>
        <p:nvSpPr>
          <p:cNvPr id="12" name="TextBox 11">
            <a:extLst>
              <a:ext uri="{FF2B5EF4-FFF2-40B4-BE49-F238E27FC236}">
                <a16:creationId xmlns:a16="http://schemas.microsoft.com/office/drawing/2014/main" id="{03503AE7-C264-AD1D-4A0C-CBCAD6AF3C3E}"/>
              </a:ext>
            </a:extLst>
          </p:cNvPr>
          <p:cNvSpPr txBox="1"/>
          <p:nvPr/>
        </p:nvSpPr>
        <p:spPr>
          <a:xfrm>
            <a:off x="12062128" y="3465970"/>
            <a:ext cx="692612" cy="1061829"/>
          </a:xfrm>
          <a:prstGeom prst="rect">
            <a:avLst/>
          </a:prstGeom>
          <a:noFill/>
        </p:spPr>
        <p:txBody>
          <a:bodyPr wrap="square" rtlCol="0">
            <a:spAutoFit/>
          </a:bodyPr>
          <a:lstStyle/>
          <a:p>
            <a:r>
              <a:rPr lang="en-GB" sz="900">
                <a:hlinkClick r:id="rId8" tooltip="https://www.flickr.com/photos/59632563@N04/6664212003"/>
              </a:rPr>
              <a:t>This Photo</a:t>
            </a:r>
            <a:r>
              <a:rPr lang="en-GB" sz="900"/>
              <a:t> by Unknown Author is licensed under </a:t>
            </a:r>
            <a:r>
              <a:rPr lang="en-GB" sz="900">
                <a:hlinkClick r:id="rId9" tooltip="https://creativecommons.org/licenses/by/3.0/"/>
              </a:rPr>
              <a:t>CC BY</a:t>
            </a:r>
            <a:endParaRPr lang="en-GB" sz="900"/>
          </a:p>
        </p:txBody>
      </p:sp>
    </p:spTree>
    <p:extLst>
      <p:ext uri="{BB962C8B-B14F-4D97-AF65-F5344CB8AC3E}">
        <p14:creationId xmlns:p14="http://schemas.microsoft.com/office/powerpoint/2010/main" val="18000674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240A2FC-E2C3-458D-96B4-5DF9028D93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6" name="Rectangle 15">
            <a:extLst>
              <a:ext uri="{FF2B5EF4-FFF2-40B4-BE49-F238E27FC236}">
                <a16:creationId xmlns:a16="http://schemas.microsoft.com/office/drawing/2014/main" id="{5F097929-F3D6-4D1F-8AFC-CF348171A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cxnSp>
        <p:nvCxnSpPr>
          <p:cNvPr id="18" name="Straight Connector 17">
            <a:extLst>
              <a:ext uri="{FF2B5EF4-FFF2-40B4-BE49-F238E27FC236}">
                <a16:creationId xmlns:a16="http://schemas.microsoft.com/office/drawing/2014/main" id="{43074C91-9045-414B-B5F9-567DAE3EE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0" name="Rectangle 19">
            <a:extLst>
              <a:ext uri="{FF2B5EF4-FFF2-40B4-BE49-F238E27FC236}">
                <a16:creationId xmlns:a16="http://schemas.microsoft.com/office/drawing/2014/main" id="{EE362070-691D-44DB-98D4-BC61774B0E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5A7EFE9C-DAE7-4ECA-BDB2-34E2534B8A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44603" y="4325112"/>
            <a:ext cx="71323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Graphic 10" descr="Target">
            <a:extLst>
              <a:ext uri="{FF2B5EF4-FFF2-40B4-BE49-F238E27FC236}">
                <a16:creationId xmlns:a16="http://schemas.microsoft.com/office/drawing/2014/main" id="{86454ACB-DB1D-F7D4-B64B-CB8CB235CB1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9818" y="1944907"/>
            <a:ext cx="2449486" cy="2449486"/>
          </a:xfrm>
          <a:prstGeom prst="rect">
            <a:avLst/>
          </a:prstGeom>
        </p:spPr>
      </p:pic>
      <p:sp>
        <p:nvSpPr>
          <p:cNvPr id="24" name="Rectangle 23">
            <a:extLst>
              <a:ext uri="{FF2B5EF4-FFF2-40B4-BE49-F238E27FC236}">
                <a16:creationId xmlns:a16="http://schemas.microsoft.com/office/drawing/2014/main" id="{3F0CE275-BAEC-48E9-B00C-1B635C68F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6" name="Rectangle 25">
            <a:extLst>
              <a:ext uri="{FF2B5EF4-FFF2-40B4-BE49-F238E27FC236}">
                <a16:creationId xmlns:a16="http://schemas.microsoft.com/office/drawing/2014/main" id="{A22C524A-01E1-4209-AE20-DA64F7CB1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pic>
        <p:nvPicPr>
          <p:cNvPr id="7" name="Picture 2" descr="Ascending Graph clipart. Free download transparent .PNG | Creazilla">
            <a:extLst>
              <a:ext uri="{FF2B5EF4-FFF2-40B4-BE49-F238E27FC236}">
                <a16:creationId xmlns:a16="http://schemas.microsoft.com/office/drawing/2014/main" id="{28C1937C-330B-F2F4-AC3D-DCC684597C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244" y="159416"/>
            <a:ext cx="1152281" cy="92643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2CE118CA-F215-CCF6-423D-349A48BD4BBB}"/>
              </a:ext>
            </a:extLst>
          </p:cNvPr>
          <p:cNvSpPr>
            <a:spLocks noGrp="1"/>
          </p:cNvSpPr>
          <p:nvPr>
            <p:ph type="title"/>
          </p:nvPr>
        </p:nvSpPr>
        <p:spPr>
          <a:xfrm>
            <a:off x="3877053" y="2847977"/>
            <a:ext cx="7107289" cy="1924568"/>
          </a:xfrm>
        </p:spPr>
        <p:txBody>
          <a:bodyPr>
            <a:normAutofit fontScale="90000"/>
          </a:bodyPr>
          <a:lstStyle/>
          <a:p>
            <a:r>
              <a:rPr lang="en-GB" sz="4000" b="1" dirty="0">
                <a:effectLst/>
                <a:latin typeface="Montserrat" panose="00000500000000000000" pitchFamily="2" charset="0"/>
                <a:ea typeface="Calibri" panose="020F0502020204030204" pitchFamily="34" charset="0"/>
                <a:cs typeface="Times New Roman" panose="02020603050405020304" pitchFamily="18" charset="0"/>
              </a:rPr>
              <a:t>5. Statement</a:t>
            </a:r>
            <a:br>
              <a:rPr lang="en-GB" sz="4000" dirty="0">
                <a:effectLst/>
                <a:latin typeface="Montserrat" panose="00000500000000000000" pitchFamily="2" charset="0"/>
                <a:ea typeface="Calibri" panose="020F0502020204030204" pitchFamily="34" charset="0"/>
                <a:cs typeface="Times New Roman" panose="02020603050405020304" pitchFamily="18" charset="0"/>
              </a:rPr>
            </a:br>
            <a:br>
              <a:rPr lang="en-GB" sz="4000" b="1" dirty="0">
                <a:effectLst/>
                <a:latin typeface="Montserrat" panose="00000500000000000000" pitchFamily="2" charset="0"/>
                <a:ea typeface="Calibri" panose="020F0502020204030204" pitchFamily="34" charset="0"/>
                <a:cs typeface="Times New Roman" panose="02020603050405020304" pitchFamily="18" charset="0"/>
              </a:rPr>
            </a:br>
            <a:r>
              <a:rPr lang="en-GB" sz="4000" b="1" dirty="0">
                <a:effectLst/>
                <a:latin typeface="Montserrat" panose="00000500000000000000" pitchFamily="2" charset="0"/>
                <a:ea typeface="Calibri" panose="020F0502020204030204" pitchFamily="34" charset="0"/>
                <a:cs typeface="Times New Roman" panose="02020603050405020304" pitchFamily="18" charset="0"/>
              </a:rPr>
              <a:t>To increase the uptake of BFT, for all eligible patients and their families. The aim is to have a 10% increase in the uptake by May 2025. </a:t>
            </a:r>
            <a:br>
              <a:rPr lang="en-GB" sz="1800" b="1" dirty="0">
                <a:effectLst/>
                <a:latin typeface="Calibri" panose="020F0502020204030204" pitchFamily="34" charset="0"/>
                <a:ea typeface="Calibri" panose="020F0502020204030204" pitchFamily="34" charset="0"/>
                <a:cs typeface="Times New Roman" panose="02020603050405020304" pitchFamily="18" charset="0"/>
              </a:rPr>
            </a:br>
            <a:endParaRPr lang="en-GB" b="1" dirty="0"/>
          </a:p>
        </p:txBody>
      </p:sp>
    </p:spTree>
    <p:extLst>
      <p:ext uri="{BB962C8B-B14F-4D97-AF65-F5344CB8AC3E}">
        <p14:creationId xmlns:p14="http://schemas.microsoft.com/office/powerpoint/2010/main" val="28824531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414E1-61CB-C17A-83C4-D2A4BCC041D3}"/>
              </a:ext>
            </a:extLst>
          </p:cNvPr>
          <p:cNvSpPr>
            <a:spLocks noGrp="1"/>
          </p:cNvSpPr>
          <p:nvPr>
            <p:ph type="title"/>
          </p:nvPr>
        </p:nvSpPr>
        <p:spPr/>
        <p:txBody>
          <a:bodyPr>
            <a:normAutofit/>
          </a:bodyPr>
          <a:lstStyle/>
          <a:p>
            <a:r>
              <a:rPr kumimoji="0" lang="en-GB" sz="4000" b="1" i="0" u="none" strike="noStrike" kern="1200" cap="none" spc="-50" normalizeH="0" baseline="0" noProof="0" dirty="0">
                <a:ln>
                  <a:noFill/>
                </a:ln>
                <a:solidFill>
                  <a:prstClr val="black">
                    <a:lumMod val="75000"/>
                    <a:lumOff val="25000"/>
                  </a:prstClr>
                </a:solidFill>
                <a:effectLst/>
                <a:uLnTx/>
                <a:uFillTx/>
                <a:latin typeface="Montserrat" panose="00000500000000000000" pitchFamily="2" charset="0"/>
                <a:ea typeface="+mn-ea"/>
                <a:cs typeface="+mn-cs"/>
              </a:rPr>
              <a:t>6. What are you going to measure?</a:t>
            </a:r>
            <a:endParaRPr lang="en-GB" sz="4000" b="1" dirty="0">
              <a:latin typeface="Montserrat" panose="00000500000000000000" pitchFamily="2" charset="0"/>
            </a:endParaRPr>
          </a:p>
        </p:txBody>
      </p:sp>
      <p:sp>
        <p:nvSpPr>
          <p:cNvPr id="3" name="Content Placeholder 2">
            <a:extLst>
              <a:ext uri="{FF2B5EF4-FFF2-40B4-BE49-F238E27FC236}">
                <a16:creationId xmlns:a16="http://schemas.microsoft.com/office/drawing/2014/main" id="{9890E1E3-8344-04B3-FA91-1390E6BEB4FE}"/>
              </a:ext>
            </a:extLst>
          </p:cNvPr>
          <p:cNvSpPr>
            <a:spLocks noGrp="1"/>
          </p:cNvSpPr>
          <p:nvPr>
            <p:ph sz="half" idx="1"/>
          </p:nvPr>
        </p:nvSpPr>
        <p:spPr>
          <a:xfrm>
            <a:off x="1097280" y="2350559"/>
            <a:ext cx="4937760" cy="4023359"/>
          </a:xfrm>
        </p:spPr>
        <p:txBody>
          <a:bodyPr/>
          <a:lstStyle/>
          <a:p>
            <a:pPr marL="457200" indent="-457200">
              <a:buFont typeface="+mj-lt"/>
              <a:buAutoNum type="arabicPeriod"/>
            </a:pPr>
            <a:r>
              <a:rPr lang="en-GB" dirty="0">
                <a:latin typeface="Montserrat" panose="00000500000000000000" pitchFamily="2" charset="0"/>
              </a:rPr>
              <a:t>Regular supervision</a:t>
            </a:r>
          </a:p>
          <a:p>
            <a:pPr marL="457200" indent="-457200">
              <a:buFont typeface="+mj-lt"/>
              <a:buAutoNum type="arabicPeriod"/>
            </a:pPr>
            <a:r>
              <a:rPr lang="en-GB" dirty="0">
                <a:latin typeface="Montserrat" panose="00000500000000000000" pitchFamily="2" charset="0"/>
              </a:rPr>
              <a:t>Offering BFT earlier </a:t>
            </a:r>
          </a:p>
          <a:p>
            <a:pPr marL="457200" indent="-457200">
              <a:buFont typeface="+mj-lt"/>
              <a:buAutoNum type="arabicPeriod"/>
            </a:pPr>
            <a:r>
              <a:rPr lang="en-GB" dirty="0">
                <a:latin typeface="Montserrat" panose="00000500000000000000" pitchFamily="2" charset="0"/>
              </a:rPr>
              <a:t>Updating the BFT leaflet, provided to patients and families </a:t>
            </a:r>
          </a:p>
          <a:p>
            <a:pPr marL="457200" indent="-457200">
              <a:buFont typeface="+mj-lt"/>
              <a:buAutoNum type="arabicPeriod"/>
            </a:pPr>
            <a:r>
              <a:rPr lang="en-GB" sz="1800" dirty="0">
                <a:effectLst/>
                <a:latin typeface="Montserrat" panose="00000500000000000000" pitchFamily="2" charset="0"/>
                <a:ea typeface="Calibri" panose="020F0502020204030204" pitchFamily="34" charset="0"/>
                <a:cs typeface="Times New Roman" panose="02020603050405020304" pitchFamily="18" charset="0"/>
              </a:rPr>
              <a:t>Expert by experience to discuss with families on their experience of BFT. </a:t>
            </a:r>
          </a:p>
          <a:p>
            <a:pPr marL="457200" indent="-457200">
              <a:buFont typeface="+mj-lt"/>
              <a:buAutoNum type="arabicPeriod"/>
            </a:pPr>
            <a:r>
              <a:rPr lang="en-GB" sz="1800" dirty="0">
                <a:effectLst/>
                <a:latin typeface="Montserrat" panose="00000500000000000000" pitchFamily="2" charset="0"/>
                <a:ea typeface="Calibri" panose="020F0502020204030204" pitchFamily="34" charset="0"/>
                <a:cs typeface="Times New Roman" panose="02020603050405020304" pitchFamily="18" charset="0"/>
              </a:rPr>
              <a:t>Regular training/ refresher role plays.</a:t>
            </a:r>
          </a:p>
          <a:p>
            <a:pPr marL="457200" indent="-457200">
              <a:buFont typeface="+mj-lt"/>
              <a:buAutoNum type="arabicPeriod"/>
            </a:pPr>
            <a:endParaRPr lang="en-GB" dirty="0"/>
          </a:p>
        </p:txBody>
      </p:sp>
      <p:sp>
        <p:nvSpPr>
          <p:cNvPr id="8" name="Content Placeholder 7">
            <a:extLst>
              <a:ext uri="{FF2B5EF4-FFF2-40B4-BE49-F238E27FC236}">
                <a16:creationId xmlns:a16="http://schemas.microsoft.com/office/drawing/2014/main" id="{13532894-56DF-9537-6ADC-661B3886C9C3}"/>
              </a:ext>
            </a:extLst>
          </p:cNvPr>
          <p:cNvSpPr>
            <a:spLocks noGrp="1"/>
          </p:cNvSpPr>
          <p:nvPr>
            <p:ph sz="half" idx="2"/>
          </p:nvPr>
        </p:nvSpPr>
        <p:spPr>
          <a:xfrm>
            <a:off x="6320790" y="2350559"/>
            <a:ext cx="4937760" cy="4023360"/>
          </a:xfrm>
        </p:spPr>
        <p:txBody>
          <a:bodyPr/>
          <a:lstStyle/>
          <a:p>
            <a:pPr marL="457200" indent="-457200">
              <a:buFont typeface="+mj-lt"/>
              <a:buAutoNum type="arabicPeriod"/>
            </a:pPr>
            <a:r>
              <a:rPr lang="en-GB" dirty="0">
                <a:latin typeface="Montserrat" panose="00000500000000000000" pitchFamily="2" charset="0"/>
              </a:rPr>
              <a:t>Attendance sheet, feedback sheets. </a:t>
            </a:r>
          </a:p>
          <a:p>
            <a:pPr marL="457200" indent="-457200">
              <a:buFont typeface="+mj-lt"/>
              <a:buAutoNum type="arabicPeriod"/>
            </a:pPr>
            <a:r>
              <a:rPr lang="en-GB" dirty="0">
                <a:latin typeface="Montserrat" panose="00000500000000000000" pitchFamily="2" charset="0"/>
              </a:rPr>
              <a:t>Monitoring offers made in MDTs.</a:t>
            </a:r>
          </a:p>
          <a:p>
            <a:pPr marL="457200" indent="-457200">
              <a:buFont typeface="+mj-lt"/>
              <a:buAutoNum type="arabicPeriod"/>
            </a:pPr>
            <a:r>
              <a:rPr lang="en-GB" dirty="0">
                <a:latin typeface="Montserrat" panose="00000500000000000000" pitchFamily="2" charset="0"/>
              </a:rPr>
              <a:t>Survey to staff and patients/ families on their views of the current leaflet.</a:t>
            </a:r>
          </a:p>
          <a:p>
            <a:pPr marL="457200" indent="-457200">
              <a:buFont typeface="+mj-lt"/>
              <a:buAutoNum type="arabicPeriod"/>
            </a:pPr>
            <a:r>
              <a:rPr lang="en-GB" dirty="0">
                <a:latin typeface="Montserrat" panose="00000500000000000000" pitchFamily="2" charset="0"/>
              </a:rPr>
              <a:t>Uptake numbers of BFT from families.</a:t>
            </a:r>
          </a:p>
          <a:p>
            <a:pPr marL="457200" indent="-457200">
              <a:buFont typeface="+mj-lt"/>
              <a:buAutoNum type="arabicPeriod"/>
            </a:pPr>
            <a:r>
              <a:rPr lang="en-GB" dirty="0">
                <a:latin typeface="Montserrat" panose="00000500000000000000" pitchFamily="2" charset="0"/>
              </a:rPr>
              <a:t>Confidence scale, pre &amp; post EIT away day. </a:t>
            </a:r>
          </a:p>
        </p:txBody>
      </p:sp>
      <p:pic>
        <p:nvPicPr>
          <p:cNvPr id="6" name="Picture 5">
            <a:extLst>
              <a:ext uri="{FF2B5EF4-FFF2-40B4-BE49-F238E27FC236}">
                <a16:creationId xmlns:a16="http://schemas.microsoft.com/office/drawing/2014/main" id="{6B865D9D-1E22-0969-AF60-1F63CF176809}"/>
              </a:ext>
            </a:extLst>
          </p:cNvPr>
          <p:cNvPicPr>
            <a:picLocks noChangeAspect="1"/>
          </p:cNvPicPr>
          <p:nvPr/>
        </p:nvPicPr>
        <p:blipFill>
          <a:blip r:embed="rId3"/>
          <a:stretch>
            <a:fillRect/>
          </a:stretch>
        </p:blipFill>
        <p:spPr>
          <a:xfrm>
            <a:off x="10144085" y="304760"/>
            <a:ext cx="1114465" cy="1114465"/>
          </a:xfrm>
          <a:prstGeom prst="rect">
            <a:avLst/>
          </a:prstGeom>
        </p:spPr>
      </p:pic>
      <p:sp>
        <p:nvSpPr>
          <p:cNvPr id="4" name="Text Placeholder 2">
            <a:extLst>
              <a:ext uri="{FF2B5EF4-FFF2-40B4-BE49-F238E27FC236}">
                <a16:creationId xmlns:a16="http://schemas.microsoft.com/office/drawing/2014/main" id="{AE48DB98-9B90-B7B1-A15D-B80F2646FE58}"/>
              </a:ext>
            </a:extLst>
          </p:cNvPr>
          <p:cNvSpPr txBox="1">
            <a:spLocks/>
          </p:cNvSpPr>
          <p:nvPr/>
        </p:nvSpPr>
        <p:spPr>
          <a:xfrm>
            <a:off x="1097280" y="1846052"/>
            <a:ext cx="4937760" cy="736282"/>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GB" b="1" dirty="0">
                <a:latin typeface="Montserrat" panose="00000500000000000000" pitchFamily="2" charset="0"/>
              </a:rPr>
              <a:t>Change ideas </a:t>
            </a:r>
          </a:p>
        </p:txBody>
      </p:sp>
      <p:sp>
        <p:nvSpPr>
          <p:cNvPr id="5" name="Text Placeholder 2">
            <a:extLst>
              <a:ext uri="{FF2B5EF4-FFF2-40B4-BE49-F238E27FC236}">
                <a16:creationId xmlns:a16="http://schemas.microsoft.com/office/drawing/2014/main" id="{1EA18C7F-FE4A-B24A-980C-0EE35CF59077}"/>
              </a:ext>
            </a:extLst>
          </p:cNvPr>
          <p:cNvSpPr txBox="1">
            <a:spLocks/>
          </p:cNvSpPr>
          <p:nvPr/>
        </p:nvSpPr>
        <p:spPr>
          <a:xfrm>
            <a:off x="6217920" y="1932412"/>
            <a:ext cx="4937760" cy="736282"/>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GB" b="1" dirty="0">
                <a:latin typeface="Montserrat" panose="00000500000000000000" pitchFamily="2" charset="0"/>
              </a:rPr>
              <a:t>Measure</a:t>
            </a:r>
            <a:r>
              <a:rPr lang="en-GB" dirty="0">
                <a:latin typeface="Montserrat" panose="00000500000000000000" pitchFamily="2" charset="0"/>
              </a:rPr>
              <a:t> </a:t>
            </a:r>
          </a:p>
        </p:txBody>
      </p:sp>
    </p:spTree>
    <p:extLst>
      <p:ext uri="{BB962C8B-B14F-4D97-AF65-F5344CB8AC3E}">
        <p14:creationId xmlns:p14="http://schemas.microsoft.com/office/powerpoint/2010/main" val="35928518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CBF80-8124-6C27-862E-7EF0C67EE05F}"/>
              </a:ext>
            </a:extLst>
          </p:cNvPr>
          <p:cNvSpPr>
            <a:spLocks noGrp="1"/>
          </p:cNvSpPr>
          <p:nvPr>
            <p:ph type="title"/>
          </p:nvPr>
        </p:nvSpPr>
        <p:spPr>
          <a:xfrm>
            <a:off x="1188720" y="286602"/>
            <a:ext cx="9875520" cy="1147561"/>
          </a:xfrm>
        </p:spPr>
        <p:txBody>
          <a:bodyPr/>
          <a:lstStyle/>
          <a:p>
            <a:r>
              <a:rPr lang="en-GB" b="1" dirty="0">
                <a:latin typeface="Montserrat" panose="00000500000000000000" pitchFamily="2" charset="0"/>
              </a:rPr>
              <a:t>7. Next steps </a:t>
            </a:r>
          </a:p>
        </p:txBody>
      </p:sp>
      <p:sp>
        <p:nvSpPr>
          <p:cNvPr id="6" name="Content Placeholder 5">
            <a:extLst>
              <a:ext uri="{FF2B5EF4-FFF2-40B4-BE49-F238E27FC236}">
                <a16:creationId xmlns:a16="http://schemas.microsoft.com/office/drawing/2014/main" id="{96F9160F-ECF2-0267-76E3-3EF081FEFCC8}"/>
              </a:ext>
            </a:extLst>
          </p:cNvPr>
          <p:cNvSpPr>
            <a:spLocks noGrp="1"/>
          </p:cNvSpPr>
          <p:nvPr>
            <p:ph idx="1"/>
          </p:nvPr>
        </p:nvSpPr>
        <p:spPr/>
        <p:txBody>
          <a:bodyPr>
            <a:normAutofit fontScale="70000" lnSpcReduction="20000"/>
          </a:bodyPr>
          <a:lstStyle/>
          <a:p>
            <a:pPr marL="0" indent="0">
              <a:buNone/>
            </a:pPr>
            <a:r>
              <a:rPr lang="en-GB" b="1" dirty="0">
                <a:latin typeface="Montserrat" panose="00000500000000000000" pitchFamily="2" charset="0"/>
              </a:rPr>
              <a:t>1) Supervision: </a:t>
            </a:r>
            <a:r>
              <a:rPr lang="en-GB" dirty="0">
                <a:latin typeface="Montserrat" panose="00000500000000000000" pitchFamily="2" charset="0"/>
              </a:rPr>
              <a:t>To ask facilitators to add role plays to supervision. </a:t>
            </a:r>
          </a:p>
          <a:p>
            <a:pPr marL="0" indent="0">
              <a:buNone/>
            </a:pPr>
            <a:r>
              <a:rPr lang="en-GB" dirty="0">
                <a:solidFill>
                  <a:schemeClr val="accent1"/>
                </a:solidFill>
                <a:latin typeface="Montserrat" panose="00000500000000000000" pitchFamily="2" charset="0"/>
              </a:rPr>
              <a:t>There has been a request that BFT supervisions incorporate opportunity for role play.</a:t>
            </a:r>
          </a:p>
          <a:p>
            <a:pPr marL="0" indent="0">
              <a:buNone/>
            </a:pPr>
            <a:r>
              <a:rPr lang="en-GB" b="1" dirty="0">
                <a:latin typeface="Montserrat" panose="00000500000000000000" pitchFamily="2" charset="0"/>
              </a:rPr>
              <a:t>2) Offer BFT earlier: </a:t>
            </a:r>
            <a:r>
              <a:rPr lang="en-GB" dirty="0">
                <a:latin typeface="Montserrat" panose="00000500000000000000" pitchFamily="2" charset="0"/>
              </a:rPr>
              <a:t>To discuss in MDT’s, organise carers group (once a month) for new patients on the First Episode Psychosis (FEP) pathway. </a:t>
            </a:r>
          </a:p>
          <a:p>
            <a:pPr marL="0" indent="0">
              <a:buNone/>
            </a:pPr>
            <a:r>
              <a:rPr lang="en-GB" dirty="0">
                <a:solidFill>
                  <a:schemeClr val="accent1"/>
                </a:solidFill>
                <a:latin typeface="Montserrat" panose="00000500000000000000" pitchFamily="2" charset="0"/>
              </a:rPr>
              <a:t>This is now ongoing within the EIP weekly MDT.  This has also been moved to the first agenda of the MDT as it was noted that this may allow emphasis to the importance of its delivery.</a:t>
            </a:r>
          </a:p>
          <a:p>
            <a:pPr marL="0" indent="0">
              <a:buNone/>
            </a:pPr>
            <a:r>
              <a:rPr lang="en-GB" b="1" dirty="0">
                <a:latin typeface="Montserrat" panose="00000500000000000000" pitchFamily="2" charset="0"/>
              </a:rPr>
              <a:t>3) Leaflet: </a:t>
            </a:r>
            <a:r>
              <a:rPr lang="en-GB" dirty="0">
                <a:latin typeface="Montserrat" panose="00000500000000000000" pitchFamily="2" charset="0"/>
              </a:rPr>
              <a:t>Distribute survey to staff and patients/ families.</a:t>
            </a:r>
          </a:p>
          <a:p>
            <a:pPr marL="0" indent="0">
              <a:buNone/>
            </a:pPr>
            <a:r>
              <a:rPr lang="en-GB" dirty="0">
                <a:solidFill>
                  <a:schemeClr val="accent1"/>
                </a:solidFill>
                <a:latin typeface="Montserrat" panose="00000500000000000000" pitchFamily="2" charset="0"/>
              </a:rPr>
              <a:t>This has been actioned, there was not an initial great response from staff, so a further push has been made to gain further data.</a:t>
            </a:r>
          </a:p>
          <a:p>
            <a:pPr marL="0" indent="0">
              <a:buNone/>
            </a:pPr>
            <a:r>
              <a:rPr lang="en-GB" b="1" dirty="0">
                <a:latin typeface="Montserrat" panose="00000500000000000000" pitchFamily="2" charset="0"/>
              </a:rPr>
              <a:t>4) Expert by experience: </a:t>
            </a:r>
            <a:r>
              <a:rPr lang="en-GB" dirty="0">
                <a:latin typeface="Montserrat" panose="00000500000000000000" pitchFamily="2" charset="0"/>
              </a:rPr>
              <a:t>Ask families to provide video/ audio videos. </a:t>
            </a:r>
          </a:p>
          <a:p>
            <a:pPr marL="0" indent="0">
              <a:buNone/>
            </a:pPr>
            <a:r>
              <a:rPr lang="en-GB" dirty="0">
                <a:solidFill>
                  <a:schemeClr val="accent1"/>
                </a:solidFill>
                <a:latin typeface="Montserrat" panose="00000500000000000000" pitchFamily="2" charset="0"/>
              </a:rPr>
              <a:t>1 family to date has been approached</a:t>
            </a:r>
            <a:r>
              <a:rPr lang="en-GB" dirty="0">
                <a:latin typeface="Montserrat" panose="00000500000000000000" pitchFamily="2" charset="0"/>
              </a:rPr>
              <a:t>.</a:t>
            </a:r>
          </a:p>
          <a:p>
            <a:pPr marL="0" indent="0">
              <a:buNone/>
            </a:pPr>
            <a:r>
              <a:rPr lang="en-GB" b="1" dirty="0">
                <a:latin typeface="Montserrat" panose="00000500000000000000" pitchFamily="2" charset="0"/>
              </a:rPr>
              <a:t>5) Training/ role plays: </a:t>
            </a:r>
            <a:r>
              <a:rPr lang="en-GB" dirty="0">
                <a:latin typeface="Montserrat" panose="00000500000000000000" pitchFamily="2" charset="0"/>
              </a:rPr>
              <a:t>Organise EIT Away Day. </a:t>
            </a:r>
          </a:p>
          <a:p>
            <a:pPr marL="0" indent="0">
              <a:buNone/>
            </a:pPr>
            <a:r>
              <a:rPr lang="en-GB" dirty="0">
                <a:solidFill>
                  <a:schemeClr val="accent1"/>
                </a:solidFill>
                <a:latin typeface="Montserrat" panose="00000500000000000000" pitchFamily="2" charset="0"/>
              </a:rPr>
              <a:t>During the recent away day on the 15</a:t>
            </a:r>
            <a:r>
              <a:rPr lang="en-GB" baseline="30000" dirty="0">
                <a:solidFill>
                  <a:schemeClr val="accent1"/>
                </a:solidFill>
                <a:latin typeface="Montserrat" panose="00000500000000000000" pitchFamily="2" charset="0"/>
              </a:rPr>
              <a:t>th</a:t>
            </a:r>
            <a:r>
              <a:rPr lang="en-GB" dirty="0">
                <a:solidFill>
                  <a:schemeClr val="accent1"/>
                </a:solidFill>
                <a:latin typeface="Montserrat" panose="00000500000000000000" pitchFamily="2" charset="0"/>
              </a:rPr>
              <a:t> October, simulations were run for staff to gain an experience and exposure to the delivery of BFT. Staff were provided with opportunity to observe the delivery of a particular skill (example- problem solving).</a:t>
            </a:r>
          </a:p>
          <a:p>
            <a:pPr marL="457200" indent="-457200">
              <a:buFont typeface="+mj-lt"/>
              <a:buAutoNum type="arabicPeriod"/>
            </a:pPr>
            <a:endParaRPr lang="en-GB" dirty="0">
              <a:latin typeface="Montserrat" panose="00000500000000000000" pitchFamily="2" charset="0"/>
            </a:endParaRPr>
          </a:p>
        </p:txBody>
      </p:sp>
      <p:pic>
        <p:nvPicPr>
          <p:cNvPr id="4" name="Picture 3" descr="A pair of glasses on a book&#10;&#10;Description automatically generated">
            <a:extLst>
              <a:ext uri="{FF2B5EF4-FFF2-40B4-BE49-F238E27FC236}">
                <a16:creationId xmlns:a16="http://schemas.microsoft.com/office/drawing/2014/main" id="{5A2EA6AD-4F1E-BCD4-239F-9F77B7B04C4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405257" y="924840"/>
            <a:ext cx="1334071" cy="1147561"/>
          </a:xfrm>
          <a:prstGeom prst="rect">
            <a:avLst/>
          </a:prstGeom>
        </p:spPr>
      </p:pic>
      <p:pic>
        <p:nvPicPr>
          <p:cNvPr id="8" name="Picture 7" descr="A close-up of a sign&#10;&#10;Description automatically generated">
            <a:extLst>
              <a:ext uri="{FF2B5EF4-FFF2-40B4-BE49-F238E27FC236}">
                <a16:creationId xmlns:a16="http://schemas.microsoft.com/office/drawing/2014/main" id="{96B322C4-C036-2BF5-54B2-6FBDE1C5C360}"/>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9410299" y="4296024"/>
            <a:ext cx="1329029" cy="737989"/>
          </a:xfrm>
          <a:prstGeom prst="rect">
            <a:avLst/>
          </a:prstGeom>
        </p:spPr>
      </p:pic>
    </p:spTree>
    <p:extLst>
      <p:ext uri="{BB962C8B-B14F-4D97-AF65-F5344CB8AC3E}">
        <p14:creationId xmlns:p14="http://schemas.microsoft.com/office/powerpoint/2010/main" val="41850837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E5911-5AB3-8EEE-1AF3-CBBECC771340}"/>
              </a:ext>
            </a:extLst>
          </p:cNvPr>
          <p:cNvSpPr>
            <a:spLocks noGrp="1"/>
          </p:cNvSpPr>
          <p:nvPr>
            <p:ph type="title"/>
          </p:nvPr>
        </p:nvSpPr>
        <p:spPr>
          <a:xfrm>
            <a:off x="419100" y="954594"/>
            <a:ext cx="3200400" cy="2672862"/>
          </a:xfrm>
        </p:spPr>
        <p:txBody>
          <a:bodyPr>
            <a:normAutofit/>
          </a:bodyPr>
          <a:lstStyle/>
          <a:p>
            <a:r>
              <a:rPr lang="en-GB" sz="4000" b="1" dirty="0">
                <a:solidFill>
                  <a:prstClr val="black">
                    <a:lumMod val="75000"/>
                    <a:lumOff val="25000"/>
                  </a:prstClr>
                </a:solidFill>
                <a:latin typeface="Montserrat" panose="00000500000000000000" pitchFamily="2" charset="0"/>
              </a:rPr>
              <a:t>8. So how are things looking?</a:t>
            </a:r>
            <a:endParaRPr lang="en-GB" sz="4000" b="1" dirty="0">
              <a:latin typeface="Montserrat" panose="00000500000000000000" pitchFamily="2" charset="0"/>
            </a:endParaRPr>
          </a:p>
        </p:txBody>
      </p:sp>
      <p:graphicFrame>
        <p:nvGraphicFramePr>
          <p:cNvPr id="4" name="Content Placeholder 3">
            <a:extLst>
              <a:ext uri="{FF2B5EF4-FFF2-40B4-BE49-F238E27FC236}">
                <a16:creationId xmlns:a16="http://schemas.microsoft.com/office/drawing/2014/main" id="{0C062CA1-6834-3612-F694-28027572B1A2}"/>
              </a:ext>
            </a:extLst>
          </p:cNvPr>
          <p:cNvGraphicFramePr>
            <a:graphicFrameLocks noGrp="1"/>
          </p:cNvGraphicFramePr>
          <p:nvPr>
            <p:ph idx="1"/>
          </p:nvPr>
        </p:nvGraphicFramePr>
        <p:xfrm>
          <a:off x="4803004" y="2377440"/>
          <a:ext cx="6969900" cy="2105432"/>
        </p:xfrm>
        <a:graphic>
          <a:graphicData uri="http://schemas.openxmlformats.org/drawingml/2006/table">
            <a:tbl>
              <a:tblPr/>
              <a:tblGrid>
                <a:gridCol w="497850">
                  <a:extLst>
                    <a:ext uri="{9D8B030D-6E8A-4147-A177-3AD203B41FA5}">
                      <a16:colId xmlns:a16="http://schemas.microsoft.com/office/drawing/2014/main" val="3252056842"/>
                    </a:ext>
                  </a:extLst>
                </a:gridCol>
                <a:gridCol w="497850">
                  <a:extLst>
                    <a:ext uri="{9D8B030D-6E8A-4147-A177-3AD203B41FA5}">
                      <a16:colId xmlns:a16="http://schemas.microsoft.com/office/drawing/2014/main" val="3920227358"/>
                    </a:ext>
                  </a:extLst>
                </a:gridCol>
                <a:gridCol w="497850">
                  <a:extLst>
                    <a:ext uri="{9D8B030D-6E8A-4147-A177-3AD203B41FA5}">
                      <a16:colId xmlns:a16="http://schemas.microsoft.com/office/drawing/2014/main" val="2259157232"/>
                    </a:ext>
                  </a:extLst>
                </a:gridCol>
                <a:gridCol w="497850">
                  <a:extLst>
                    <a:ext uri="{9D8B030D-6E8A-4147-A177-3AD203B41FA5}">
                      <a16:colId xmlns:a16="http://schemas.microsoft.com/office/drawing/2014/main" val="1449332631"/>
                    </a:ext>
                  </a:extLst>
                </a:gridCol>
                <a:gridCol w="497850">
                  <a:extLst>
                    <a:ext uri="{9D8B030D-6E8A-4147-A177-3AD203B41FA5}">
                      <a16:colId xmlns:a16="http://schemas.microsoft.com/office/drawing/2014/main" val="4222144937"/>
                    </a:ext>
                  </a:extLst>
                </a:gridCol>
                <a:gridCol w="497850">
                  <a:extLst>
                    <a:ext uri="{9D8B030D-6E8A-4147-A177-3AD203B41FA5}">
                      <a16:colId xmlns:a16="http://schemas.microsoft.com/office/drawing/2014/main" val="686411204"/>
                    </a:ext>
                  </a:extLst>
                </a:gridCol>
                <a:gridCol w="497850">
                  <a:extLst>
                    <a:ext uri="{9D8B030D-6E8A-4147-A177-3AD203B41FA5}">
                      <a16:colId xmlns:a16="http://schemas.microsoft.com/office/drawing/2014/main" val="3970165873"/>
                    </a:ext>
                  </a:extLst>
                </a:gridCol>
                <a:gridCol w="497850">
                  <a:extLst>
                    <a:ext uri="{9D8B030D-6E8A-4147-A177-3AD203B41FA5}">
                      <a16:colId xmlns:a16="http://schemas.microsoft.com/office/drawing/2014/main" val="2416924422"/>
                    </a:ext>
                  </a:extLst>
                </a:gridCol>
                <a:gridCol w="497850">
                  <a:extLst>
                    <a:ext uri="{9D8B030D-6E8A-4147-A177-3AD203B41FA5}">
                      <a16:colId xmlns:a16="http://schemas.microsoft.com/office/drawing/2014/main" val="1998849582"/>
                    </a:ext>
                  </a:extLst>
                </a:gridCol>
                <a:gridCol w="497850">
                  <a:extLst>
                    <a:ext uri="{9D8B030D-6E8A-4147-A177-3AD203B41FA5}">
                      <a16:colId xmlns:a16="http://schemas.microsoft.com/office/drawing/2014/main" val="1646892364"/>
                    </a:ext>
                  </a:extLst>
                </a:gridCol>
                <a:gridCol w="497850">
                  <a:extLst>
                    <a:ext uri="{9D8B030D-6E8A-4147-A177-3AD203B41FA5}">
                      <a16:colId xmlns:a16="http://schemas.microsoft.com/office/drawing/2014/main" val="1272428941"/>
                    </a:ext>
                  </a:extLst>
                </a:gridCol>
                <a:gridCol w="497850">
                  <a:extLst>
                    <a:ext uri="{9D8B030D-6E8A-4147-A177-3AD203B41FA5}">
                      <a16:colId xmlns:a16="http://schemas.microsoft.com/office/drawing/2014/main" val="1001638824"/>
                    </a:ext>
                  </a:extLst>
                </a:gridCol>
                <a:gridCol w="497850">
                  <a:extLst>
                    <a:ext uri="{9D8B030D-6E8A-4147-A177-3AD203B41FA5}">
                      <a16:colId xmlns:a16="http://schemas.microsoft.com/office/drawing/2014/main" val="202515585"/>
                    </a:ext>
                  </a:extLst>
                </a:gridCol>
                <a:gridCol w="497850">
                  <a:extLst>
                    <a:ext uri="{9D8B030D-6E8A-4147-A177-3AD203B41FA5}">
                      <a16:colId xmlns:a16="http://schemas.microsoft.com/office/drawing/2014/main" val="2097147912"/>
                    </a:ext>
                  </a:extLst>
                </a:gridCol>
              </a:tblGrid>
              <a:tr h="1857676">
                <a:tc>
                  <a:txBody>
                    <a:bodyPr/>
                    <a:lstStyle/>
                    <a:p>
                      <a:pPr algn="l" fontAlgn="ctr"/>
                      <a:r>
                        <a:rPr lang="en-GB" sz="800" b="0" i="0" u="none" strike="noStrike" dirty="0">
                          <a:solidFill>
                            <a:srgbClr val="000000"/>
                          </a:solidFill>
                          <a:effectLst/>
                          <a:latin typeface="Arial" panose="020B0604020202020204" pitchFamily="34" charset="0"/>
                        </a:rPr>
                        <a:t>Early Intervention - Number of service users with an open FEP pathway with activity of ‘EIP – Family intervention for psychosis’</a:t>
                      </a:r>
                    </a:p>
                  </a:txBody>
                  <a:tcPr marL="16396" marR="16396" marT="16396" marB="16396" anchor="ctr">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noFill/>
                  </a:tcPr>
                </a:tc>
                <a:tc>
                  <a:txBody>
                    <a:bodyPr/>
                    <a:lstStyle/>
                    <a:p>
                      <a:pPr algn="ctr" fontAlgn="ctr"/>
                      <a:r>
                        <a:rPr lang="en-GB" sz="1200">
                          <a:effectLst/>
                        </a:rPr>
                        <a:t> </a:t>
                      </a:r>
                    </a:p>
                  </a:txBody>
                  <a:tcPr marL="16396" marR="16396" marT="16396" marB="16396" anchor="ctr">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a:noFill/>
                    </a:lnT>
                    <a:lnB>
                      <a:noFill/>
                    </a:lnB>
                    <a:noFill/>
                  </a:tcPr>
                </a:tc>
                <a:tc>
                  <a:txBody>
                    <a:bodyPr/>
                    <a:lstStyle/>
                    <a:p>
                      <a:pPr algn="ctr" fontAlgn="ctr"/>
                      <a:r>
                        <a:rPr lang="en-GB" sz="1100" b="0" i="0" u="none" strike="noStrike" dirty="0">
                          <a:solidFill>
                            <a:srgbClr val="000000"/>
                          </a:solidFill>
                          <a:effectLst/>
                          <a:latin typeface="Arial" panose="020B0604020202020204" pitchFamily="34" charset="0"/>
                        </a:rPr>
                        <a:t>30.0%</a:t>
                      </a:r>
                    </a:p>
                  </a:txBody>
                  <a:tcPr marL="16396" marR="16396" marT="16396" marB="16396" anchor="ctr">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F5F5F5"/>
                    </a:solidFill>
                  </a:tcPr>
                </a:tc>
                <a:tc>
                  <a:txBody>
                    <a:bodyPr/>
                    <a:lstStyle/>
                    <a:p>
                      <a:pPr algn="ctr" fontAlgn="ctr"/>
                      <a:r>
                        <a:rPr lang="en-GB" sz="1200">
                          <a:effectLst/>
                        </a:rPr>
                        <a:t> </a:t>
                      </a:r>
                    </a:p>
                  </a:txBody>
                  <a:tcPr marL="16396" marR="16396" marT="16396" marB="16396" anchor="ctr">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a:noFill/>
                    </a:lnT>
                    <a:lnB>
                      <a:noFill/>
                    </a:lnB>
                    <a:noFill/>
                  </a:tcPr>
                </a:tc>
                <a:tc>
                  <a:txBody>
                    <a:bodyPr/>
                    <a:lstStyle/>
                    <a:p>
                      <a:pPr algn="ctr" fontAlgn="ctr"/>
                      <a:r>
                        <a:rPr lang="en-GB" sz="1100" b="0" i="0" u="none" strike="noStrike" dirty="0">
                          <a:solidFill>
                            <a:srgbClr val="FFFFFF"/>
                          </a:solidFill>
                          <a:effectLst/>
                          <a:latin typeface="Arial" panose="020B0604020202020204" pitchFamily="34" charset="0"/>
                          <a:hlinkClick r:id="rId3"/>
                        </a:rPr>
                        <a:t>10.8%</a:t>
                      </a:r>
                    </a:p>
                  </a:txBody>
                  <a:tcPr marL="16396" marR="16396" marT="16396" marB="16396" anchor="ctr">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noFill/>
                  </a:tcPr>
                </a:tc>
                <a:tc>
                  <a:txBody>
                    <a:bodyPr/>
                    <a:lstStyle/>
                    <a:p>
                      <a:pPr algn="ctr" fontAlgn="ctr"/>
                      <a:r>
                        <a:rPr lang="en-GB" sz="1100" b="0" i="0" u="none" strike="noStrike" dirty="0">
                          <a:solidFill>
                            <a:srgbClr val="FFFFFF"/>
                          </a:solidFill>
                          <a:effectLst/>
                          <a:latin typeface="Arial" panose="020B0604020202020204" pitchFamily="34" charset="0"/>
                          <a:hlinkClick r:id="rId4"/>
                        </a:rPr>
                        <a:t>9.5%</a:t>
                      </a:r>
                    </a:p>
                  </a:txBody>
                  <a:tcPr marL="16396" marR="16396" marT="16396" marB="16396" anchor="ctr">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noFill/>
                  </a:tcPr>
                </a:tc>
                <a:tc>
                  <a:txBody>
                    <a:bodyPr/>
                    <a:lstStyle/>
                    <a:p>
                      <a:pPr algn="ctr" fontAlgn="ctr"/>
                      <a:r>
                        <a:rPr lang="en-GB" sz="1100" b="0" i="0" u="none" strike="noStrike" dirty="0">
                          <a:solidFill>
                            <a:srgbClr val="FFFFFF"/>
                          </a:solidFill>
                          <a:effectLst/>
                          <a:latin typeface="Arial" panose="020B0604020202020204" pitchFamily="34" charset="0"/>
                          <a:hlinkClick r:id="rId5"/>
                        </a:rPr>
                        <a:t>10.0%</a:t>
                      </a:r>
                    </a:p>
                  </a:txBody>
                  <a:tcPr marL="16396" marR="16396" marT="16396" marB="16396" anchor="ctr">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noFill/>
                  </a:tcPr>
                </a:tc>
                <a:tc>
                  <a:txBody>
                    <a:bodyPr/>
                    <a:lstStyle/>
                    <a:p>
                      <a:pPr algn="ctr" fontAlgn="ctr"/>
                      <a:r>
                        <a:rPr lang="en-GB" sz="1100" b="0" i="0" u="none" strike="noStrike" dirty="0">
                          <a:solidFill>
                            <a:srgbClr val="FFFFFF"/>
                          </a:solidFill>
                          <a:effectLst/>
                          <a:latin typeface="Arial" panose="020B0604020202020204" pitchFamily="34" charset="0"/>
                          <a:hlinkClick r:id="rId6"/>
                        </a:rPr>
                        <a:t>9.9%</a:t>
                      </a:r>
                    </a:p>
                  </a:txBody>
                  <a:tcPr marL="16396" marR="16396" marT="16396" marB="16396" anchor="ctr">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noFill/>
                  </a:tcPr>
                </a:tc>
                <a:tc>
                  <a:txBody>
                    <a:bodyPr/>
                    <a:lstStyle/>
                    <a:p>
                      <a:pPr algn="ctr" fontAlgn="ctr"/>
                      <a:r>
                        <a:rPr lang="en-GB" sz="1100" b="0" i="0" u="none" strike="noStrike" dirty="0">
                          <a:solidFill>
                            <a:srgbClr val="FFFFFF"/>
                          </a:solidFill>
                          <a:effectLst/>
                          <a:latin typeface="Arial" panose="020B0604020202020204" pitchFamily="34" charset="0"/>
                          <a:hlinkClick r:id="rId7"/>
                        </a:rPr>
                        <a:t>9.7%</a:t>
                      </a:r>
                    </a:p>
                  </a:txBody>
                  <a:tcPr marL="16396" marR="16396" marT="16396" marB="16396" anchor="ctr">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noFill/>
                  </a:tcPr>
                </a:tc>
                <a:tc>
                  <a:txBody>
                    <a:bodyPr/>
                    <a:lstStyle/>
                    <a:p>
                      <a:pPr algn="ctr" fontAlgn="ctr"/>
                      <a:r>
                        <a:rPr lang="en-GB" sz="1100" b="0" i="0" u="none" strike="noStrike" dirty="0">
                          <a:solidFill>
                            <a:srgbClr val="FFFFFF"/>
                          </a:solidFill>
                          <a:effectLst/>
                          <a:latin typeface="Arial" panose="020B0604020202020204" pitchFamily="34" charset="0"/>
                          <a:hlinkClick r:id="rId8"/>
                        </a:rPr>
                        <a:t>9.2%</a:t>
                      </a:r>
                    </a:p>
                  </a:txBody>
                  <a:tcPr marL="16396" marR="16396" marT="16396" marB="16396" anchor="ctr">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noFill/>
                  </a:tcPr>
                </a:tc>
                <a:tc>
                  <a:txBody>
                    <a:bodyPr/>
                    <a:lstStyle/>
                    <a:p>
                      <a:pPr algn="ctr" fontAlgn="ctr"/>
                      <a:r>
                        <a:rPr lang="en-GB" sz="1100" b="0" i="0" u="none" strike="noStrike" dirty="0">
                          <a:solidFill>
                            <a:srgbClr val="FFFFFF"/>
                          </a:solidFill>
                          <a:effectLst/>
                          <a:latin typeface="Arial" panose="020B0604020202020204" pitchFamily="34" charset="0"/>
                          <a:hlinkClick r:id="rId9"/>
                        </a:rPr>
                        <a:t>9.4%</a:t>
                      </a:r>
                    </a:p>
                  </a:txBody>
                  <a:tcPr marL="16396" marR="16396" marT="16396" marB="16396" anchor="ctr">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noFill/>
                  </a:tcPr>
                </a:tc>
                <a:tc>
                  <a:txBody>
                    <a:bodyPr/>
                    <a:lstStyle/>
                    <a:p>
                      <a:pPr algn="ctr" fontAlgn="ctr"/>
                      <a:r>
                        <a:rPr lang="en-GB" sz="1100" b="0" i="0" u="none" strike="noStrike" dirty="0">
                          <a:solidFill>
                            <a:srgbClr val="FFFFFF"/>
                          </a:solidFill>
                          <a:effectLst/>
                          <a:latin typeface="Arial" panose="020B0604020202020204" pitchFamily="34" charset="0"/>
                          <a:hlinkClick r:id="rId10"/>
                        </a:rPr>
                        <a:t>9.5%</a:t>
                      </a:r>
                    </a:p>
                  </a:txBody>
                  <a:tcPr marL="16396" marR="16396" marT="16396" marB="16396" anchor="ctr">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noFill/>
                  </a:tcPr>
                </a:tc>
                <a:tc>
                  <a:txBody>
                    <a:bodyPr/>
                    <a:lstStyle/>
                    <a:p>
                      <a:pPr algn="ctr" fontAlgn="ctr"/>
                      <a:r>
                        <a:rPr lang="en-GB" sz="1100" b="0" i="0" u="none" strike="noStrike" dirty="0">
                          <a:solidFill>
                            <a:srgbClr val="FFFFFF"/>
                          </a:solidFill>
                          <a:effectLst/>
                          <a:latin typeface="Arial" panose="020B0604020202020204" pitchFamily="34" charset="0"/>
                          <a:hlinkClick r:id="rId11"/>
                        </a:rPr>
                        <a:t>10.5%</a:t>
                      </a:r>
                    </a:p>
                  </a:txBody>
                  <a:tcPr marL="16396" marR="16396" marT="16396" marB="16396" anchor="ctr">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noFill/>
                  </a:tcPr>
                </a:tc>
                <a:tc>
                  <a:txBody>
                    <a:bodyPr/>
                    <a:lstStyle/>
                    <a:p>
                      <a:pPr algn="ctr" fontAlgn="ctr"/>
                      <a:r>
                        <a:rPr lang="en-GB" sz="1100" b="0" i="0" u="none" strike="noStrike" dirty="0">
                          <a:solidFill>
                            <a:srgbClr val="FFFFFF"/>
                          </a:solidFill>
                          <a:effectLst/>
                          <a:latin typeface="Arial" panose="020B0604020202020204" pitchFamily="34" charset="0"/>
                          <a:hlinkClick r:id="rId12"/>
                        </a:rPr>
                        <a:t>11.9%</a:t>
                      </a:r>
                    </a:p>
                  </a:txBody>
                  <a:tcPr marL="16396" marR="16396" marT="16396" marB="16396" anchor="ctr">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noFill/>
                  </a:tcPr>
                </a:tc>
                <a:extLst>
                  <a:ext uri="{0D108BD9-81ED-4DB2-BD59-A6C34878D82A}">
                    <a16:rowId xmlns:a16="http://schemas.microsoft.com/office/drawing/2014/main" val="3403226591"/>
                  </a:ext>
                </a:extLst>
              </a:tr>
            </a:tbl>
          </a:graphicData>
        </a:graphic>
      </p:graphicFrame>
      <p:sp>
        <p:nvSpPr>
          <p:cNvPr id="5" name="TextBox 4">
            <a:extLst>
              <a:ext uri="{FF2B5EF4-FFF2-40B4-BE49-F238E27FC236}">
                <a16:creationId xmlns:a16="http://schemas.microsoft.com/office/drawing/2014/main" id="{25A1831F-275F-8565-279E-6CFC17C6422B}"/>
              </a:ext>
            </a:extLst>
          </p:cNvPr>
          <p:cNvSpPr txBox="1"/>
          <p:nvPr/>
        </p:nvSpPr>
        <p:spPr>
          <a:xfrm>
            <a:off x="6785810" y="2008108"/>
            <a:ext cx="4987093" cy="276999"/>
          </a:xfrm>
          <a:prstGeom prst="rect">
            <a:avLst/>
          </a:prstGeom>
          <a:noFill/>
        </p:spPr>
        <p:txBody>
          <a:bodyPr wrap="square" rtlCol="0">
            <a:spAutoFit/>
          </a:bodyPr>
          <a:lstStyle/>
          <a:p>
            <a:r>
              <a:rPr lang="en-GB" sz="1200" dirty="0"/>
              <a:t>April     May        June       July      Aug        Sept       Oct        Nov        Dec       Jan</a:t>
            </a:r>
          </a:p>
        </p:txBody>
      </p:sp>
      <p:pic>
        <p:nvPicPr>
          <p:cNvPr id="7" name="Picture 6" descr="A red arrow pointing up&#10;&#10;Description automatically generated">
            <a:extLst>
              <a:ext uri="{FF2B5EF4-FFF2-40B4-BE49-F238E27FC236}">
                <a16:creationId xmlns:a16="http://schemas.microsoft.com/office/drawing/2014/main" id="{ED301847-FBB6-1E51-187D-D5E52D634815}"/>
              </a:ext>
            </a:extLst>
          </p:cNvPr>
          <p:cNvPicPr>
            <a:picLocks noChangeAspect="1"/>
          </p:cNvPicPr>
          <p:nvPr/>
        </p:nvPicPr>
        <p:blipFill>
          <a:blip r:embed="rId13">
            <a:extLst>
              <a:ext uri="{28A0092B-C50C-407E-A947-70E740481C1C}">
                <a14:useLocalDpi xmlns:a14="http://schemas.microsoft.com/office/drawing/2010/main" val="0"/>
              </a:ext>
              <a:ext uri="{837473B0-CC2E-450A-ABE3-18F120FF3D39}">
                <a1611:picAttrSrcUrl xmlns:a1611="http://schemas.microsoft.com/office/drawing/2016/11/main" r:id="rId14"/>
              </a:ext>
            </a:extLst>
          </a:blip>
          <a:stretch>
            <a:fillRect/>
          </a:stretch>
        </p:blipFill>
        <p:spPr>
          <a:xfrm>
            <a:off x="609406" y="4031837"/>
            <a:ext cx="2103648" cy="1585192"/>
          </a:xfrm>
          <a:prstGeom prst="rect">
            <a:avLst/>
          </a:prstGeom>
        </p:spPr>
      </p:pic>
    </p:spTree>
    <p:extLst>
      <p:ext uri="{BB962C8B-B14F-4D97-AF65-F5344CB8AC3E}">
        <p14:creationId xmlns:p14="http://schemas.microsoft.com/office/powerpoint/2010/main" val="10516546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DEB6D3-C6FA-3D15-C359-AB178DE340E1}"/>
              </a:ext>
            </a:extLst>
          </p:cNvPr>
          <p:cNvSpPr>
            <a:spLocks noGrp="1"/>
          </p:cNvSpPr>
          <p:nvPr>
            <p:ph type="title" idx="4294967295"/>
          </p:nvPr>
        </p:nvSpPr>
        <p:spPr>
          <a:xfrm>
            <a:off x="191183" y="138490"/>
            <a:ext cx="10058400" cy="885977"/>
          </a:xfrm>
        </p:spPr>
        <p:txBody>
          <a:bodyPr>
            <a:normAutofit/>
          </a:bodyPr>
          <a:lstStyle/>
          <a:p>
            <a:r>
              <a:rPr lang="en-GB" sz="4000" b="1" dirty="0">
                <a:latin typeface="Montserrat" panose="00000500000000000000" pitchFamily="2" charset="0"/>
              </a:rPr>
              <a:t>9. How are we keeping track?</a:t>
            </a:r>
          </a:p>
        </p:txBody>
      </p:sp>
      <p:sp>
        <p:nvSpPr>
          <p:cNvPr id="7" name="TextBox 6">
            <a:extLst>
              <a:ext uri="{FF2B5EF4-FFF2-40B4-BE49-F238E27FC236}">
                <a16:creationId xmlns:a16="http://schemas.microsoft.com/office/drawing/2014/main" id="{AF479203-50BF-D9CF-A115-B0AAB676ACE7}"/>
              </a:ext>
            </a:extLst>
          </p:cNvPr>
          <p:cNvSpPr txBox="1"/>
          <p:nvPr/>
        </p:nvSpPr>
        <p:spPr>
          <a:xfrm>
            <a:off x="418041" y="1230842"/>
            <a:ext cx="11015133" cy="646331"/>
          </a:xfrm>
          <a:prstGeom prst="rect">
            <a:avLst/>
          </a:prstGeom>
          <a:noFill/>
        </p:spPr>
        <p:txBody>
          <a:bodyPr wrap="square" rtlCol="0">
            <a:spAutoFit/>
          </a:bodyPr>
          <a:lstStyle/>
          <a:p>
            <a:endParaRPr lang="en-GB" dirty="0"/>
          </a:p>
          <a:p>
            <a:endParaRPr lang="en-GB" dirty="0"/>
          </a:p>
        </p:txBody>
      </p:sp>
      <p:pic>
        <p:nvPicPr>
          <p:cNvPr id="3" name="Picture 2" descr="A train tracks leading to a forest&#10;&#10;Description automatically generated">
            <a:extLst>
              <a:ext uri="{FF2B5EF4-FFF2-40B4-BE49-F238E27FC236}">
                <a16:creationId xmlns:a16="http://schemas.microsoft.com/office/drawing/2014/main" id="{E0A952CA-35CB-CA45-43A8-CD01B622755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198536" y="138490"/>
            <a:ext cx="2889768" cy="885525"/>
          </a:xfrm>
          <a:prstGeom prst="rect">
            <a:avLst/>
          </a:prstGeom>
        </p:spPr>
      </p:pic>
      <p:pic>
        <p:nvPicPr>
          <p:cNvPr id="2050" name="Picture 2">
            <a:extLst>
              <a:ext uri="{FF2B5EF4-FFF2-40B4-BE49-F238E27FC236}">
                <a16:creationId xmlns:a16="http://schemas.microsoft.com/office/drawing/2014/main" id="{B38A11F3-4A94-0B5D-9CC9-AE97075F9C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772" y="1554007"/>
            <a:ext cx="11936455"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0569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38247643-37AB-47DE-B7BD-7A64FEB13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34" name="Rectangle 33">
            <a:extLst>
              <a:ext uri="{FF2B5EF4-FFF2-40B4-BE49-F238E27FC236}">
                <a16:creationId xmlns:a16="http://schemas.microsoft.com/office/drawing/2014/main" id="{AEBC3119-F8E7-4266-91B8-7A1E808B48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cxnSp>
        <p:nvCxnSpPr>
          <p:cNvPr id="36" name="Straight Connector 35">
            <a:extLst>
              <a:ext uri="{FF2B5EF4-FFF2-40B4-BE49-F238E27FC236}">
                <a16:creationId xmlns:a16="http://schemas.microsoft.com/office/drawing/2014/main" id="{57D15890-6502-4FAA-AB03-AFAC88EE29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8" name="Rectangle 37">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0" name="Rectangle 39">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8B3BBA5-5C1F-0447-32C6-1D9EE1870281}"/>
              </a:ext>
            </a:extLst>
          </p:cNvPr>
          <p:cNvSpPr txBox="1"/>
          <p:nvPr/>
        </p:nvSpPr>
        <p:spPr>
          <a:xfrm>
            <a:off x="5181601" y="634946"/>
            <a:ext cx="6368142" cy="1450757"/>
          </a:xfrm>
          <a:prstGeom prst="rect">
            <a:avLst/>
          </a:prstGeom>
        </p:spPr>
        <p:txBody>
          <a:bodyPr vert="horz" lIns="91440" tIns="45720" rIns="91440" bIns="45720" rtlCol="0" anchor="b">
            <a:normAutofit/>
          </a:bodyPr>
          <a:lstStyle/>
          <a:p>
            <a:pPr defTabSz="914400">
              <a:lnSpc>
                <a:spcPct val="85000"/>
              </a:lnSpc>
              <a:spcBef>
                <a:spcPct val="0"/>
              </a:spcBef>
              <a:spcAft>
                <a:spcPts val="600"/>
              </a:spcAft>
            </a:pPr>
            <a:r>
              <a:rPr lang="en-US" sz="4800" b="1" spc="-50">
                <a:solidFill>
                  <a:schemeClr val="tx1">
                    <a:lumMod val="75000"/>
                    <a:lumOff val="25000"/>
                  </a:schemeClr>
                </a:solidFill>
                <a:latin typeface="+mj-lt"/>
                <a:ea typeface="+mj-ea"/>
                <a:cs typeface="+mj-cs"/>
              </a:rPr>
              <a:t>Why we care about carers</a:t>
            </a:r>
            <a:endParaRPr lang="en-US" sz="4800" spc="-50">
              <a:solidFill>
                <a:schemeClr val="tx1">
                  <a:lumMod val="75000"/>
                  <a:lumOff val="25000"/>
                </a:schemeClr>
              </a:solidFill>
              <a:latin typeface="+mj-lt"/>
              <a:ea typeface="+mj-ea"/>
              <a:cs typeface="+mj-cs"/>
            </a:endParaRPr>
          </a:p>
        </p:txBody>
      </p:sp>
      <p:pic>
        <p:nvPicPr>
          <p:cNvPr id="10" name="Picture 9" descr="Person on the top of a mountain in the fog">
            <a:extLst>
              <a:ext uri="{FF2B5EF4-FFF2-40B4-BE49-F238E27FC236}">
                <a16:creationId xmlns:a16="http://schemas.microsoft.com/office/drawing/2014/main" id="{4AE9949F-242B-8329-8F1D-DDD8EB584203}"/>
              </a:ext>
            </a:extLst>
          </p:cNvPr>
          <p:cNvPicPr>
            <a:picLocks noChangeAspect="1"/>
          </p:cNvPicPr>
          <p:nvPr/>
        </p:nvPicPr>
        <p:blipFill>
          <a:blip r:embed="rId2">
            <a:extLst>
              <a:ext uri="{28A0092B-C50C-407E-A947-70E740481C1C}">
                <a14:useLocalDpi xmlns:a14="http://schemas.microsoft.com/office/drawing/2010/main" val="0"/>
              </a:ext>
            </a:extLst>
          </a:blip>
          <a:srcRect l="45055" r="9724" b="1"/>
          <a:stretch>
            <a:fillRect/>
          </a:stretch>
        </p:blipFill>
        <p:spPr>
          <a:xfrm>
            <a:off x="20" y="-12128"/>
            <a:ext cx="4654276" cy="6870127"/>
          </a:xfrm>
          <a:prstGeom prst="rect">
            <a:avLst/>
          </a:prstGeom>
        </p:spPr>
      </p:pic>
      <p:cxnSp>
        <p:nvCxnSpPr>
          <p:cNvPr id="42" name="Straight Connector 41">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77AF021-0B92-E244-EF48-678AC565B453}"/>
              </a:ext>
            </a:extLst>
          </p:cNvPr>
          <p:cNvSpPr txBox="1"/>
          <p:nvPr/>
        </p:nvSpPr>
        <p:spPr>
          <a:xfrm>
            <a:off x="5181601" y="2152187"/>
            <a:ext cx="6368142" cy="4602291"/>
          </a:xfrm>
          <a:prstGeom prst="rect">
            <a:avLst/>
          </a:prstGeom>
        </p:spPr>
        <p:txBody>
          <a:bodyPr vert="horz" lIns="0" tIns="45720" rIns="0" bIns="45720" rtlCol="0">
            <a:normAutofit fontScale="92500" lnSpcReduction="20000"/>
          </a:bodyPr>
          <a:lstStyle/>
          <a:p>
            <a:pPr defTabSz="914400">
              <a:lnSpc>
                <a:spcPct val="90000"/>
              </a:lnSpc>
              <a:spcAft>
                <a:spcPts val="600"/>
              </a:spcAft>
              <a:buClr>
                <a:schemeClr val="accent1"/>
              </a:buClr>
              <a:buFont typeface="Calibri" panose="020F0502020204030204" pitchFamily="34" charset="0"/>
            </a:pPr>
            <a:r>
              <a:rPr lang="en-US" sz="1500" dirty="0">
                <a:solidFill>
                  <a:schemeClr val="tx1">
                    <a:lumMod val="75000"/>
                    <a:lumOff val="25000"/>
                  </a:schemeClr>
                </a:solidFill>
              </a:rPr>
              <a:t>We </a:t>
            </a:r>
            <a:r>
              <a:rPr lang="en-US" sz="1500" dirty="0" err="1">
                <a:solidFill>
                  <a:schemeClr val="tx1">
                    <a:lumMod val="75000"/>
                    <a:lumOff val="25000"/>
                  </a:schemeClr>
                </a:solidFill>
              </a:rPr>
              <a:t>recognise</a:t>
            </a:r>
            <a:r>
              <a:rPr lang="en-US" sz="1500" dirty="0">
                <a:solidFill>
                  <a:schemeClr val="tx1">
                    <a:lumMod val="75000"/>
                    <a:lumOff val="25000"/>
                  </a:schemeClr>
                </a:solidFill>
              </a:rPr>
              <a:t> that psychosis can appear as a fog that doesn’t just affect the individual but can also seep into the lives of family and friends around them. </a:t>
            </a:r>
          </a:p>
          <a:p>
            <a:pPr defTabSz="914400">
              <a:lnSpc>
                <a:spcPct val="90000"/>
              </a:lnSpc>
              <a:spcAft>
                <a:spcPts val="600"/>
              </a:spcAft>
              <a:buClr>
                <a:schemeClr val="accent1"/>
              </a:buClr>
              <a:buFont typeface="Calibri" panose="020F0502020204030204" pitchFamily="34" charset="0"/>
            </a:pPr>
            <a:endParaRPr lang="en-US" sz="1500" dirty="0">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pPr>
            <a:r>
              <a:rPr lang="en-US" sz="1500" dirty="0">
                <a:solidFill>
                  <a:schemeClr val="tx1">
                    <a:lumMod val="75000"/>
                    <a:lumOff val="25000"/>
                  </a:schemeClr>
                </a:solidFill>
              </a:rPr>
              <a:t>Studies have shown </a:t>
            </a:r>
            <a:r>
              <a:rPr lang="en-US" sz="1500" dirty="0">
                <a:solidFill>
                  <a:schemeClr val="tx1">
                    <a:lumMod val="75000"/>
                    <a:lumOff val="25000"/>
                  </a:schemeClr>
                </a:solidFill>
                <a:effectLst/>
              </a:rPr>
              <a:t>family caregivers of individuals with psychosis experience difficulties with finances, social restrictions and mental deterioration (</a:t>
            </a:r>
            <a:r>
              <a:rPr lang="en-US" sz="1500" dirty="0" err="1">
                <a:solidFill>
                  <a:schemeClr val="tx1">
                    <a:lumMod val="75000"/>
                    <a:lumOff val="25000"/>
                  </a:schemeClr>
                </a:solidFill>
                <a:effectLst/>
              </a:rPr>
              <a:t>Moudatsou</a:t>
            </a:r>
            <a:r>
              <a:rPr lang="en-US" sz="1500" dirty="0">
                <a:solidFill>
                  <a:schemeClr val="tx1">
                    <a:lumMod val="75000"/>
                    <a:lumOff val="25000"/>
                  </a:schemeClr>
                </a:solidFill>
                <a:effectLst/>
              </a:rPr>
              <a:t> et al, 2021). Another study into informal caregivers (ICs) confirmed that burnout could lead a risk of physical violence being exhibited, as well as escalation in </a:t>
            </a:r>
            <a:r>
              <a:rPr lang="en-US" sz="1500" dirty="0" err="1">
                <a:solidFill>
                  <a:schemeClr val="tx1">
                    <a:lumMod val="75000"/>
                    <a:lumOff val="25000"/>
                  </a:schemeClr>
                </a:solidFill>
                <a:effectLst/>
              </a:rPr>
              <a:t>behaviours</a:t>
            </a:r>
            <a:r>
              <a:rPr lang="en-US" sz="1500" dirty="0">
                <a:solidFill>
                  <a:schemeClr val="tx1">
                    <a:lumMod val="75000"/>
                    <a:lumOff val="25000"/>
                  </a:schemeClr>
                </a:solidFill>
                <a:effectLst/>
              </a:rPr>
              <a:t> from the caregiver onto the individual receiving care. It suggested that warning signs can include worsened emotional state (</a:t>
            </a:r>
            <a:r>
              <a:rPr lang="en-US" sz="1500" dirty="0" err="1">
                <a:solidFill>
                  <a:schemeClr val="tx1">
                    <a:lumMod val="75000"/>
                    <a:lumOff val="25000"/>
                  </a:schemeClr>
                </a:solidFill>
                <a:effectLst/>
              </a:rPr>
              <a:t>Gérain</a:t>
            </a:r>
            <a:r>
              <a:rPr lang="en-US" sz="1500" dirty="0">
                <a:solidFill>
                  <a:schemeClr val="tx1">
                    <a:lumMod val="75000"/>
                    <a:lumOff val="25000"/>
                  </a:schemeClr>
                </a:solidFill>
                <a:effectLst/>
              </a:rPr>
              <a:t> and Zech, 2021). It’s estimated that there are roughly 10.6 million unpaid carers in the UK (Carers UK, 2022). Another study showed that carers of people with psychosis experienced financial burden due to the time needed to provide care, requiring them to take time off work. Other common themes included a lack of social support, family conflict and poor medication compliance from the patient (Bai et al, 2020). </a:t>
            </a:r>
          </a:p>
          <a:p>
            <a:pPr defTabSz="914400">
              <a:lnSpc>
                <a:spcPct val="90000"/>
              </a:lnSpc>
              <a:spcAft>
                <a:spcPts val="600"/>
              </a:spcAft>
              <a:buClr>
                <a:schemeClr val="accent1"/>
              </a:buClr>
              <a:buFont typeface="Calibri" panose="020F0502020204030204" pitchFamily="34" charset="0"/>
            </a:pPr>
            <a:endParaRPr lang="en-US" sz="1500" dirty="0">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pPr>
            <a:r>
              <a:rPr lang="en-US" sz="1500" dirty="0">
                <a:solidFill>
                  <a:schemeClr val="tx1">
                    <a:lumMod val="75000"/>
                    <a:lumOff val="25000"/>
                  </a:schemeClr>
                </a:solidFill>
              </a:rPr>
              <a:t>Clinical guidelines highlight that we can improve services by assisting service users and their carers in making informed decisions about their treatment and care. The guidelines also state we can better services by improving communication between healthcare professionals, service users and their carers. </a:t>
            </a:r>
          </a:p>
          <a:p>
            <a:pPr defTabSz="914400">
              <a:lnSpc>
                <a:spcPct val="90000"/>
              </a:lnSpc>
              <a:spcAft>
                <a:spcPts val="600"/>
              </a:spcAft>
              <a:buClr>
                <a:schemeClr val="accent1"/>
              </a:buClr>
              <a:buFont typeface="Calibri" panose="020F0502020204030204" pitchFamily="34" charset="0"/>
            </a:pPr>
            <a:endParaRPr lang="en-US" sz="1500" dirty="0">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pPr>
            <a:r>
              <a:rPr lang="en-US" sz="1500" dirty="0">
                <a:solidFill>
                  <a:schemeClr val="tx1">
                    <a:lumMod val="75000"/>
                    <a:lumOff val="25000"/>
                  </a:schemeClr>
                </a:solidFill>
              </a:rPr>
              <a:t>We are aware that we see individuals for an hour out of their week, the people around them offer the support fulltime and this allows us to learn from them when it comes to providing care. This </a:t>
            </a:r>
            <a:r>
              <a:rPr lang="en-US" sz="1500" dirty="0" err="1">
                <a:solidFill>
                  <a:schemeClr val="tx1">
                    <a:lumMod val="75000"/>
                    <a:lumOff val="25000"/>
                  </a:schemeClr>
                </a:solidFill>
              </a:rPr>
              <a:t>emphasises</a:t>
            </a:r>
            <a:r>
              <a:rPr lang="en-US" sz="1500" dirty="0">
                <a:solidFill>
                  <a:schemeClr val="tx1">
                    <a:lumMod val="75000"/>
                    <a:lumOff val="25000"/>
                  </a:schemeClr>
                </a:solidFill>
              </a:rPr>
              <a:t> the importance building those relationships and promoting collaborative working. </a:t>
            </a:r>
          </a:p>
          <a:p>
            <a:pPr defTabSz="914400">
              <a:lnSpc>
                <a:spcPct val="90000"/>
              </a:lnSpc>
              <a:spcAft>
                <a:spcPts val="600"/>
              </a:spcAft>
              <a:buClr>
                <a:schemeClr val="accent1"/>
              </a:buClr>
              <a:buFont typeface="Calibri" panose="020F0502020204030204" pitchFamily="34" charset="0"/>
            </a:pPr>
            <a:endParaRPr lang="en-US" sz="1100" dirty="0">
              <a:solidFill>
                <a:schemeClr val="tx1">
                  <a:lumMod val="75000"/>
                  <a:lumOff val="25000"/>
                </a:schemeClr>
              </a:solidFill>
            </a:endParaRPr>
          </a:p>
        </p:txBody>
      </p:sp>
    </p:spTree>
    <p:extLst>
      <p:ext uri="{BB962C8B-B14F-4D97-AF65-F5344CB8AC3E}">
        <p14:creationId xmlns:p14="http://schemas.microsoft.com/office/powerpoint/2010/main" val="13290370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240A2FC-E2C3-458D-96B4-5DF9028D93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6" name="Rectangle 15">
            <a:extLst>
              <a:ext uri="{FF2B5EF4-FFF2-40B4-BE49-F238E27FC236}">
                <a16:creationId xmlns:a16="http://schemas.microsoft.com/office/drawing/2014/main" id="{5F097929-F3D6-4D1F-8AFC-CF348171A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cxnSp>
        <p:nvCxnSpPr>
          <p:cNvPr id="18" name="Straight Connector 17">
            <a:extLst>
              <a:ext uri="{FF2B5EF4-FFF2-40B4-BE49-F238E27FC236}">
                <a16:creationId xmlns:a16="http://schemas.microsoft.com/office/drawing/2014/main" id="{43074C91-9045-414B-B5F9-567DAE3EE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0" name="Rectangle 19">
            <a:extLst>
              <a:ext uri="{FF2B5EF4-FFF2-40B4-BE49-F238E27FC236}">
                <a16:creationId xmlns:a16="http://schemas.microsoft.com/office/drawing/2014/main" id="{EE362070-691D-44DB-98D4-BC61774B0E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5A7EFE9C-DAE7-4ECA-BDB2-34E2534B8A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44603" y="4325112"/>
            <a:ext cx="71323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Graphic 10" descr="Target">
            <a:extLst>
              <a:ext uri="{FF2B5EF4-FFF2-40B4-BE49-F238E27FC236}">
                <a16:creationId xmlns:a16="http://schemas.microsoft.com/office/drawing/2014/main" id="{86454ACB-DB1D-F7D4-B64B-CB8CB235CB1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9818" y="1944907"/>
            <a:ext cx="2449486" cy="2449486"/>
          </a:xfrm>
          <a:prstGeom prst="rect">
            <a:avLst/>
          </a:prstGeom>
        </p:spPr>
      </p:pic>
      <p:sp>
        <p:nvSpPr>
          <p:cNvPr id="24" name="Rectangle 23">
            <a:extLst>
              <a:ext uri="{FF2B5EF4-FFF2-40B4-BE49-F238E27FC236}">
                <a16:creationId xmlns:a16="http://schemas.microsoft.com/office/drawing/2014/main" id="{3F0CE275-BAEC-48E9-B00C-1B635C68F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6" name="Rectangle 25">
            <a:extLst>
              <a:ext uri="{FF2B5EF4-FFF2-40B4-BE49-F238E27FC236}">
                <a16:creationId xmlns:a16="http://schemas.microsoft.com/office/drawing/2014/main" id="{A22C524A-01E1-4209-AE20-DA64F7CB1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pic>
        <p:nvPicPr>
          <p:cNvPr id="7" name="Picture 2" descr="Ascending Graph clipart. Free download transparent .PNG | Creazilla">
            <a:extLst>
              <a:ext uri="{FF2B5EF4-FFF2-40B4-BE49-F238E27FC236}">
                <a16:creationId xmlns:a16="http://schemas.microsoft.com/office/drawing/2014/main" id="{28C1937C-330B-F2F4-AC3D-DCC684597C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244" y="159416"/>
            <a:ext cx="1152281" cy="92643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2CE118CA-F215-CCF6-423D-349A48BD4BBB}"/>
              </a:ext>
            </a:extLst>
          </p:cNvPr>
          <p:cNvSpPr>
            <a:spLocks noGrp="1"/>
          </p:cNvSpPr>
          <p:nvPr>
            <p:ph type="title"/>
          </p:nvPr>
        </p:nvSpPr>
        <p:spPr>
          <a:xfrm>
            <a:off x="3877053" y="2847977"/>
            <a:ext cx="7107289" cy="1924568"/>
          </a:xfrm>
        </p:spPr>
        <p:txBody>
          <a:bodyPr>
            <a:normAutofit fontScale="90000"/>
          </a:bodyPr>
          <a:lstStyle/>
          <a:p>
            <a:r>
              <a:rPr lang="en-GB" sz="4000" b="1" dirty="0">
                <a:latin typeface="Montserrat" panose="00000500000000000000" pitchFamily="2" charset="0"/>
                <a:ea typeface="Calibri" panose="020F0502020204030204" pitchFamily="34" charset="0"/>
                <a:cs typeface="Times New Roman" panose="02020603050405020304" pitchFamily="18" charset="0"/>
              </a:rPr>
              <a:t>10. What’s next?</a:t>
            </a:r>
            <a:br>
              <a:rPr lang="en-GB" sz="4000" dirty="0">
                <a:effectLst/>
                <a:latin typeface="Montserrat" panose="00000500000000000000" pitchFamily="2" charset="0"/>
                <a:ea typeface="Calibri" panose="020F0502020204030204" pitchFamily="34" charset="0"/>
                <a:cs typeface="Times New Roman" panose="02020603050405020304" pitchFamily="18" charset="0"/>
              </a:rPr>
            </a:br>
            <a:br>
              <a:rPr lang="en-GB" sz="4000" b="1" dirty="0">
                <a:effectLst/>
                <a:latin typeface="Montserrat" panose="00000500000000000000" pitchFamily="2" charset="0"/>
                <a:ea typeface="Calibri" panose="020F0502020204030204" pitchFamily="34" charset="0"/>
                <a:cs typeface="Times New Roman" panose="02020603050405020304" pitchFamily="18" charset="0"/>
              </a:rPr>
            </a:br>
            <a:r>
              <a:rPr lang="en-GB" sz="2000" dirty="0">
                <a:effectLst/>
                <a:latin typeface="Montserrat" panose="00000500000000000000" pitchFamily="2" charset="0"/>
                <a:ea typeface="Calibri" panose="020F0502020204030204" pitchFamily="34" charset="0"/>
                <a:cs typeface="Times New Roman" panose="02020603050405020304" pitchFamily="18" charset="0"/>
              </a:rPr>
              <a:t>Expert by experience- </a:t>
            </a:r>
            <a:br>
              <a:rPr lang="en-GB" sz="2000" dirty="0">
                <a:effectLst/>
                <a:latin typeface="Montserrat" panose="00000500000000000000" pitchFamily="2" charset="0"/>
                <a:ea typeface="Calibri" panose="020F0502020204030204" pitchFamily="34" charset="0"/>
                <a:cs typeface="Times New Roman" panose="02020603050405020304" pitchFamily="18" charset="0"/>
              </a:rPr>
            </a:br>
            <a:br>
              <a:rPr lang="en-GB" sz="2000" dirty="0">
                <a:effectLst/>
                <a:latin typeface="Montserrat" panose="00000500000000000000" pitchFamily="2" charset="0"/>
                <a:ea typeface="Calibri" panose="020F0502020204030204" pitchFamily="34" charset="0"/>
                <a:cs typeface="Times New Roman" panose="02020603050405020304" pitchFamily="18" charset="0"/>
              </a:rPr>
            </a:br>
            <a:r>
              <a:rPr lang="en-GB" sz="2000" dirty="0">
                <a:effectLst/>
                <a:latin typeface="Montserrat" panose="00000500000000000000" pitchFamily="2" charset="0"/>
                <a:ea typeface="Calibri" panose="020F0502020204030204" pitchFamily="34" charset="0"/>
                <a:cs typeface="Times New Roman" panose="02020603050405020304" pitchFamily="18" charset="0"/>
              </a:rPr>
              <a:t>gaining feedback from those currently engaging in BFT and identifying those that may wish to assist with promotion of BFT to others.  Will be invited to participate in next scheduled carers group that is delivered by EIP.  Due Feb 2025.</a:t>
            </a:r>
            <a:br>
              <a:rPr lang="en-GB" sz="1800" b="1" dirty="0">
                <a:effectLst/>
                <a:latin typeface="Calibri" panose="020F0502020204030204" pitchFamily="34" charset="0"/>
                <a:ea typeface="Calibri" panose="020F0502020204030204" pitchFamily="34" charset="0"/>
                <a:cs typeface="Times New Roman" panose="02020603050405020304" pitchFamily="18" charset="0"/>
              </a:rPr>
            </a:br>
            <a:endParaRPr lang="en-GB" b="1" dirty="0"/>
          </a:p>
        </p:txBody>
      </p:sp>
    </p:spTree>
    <p:extLst>
      <p:ext uri="{BB962C8B-B14F-4D97-AF65-F5344CB8AC3E}">
        <p14:creationId xmlns:p14="http://schemas.microsoft.com/office/powerpoint/2010/main" val="19488293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03CC1-8092-C88F-320A-BC88DC52D9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D12F1B-97C8-1D34-D107-1656E0FD5279}"/>
              </a:ext>
            </a:extLst>
          </p:cNvPr>
          <p:cNvSpPr>
            <a:spLocks noGrp="1"/>
          </p:cNvSpPr>
          <p:nvPr>
            <p:ph type="ctrTitle"/>
          </p:nvPr>
        </p:nvSpPr>
        <p:spPr>
          <a:xfrm>
            <a:off x="353962" y="1650380"/>
            <a:ext cx="11769212" cy="2277606"/>
          </a:xfrm>
        </p:spPr>
        <p:txBody>
          <a:bodyPr>
            <a:normAutofit fontScale="90000"/>
          </a:bodyPr>
          <a:lstStyle/>
          <a:p>
            <a:br>
              <a:rPr lang="en-GB" sz="6000" b="1" dirty="0">
                <a:latin typeface="Montserrat" panose="00000500000000000000" pitchFamily="2" charset="0"/>
              </a:rPr>
            </a:br>
            <a:br>
              <a:rPr lang="en-GB" sz="6000" b="1" dirty="0">
                <a:latin typeface="Montserrat" panose="00000500000000000000" pitchFamily="2" charset="0"/>
              </a:rPr>
            </a:br>
            <a:br>
              <a:rPr lang="en-GB" sz="6000" b="1" dirty="0">
                <a:latin typeface="Montserrat" panose="00000500000000000000" pitchFamily="2" charset="0"/>
              </a:rPr>
            </a:br>
            <a:br>
              <a:rPr lang="en-GB" sz="6000" b="1" dirty="0">
                <a:latin typeface="Montserrat" panose="00000500000000000000" pitchFamily="2" charset="0"/>
              </a:rPr>
            </a:br>
            <a:br>
              <a:rPr lang="en-GB" sz="6000" b="1" dirty="0">
                <a:latin typeface="Montserrat" panose="00000500000000000000" pitchFamily="2" charset="0"/>
              </a:rPr>
            </a:br>
            <a:br>
              <a:rPr lang="en-GB" sz="6000" b="1" dirty="0">
                <a:latin typeface="Montserrat" panose="00000500000000000000" pitchFamily="2" charset="0"/>
              </a:rPr>
            </a:br>
            <a:br>
              <a:rPr lang="en-GB" sz="6000" b="1" dirty="0">
                <a:latin typeface="Montserrat" panose="00000500000000000000" pitchFamily="2" charset="0"/>
              </a:rPr>
            </a:br>
            <a:br>
              <a:rPr lang="en-GB" sz="6000" b="1" dirty="0">
                <a:latin typeface="Montserrat" panose="00000500000000000000" pitchFamily="2" charset="0"/>
              </a:rPr>
            </a:br>
            <a:br>
              <a:rPr lang="en-GB" sz="6000" b="1" dirty="0">
                <a:latin typeface="Montserrat" panose="00000500000000000000" pitchFamily="2" charset="0"/>
              </a:rPr>
            </a:br>
            <a:br>
              <a:rPr lang="en-GB" sz="6000" b="1" dirty="0">
                <a:latin typeface="Montserrat" panose="00000500000000000000" pitchFamily="2" charset="0"/>
              </a:rPr>
            </a:br>
            <a:br>
              <a:rPr lang="en-GB" sz="6000" b="1" dirty="0">
                <a:latin typeface="Montserrat" panose="00000500000000000000" pitchFamily="2" charset="0"/>
              </a:rPr>
            </a:br>
            <a:br>
              <a:rPr lang="en-GB" sz="6000" b="1" dirty="0">
                <a:latin typeface="Montserrat" panose="00000500000000000000" pitchFamily="2" charset="0"/>
              </a:rPr>
            </a:br>
            <a:br>
              <a:rPr lang="en-GB" sz="6000" b="1" dirty="0">
                <a:latin typeface="Montserrat" panose="00000500000000000000" pitchFamily="2" charset="0"/>
              </a:rPr>
            </a:br>
            <a:br>
              <a:rPr lang="en-GB" sz="6000" b="1" dirty="0">
                <a:latin typeface="Montserrat" panose="00000500000000000000" pitchFamily="2" charset="0"/>
              </a:rPr>
            </a:br>
            <a:br>
              <a:rPr lang="en-GB" sz="6000" b="1" dirty="0">
                <a:latin typeface="Montserrat" panose="00000500000000000000" pitchFamily="2" charset="0"/>
              </a:rPr>
            </a:br>
            <a:br>
              <a:rPr lang="en-GB" sz="6000" b="1" dirty="0">
                <a:latin typeface="Montserrat" panose="00000500000000000000" pitchFamily="2" charset="0"/>
              </a:rPr>
            </a:br>
            <a:br>
              <a:rPr lang="en-GB" sz="6000" b="1" dirty="0">
                <a:latin typeface="Montserrat" panose="00000500000000000000" pitchFamily="2" charset="0"/>
              </a:rPr>
            </a:br>
            <a:r>
              <a:rPr lang="en-GB" sz="6000" b="1" dirty="0">
                <a:latin typeface="Montserrat" panose="00000500000000000000" pitchFamily="2" charset="0"/>
              </a:rPr>
              <a:t>NCAP QI collaborative round two shared learning session four</a:t>
            </a:r>
            <a:br>
              <a:rPr lang="en-GB" sz="4800" b="1" dirty="0">
                <a:latin typeface="Montserrat" panose="00000500000000000000" pitchFamily="2" charset="0"/>
              </a:rPr>
            </a:br>
            <a:br>
              <a:rPr lang="en-GB" sz="4800" b="1" dirty="0">
                <a:latin typeface="Montserrat" panose="00000500000000000000" pitchFamily="2" charset="0"/>
              </a:rPr>
            </a:br>
            <a:r>
              <a:rPr lang="en-GB" sz="4800" b="1" dirty="0">
                <a:latin typeface="Montserrat" panose="00000500000000000000" pitchFamily="2" charset="0"/>
              </a:rPr>
              <a:t>19</a:t>
            </a:r>
            <a:r>
              <a:rPr lang="en-GB" sz="4800" b="1" baseline="30000" dirty="0">
                <a:latin typeface="Montserrat" panose="00000500000000000000" pitchFamily="2" charset="0"/>
              </a:rPr>
              <a:t>th</a:t>
            </a:r>
            <a:r>
              <a:rPr lang="en-GB" sz="4800" b="1" dirty="0">
                <a:latin typeface="Montserrat" panose="00000500000000000000" pitchFamily="2" charset="0"/>
              </a:rPr>
              <a:t> June 2025</a:t>
            </a:r>
            <a:br>
              <a:rPr lang="en-GB" sz="4800" b="1" dirty="0">
                <a:latin typeface="Montserrat" panose="00000500000000000000" pitchFamily="2" charset="0"/>
              </a:rPr>
            </a:br>
            <a:r>
              <a:rPr lang="en-GB" sz="4800" dirty="0">
                <a:latin typeface="Montserrat" panose="00000500000000000000" pitchFamily="2" charset="0"/>
              </a:rPr>
              <a:t>2:00-4:00PM</a:t>
            </a:r>
            <a:br>
              <a:rPr kumimoji="0" lang="en-GB" sz="4400" b="0" i="0" u="none" strike="noStrike" kern="1200" cap="none" spc="-50" normalizeH="0" baseline="0" noProof="0" dirty="0">
                <a:ln>
                  <a:noFill/>
                </a:ln>
                <a:solidFill>
                  <a:prstClr val="black">
                    <a:lumMod val="85000"/>
                    <a:lumOff val="15000"/>
                  </a:prstClr>
                </a:solidFill>
                <a:effectLst/>
                <a:uLnTx/>
                <a:uFillTx/>
                <a:latin typeface="Montserrat" panose="00000500000000000000" pitchFamily="2" charset="0"/>
              </a:rPr>
            </a:br>
            <a:endParaRPr lang="en-GB" sz="4400" dirty="0">
              <a:latin typeface="Montserrat" panose="00000500000000000000" pitchFamily="2" charset="0"/>
            </a:endParaRPr>
          </a:p>
        </p:txBody>
      </p:sp>
      <p:sp>
        <p:nvSpPr>
          <p:cNvPr id="3" name="Subtitle 2">
            <a:extLst>
              <a:ext uri="{FF2B5EF4-FFF2-40B4-BE49-F238E27FC236}">
                <a16:creationId xmlns:a16="http://schemas.microsoft.com/office/drawing/2014/main" id="{E95DA18C-47D3-7290-A67B-C8C0292EF561}"/>
              </a:ext>
            </a:extLst>
          </p:cNvPr>
          <p:cNvSpPr>
            <a:spLocks noGrp="1"/>
          </p:cNvSpPr>
          <p:nvPr>
            <p:ph type="subTitle" idx="1"/>
          </p:nvPr>
        </p:nvSpPr>
        <p:spPr>
          <a:xfrm>
            <a:off x="213756" y="4836893"/>
            <a:ext cx="9284206" cy="1097781"/>
          </a:xfrm>
        </p:spPr>
        <p:txBody>
          <a:bodyPr>
            <a:noAutofit/>
          </a:bodyPr>
          <a:lstStyle/>
          <a:p>
            <a:pPr algn="l"/>
            <a:r>
              <a:rPr lang="en-GB" b="1" dirty="0">
                <a:latin typeface="Montserrat" panose="00000500000000000000" pitchFamily="2" charset="0"/>
              </a:rPr>
              <a:t>Team name: </a:t>
            </a:r>
            <a:r>
              <a:rPr lang="en-GB" dirty="0">
                <a:latin typeface="Montserrat" panose="00000500000000000000" pitchFamily="2" charset="0"/>
              </a:rPr>
              <a:t>Early intervention in Psychosis team- MERSEYCARE</a:t>
            </a:r>
          </a:p>
          <a:p>
            <a:pPr algn="l"/>
            <a:r>
              <a:rPr lang="en-GB" b="1" dirty="0">
                <a:latin typeface="Montserrat" panose="00000500000000000000" pitchFamily="2" charset="0"/>
              </a:rPr>
              <a:t>Team locality: </a:t>
            </a:r>
            <a:r>
              <a:rPr lang="en-GB" dirty="0">
                <a:latin typeface="Montserrat" panose="00000500000000000000" pitchFamily="2" charset="0"/>
              </a:rPr>
              <a:t>Warrington &amp; Halton </a:t>
            </a:r>
          </a:p>
        </p:txBody>
      </p:sp>
      <p:pic>
        <p:nvPicPr>
          <p:cNvPr id="4" name="Picture 3">
            <a:extLst>
              <a:ext uri="{FF2B5EF4-FFF2-40B4-BE49-F238E27FC236}">
                <a16:creationId xmlns:a16="http://schemas.microsoft.com/office/drawing/2014/main" id="{FEC1288F-7A82-17A5-5BAC-8D76C48F5B7A}"/>
              </a:ext>
            </a:extLst>
          </p:cNvPr>
          <p:cNvPicPr>
            <a:picLocks noChangeAspect="1"/>
          </p:cNvPicPr>
          <p:nvPr/>
        </p:nvPicPr>
        <p:blipFill>
          <a:blip r:embed="rId3"/>
          <a:stretch>
            <a:fillRect/>
          </a:stretch>
        </p:blipFill>
        <p:spPr>
          <a:xfrm>
            <a:off x="9470330" y="5053781"/>
            <a:ext cx="2316681" cy="904406"/>
          </a:xfrm>
          <a:prstGeom prst="rect">
            <a:avLst/>
          </a:prstGeom>
        </p:spPr>
      </p:pic>
    </p:spTree>
    <p:extLst>
      <p:ext uri="{BB962C8B-B14F-4D97-AF65-F5344CB8AC3E}">
        <p14:creationId xmlns:p14="http://schemas.microsoft.com/office/powerpoint/2010/main" val="40086806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7B7DA-368D-4B87-F760-7C5FFD9AAD62}"/>
              </a:ext>
            </a:extLst>
          </p:cNvPr>
          <p:cNvSpPr>
            <a:spLocks noGrp="1"/>
          </p:cNvSpPr>
          <p:nvPr>
            <p:ph type="title"/>
          </p:nvPr>
        </p:nvSpPr>
        <p:spPr>
          <a:xfrm>
            <a:off x="771896" y="-200683"/>
            <a:ext cx="10889673" cy="1649473"/>
          </a:xfrm>
        </p:spPr>
        <p:txBody>
          <a:bodyPr>
            <a:normAutofit fontScale="90000"/>
          </a:bodyPr>
          <a:lstStyle/>
          <a:p>
            <a:br>
              <a:rPr lang="en-GB" dirty="0">
                <a:latin typeface="Abadi" panose="020B0604020104020204" pitchFamily="34" charset="0"/>
              </a:rPr>
            </a:br>
            <a:br>
              <a:rPr lang="en-GB" dirty="0">
                <a:latin typeface="Abadi" panose="020B0604020104020204" pitchFamily="34" charset="0"/>
              </a:rPr>
            </a:br>
            <a:br>
              <a:rPr lang="en-GB" dirty="0">
                <a:latin typeface="Abadi" panose="020B0604020104020204" pitchFamily="34" charset="0"/>
              </a:rPr>
            </a:br>
            <a:r>
              <a:rPr lang="en-GB" b="1" u="sng" dirty="0">
                <a:latin typeface="Abadi" panose="020B0604020104020204" pitchFamily="34" charset="0"/>
              </a:rPr>
              <a:t>3</a:t>
            </a:r>
            <a:r>
              <a:rPr lang="en-GB" dirty="0">
                <a:latin typeface="Abadi" panose="020B0604020104020204" pitchFamily="34" charset="0"/>
              </a:rPr>
              <a:t> sides </a:t>
            </a:r>
            <a:br>
              <a:rPr lang="en-GB" dirty="0">
                <a:latin typeface="Abadi" panose="020B0604020104020204" pitchFamily="34" charset="0"/>
              </a:rPr>
            </a:br>
            <a:r>
              <a:rPr lang="en-GB" dirty="0">
                <a:latin typeface="Abadi" panose="020B0604020104020204" pitchFamily="34" charset="0"/>
              </a:rPr>
              <a:t>to every story?</a:t>
            </a:r>
          </a:p>
        </p:txBody>
      </p:sp>
      <p:sp>
        <p:nvSpPr>
          <p:cNvPr id="3" name="Content Placeholder 2">
            <a:extLst>
              <a:ext uri="{FF2B5EF4-FFF2-40B4-BE49-F238E27FC236}">
                <a16:creationId xmlns:a16="http://schemas.microsoft.com/office/drawing/2014/main" id="{43DE736B-1F72-25DE-2031-8C8AB9102B16}"/>
              </a:ext>
            </a:extLst>
          </p:cNvPr>
          <p:cNvSpPr>
            <a:spLocks noGrp="1"/>
          </p:cNvSpPr>
          <p:nvPr>
            <p:ph idx="1"/>
          </p:nvPr>
        </p:nvSpPr>
        <p:spPr>
          <a:xfrm>
            <a:off x="1097280" y="1745672"/>
            <a:ext cx="10058400" cy="4358245"/>
          </a:xfrm>
        </p:spPr>
        <p:txBody>
          <a:bodyPr/>
          <a:lstStyle/>
          <a:p>
            <a:endParaRPr lang="en-GB" sz="2800" dirty="0">
              <a:solidFill>
                <a:srgbClr val="00B050"/>
              </a:solidFill>
            </a:endParaRPr>
          </a:p>
          <a:p>
            <a:endParaRPr lang="en-GB" dirty="0"/>
          </a:p>
        </p:txBody>
      </p:sp>
      <p:pic>
        <p:nvPicPr>
          <p:cNvPr id="7" name="Graphic 6">
            <a:extLst>
              <a:ext uri="{FF2B5EF4-FFF2-40B4-BE49-F238E27FC236}">
                <a16:creationId xmlns:a16="http://schemas.microsoft.com/office/drawing/2014/main" id="{73C44CB6-DD9D-E2A4-7A49-785570D34A8F}"/>
              </a:ext>
            </a:extLst>
          </p:cNvPr>
          <p:cNvPicPr>
            <a:picLocks noChangeAspect="1"/>
          </p:cNvPicPr>
          <p:nvPr/>
        </p:nvPicPr>
        <p:blipFill>
          <a:blip r:embed="rId2">
            <a:extLst>
              <a:ext uri="{96DAC541-7B7A-43D3-8B79-37D633B846F1}">
                <asvg:svgBlip xmlns:asvg="http://schemas.microsoft.com/office/drawing/2016/SVG/main" r:embed="rId3"/>
              </a:ext>
              <a:ext uri="{837473B0-CC2E-450A-ABE3-18F120FF3D39}">
                <a1611:picAttrSrcUrl xmlns:a1611="http://schemas.microsoft.com/office/drawing/2016/11/main" r:id="rId4"/>
              </a:ext>
            </a:extLst>
          </a:blip>
          <a:stretch>
            <a:fillRect/>
          </a:stretch>
        </p:blipFill>
        <p:spPr>
          <a:xfrm>
            <a:off x="2762972" y="0"/>
            <a:ext cx="6666056" cy="6858000"/>
          </a:xfrm>
          <a:prstGeom prst="rect">
            <a:avLst/>
          </a:prstGeom>
        </p:spPr>
      </p:pic>
      <p:sp>
        <p:nvSpPr>
          <p:cNvPr id="8" name="TextBox 7">
            <a:extLst>
              <a:ext uri="{FF2B5EF4-FFF2-40B4-BE49-F238E27FC236}">
                <a16:creationId xmlns:a16="http://schemas.microsoft.com/office/drawing/2014/main" id="{7397BAE0-E74E-5407-A74F-EFF0642B200A}"/>
              </a:ext>
            </a:extLst>
          </p:cNvPr>
          <p:cNvSpPr txBox="1"/>
          <p:nvPr/>
        </p:nvSpPr>
        <p:spPr>
          <a:xfrm>
            <a:off x="6096000" y="592107"/>
            <a:ext cx="2608613" cy="369332"/>
          </a:xfrm>
          <a:prstGeom prst="rect">
            <a:avLst/>
          </a:prstGeom>
          <a:noFill/>
        </p:spPr>
        <p:txBody>
          <a:bodyPr wrap="square" rtlCol="0">
            <a:spAutoFit/>
          </a:bodyPr>
          <a:lstStyle/>
          <a:p>
            <a:r>
              <a:rPr lang="en-GB" b="1" dirty="0">
                <a:solidFill>
                  <a:srgbClr val="7030A0"/>
                </a:solidFill>
              </a:rPr>
              <a:t>Trust View</a:t>
            </a:r>
          </a:p>
        </p:txBody>
      </p:sp>
      <p:sp>
        <p:nvSpPr>
          <p:cNvPr id="11" name="TextBox 10">
            <a:extLst>
              <a:ext uri="{FF2B5EF4-FFF2-40B4-BE49-F238E27FC236}">
                <a16:creationId xmlns:a16="http://schemas.microsoft.com/office/drawing/2014/main" id="{9C31C82A-C0DC-87BC-90A7-C770F93DCEB1}"/>
              </a:ext>
            </a:extLst>
          </p:cNvPr>
          <p:cNvSpPr txBox="1"/>
          <p:nvPr/>
        </p:nvSpPr>
        <p:spPr>
          <a:xfrm>
            <a:off x="3764478" y="2766951"/>
            <a:ext cx="2331522" cy="369332"/>
          </a:xfrm>
          <a:prstGeom prst="rect">
            <a:avLst/>
          </a:prstGeom>
          <a:noFill/>
        </p:spPr>
        <p:txBody>
          <a:bodyPr wrap="square" rtlCol="0">
            <a:spAutoFit/>
          </a:bodyPr>
          <a:lstStyle/>
          <a:p>
            <a:r>
              <a:rPr lang="en-GB" b="1" dirty="0"/>
              <a:t>Patient View</a:t>
            </a:r>
          </a:p>
        </p:txBody>
      </p:sp>
      <p:sp>
        <p:nvSpPr>
          <p:cNvPr id="13" name="TextBox 12">
            <a:extLst>
              <a:ext uri="{FF2B5EF4-FFF2-40B4-BE49-F238E27FC236}">
                <a16:creationId xmlns:a16="http://schemas.microsoft.com/office/drawing/2014/main" id="{D1D3E59D-5EE6-EE78-7143-AD7C3E2D770D}"/>
              </a:ext>
            </a:extLst>
          </p:cNvPr>
          <p:cNvSpPr txBox="1"/>
          <p:nvPr/>
        </p:nvSpPr>
        <p:spPr>
          <a:xfrm>
            <a:off x="6745184" y="4310742"/>
            <a:ext cx="2232561" cy="369332"/>
          </a:xfrm>
          <a:prstGeom prst="rect">
            <a:avLst/>
          </a:prstGeom>
          <a:noFill/>
        </p:spPr>
        <p:txBody>
          <a:bodyPr wrap="square" rtlCol="0">
            <a:spAutoFit/>
          </a:bodyPr>
          <a:lstStyle/>
          <a:p>
            <a:r>
              <a:rPr lang="en-GB" dirty="0">
                <a:solidFill>
                  <a:srgbClr val="C00000"/>
                </a:solidFill>
              </a:rPr>
              <a:t>Staff view</a:t>
            </a:r>
          </a:p>
        </p:txBody>
      </p:sp>
    </p:spTree>
    <p:extLst>
      <p:ext uri="{BB962C8B-B14F-4D97-AF65-F5344CB8AC3E}">
        <p14:creationId xmlns:p14="http://schemas.microsoft.com/office/powerpoint/2010/main" val="11024376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67CC2-CF94-75AB-774C-F0A611052879}"/>
              </a:ext>
            </a:extLst>
          </p:cNvPr>
          <p:cNvSpPr>
            <a:spLocks noGrp="1"/>
          </p:cNvSpPr>
          <p:nvPr>
            <p:ph type="title"/>
          </p:nvPr>
        </p:nvSpPr>
        <p:spPr/>
        <p:txBody>
          <a:bodyPr/>
          <a:lstStyle/>
          <a:p>
            <a:r>
              <a:rPr lang="en-GB" b="1" dirty="0">
                <a:latin typeface="Montserrat SemiBold" panose="020F0502020204030204" pitchFamily="2" charset="0"/>
              </a:rPr>
              <a:t>Where are we now?- </a:t>
            </a:r>
            <a:r>
              <a:rPr lang="en-GB" sz="2000" b="1" dirty="0">
                <a:latin typeface="Montserrat SemiBold" panose="020F0502020204030204" pitchFamily="2" charset="0"/>
              </a:rPr>
              <a:t>Trust perspective</a:t>
            </a:r>
          </a:p>
        </p:txBody>
      </p:sp>
      <p:sp>
        <p:nvSpPr>
          <p:cNvPr id="3" name="Content Placeholder 2">
            <a:extLst>
              <a:ext uri="{FF2B5EF4-FFF2-40B4-BE49-F238E27FC236}">
                <a16:creationId xmlns:a16="http://schemas.microsoft.com/office/drawing/2014/main" id="{B05C24AE-3159-A2B4-122F-B4F612B88CAC}"/>
              </a:ext>
            </a:extLst>
          </p:cNvPr>
          <p:cNvSpPr>
            <a:spLocks noGrp="1"/>
          </p:cNvSpPr>
          <p:nvPr>
            <p:ph idx="1"/>
          </p:nvPr>
        </p:nvSpPr>
        <p:spPr/>
        <p:txBody>
          <a:bodyPr/>
          <a:lstStyle/>
          <a:p>
            <a:r>
              <a:rPr lang="en-GB" b="1" dirty="0"/>
              <a:t>2024   </a:t>
            </a:r>
            <a:r>
              <a:rPr lang="en-GB" dirty="0"/>
              <a:t>April  May  June  July   Aug   Sept  Oct  Nov  Dec   </a:t>
            </a:r>
            <a:r>
              <a:rPr lang="en-GB" b="1" dirty="0"/>
              <a:t>2025</a:t>
            </a:r>
            <a:r>
              <a:rPr lang="en-GB" dirty="0"/>
              <a:t>  Jan   Feb    Mar   Apr   May    Jun</a:t>
            </a:r>
          </a:p>
          <a:p>
            <a:r>
              <a:rPr lang="en-GB" dirty="0"/>
              <a:t>            </a:t>
            </a:r>
            <a:r>
              <a:rPr lang="en-GB" sz="1400" b="1" dirty="0">
                <a:latin typeface="Montserrat Light" panose="00000400000000000000" pitchFamily="2" charset="0"/>
              </a:rPr>
              <a:t>10.8%    9.5%     10.0%    9.9%   9.7%    9.2%    9.4%   9.5%    10.6%             12.3%  14.2%   13.5%   14.4%    16.4%       16.9%</a:t>
            </a:r>
          </a:p>
        </p:txBody>
      </p:sp>
      <p:pic>
        <p:nvPicPr>
          <p:cNvPr id="5" name="Picture 4" descr="A red arrow with a black background&#10;&#10;AI-generated content may be incorrect.">
            <a:extLst>
              <a:ext uri="{FF2B5EF4-FFF2-40B4-BE49-F238E27FC236}">
                <a16:creationId xmlns:a16="http://schemas.microsoft.com/office/drawing/2014/main" id="{EC92C267-6E83-1316-129A-1517440ECDD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668235" y="2578190"/>
            <a:ext cx="8572500" cy="3762375"/>
          </a:xfrm>
          <a:prstGeom prst="rect">
            <a:avLst/>
          </a:prstGeom>
        </p:spPr>
      </p:pic>
      <p:sp>
        <p:nvSpPr>
          <p:cNvPr id="6" name="TextBox 5">
            <a:extLst>
              <a:ext uri="{FF2B5EF4-FFF2-40B4-BE49-F238E27FC236}">
                <a16:creationId xmlns:a16="http://schemas.microsoft.com/office/drawing/2014/main" id="{8F85A644-4AE8-F51E-4AAF-B183E9A72565}"/>
              </a:ext>
            </a:extLst>
          </p:cNvPr>
          <p:cNvSpPr txBox="1"/>
          <p:nvPr/>
        </p:nvSpPr>
        <p:spPr>
          <a:xfrm>
            <a:off x="1668235" y="6340565"/>
            <a:ext cx="8572500" cy="230832"/>
          </a:xfrm>
          <a:prstGeom prst="rect">
            <a:avLst/>
          </a:prstGeom>
          <a:noFill/>
        </p:spPr>
        <p:txBody>
          <a:bodyPr wrap="square" rtlCol="0">
            <a:spAutoFit/>
          </a:bodyPr>
          <a:lstStyle/>
          <a:p>
            <a:r>
              <a:rPr lang="en-GB" sz="900">
                <a:hlinkClick r:id="rId3" tooltip="https://freepngimg.com/png/25650-stock-market-graph-up-transparent-background"/>
              </a:rPr>
              <a:t>This Photo</a:t>
            </a:r>
            <a:r>
              <a:rPr lang="en-GB" sz="900"/>
              <a:t> by Unknown Author is licensed under </a:t>
            </a:r>
            <a:r>
              <a:rPr lang="en-GB" sz="900">
                <a:hlinkClick r:id="rId4" tooltip="https://creativecommons.org/licenses/by-nc/3.0/"/>
              </a:rPr>
              <a:t>CC BY-NC</a:t>
            </a:r>
            <a:endParaRPr lang="en-GB" sz="900"/>
          </a:p>
        </p:txBody>
      </p:sp>
    </p:spTree>
    <p:extLst>
      <p:ext uri="{BB962C8B-B14F-4D97-AF65-F5344CB8AC3E}">
        <p14:creationId xmlns:p14="http://schemas.microsoft.com/office/powerpoint/2010/main" val="7928373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person holding a microphone&#10;&#10;AI-generated content may be incorrect.">
            <a:extLst>
              <a:ext uri="{FF2B5EF4-FFF2-40B4-BE49-F238E27FC236}">
                <a16:creationId xmlns:a16="http://schemas.microsoft.com/office/drawing/2014/main" id="{102D5693-B23C-3095-3522-FFC395256E7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35230" y="249382"/>
            <a:ext cx="9144000" cy="6553200"/>
          </a:xfrm>
          <a:prstGeom prst="rect">
            <a:avLst/>
          </a:prstGeom>
        </p:spPr>
      </p:pic>
      <p:sp>
        <p:nvSpPr>
          <p:cNvPr id="4" name="TextBox 3">
            <a:extLst>
              <a:ext uri="{FF2B5EF4-FFF2-40B4-BE49-F238E27FC236}">
                <a16:creationId xmlns:a16="http://schemas.microsoft.com/office/drawing/2014/main" id="{8D10E9AC-E144-2A98-7A1D-E711233A6114}"/>
              </a:ext>
            </a:extLst>
          </p:cNvPr>
          <p:cNvSpPr txBox="1"/>
          <p:nvPr/>
        </p:nvSpPr>
        <p:spPr>
          <a:xfrm>
            <a:off x="1543792" y="1021278"/>
            <a:ext cx="6970816" cy="3816429"/>
          </a:xfrm>
          <a:prstGeom prst="rect">
            <a:avLst/>
          </a:prstGeom>
          <a:noFill/>
        </p:spPr>
        <p:txBody>
          <a:bodyPr wrap="square" rtlCol="0">
            <a:spAutoFit/>
          </a:bodyPr>
          <a:lstStyle/>
          <a:p>
            <a:r>
              <a:rPr lang="en-GB" sz="1400" dirty="0">
                <a:latin typeface="ADLaM Display" panose="02010000000000000000" pitchFamily="2" charset="0"/>
                <a:ea typeface="ADLaM Display" panose="02010000000000000000" pitchFamily="2" charset="0"/>
                <a:cs typeface="ADLaM Display" panose="02010000000000000000" pitchFamily="2" charset="0"/>
              </a:rPr>
              <a:t>Danny </a:t>
            </a:r>
            <a:r>
              <a:rPr lang="en-GB" sz="1400" dirty="0" err="1">
                <a:latin typeface="ADLaM Display" panose="02010000000000000000" pitchFamily="2" charset="0"/>
                <a:ea typeface="ADLaM Display" panose="02010000000000000000" pitchFamily="2" charset="0"/>
                <a:cs typeface="ADLaM Display" panose="02010000000000000000" pitchFamily="2" charset="0"/>
              </a:rPr>
              <a:t>CBTp</a:t>
            </a:r>
            <a:r>
              <a:rPr lang="en-GB" sz="1400" dirty="0">
                <a:latin typeface="ADLaM Display" panose="02010000000000000000" pitchFamily="2" charset="0"/>
                <a:ea typeface="ADLaM Display" panose="02010000000000000000" pitchFamily="2" charset="0"/>
                <a:cs typeface="ADLaM Display" panose="02010000000000000000" pitchFamily="2" charset="0"/>
              </a:rPr>
              <a:t> -</a:t>
            </a:r>
          </a:p>
          <a:p>
            <a:r>
              <a:rPr lang="en-GB" sz="1400" dirty="0">
                <a:latin typeface="ADLaM Display" panose="02010000000000000000" pitchFamily="2" charset="0"/>
                <a:ea typeface="ADLaM Display" panose="02010000000000000000" pitchFamily="2" charset="0"/>
                <a:cs typeface="ADLaM Display" panose="02010000000000000000" pitchFamily="2" charset="0"/>
              </a:rPr>
              <a:t>‘I can now see the benefit of starting BFT sooner with patients new to the pathway, it really helps with the overall formulation’</a:t>
            </a:r>
          </a:p>
          <a:p>
            <a:endParaRPr lang="en-GB" sz="1600" dirty="0">
              <a:solidFill>
                <a:srgbClr val="FF0000"/>
              </a:solidFill>
              <a:latin typeface="Mangal Pro" panose="020B0502040204020203" pitchFamily="2" charset="0"/>
              <a:cs typeface="Mangal Pro" panose="020B0502040204020203" pitchFamily="2" charset="0"/>
            </a:endParaRPr>
          </a:p>
          <a:p>
            <a:r>
              <a:rPr lang="en-GB" sz="1400" dirty="0">
                <a:solidFill>
                  <a:schemeClr val="accent1"/>
                </a:solidFill>
                <a:latin typeface="ADLaM Display" panose="02010000000000000000" pitchFamily="2" charset="0"/>
                <a:ea typeface="ADLaM Display" panose="02010000000000000000" pitchFamily="2" charset="0"/>
                <a:cs typeface="ADLaM Display" panose="02010000000000000000" pitchFamily="2" charset="0"/>
              </a:rPr>
              <a:t>Helen SNP- (ongoing session 7)</a:t>
            </a:r>
          </a:p>
          <a:p>
            <a:r>
              <a:rPr lang="en-GB" sz="1400" dirty="0">
                <a:solidFill>
                  <a:schemeClr val="accent1"/>
                </a:solidFill>
                <a:latin typeface="ADLaM Display" panose="02010000000000000000" pitchFamily="2" charset="0"/>
                <a:ea typeface="ADLaM Display" panose="02010000000000000000" pitchFamily="2" charset="0"/>
                <a:cs typeface="ADLaM Display" panose="02010000000000000000" pitchFamily="2" charset="0"/>
              </a:rPr>
              <a:t>‘It’s good, especially when you get a good family who are really eager to get engaged’</a:t>
            </a:r>
          </a:p>
          <a:p>
            <a:endParaRPr lang="en-GB" sz="1400" dirty="0">
              <a:solidFill>
                <a:schemeClr val="accent1"/>
              </a:solidFill>
              <a:latin typeface="ADLaM Display" panose="02010000000000000000" pitchFamily="2" charset="0"/>
              <a:ea typeface="ADLaM Display" panose="02010000000000000000" pitchFamily="2" charset="0"/>
              <a:cs typeface="ADLaM Display" panose="02010000000000000000" pitchFamily="2" charset="0"/>
            </a:endParaRPr>
          </a:p>
          <a:p>
            <a:r>
              <a:rPr lang="en-GB" sz="1400" dirty="0">
                <a:solidFill>
                  <a:srgbClr val="7030A0"/>
                </a:solidFill>
                <a:latin typeface="Abadi" panose="020B0604020104020204" pitchFamily="34" charset="0"/>
              </a:rPr>
              <a:t>Richard SNP- ‘I prefer to do it with my own patients, I have learned more in that one hour about my family, than I have over the past year as a key worker.  Family hold the key to that locked door’</a:t>
            </a:r>
          </a:p>
          <a:p>
            <a:endParaRPr lang="en-GB" sz="1600" dirty="0">
              <a:solidFill>
                <a:srgbClr val="7030A0"/>
              </a:solidFill>
              <a:latin typeface="Abadi" panose="020B0604020104020204" pitchFamily="34" charset="0"/>
            </a:endParaRPr>
          </a:p>
          <a:p>
            <a:r>
              <a:rPr lang="en-GB" sz="1400" b="1" dirty="0">
                <a:solidFill>
                  <a:srgbClr val="002060"/>
                </a:solidFill>
                <a:latin typeface="Abadi" panose="020B0604020104020204" pitchFamily="34" charset="0"/>
              </a:rPr>
              <a:t>Osarogie- Student Nurse</a:t>
            </a:r>
          </a:p>
          <a:p>
            <a:r>
              <a:rPr lang="en-GB" sz="1400" b="1" dirty="0">
                <a:solidFill>
                  <a:srgbClr val="002060"/>
                </a:solidFill>
                <a:latin typeface="Abadi" panose="020B0604020104020204" pitchFamily="34" charset="0"/>
              </a:rPr>
              <a:t>After witnessing a BFT session, I feel that all services should be offering  this!</a:t>
            </a:r>
          </a:p>
          <a:p>
            <a:endParaRPr lang="en-GB" sz="1400" dirty="0">
              <a:solidFill>
                <a:srgbClr val="7030A0"/>
              </a:solidFill>
              <a:latin typeface="Abadi" panose="020B0604020104020204" pitchFamily="34" charset="0"/>
            </a:endParaRPr>
          </a:p>
          <a:p>
            <a:endParaRPr lang="en-GB" sz="1400" dirty="0">
              <a:solidFill>
                <a:srgbClr val="7030A0"/>
              </a:solidFill>
              <a:latin typeface="Abadi" panose="020B0604020104020204" pitchFamily="34" charset="0"/>
            </a:endParaRPr>
          </a:p>
          <a:p>
            <a:endParaRPr lang="en-GB" sz="1400" dirty="0">
              <a:solidFill>
                <a:schemeClr val="accent1"/>
              </a:solidFill>
              <a:latin typeface="ADLaM Display" panose="02010000000000000000" pitchFamily="2" charset="0"/>
              <a:ea typeface="ADLaM Display" panose="02010000000000000000" pitchFamily="2" charset="0"/>
              <a:cs typeface="ADLaM Display" panose="02010000000000000000" pitchFamily="2" charset="0"/>
            </a:endParaRPr>
          </a:p>
        </p:txBody>
      </p:sp>
      <p:sp>
        <p:nvSpPr>
          <p:cNvPr id="6" name="TextBox 5">
            <a:extLst>
              <a:ext uri="{FF2B5EF4-FFF2-40B4-BE49-F238E27FC236}">
                <a16:creationId xmlns:a16="http://schemas.microsoft.com/office/drawing/2014/main" id="{089D2B90-6F66-33E0-EAC2-23E7CED17490}"/>
              </a:ext>
            </a:extLst>
          </p:cNvPr>
          <p:cNvSpPr txBox="1"/>
          <p:nvPr/>
        </p:nvSpPr>
        <p:spPr>
          <a:xfrm>
            <a:off x="1377538" y="403761"/>
            <a:ext cx="8146472" cy="369332"/>
          </a:xfrm>
          <a:prstGeom prst="rect">
            <a:avLst/>
          </a:prstGeom>
          <a:noFill/>
        </p:spPr>
        <p:txBody>
          <a:bodyPr wrap="square" rtlCol="0">
            <a:spAutoFit/>
          </a:bodyPr>
          <a:lstStyle/>
          <a:p>
            <a:r>
              <a:rPr lang="en-GB" b="1" dirty="0"/>
              <a:t>Staff perspective</a:t>
            </a:r>
          </a:p>
        </p:txBody>
      </p:sp>
    </p:spTree>
    <p:extLst>
      <p:ext uri="{BB962C8B-B14F-4D97-AF65-F5344CB8AC3E}">
        <p14:creationId xmlns:p14="http://schemas.microsoft.com/office/powerpoint/2010/main" val="31989873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2BAB70B-60F7-0A64-917F-5C71DB52A29F}"/>
              </a:ext>
            </a:extLst>
          </p:cNvPr>
          <p:cNvSpPr txBox="1"/>
          <p:nvPr/>
        </p:nvSpPr>
        <p:spPr>
          <a:xfrm>
            <a:off x="106878" y="178130"/>
            <a:ext cx="11994078" cy="7294305"/>
          </a:xfrm>
          <a:prstGeom prst="rect">
            <a:avLst/>
          </a:prstGeom>
          <a:noFill/>
        </p:spPr>
        <p:txBody>
          <a:bodyPr wrap="square" rtlCol="0">
            <a:spAutoFit/>
          </a:bodyPr>
          <a:lstStyle/>
          <a:p>
            <a:r>
              <a:rPr lang="en-GB" b="1" dirty="0">
                <a:latin typeface="Abadi" panose="020B0604020104020204" pitchFamily="34" charset="0"/>
              </a:rPr>
              <a:t>Staff Perspective</a:t>
            </a:r>
          </a:p>
          <a:p>
            <a:r>
              <a:rPr lang="en-GB" dirty="0">
                <a:solidFill>
                  <a:srgbClr val="FFC000"/>
                </a:solidFill>
                <a:latin typeface="Abadi" panose="020B0604020104020204" pitchFamily="34" charset="0"/>
              </a:rPr>
              <a:t>Nic SNP-</a:t>
            </a:r>
          </a:p>
          <a:p>
            <a:r>
              <a:rPr lang="en-GB" dirty="0">
                <a:solidFill>
                  <a:srgbClr val="FFC000"/>
                </a:solidFill>
                <a:latin typeface="Abadi" panose="020B0604020104020204" pitchFamily="34" charset="0"/>
              </a:rPr>
              <a:t>‘I was working with a family and I noticed that an individual would always respond with a no when covering the making a positive request section.  The receiving family member noticed this and when this was discussed, the person responded by saying that they felt they were giving them an option. Consider the use of words that are used, especially if any of the family have any additional complex needs </a:t>
            </a:r>
          </a:p>
          <a:p>
            <a:r>
              <a:rPr lang="en-GB" dirty="0"/>
              <a:t> </a:t>
            </a:r>
          </a:p>
          <a:p>
            <a:r>
              <a:rPr lang="en-GB" dirty="0">
                <a:solidFill>
                  <a:srgbClr val="FF0000"/>
                </a:solidFill>
                <a:latin typeface="Abadi" panose="020B0604020104020204" pitchFamily="34" charset="0"/>
              </a:rPr>
              <a:t>Lou Team Sec- </a:t>
            </a:r>
          </a:p>
          <a:p>
            <a:r>
              <a:rPr lang="en-GB" dirty="0">
                <a:solidFill>
                  <a:srgbClr val="FF0000"/>
                </a:solidFill>
                <a:latin typeface="Abadi" panose="020B0604020104020204" pitchFamily="34" charset="0"/>
              </a:rPr>
              <a:t>I am not BFT trained, but I do have regular communication with patients and their carers/family members as the calls come directly through to the office.  I have heard a significant change first hand- plus Its cheaper and less messy than a gun!</a:t>
            </a:r>
          </a:p>
          <a:p>
            <a:endParaRPr lang="en-GB" dirty="0"/>
          </a:p>
          <a:p>
            <a:r>
              <a:rPr lang="en-GB" dirty="0">
                <a:solidFill>
                  <a:srgbClr val="00B050"/>
                </a:solidFill>
                <a:latin typeface="Abadi" panose="020B0604020104020204" pitchFamily="34" charset="0"/>
              </a:rPr>
              <a:t>Debbie- STR</a:t>
            </a:r>
          </a:p>
          <a:p>
            <a:r>
              <a:rPr lang="en-GB" dirty="0">
                <a:solidFill>
                  <a:srgbClr val="00B050"/>
                </a:solidFill>
                <a:latin typeface="Abadi" panose="020B0604020104020204" pitchFamily="34" charset="0"/>
              </a:rPr>
              <a:t>‘It really helps improve communication skills, when we get stressed, we forget how to communicate kindly.   </a:t>
            </a:r>
          </a:p>
          <a:p>
            <a:r>
              <a:rPr lang="en-GB" dirty="0">
                <a:solidFill>
                  <a:srgbClr val="00B050"/>
                </a:solidFill>
                <a:latin typeface="Abadi" panose="020B0604020104020204" pitchFamily="34" charset="0"/>
              </a:rPr>
              <a:t>I tell my families, that from the training, I utilise those skills at home.</a:t>
            </a:r>
          </a:p>
          <a:p>
            <a:r>
              <a:rPr lang="en-GB" dirty="0">
                <a:solidFill>
                  <a:srgbClr val="00B050"/>
                </a:solidFill>
                <a:latin typeface="Abadi" panose="020B0604020104020204" pitchFamily="34" charset="0"/>
              </a:rPr>
              <a:t>We don’t just preach, we practice!  We are not teaching others what they don’t already know, we are just reminding them of those key steps to continue to be effective!</a:t>
            </a:r>
          </a:p>
          <a:p>
            <a:endParaRPr lang="en-GB" dirty="0">
              <a:solidFill>
                <a:srgbClr val="00B050"/>
              </a:solidFill>
              <a:latin typeface="Abadi" panose="020B0604020104020204" pitchFamily="34" charset="0"/>
            </a:endParaRPr>
          </a:p>
          <a:p>
            <a:r>
              <a:rPr lang="en-GB" dirty="0">
                <a:solidFill>
                  <a:schemeClr val="bg2">
                    <a:lumMod val="50000"/>
                  </a:schemeClr>
                </a:solidFill>
                <a:latin typeface="Abadi" panose="020B0604020104020204" pitchFamily="34" charset="0"/>
              </a:rPr>
              <a:t>Leanne SNP-</a:t>
            </a:r>
          </a:p>
          <a:p>
            <a:r>
              <a:rPr lang="en-GB" dirty="0">
                <a:solidFill>
                  <a:schemeClr val="bg2">
                    <a:lumMod val="50000"/>
                  </a:schemeClr>
                </a:solidFill>
                <a:latin typeface="Abadi" panose="020B0604020104020204" pitchFamily="34" charset="0"/>
              </a:rPr>
              <a:t>I have just trained in BFT and I am waiting to start with my first family.  The team are currently working with one of my patients and they have been able to feedback information to me that I just don’t see when I am attending my keyworker visits.  With this information, it will help me navigate my future contacts.</a:t>
            </a:r>
          </a:p>
          <a:p>
            <a:endParaRPr lang="en-GB" dirty="0"/>
          </a:p>
          <a:p>
            <a:r>
              <a:rPr lang="en-GB" dirty="0"/>
              <a:t> </a:t>
            </a:r>
          </a:p>
          <a:p>
            <a:endParaRPr lang="en-GB" dirty="0"/>
          </a:p>
        </p:txBody>
      </p:sp>
    </p:spTree>
    <p:extLst>
      <p:ext uri="{BB962C8B-B14F-4D97-AF65-F5344CB8AC3E}">
        <p14:creationId xmlns:p14="http://schemas.microsoft.com/office/powerpoint/2010/main" val="15314397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BF097-9B47-C2B6-43E4-D2485ABC8A20}"/>
              </a:ext>
            </a:extLst>
          </p:cNvPr>
          <p:cNvSpPr>
            <a:spLocks noGrp="1"/>
          </p:cNvSpPr>
          <p:nvPr>
            <p:ph type="title"/>
          </p:nvPr>
        </p:nvSpPr>
        <p:spPr>
          <a:xfrm rot="10800000" flipV="1">
            <a:off x="1068779" y="522514"/>
            <a:ext cx="10086901" cy="805407"/>
          </a:xfrm>
        </p:spPr>
        <p:txBody>
          <a:bodyPr>
            <a:normAutofit/>
          </a:bodyPr>
          <a:lstStyle/>
          <a:p>
            <a:r>
              <a:rPr lang="en-GB" dirty="0">
                <a:latin typeface="Montserrat Black" panose="00000A00000000000000" pitchFamily="2" charset="0"/>
              </a:rPr>
              <a:t>Tips- </a:t>
            </a:r>
            <a:r>
              <a:rPr lang="en-GB" sz="2000" b="1" dirty="0">
                <a:latin typeface="Montserrat Medium" panose="00000600000000000000" pitchFamily="2" charset="0"/>
              </a:rPr>
              <a:t>Staff perspective</a:t>
            </a:r>
          </a:p>
        </p:txBody>
      </p:sp>
      <p:pic>
        <p:nvPicPr>
          <p:cNvPr id="5" name="Content Placeholder 4">
            <a:extLst>
              <a:ext uri="{FF2B5EF4-FFF2-40B4-BE49-F238E27FC236}">
                <a16:creationId xmlns:a16="http://schemas.microsoft.com/office/drawing/2014/main" id="{118FCE39-0E86-F0B8-AD7D-DA1AF5DA7935}"/>
              </a:ext>
            </a:extLst>
          </p:cNvPr>
          <p:cNvPicPr>
            <a:picLocks noGrp="1" noChangeAspect="1"/>
          </p:cNvPicPr>
          <p:nvPr>
            <p:ph idx="1"/>
          </p:nvPr>
        </p:nvPicPr>
        <p:blipFill>
          <a:blip r:embed="rId3">
            <a:extLst>
              <a:ext uri="{96DAC541-7B7A-43D3-8B79-37D633B846F1}">
                <asvg:svgBlip xmlns:asvg="http://schemas.microsoft.com/office/drawing/2016/SVG/main" r:embed="rId4"/>
              </a:ext>
              <a:ext uri="{837473B0-CC2E-450A-ABE3-18F120FF3D39}">
                <a1611:picAttrSrcUrl xmlns:a1611="http://schemas.microsoft.com/office/drawing/2016/11/main" r:id="rId5"/>
              </a:ext>
            </a:extLst>
          </a:blip>
          <a:stretch>
            <a:fillRect/>
          </a:stretch>
        </p:blipFill>
        <p:spPr>
          <a:xfrm>
            <a:off x="4114800" y="1846263"/>
            <a:ext cx="4022725" cy="4022725"/>
          </a:xfrm>
        </p:spPr>
      </p:pic>
      <p:sp>
        <p:nvSpPr>
          <p:cNvPr id="6" name="TextBox 5">
            <a:extLst>
              <a:ext uri="{FF2B5EF4-FFF2-40B4-BE49-F238E27FC236}">
                <a16:creationId xmlns:a16="http://schemas.microsoft.com/office/drawing/2014/main" id="{82AEE434-03E8-0903-D9C5-4D3186077ED7}"/>
              </a:ext>
            </a:extLst>
          </p:cNvPr>
          <p:cNvSpPr txBox="1"/>
          <p:nvPr/>
        </p:nvSpPr>
        <p:spPr>
          <a:xfrm>
            <a:off x="4114800" y="5868988"/>
            <a:ext cx="4022725" cy="230832"/>
          </a:xfrm>
          <a:prstGeom prst="rect">
            <a:avLst/>
          </a:prstGeom>
          <a:noFill/>
        </p:spPr>
        <p:txBody>
          <a:bodyPr wrap="square" rtlCol="0">
            <a:spAutoFit/>
          </a:bodyPr>
          <a:lstStyle/>
          <a:p>
            <a:r>
              <a:rPr lang="en-GB" sz="900">
                <a:hlinkClick r:id="rId5" tooltip="https://wiki.mlz-garching.de/ufit:index"/>
              </a:rPr>
              <a:t>This Photo</a:t>
            </a:r>
            <a:r>
              <a:rPr lang="en-GB" sz="900"/>
              <a:t> by Unknown Author is licensed under </a:t>
            </a:r>
            <a:r>
              <a:rPr lang="en-GB" sz="900">
                <a:hlinkClick r:id="rId6" tooltip="https://creativecommons.org/licenses/by-sa/3.0/"/>
              </a:rPr>
              <a:t>CC BY-SA</a:t>
            </a:r>
            <a:endParaRPr lang="en-GB" sz="900"/>
          </a:p>
        </p:txBody>
      </p:sp>
      <p:sp>
        <p:nvSpPr>
          <p:cNvPr id="7" name="TextBox 6">
            <a:extLst>
              <a:ext uri="{FF2B5EF4-FFF2-40B4-BE49-F238E27FC236}">
                <a16:creationId xmlns:a16="http://schemas.microsoft.com/office/drawing/2014/main" id="{F7E36F3D-3C8A-8CF3-ECFB-3AB10B364E7B}"/>
              </a:ext>
            </a:extLst>
          </p:cNvPr>
          <p:cNvSpPr txBox="1"/>
          <p:nvPr/>
        </p:nvSpPr>
        <p:spPr>
          <a:xfrm>
            <a:off x="178130" y="1718057"/>
            <a:ext cx="11412187" cy="7571303"/>
          </a:xfrm>
          <a:prstGeom prst="rect">
            <a:avLst/>
          </a:prstGeom>
          <a:noFill/>
        </p:spPr>
        <p:txBody>
          <a:bodyPr wrap="square" rtlCol="0">
            <a:spAutoFit/>
          </a:bodyPr>
          <a:lstStyle/>
          <a:p>
            <a:r>
              <a:rPr lang="en-GB" dirty="0"/>
              <a:t>‘</a:t>
            </a:r>
            <a:r>
              <a:rPr lang="en-GB" dirty="0">
                <a:solidFill>
                  <a:schemeClr val="accent2">
                    <a:lumMod val="50000"/>
                  </a:schemeClr>
                </a:solidFill>
                <a:latin typeface="Abadi" panose="020B0604020104020204" pitchFamily="34" charset="0"/>
              </a:rPr>
              <a:t>we need to ensure that we are strict with the time- I suggest that you implement a timer to keep you on track, its helped me’- Michelle SNP</a:t>
            </a:r>
          </a:p>
          <a:p>
            <a:endParaRPr lang="en-GB" dirty="0">
              <a:solidFill>
                <a:schemeClr val="accent2">
                  <a:lumMod val="50000"/>
                </a:schemeClr>
              </a:solidFill>
              <a:latin typeface="Abadi" panose="020B0604020104020204" pitchFamily="34" charset="0"/>
            </a:endParaRPr>
          </a:p>
          <a:p>
            <a:endParaRPr lang="en-GB" dirty="0">
              <a:solidFill>
                <a:schemeClr val="accent2">
                  <a:lumMod val="50000"/>
                </a:schemeClr>
              </a:solidFill>
              <a:latin typeface="Abadi" panose="020B0604020104020204" pitchFamily="34" charset="0"/>
            </a:endParaRPr>
          </a:p>
          <a:p>
            <a:r>
              <a:rPr lang="en-GB" dirty="0">
                <a:solidFill>
                  <a:srgbClr val="FF0000"/>
                </a:solidFill>
              </a:rPr>
              <a:t>Paul SNP- (ongoing, at session 4)- ‘BFT is </a:t>
            </a:r>
          </a:p>
          <a:p>
            <a:r>
              <a:rPr lang="en-GB" dirty="0">
                <a:solidFill>
                  <a:srgbClr val="FF0000"/>
                </a:solidFill>
              </a:rPr>
              <a:t>Boss to be fair, its actually good, </a:t>
            </a:r>
          </a:p>
          <a:p>
            <a:r>
              <a:rPr lang="en-GB" dirty="0">
                <a:solidFill>
                  <a:srgbClr val="FF0000"/>
                </a:solidFill>
              </a:rPr>
              <a:t>I don’t know whether to start taking out </a:t>
            </a:r>
          </a:p>
          <a:p>
            <a:r>
              <a:rPr lang="en-GB" dirty="0">
                <a:solidFill>
                  <a:srgbClr val="FF0000"/>
                </a:solidFill>
              </a:rPr>
              <a:t>the family assessment to all of my patients </a:t>
            </a:r>
          </a:p>
          <a:p>
            <a:r>
              <a:rPr lang="en-GB" dirty="0">
                <a:solidFill>
                  <a:srgbClr val="FF0000"/>
                </a:solidFill>
              </a:rPr>
              <a:t>to help find out more about the family’.</a:t>
            </a:r>
          </a:p>
          <a:p>
            <a:endParaRPr lang="en-GB" dirty="0">
              <a:solidFill>
                <a:srgbClr val="FF0000"/>
              </a:solidFill>
            </a:endParaRPr>
          </a:p>
          <a:p>
            <a:r>
              <a:rPr lang="en-GB" dirty="0">
                <a:solidFill>
                  <a:schemeClr val="accent5"/>
                </a:solidFill>
                <a:latin typeface="Abadi" panose="020B0604020104020204" pitchFamily="34" charset="0"/>
              </a:rPr>
              <a:t>Karina OT-</a:t>
            </a:r>
          </a:p>
          <a:p>
            <a:r>
              <a:rPr lang="en-GB" dirty="0">
                <a:solidFill>
                  <a:schemeClr val="accent5"/>
                </a:solidFill>
                <a:latin typeface="Abadi" panose="020B0604020104020204" pitchFamily="34" charset="0"/>
              </a:rPr>
              <a:t>‘I understand people are anxious about BFT, </a:t>
            </a:r>
          </a:p>
          <a:p>
            <a:r>
              <a:rPr lang="en-GB" dirty="0">
                <a:solidFill>
                  <a:schemeClr val="accent5"/>
                </a:solidFill>
                <a:latin typeface="Abadi" panose="020B0604020104020204" pitchFamily="34" charset="0"/>
              </a:rPr>
              <a:t>when you are in it, it will dissipate quickly,</a:t>
            </a:r>
          </a:p>
          <a:p>
            <a:r>
              <a:rPr lang="en-GB" dirty="0">
                <a:solidFill>
                  <a:schemeClr val="accent5"/>
                </a:solidFill>
                <a:latin typeface="Abadi" panose="020B0604020104020204" pitchFamily="34" charset="0"/>
              </a:rPr>
              <a:t> always have your manual’.</a:t>
            </a:r>
          </a:p>
          <a:p>
            <a:endParaRPr lang="en-GB" dirty="0">
              <a:solidFill>
                <a:srgbClr val="00B0F0"/>
              </a:solidFill>
              <a:latin typeface="Mangal Pro" panose="00000500000000000000" pitchFamily="2" charset="0"/>
              <a:cs typeface="Mangal Pro" panose="00000500000000000000" pitchFamily="2" charset="0"/>
            </a:endParaRPr>
          </a:p>
          <a:p>
            <a:r>
              <a:rPr lang="en-GB" dirty="0">
                <a:solidFill>
                  <a:srgbClr val="00B0F0"/>
                </a:solidFill>
                <a:latin typeface="Mangal Pro" panose="00000500000000000000" pitchFamily="2" charset="0"/>
                <a:cs typeface="Mangal Pro" panose="00000500000000000000" pitchFamily="2" charset="0"/>
              </a:rPr>
              <a:t>Hayley SNP-’Invest in your patients</a:t>
            </a:r>
          </a:p>
          <a:p>
            <a:r>
              <a:rPr lang="en-GB" dirty="0">
                <a:solidFill>
                  <a:srgbClr val="00B0F0"/>
                </a:solidFill>
                <a:latin typeface="Mangal Pro" panose="00000500000000000000" pitchFamily="2" charset="0"/>
                <a:cs typeface="Mangal Pro" panose="00000500000000000000" pitchFamily="2" charset="0"/>
              </a:rPr>
              <a:t> and they will invest in you too’</a:t>
            </a:r>
          </a:p>
          <a:p>
            <a:endParaRPr lang="en-GB" dirty="0">
              <a:solidFill>
                <a:srgbClr val="FF0000"/>
              </a:solidFill>
            </a:endParaRPr>
          </a:p>
          <a:p>
            <a:r>
              <a:rPr lang="en-GB" dirty="0"/>
              <a:t> </a:t>
            </a:r>
          </a:p>
          <a:p>
            <a:endParaRPr lang="en-GB" dirty="0">
              <a:solidFill>
                <a:schemeClr val="accent2">
                  <a:lumMod val="50000"/>
                </a:schemeClr>
              </a:solidFill>
              <a:latin typeface="Abadi" panose="020B0604020104020204" pitchFamily="34" charset="0"/>
            </a:endParaRPr>
          </a:p>
          <a:p>
            <a:endParaRPr lang="en-GB" dirty="0">
              <a:solidFill>
                <a:schemeClr val="accent2">
                  <a:lumMod val="50000"/>
                </a:schemeClr>
              </a:solidFill>
              <a:latin typeface="Abadi" panose="020B0604020104020204" pitchFamily="34" charset="0"/>
            </a:endParaRPr>
          </a:p>
          <a:p>
            <a:endParaRPr lang="en-GB" dirty="0">
              <a:solidFill>
                <a:schemeClr val="accent2">
                  <a:lumMod val="50000"/>
                </a:schemeClr>
              </a:solidFill>
              <a:latin typeface="Abadi" panose="020B0604020104020204" pitchFamily="34" charset="0"/>
            </a:endParaRPr>
          </a:p>
          <a:p>
            <a:endParaRPr lang="en-GB" dirty="0">
              <a:solidFill>
                <a:schemeClr val="accent2">
                  <a:lumMod val="50000"/>
                </a:schemeClr>
              </a:solidFill>
              <a:latin typeface="Abadi" panose="020B0604020104020204" pitchFamily="34" charset="0"/>
            </a:endParaRPr>
          </a:p>
          <a:p>
            <a:endParaRPr lang="en-GB" dirty="0">
              <a:solidFill>
                <a:schemeClr val="accent2">
                  <a:lumMod val="50000"/>
                </a:schemeClr>
              </a:solidFill>
              <a:latin typeface="Abadi" panose="020B0604020104020204" pitchFamily="34" charset="0"/>
            </a:endParaRPr>
          </a:p>
          <a:p>
            <a:endParaRPr lang="en-GB" dirty="0">
              <a:solidFill>
                <a:schemeClr val="accent2">
                  <a:lumMod val="50000"/>
                </a:schemeClr>
              </a:solidFill>
              <a:latin typeface="Abadi" panose="020B0604020104020204" pitchFamily="34" charset="0"/>
            </a:endParaRPr>
          </a:p>
          <a:p>
            <a:endParaRPr lang="en-GB" dirty="0">
              <a:solidFill>
                <a:schemeClr val="accent2">
                  <a:lumMod val="50000"/>
                </a:schemeClr>
              </a:solidFill>
              <a:latin typeface="Abadi" panose="020B0604020104020204" pitchFamily="34" charset="0"/>
            </a:endParaRPr>
          </a:p>
          <a:p>
            <a:endParaRPr lang="en-GB" dirty="0">
              <a:solidFill>
                <a:schemeClr val="accent2">
                  <a:lumMod val="50000"/>
                </a:schemeClr>
              </a:solidFill>
              <a:latin typeface="Abadi" panose="020B0604020104020204" pitchFamily="34" charset="0"/>
            </a:endParaRPr>
          </a:p>
        </p:txBody>
      </p:sp>
      <p:sp>
        <p:nvSpPr>
          <p:cNvPr id="8" name="TextBox 7">
            <a:extLst>
              <a:ext uri="{FF2B5EF4-FFF2-40B4-BE49-F238E27FC236}">
                <a16:creationId xmlns:a16="http://schemas.microsoft.com/office/drawing/2014/main" id="{8CF6F3E9-4D3E-B4E2-C308-05A528090A8D}"/>
              </a:ext>
            </a:extLst>
          </p:cNvPr>
          <p:cNvSpPr txBox="1"/>
          <p:nvPr/>
        </p:nvSpPr>
        <p:spPr>
          <a:xfrm>
            <a:off x="7410203" y="2090058"/>
            <a:ext cx="4310743" cy="646331"/>
          </a:xfrm>
          <a:prstGeom prst="rect">
            <a:avLst/>
          </a:prstGeom>
          <a:noFill/>
        </p:spPr>
        <p:txBody>
          <a:bodyPr wrap="square" rtlCol="0">
            <a:spAutoFit/>
          </a:bodyPr>
          <a:lstStyle/>
          <a:p>
            <a:r>
              <a:rPr lang="en-GB" dirty="0"/>
              <a:t>‘</a:t>
            </a:r>
            <a:r>
              <a:rPr lang="en-GB" dirty="0">
                <a:solidFill>
                  <a:srgbClr val="00B050"/>
                </a:solidFill>
                <a:latin typeface="Abadi" panose="020B0604020104020204" pitchFamily="34" charset="0"/>
              </a:rPr>
              <a:t>Richard SNP- Prepare before, it helps with the structure’</a:t>
            </a:r>
          </a:p>
        </p:txBody>
      </p:sp>
      <p:sp>
        <p:nvSpPr>
          <p:cNvPr id="9" name="TextBox 8">
            <a:extLst>
              <a:ext uri="{FF2B5EF4-FFF2-40B4-BE49-F238E27FC236}">
                <a16:creationId xmlns:a16="http://schemas.microsoft.com/office/drawing/2014/main" id="{AA35A17E-9773-9E69-7180-D8EB0E36A98C}"/>
              </a:ext>
            </a:extLst>
          </p:cNvPr>
          <p:cNvSpPr txBox="1"/>
          <p:nvPr/>
        </p:nvSpPr>
        <p:spPr>
          <a:xfrm>
            <a:off x="6840187" y="2980184"/>
            <a:ext cx="4880759" cy="3139321"/>
          </a:xfrm>
          <a:prstGeom prst="rect">
            <a:avLst/>
          </a:prstGeom>
          <a:noFill/>
        </p:spPr>
        <p:txBody>
          <a:bodyPr wrap="square" rtlCol="0">
            <a:spAutoFit/>
          </a:bodyPr>
          <a:lstStyle/>
          <a:p>
            <a:r>
              <a:rPr lang="en-GB" dirty="0">
                <a:solidFill>
                  <a:srgbClr val="0070C0"/>
                </a:solidFill>
              </a:rPr>
              <a:t>            </a:t>
            </a:r>
            <a:r>
              <a:rPr lang="en-GB" dirty="0">
                <a:solidFill>
                  <a:srgbClr val="0070C0"/>
                </a:solidFill>
                <a:latin typeface="Amasis MT Pro" panose="020F0502020204030204" pitchFamily="18" charset="0"/>
              </a:rPr>
              <a:t>Scott SNP-  (session 10)- </a:t>
            </a:r>
          </a:p>
          <a:p>
            <a:r>
              <a:rPr lang="en-GB" dirty="0">
                <a:solidFill>
                  <a:srgbClr val="0070C0"/>
                </a:solidFill>
                <a:latin typeface="Amasis MT Pro" panose="020F0502020204030204" pitchFamily="18" charset="0"/>
              </a:rPr>
              <a:t>‘   Don’t be afraid of being flexible, especially            around the family. We had a family and at the observed problem-solving section, the patients partner asked why are we doing this.  </a:t>
            </a:r>
          </a:p>
          <a:p>
            <a:endParaRPr lang="en-GB" dirty="0">
              <a:solidFill>
                <a:srgbClr val="0070C0"/>
              </a:solidFill>
              <a:latin typeface="Amasis MT Pro" panose="020F0502020204030204" pitchFamily="18" charset="0"/>
            </a:endParaRPr>
          </a:p>
          <a:p>
            <a:r>
              <a:rPr lang="en-GB" dirty="0">
                <a:solidFill>
                  <a:srgbClr val="0070C0"/>
                </a:solidFill>
                <a:latin typeface="Amasis MT Pro" panose="020F0502020204030204" pitchFamily="18" charset="0"/>
              </a:rPr>
              <a:t>This led to an open conversation about what aspects would be beneficial and this allowed us to keep the engagement with the family.  I feel if we hadn’t done this, they wouldn’t have continued’.</a:t>
            </a:r>
          </a:p>
        </p:txBody>
      </p:sp>
    </p:spTree>
    <p:extLst>
      <p:ext uri="{BB962C8B-B14F-4D97-AF65-F5344CB8AC3E}">
        <p14:creationId xmlns:p14="http://schemas.microsoft.com/office/powerpoint/2010/main" val="10847670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D87CBC6-928A-F78E-B704-C0FC8B3BD57A}"/>
              </a:ext>
            </a:extLst>
          </p:cNvPr>
          <p:cNvSpPr txBox="1"/>
          <p:nvPr/>
        </p:nvSpPr>
        <p:spPr>
          <a:xfrm>
            <a:off x="391886" y="629391"/>
            <a:ext cx="11245932" cy="6217087"/>
          </a:xfrm>
          <a:prstGeom prst="rect">
            <a:avLst/>
          </a:prstGeom>
          <a:noFill/>
        </p:spPr>
        <p:txBody>
          <a:bodyPr wrap="square" rtlCol="0">
            <a:spAutoFit/>
          </a:bodyPr>
          <a:lstStyle/>
          <a:p>
            <a:r>
              <a:rPr lang="en-GB" dirty="0">
                <a:solidFill>
                  <a:schemeClr val="tx2"/>
                </a:solidFill>
                <a:latin typeface="Abadi" panose="020B0604020104020204" pitchFamily="34" charset="0"/>
              </a:rPr>
              <a:t>Debbie- STR (10 sessions)- </a:t>
            </a:r>
          </a:p>
          <a:p>
            <a:r>
              <a:rPr lang="en-GB" dirty="0">
                <a:solidFill>
                  <a:schemeClr val="tx2"/>
                </a:solidFill>
                <a:latin typeface="Abadi" panose="020B0604020104020204" pitchFamily="34" charset="0"/>
              </a:rPr>
              <a:t>‘you saved our marriage’                                              </a:t>
            </a:r>
            <a:r>
              <a:rPr lang="en-GB" sz="2000" b="1" dirty="0">
                <a:solidFill>
                  <a:schemeClr val="tx2"/>
                </a:solidFill>
                <a:latin typeface="Abadi" panose="020B0604020104020204" pitchFamily="34" charset="0"/>
              </a:rPr>
              <a:t>Patient Perspective</a:t>
            </a:r>
          </a:p>
          <a:p>
            <a:endParaRPr lang="en-GB" dirty="0"/>
          </a:p>
          <a:p>
            <a:r>
              <a:rPr lang="en-GB" dirty="0">
                <a:solidFill>
                  <a:schemeClr val="accent3">
                    <a:lumMod val="50000"/>
                  </a:schemeClr>
                </a:solidFill>
                <a:latin typeface="Abadi" panose="020B0604020104020204" pitchFamily="34" charset="0"/>
              </a:rPr>
              <a:t>Hayley- SNP- (38 sessions)</a:t>
            </a:r>
          </a:p>
          <a:p>
            <a:r>
              <a:rPr lang="en-GB" dirty="0">
                <a:solidFill>
                  <a:schemeClr val="accent3">
                    <a:lumMod val="50000"/>
                  </a:schemeClr>
                </a:solidFill>
                <a:latin typeface="Abadi" panose="020B0604020104020204" pitchFamily="34" charset="0"/>
              </a:rPr>
              <a:t>‘It's an underrated intervention; it's probably THE most important intervention that we offer’.</a:t>
            </a:r>
          </a:p>
          <a:p>
            <a:r>
              <a:rPr lang="en-GB" dirty="0">
                <a:solidFill>
                  <a:schemeClr val="accent3">
                    <a:lumMod val="50000"/>
                  </a:schemeClr>
                </a:solidFill>
                <a:latin typeface="Abadi" panose="020B0604020104020204" pitchFamily="34" charset="0"/>
              </a:rPr>
              <a:t>I was working with a male who was aged 21 years of age who had ADHD and psychosis.  The aim of this was to help improve his relationship with his mum.</a:t>
            </a:r>
          </a:p>
          <a:p>
            <a:r>
              <a:rPr lang="en-GB" dirty="0">
                <a:solidFill>
                  <a:schemeClr val="accent3">
                    <a:lumMod val="50000"/>
                  </a:schemeClr>
                </a:solidFill>
                <a:latin typeface="Abadi" panose="020B0604020104020204" pitchFamily="34" charset="0"/>
              </a:rPr>
              <a:t>He did not wish to engage initially, but as this progressed, he became more comfortable.</a:t>
            </a:r>
          </a:p>
          <a:p>
            <a:endParaRPr lang="en-GB" dirty="0"/>
          </a:p>
          <a:p>
            <a:r>
              <a:rPr lang="en-GB" dirty="0">
                <a:solidFill>
                  <a:srgbClr val="7030A0"/>
                </a:solidFill>
                <a:latin typeface="Abadi" panose="020B0604020104020204" pitchFamily="34" charset="0"/>
              </a:rPr>
              <a:t>Michelle SNP- (18 sessions)</a:t>
            </a:r>
          </a:p>
          <a:p>
            <a:r>
              <a:rPr lang="en-GB" dirty="0">
                <a:solidFill>
                  <a:srgbClr val="7030A0"/>
                </a:solidFill>
                <a:latin typeface="Abadi" panose="020B0604020104020204" pitchFamily="34" charset="0"/>
              </a:rPr>
              <a:t>‘I remember thinking that I was attending a BFT sessions with parents who were professionals, an educated family, that I worried may not have been responsive.  They fully embraced the process, and this helped me reflect that it isn’t about teaching others to suck eggs, the skills are transferrable outside of the family and this is the note that I take in now, to all of my BFT sessions.  BFT knows no bias!’</a:t>
            </a:r>
          </a:p>
          <a:p>
            <a:r>
              <a:rPr lang="en-GB" dirty="0"/>
              <a:t> </a:t>
            </a:r>
          </a:p>
          <a:p>
            <a:r>
              <a:rPr lang="en-GB" dirty="0">
                <a:solidFill>
                  <a:srgbClr val="92D050"/>
                </a:solidFill>
                <a:latin typeface="Abadi" panose="020B0604020104020204" pitchFamily="34" charset="0"/>
              </a:rPr>
              <a:t>Dawn SNP (14 sessions)</a:t>
            </a:r>
          </a:p>
          <a:p>
            <a:r>
              <a:rPr lang="en-GB" dirty="0">
                <a:solidFill>
                  <a:srgbClr val="92D050"/>
                </a:solidFill>
                <a:latin typeface="Abadi" panose="020B0604020104020204" pitchFamily="34" charset="0"/>
              </a:rPr>
              <a:t>‘I was working with a family, who’s son was our patient, he also experienced autism. The implementation of BFT made considerable differences for the family.  It did this by reducing the frequency of his autism meltdowns.  I feel that this was achieved as it provided our patient opportunity and time to speak and his observed behaviours that family struggled with reduced.  He got his voice again.  The sessions were chaotically wonderful’.</a:t>
            </a:r>
          </a:p>
          <a:p>
            <a:r>
              <a:rPr lang="en-GB" dirty="0"/>
              <a:t> </a:t>
            </a:r>
          </a:p>
          <a:p>
            <a:endParaRPr lang="en-GB" dirty="0"/>
          </a:p>
        </p:txBody>
      </p:sp>
    </p:spTree>
    <p:extLst>
      <p:ext uri="{BB962C8B-B14F-4D97-AF65-F5344CB8AC3E}">
        <p14:creationId xmlns:p14="http://schemas.microsoft.com/office/powerpoint/2010/main" val="37875586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A6E925D-6A9B-09C0-81C4-190A12A4C301}"/>
              </a:ext>
            </a:extLst>
          </p:cNvPr>
          <p:cNvSpPr txBox="1"/>
          <p:nvPr/>
        </p:nvSpPr>
        <p:spPr>
          <a:xfrm>
            <a:off x="570016" y="688769"/>
            <a:ext cx="10521537" cy="2800767"/>
          </a:xfrm>
          <a:prstGeom prst="rect">
            <a:avLst/>
          </a:prstGeom>
          <a:noFill/>
        </p:spPr>
        <p:txBody>
          <a:bodyPr wrap="square" rtlCol="0">
            <a:spAutoFit/>
          </a:bodyPr>
          <a:lstStyle/>
          <a:p>
            <a:r>
              <a:rPr lang="en-GB" sz="8800" dirty="0">
                <a:latin typeface="Abadi" panose="020B0604020104020204" pitchFamily="34" charset="0"/>
              </a:rPr>
              <a:t>Did the Quality Improvement work?</a:t>
            </a:r>
          </a:p>
        </p:txBody>
      </p:sp>
      <p:sp>
        <p:nvSpPr>
          <p:cNvPr id="5" name="TextBox 4">
            <a:extLst>
              <a:ext uri="{FF2B5EF4-FFF2-40B4-BE49-F238E27FC236}">
                <a16:creationId xmlns:a16="http://schemas.microsoft.com/office/drawing/2014/main" id="{2F64C227-C8CA-DE26-FC81-15C2F07D8725}"/>
              </a:ext>
            </a:extLst>
          </p:cNvPr>
          <p:cNvSpPr txBox="1"/>
          <p:nvPr/>
        </p:nvSpPr>
        <p:spPr>
          <a:xfrm>
            <a:off x="570016" y="3429000"/>
            <a:ext cx="8277101" cy="1754326"/>
          </a:xfrm>
          <a:prstGeom prst="rect">
            <a:avLst/>
          </a:prstGeom>
          <a:noFill/>
        </p:spPr>
        <p:txBody>
          <a:bodyPr wrap="square">
            <a:spAutoFit/>
          </a:bodyPr>
          <a:lstStyle/>
          <a:p>
            <a:endParaRPr lang="en-GB" sz="1800" b="1" dirty="0">
              <a:effectLst/>
              <a:latin typeface="Montserrat" panose="00000500000000000000" pitchFamily="2" charset="0"/>
              <a:ea typeface="Calibri" panose="020F0502020204030204" pitchFamily="34" charset="0"/>
              <a:cs typeface="Times New Roman" panose="02020603050405020304" pitchFamily="18" charset="0"/>
            </a:endParaRPr>
          </a:p>
          <a:p>
            <a:endParaRPr lang="en-GB" b="1" dirty="0">
              <a:latin typeface="Montserrat" panose="00000500000000000000" pitchFamily="2" charset="0"/>
              <a:ea typeface="Calibri" panose="020F0502020204030204" pitchFamily="34" charset="0"/>
              <a:cs typeface="Times New Roman" panose="02020603050405020304" pitchFamily="18" charset="0"/>
            </a:endParaRPr>
          </a:p>
          <a:p>
            <a:endParaRPr lang="en-GB" sz="1800" b="1" dirty="0">
              <a:effectLst/>
              <a:latin typeface="Montserrat" panose="00000500000000000000" pitchFamily="2" charset="0"/>
              <a:ea typeface="Calibri" panose="020F0502020204030204" pitchFamily="34" charset="0"/>
              <a:cs typeface="Times New Roman" panose="02020603050405020304" pitchFamily="18" charset="0"/>
            </a:endParaRPr>
          </a:p>
          <a:p>
            <a:endParaRPr lang="en-GB" b="1" dirty="0">
              <a:latin typeface="Montserrat" panose="00000500000000000000" pitchFamily="2" charset="0"/>
              <a:ea typeface="Calibri" panose="020F0502020204030204" pitchFamily="34" charset="0"/>
              <a:cs typeface="Times New Roman" panose="02020603050405020304" pitchFamily="18" charset="0"/>
            </a:endParaRPr>
          </a:p>
          <a:p>
            <a:r>
              <a:rPr lang="en-GB" sz="1800" b="1" dirty="0">
                <a:solidFill>
                  <a:srgbClr val="0070C0"/>
                </a:solidFill>
                <a:effectLst/>
                <a:latin typeface="Montserrat" panose="00000500000000000000" pitchFamily="2" charset="0"/>
                <a:ea typeface="Calibri" panose="020F0502020204030204" pitchFamily="34" charset="0"/>
                <a:cs typeface="Times New Roman" panose="02020603050405020304" pitchFamily="18" charset="0"/>
              </a:rPr>
              <a:t>To increase the uptake of BFT, for all eligible patients and their families. The aim is to have a 10% increase in the uptake.</a:t>
            </a:r>
            <a:endParaRPr lang="en-GB" dirty="0">
              <a:solidFill>
                <a:srgbClr val="0070C0"/>
              </a:solidFill>
            </a:endParaRPr>
          </a:p>
        </p:txBody>
      </p:sp>
    </p:spTree>
    <p:extLst>
      <p:ext uri="{BB962C8B-B14F-4D97-AF65-F5344CB8AC3E}">
        <p14:creationId xmlns:p14="http://schemas.microsoft.com/office/powerpoint/2010/main" val="41804375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green check mark on a black background&#10;&#10;AI-generated content may be incorrect.">
            <a:extLst>
              <a:ext uri="{FF2B5EF4-FFF2-40B4-BE49-F238E27FC236}">
                <a16:creationId xmlns:a16="http://schemas.microsoft.com/office/drawing/2014/main" id="{9DE45A98-5C82-A136-2376-A9004DB03D8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139915" y="2235346"/>
            <a:ext cx="1572954" cy="1572954"/>
          </a:xfrm>
          <a:prstGeom prst="rect">
            <a:avLst/>
          </a:prstGeom>
        </p:spPr>
      </p:pic>
      <p:pic>
        <p:nvPicPr>
          <p:cNvPr id="7" name="Picture 6" descr="A hand giving a thumbs up&#10;&#10;AI-generated content may be incorrect.">
            <a:extLst>
              <a:ext uri="{FF2B5EF4-FFF2-40B4-BE49-F238E27FC236}">
                <a16:creationId xmlns:a16="http://schemas.microsoft.com/office/drawing/2014/main" id="{9F326FDD-7EB0-E427-7AC3-FA7FD7BC17D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524000" y="3633849"/>
            <a:ext cx="4449288" cy="2059844"/>
          </a:xfrm>
          <a:prstGeom prst="rect">
            <a:avLst/>
          </a:prstGeom>
        </p:spPr>
      </p:pic>
      <p:pic>
        <p:nvPicPr>
          <p:cNvPr id="9" name="Picture 8" descr="A person pointing at a graph&#10;&#10;AI-generated content may be incorrect.">
            <a:extLst>
              <a:ext uri="{FF2B5EF4-FFF2-40B4-BE49-F238E27FC236}">
                <a16:creationId xmlns:a16="http://schemas.microsoft.com/office/drawing/2014/main" id="{3B619A5E-24D9-8328-638D-CC05A09FBE2C}"/>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83128" y="0"/>
            <a:ext cx="2683824" cy="2059844"/>
          </a:xfrm>
          <a:prstGeom prst="rect">
            <a:avLst/>
          </a:prstGeom>
        </p:spPr>
      </p:pic>
      <p:pic>
        <p:nvPicPr>
          <p:cNvPr id="12" name="Picture 11" descr="A group of arrows pointing up&#10;&#10;AI-generated content may be incorrect.">
            <a:extLst>
              <a:ext uri="{FF2B5EF4-FFF2-40B4-BE49-F238E27FC236}">
                <a16:creationId xmlns:a16="http://schemas.microsoft.com/office/drawing/2014/main" id="{3B086AF3-973A-7E20-72E4-DAC844CEBEB6}"/>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5270318" y="118752"/>
            <a:ext cx="4158689" cy="1941091"/>
          </a:xfrm>
          <a:prstGeom prst="rect">
            <a:avLst/>
          </a:prstGeom>
        </p:spPr>
      </p:pic>
      <p:sp>
        <p:nvSpPr>
          <p:cNvPr id="15" name="TextBox 14">
            <a:extLst>
              <a:ext uri="{FF2B5EF4-FFF2-40B4-BE49-F238E27FC236}">
                <a16:creationId xmlns:a16="http://schemas.microsoft.com/office/drawing/2014/main" id="{5D69519A-40B6-FA89-95BF-8D947E26C349}"/>
              </a:ext>
            </a:extLst>
          </p:cNvPr>
          <p:cNvSpPr txBox="1"/>
          <p:nvPr/>
        </p:nvSpPr>
        <p:spPr>
          <a:xfrm>
            <a:off x="4417621" y="2513992"/>
            <a:ext cx="2630537" cy="1015663"/>
          </a:xfrm>
          <a:prstGeom prst="rect">
            <a:avLst/>
          </a:prstGeom>
          <a:noFill/>
        </p:spPr>
        <p:txBody>
          <a:bodyPr wrap="square" rtlCol="0">
            <a:spAutoFit/>
          </a:bodyPr>
          <a:lstStyle/>
          <a:p>
            <a:r>
              <a:rPr lang="en-GB" sz="6000" dirty="0"/>
              <a:t>   YES</a:t>
            </a:r>
          </a:p>
        </p:txBody>
      </p:sp>
      <p:pic>
        <p:nvPicPr>
          <p:cNvPr id="17" name="Picture 16" descr="A black background with text&#10;&#10;AI-generated content may be incorrect.">
            <a:extLst>
              <a:ext uri="{FF2B5EF4-FFF2-40B4-BE49-F238E27FC236}">
                <a16:creationId xmlns:a16="http://schemas.microsoft.com/office/drawing/2014/main" id="{9F2E5704-7E15-FFB3-31AD-64E1B3A92371}"/>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279611" y="1068024"/>
            <a:ext cx="3758744" cy="5896099"/>
          </a:xfrm>
          <a:prstGeom prst="rect">
            <a:avLst/>
          </a:prstGeom>
        </p:spPr>
      </p:pic>
      <p:pic>
        <p:nvPicPr>
          <p:cNvPr id="20" name="Picture 19" descr="A chalkboard with a pair of glasses and a book&#10;&#10;AI-generated content may be incorrect.">
            <a:extLst>
              <a:ext uri="{FF2B5EF4-FFF2-40B4-BE49-F238E27FC236}">
                <a16:creationId xmlns:a16="http://schemas.microsoft.com/office/drawing/2014/main" id="{76E9297B-4B78-9DB2-F140-68345E89BD78}"/>
              </a:ext>
            </a:extLst>
          </p:cNvPr>
          <p:cNvPicPr>
            <a:picLocks noChangeAspect="1"/>
          </p:cNvPicPr>
          <p:nvPr/>
        </p:nvPicPr>
        <p:blipFill>
          <a:blip r:embed="rId12">
            <a:extLst>
              <a:ext uri="{28A0092B-C50C-407E-A947-70E740481C1C}">
                <a14:useLocalDpi xmlns:a14="http://schemas.microsoft.com/office/drawing/2010/main" val="0"/>
              </a:ext>
              <a:ext uri="{837473B0-CC2E-450A-ABE3-18F120FF3D39}">
                <a1611:picAttrSrcUrl xmlns:a1611="http://schemas.microsoft.com/office/drawing/2016/11/main" r:id="rId13"/>
              </a:ext>
            </a:extLst>
          </a:blip>
          <a:stretch>
            <a:fillRect/>
          </a:stretch>
        </p:blipFill>
        <p:spPr>
          <a:xfrm>
            <a:off x="6852061" y="3935040"/>
            <a:ext cx="5153892" cy="1320606"/>
          </a:xfrm>
          <a:prstGeom prst="rect">
            <a:avLst/>
          </a:prstGeom>
        </p:spPr>
      </p:pic>
    </p:spTree>
    <p:extLst>
      <p:ext uri="{BB962C8B-B14F-4D97-AF65-F5344CB8AC3E}">
        <p14:creationId xmlns:p14="http://schemas.microsoft.com/office/powerpoint/2010/main" val="941056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48E1B-7F20-B558-639A-48188DFCE040}"/>
              </a:ext>
            </a:extLst>
          </p:cNvPr>
          <p:cNvSpPr>
            <a:spLocks noGrp="1"/>
          </p:cNvSpPr>
          <p:nvPr>
            <p:ph type="title" idx="4294967295"/>
          </p:nvPr>
        </p:nvSpPr>
        <p:spPr>
          <a:xfrm>
            <a:off x="314325" y="136525"/>
            <a:ext cx="11877675" cy="755650"/>
          </a:xfrm>
        </p:spPr>
        <p:txBody>
          <a:bodyPr>
            <a:noAutofit/>
          </a:bodyPr>
          <a:lstStyle/>
          <a:p>
            <a:pPr lvl="0">
              <a:lnSpc>
                <a:spcPct val="107000"/>
              </a:lnSpc>
              <a:spcAft>
                <a:spcPts val="800"/>
              </a:spcAft>
            </a:pPr>
            <a:r>
              <a:rPr kumimoji="0" lang="en-GB" sz="3600" b="1" i="0" u="none" strike="noStrike" kern="1200" cap="none" spc="-50" normalizeH="0" baseline="0" noProof="0" dirty="0">
                <a:ln>
                  <a:noFill/>
                </a:ln>
                <a:solidFill>
                  <a:prstClr val="black">
                    <a:lumMod val="75000"/>
                    <a:lumOff val="25000"/>
                  </a:prstClr>
                </a:solidFill>
                <a:effectLst/>
                <a:uLnTx/>
                <a:uFillTx/>
                <a:latin typeface="Montserrat" panose="00000500000000000000" pitchFamily="2" charset="0"/>
              </a:rPr>
              <a:t>Our diagnostic work and conclusions</a:t>
            </a:r>
            <a:endParaRPr lang="en-GB" sz="3600" b="1" dirty="0">
              <a:latin typeface="Montserrat" panose="00000500000000000000" pitchFamily="2" charset="0"/>
            </a:endParaRPr>
          </a:p>
        </p:txBody>
      </p:sp>
      <p:sp>
        <p:nvSpPr>
          <p:cNvPr id="3" name="TextBox 2">
            <a:extLst>
              <a:ext uri="{FF2B5EF4-FFF2-40B4-BE49-F238E27FC236}">
                <a16:creationId xmlns:a16="http://schemas.microsoft.com/office/drawing/2014/main" id="{7B9EBF58-AB84-7EF1-78A1-A29BBED451B2}"/>
              </a:ext>
            </a:extLst>
          </p:cNvPr>
          <p:cNvSpPr txBox="1"/>
          <p:nvPr/>
        </p:nvSpPr>
        <p:spPr>
          <a:xfrm>
            <a:off x="314324" y="1319841"/>
            <a:ext cx="11495237" cy="1200329"/>
          </a:xfrm>
          <a:prstGeom prst="rect">
            <a:avLst/>
          </a:prstGeom>
          <a:noFill/>
        </p:spPr>
        <p:txBody>
          <a:bodyPr wrap="square" rtlCol="0">
            <a:spAutoFit/>
          </a:bodyPr>
          <a:lstStyle/>
          <a:p>
            <a:r>
              <a:rPr lang="en-GB" dirty="0"/>
              <a:t>We initially started our carer programme by running groups. These groups were poorly attended, and this sparked an interest in research to see why these groups didn’t work and what could be better for offering a carer support and education programme. In our initial questionnaires it was highlighted that the majority of friends and family members would prefer a 1-1 session. Therefore, for the first part of this project was offering 1-1 carer appointments.</a:t>
            </a:r>
          </a:p>
        </p:txBody>
      </p:sp>
      <p:graphicFrame>
        <p:nvGraphicFramePr>
          <p:cNvPr id="9" name="TextBox 6">
            <a:extLst>
              <a:ext uri="{FF2B5EF4-FFF2-40B4-BE49-F238E27FC236}">
                <a16:creationId xmlns:a16="http://schemas.microsoft.com/office/drawing/2014/main" id="{06D0E9E6-16FD-37B4-D5D7-7FBD8CF56728}"/>
              </a:ext>
            </a:extLst>
          </p:cNvPr>
          <p:cNvGraphicFramePr/>
          <p:nvPr/>
        </p:nvGraphicFramePr>
        <p:xfrm>
          <a:off x="5158597" y="2828826"/>
          <a:ext cx="6227539" cy="32932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Chart 10">
            <a:extLst>
              <a:ext uri="{FF2B5EF4-FFF2-40B4-BE49-F238E27FC236}">
                <a16:creationId xmlns:a16="http://schemas.microsoft.com/office/drawing/2014/main" id="{8C531A22-D89F-C539-6E60-3D9F81DFCB9F}"/>
              </a:ext>
            </a:extLst>
          </p:cNvPr>
          <p:cNvGraphicFramePr/>
          <p:nvPr/>
        </p:nvGraphicFramePr>
        <p:xfrm>
          <a:off x="314324" y="2828826"/>
          <a:ext cx="4507842" cy="3293209"/>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6640374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65FAC09-EB20-2707-F34B-B80B230CC24C}"/>
              </a:ext>
            </a:extLst>
          </p:cNvPr>
          <p:cNvSpPr txBox="1"/>
          <p:nvPr/>
        </p:nvSpPr>
        <p:spPr>
          <a:xfrm>
            <a:off x="285008" y="874609"/>
            <a:ext cx="11150930" cy="4616648"/>
          </a:xfrm>
          <a:prstGeom prst="rect">
            <a:avLst/>
          </a:prstGeom>
          <a:noFill/>
        </p:spPr>
        <p:txBody>
          <a:bodyPr wrap="square" rtlCol="0">
            <a:spAutoFit/>
          </a:bodyPr>
          <a:lstStyle/>
          <a:p>
            <a:r>
              <a:rPr lang="en-GB" sz="3600" b="1" dirty="0">
                <a:latin typeface="Abadi" panose="020B0604020104020204" pitchFamily="34" charset="0"/>
              </a:rPr>
              <a:t>What's next for Warrington and </a:t>
            </a:r>
          </a:p>
          <a:p>
            <a:r>
              <a:rPr lang="en-GB" sz="3600" b="1" dirty="0">
                <a:latin typeface="Abadi" panose="020B0604020104020204" pitchFamily="34" charset="0"/>
              </a:rPr>
              <a:t>Halton EIP BFT QI?</a:t>
            </a:r>
          </a:p>
          <a:p>
            <a:endParaRPr lang="en-GB" sz="3600" b="1" dirty="0">
              <a:latin typeface="Abadi" panose="020B0604020104020204" pitchFamily="34" charset="0"/>
            </a:endParaRPr>
          </a:p>
          <a:p>
            <a:r>
              <a:rPr lang="en-GB" sz="3200" b="1" dirty="0">
                <a:latin typeface="Abadi" panose="020B0604020104020204" pitchFamily="34" charset="0"/>
              </a:rPr>
              <a:t>1 Gain recordings from staff, so this can be used within carer focused education programmes as a way to encourage referrals </a:t>
            </a:r>
          </a:p>
          <a:p>
            <a:endParaRPr lang="en-GB" sz="3600" b="1" dirty="0">
              <a:latin typeface="Abadi" panose="020B0604020104020204" pitchFamily="34" charset="0"/>
            </a:endParaRPr>
          </a:p>
          <a:p>
            <a:r>
              <a:rPr lang="en-GB" sz="3200" b="1" dirty="0">
                <a:latin typeface="Abadi" panose="020B0604020104020204" pitchFamily="34" charset="0"/>
              </a:rPr>
              <a:t>2 Gain video recordings from patients that have completed BFT </a:t>
            </a:r>
          </a:p>
          <a:p>
            <a:endParaRPr lang="en-GB" sz="3600" dirty="0">
              <a:latin typeface="Abadi" panose="020B0604020104020204" pitchFamily="34" charset="0"/>
            </a:endParaRPr>
          </a:p>
          <a:p>
            <a:r>
              <a:rPr lang="en-GB" dirty="0">
                <a:solidFill>
                  <a:schemeClr val="tx2"/>
                </a:solidFill>
                <a:latin typeface="Abadi" panose="020B0604020104020204" pitchFamily="34" charset="0"/>
              </a:rPr>
              <a:t>Liaison currently being undertaken with information  governance and volunteering service within trust </a:t>
            </a:r>
          </a:p>
        </p:txBody>
      </p:sp>
      <p:pic>
        <p:nvPicPr>
          <p:cNvPr id="5" name="Picture 4" descr="A close-up of a video camera&#10;&#10;AI-generated content may be incorrect.">
            <a:extLst>
              <a:ext uri="{FF2B5EF4-FFF2-40B4-BE49-F238E27FC236}">
                <a16:creationId xmlns:a16="http://schemas.microsoft.com/office/drawing/2014/main" id="{A810182F-82F5-49E3-6C0A-A9467CACEF4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608124" y="263649"/>
            <a:ext cx="3542806" cy="1999010"/>
          </a:xfrm>
          <a:prstGeom prst="rect">
            <a:avLst/>
          </a:prstGeom>
        </p:spPr>
      </p:pic>
    </p:spTree>
    <p:extLst>
      <p:ext uri="{BB962C8B-B14F-4D97-AF65-F5344CB8AC3E}">
        <p14:creationId xmlns:p14="http://schemas.microsoft.com/office/powerpoint/2010/main" val="36558009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smiley faces and a light bulb&#10;&#10;AI-generated content may be incorrect.">
            <a:extLst>
              <a:ext uri="{FF2B5EF4-FFF2-40B4-BE49-F238E27FC236}">
                <a16:creationId xmlns:a16="http://schemas.microsoft.com/office/drawing/2014/main" id="{00B4804F-224D-7943-5BF7-17885C2257B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303813" y="1871019"/>
            <a:ext cx="7160821" cy="3532253"/>
          </a:xfrm>
          <a:prstGeom prst="rect">
            <a:avLst/>
          </a:prstGeom>
        </p:spPr>
      </p:pic>
    </p:spTree>
    <p:extLst>
      <p:ext uri="{BB962C8B-B14F-4D97-AF65-F5344CB8AC3E}">
        <p14:creationId xmlns:p14="http://schemas.microsoft.com/office/powerpoint/2010/main" val="13328336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D09458-9C6B-67B2-A147-9DA29C9704B9}"/>
              </a:ext>
            </a:extLst>
          </p:cNvPr>
          <p:cNvSpPr>
            <a:spLocks noGrp="1"/>
          </p:cNvSpPr>
          <p:nvPr>
            <p:ph idx="1"/>
          </p:nvPr>
        </p:nvSpPr>
        <p:spPr>
          <a:xfrm>
            <a:off x="1066800" y="1778678"/>
            <a:ext cx="10058400" cy="3688080"/>
          </a:xfrm>
        </p:spPr>
        <p:txBody>
          <a:bodyPr vert="horz" lIns="0" tIns="45720" rIns="0" bIns="45720" rtlCol="0" anchor="t">
            <a:normAutofit fontScale="92500" lnSpcReduction="10000"/>
          </a:bodyPr>
          <a:lstStyle/>
          <a:p>
            <a:pPr algn="ctr"/>
            <a:endParaRPr lang="en-GB" sz="4800" dirty="0">
              <a:latin typeface="Montserrat" panose="00000500000000000000" pitchFamily="2" charset="0"/>
            </a:endParaRPr>
          </a:p>
          <a:p>
            <a:pPr algn="ctr"/>
            <a:r>
              <a:rPr lang="en-GB" sz="4800" dirty="0">
                <a:latin typeface="Montserrat"/>
              </a:rPr>
              <a:t>Please take a couple minutes to complete the feedback poll now available. Your feedback will help the NCAP team shape our future QI work!</a:t>
            </a:r>
            <a:endParaRPr lang="en-GB" sz="4800" dirty="0">
              <a:latin typeface="Montserrat" panose="00000500000000000000" pitchFamily="2" charset="0"/>
            </a:endParaRPr>
          </a:p>
          <a:p>
            <a:endParaRPr lang="en-GB" dirty="0"/>
          </a:p>
        </p:txBody>
      </p:sp>
    </p:spTree>
    <p:extLst>
      <p:ext uri="{BB962C8B-B14F-4D97-AF65-F5344CB8AC3E}">
        <p14:creationId xmlns:p14="http://schemas.microsoft.com/office/powerpoint/2010/main" val="35499642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A3FBF6-A493-06D1-1788-60BE5C3BFB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753B9D-A634-1A79-9363-89E3B461CD44}"/>
              </a:ext>
            </a:extLst>
          </p:cNvPr>
          <p:cNvSpPr>
            <a:spLocks noGrp="1"/>
          </p:cNvSpPr>
          <p:nvPr>
            <p:ph type="title"/>
          </p:nvPr>
        </p:nvSpPr>
        <p:spPr/>
        <p:txBody>
          <a:bodyPr/>
          <a:lstStyle/>
          <a:p>
            <a:r>
              <a:rPr lang="en-GB" dirty="0">
                <a:latin typeface="Montserrat" panose="00000500000000000000" pitchFamily="2" charset="0"/>
              </a:rPr>
              <a:t>NCAP Update</a:t>
            </a:r>
          </a:p>
        </p:txBody>
      </p:sp>
      <p:sp>
        <p:nvSpPr>
          <p:cNvPr id="3" name="Content Placeholder 2">
            <a:extLst>
              <a:ext uri="{FF2B5EF4-FFF2-40B4-BE49-F238E27FC236}">
                <a16:creationId xmlns:a16="http://schemas.microsoft.com/office/drawing/2014/main" id="{380572F2-3AC6-0A33-936F-E6E10DCA7326}"/>
              </a:ext>
            </a:extLst>
          </p:cNvPr>
          <p:cNvSpPr>
            <a:spLocks noGrp="1"/>
          </p:cNvSpPr>
          <p:nvPr>
            <p:ph idx="1"/>
          </p:nvPr>
        </p:nvSpPr>
        <p:spPr/>
        <p:txBody>
          <a:bodyPr vert="horz" lIns="0" tIns="45720" rIns="0" bIns="45720" rtlCol="0" anchor="t">
            <a:normAutofit/>
          </a:bodyPr>
          <a:lstStyle/>
          <a:p>
            <a:pPr marL="0" indent="0">
              <a:buNone/>
            </a:pPr>
            <a:r>
              <a:rPr lang="en-GB" b="1" dirty="0">
                <a:latin typeface="Montserrat"/>
              </a:rPr>
              <a:t>Available NCAP QI drop-in coaching slots: </a:t>
            </a:r>
          </a:p>
          <a:p>
            <a:r>
              <a:rPr lang="en-GB" i="1" u="sng" dirty="0">
                <a:latin typeface="Montserrat"/>
              </a:rPr>
              <a:t>June</a:t>
            </a:r>
            <a:endParaRPr lang="en-GB" i="1" u="sng" dirty="0">
              <a:latin typeface="Montserrat" panose="00000500000000000000" pitchFamily="2" charset="0"/>
            </a:endParaRPr>
          </a:p>
          <a:p>
            <a:r>
              <a:rPr lang="en-GB" dirty="0">
                <a:latin typeface="Montserrat" panose="00000500000000000000" pitchFamily="2" charset="0"/>
              </a:rPr>
              <a:t>June 24</a:t>
            </a:r>
            <a:r>
              <a:rPr lang="en-GB" baseline="30000" dirty="0">
                <a:latin typeface="Montserrat" panose="00000500000000000000" pitchFamily="2" charset="0"/>
              </a:rPr>
              <a:t>th</a:t>
            </a:r>
            <a:r>
              <a:rPr lang="en-GB" dirty="0">
                <a:latin typeface="Montserrat" panose="00000500000000000000" pitchFamily="2" charset="0"/>
              </a:rPr>
              <a:t> – 10:45am &amp; 11:30am</a:t>
            </a:r>
          </a:p>
          <a:p>
            <a:endParaRPr lang="en-GB" dirty="0">
              <a:latin typeface="Montserrat"/>
            </a:endParaRPr>
          </a:p>
          <a:p>
            <a:r>
              <a:rPr lang="en-GB" i="1" u="sng" dirty="0">
                <a:latin typeface="Montserrat"/>
              </a:rPr>
              <a:t>July</a:t>
            </a:r>
            <a:endParaRPr lang="en-GB" i="1" u="sng" dirty="0">
              <a:latin typeface="Montserrat" panose="00000500000000000000" pitchFamily="2" charset="0"/>
            </a:endParaRPr>
          </a:p>
          <a:p>
            <a:r>
              <a:rPr lang="en-GB" dirty="0">
                <a:latin typeface="Montserrat" panose="00000500000000000000" pitchFamily="2" charset="0"/>
              </a:rPr>
              <a:t>July 29</a:t>
            </a:r>
            <a:r>
              <a:rPr lang="en-GB" baseline="30000" dirty="0">
                <a:latin typeface="Montserrat" panose="00000500000000000000" pitchFamily="2" charset="0"/>
              </a:rPr>
              <a:t>th</a:t>
            </a:r>
            <a:r>
              <a:rPr lang="en-GB" dirty="0">
                <a:latin typeface="Montserrat" panose="00000500000000000000" pitchFamily="2" charset="0"/>
              </a:rPr>
              <a:t> – 10am, 10:45am, 11:30am, 12:15pm</a:t>
            </a:r>
          </a:p>
          <a:p>
            <a:r>
              <a:rPr lang="en-GB" dirty="0">
                <a:latin typeface="Montserrat" panose="00000500000000000000" pitchFamily="2" charset="0"/>
              </a:rPr>
              <a:t>July 30</a:t>
            </a:r>
            <a:r>
              <a:rPr lang="en-GB" baseline="30000" dirty="0">
                <a:latin typeface="Montserrat" panose="00000500000000000000" pitchFamily="2" charset="0"/>
              </a:rPr>
              <a:t>th</a:t>
            </a:r>
            <a:r>
              <a:rPr lang="en-GB" dirty="0">
                <a:latin typeface="Montserrat" panose="00000500000000000000" pitchFamily="2" charset="0"/>
              </a:rPr>
              <a:t> – 1pm, 1:45pm, 2:30pm, 3:15pm</a:t>
            </a:r>
          </a:p>
          <a:p>
            <a:endParaRPr lang="en-GB" dirty="0">
              <a:latin typeface="Montserrat" panose="00000500000000000000" pitchFamily="2" charset="0"/>
            </a:endParaRPr>
          </a:p>
          <a:p>
            <a:endParaRPr lang="en-GB" dirty="0">
              <a:latin typeface="Montserrat" panose="00000500000000000000" pitchFamily="2" charset="0"/>
            </a:endParaRPr>
          </a:p>
          <a:p>
            <a:endParaRPr lang="en-GB" dirty="0"/>
          </a:p>
        </p:txBody>
      </p:sp>
    </p:spTree>
    <p:extLst>
      <p:ext uri="{BB962C8B-B14F-4D97-AF65-F5344CB8AC3E}">
        <p14:creationId xmlns:p14="http://schemas.microsoft.com/office/powerpoint/2010/main" val="1325018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CFC9789-57F4-4B9C-ABAA-6F7C8BADCA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9" name="Rectangle 18">
            <a:extLst>
              <a:ext uri="{FF2B5EF4-FFF2-40B4-BE49-F238E27FC236}">
                <a16:creationId xmlns:a16="http://schemas.microsoft.com/office/drawing/2014/main" id="{9B54F538-07DE-4652-B506-5D16E3EBBB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cxnSp>
        <p:nvCxnSpPr>
          <p:cNvPr id="21" name="Straight Connector 20">
            <a:extLst>
              <a:ext uri="{FF2B5EF4-FFF2-40B4-BE49-F238E27FC236}">
                <a16:creationId xmlns:a16="http://schemas.microsoft.com/office/drawing/2014/main" id="{03D56195-A6AC-4958-8B87-F7D009353EB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975219DE-C821-412B-BF34-1F970885C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883DAC5-877A-4069-84E0-F651E2679A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extBox 1">
            <a:extLst>
              <a:ext uri="{FF2B5EF4-FFF2-40B4-BE49-F238E27FC236}">
                <a16:creationId xmlns:a16="http://schemas.microsoft.com/office/drawing/2014/main" id="{553F26D1-7431-1A2C-61F1-41FB7D63A1B8}"/>
              </a:ext>
            </a:extLst>
          </p:cNvPr>
          <p:cNvSpPr txBox="1"/>
          <p:nvPr/>
        </p:nvSpPr>
        <p:spPr>
          <a:xfrm>
            <a:off x="1097280" y="516835"/>
            <a:ext cx="5977937" cy="1666501"/>
          </a:xfrm>
          <a:prstGeom prst="rect">
            <a:avLst/>
          </a:prstGeom>
        </p:spPr>
        <p:txBody>
          <a:bodyPr vert="horz" lIns="91440" tIns="45720" rIns="91440" bIns="45720" rtlCol="0" anchor="b">
            <a:normAutofit/>
          </a:bodyPr>
          <a:lstStyle/>
          <a:p>
            <a:pPr defTabSz="914400">
              <a:lnSpc>
                <a:spcPct val="85000"/>
              </a:lnSpc>
              <a:spcBef>
                <a:spcPct val="0"/>
              </a:spcBef>
              <a:spcAft>
                <a:spcPts val="600"/>
              </a:spcAft>
            </a:pPr>
            <a:r>
              <a:rPr lang="en-US" sz="4000" b="1" spc="-50">
                <a:solidFill>
                  <a:srgbClr val="FFFFFF"/>
                </a:solidFill>
                <a:latin typeface="+mj-lt"/>
                <a:ea typeface="+mj-ea"/>
                <a:cs typeface="+mj-cs"/>
              </a:rPr>
              <a:t>Di</a:t>
            </a:r>
            <a:r>
              <a:rPr kumimoji="0" lang="en-US" sz="4000" b="1" i="0" u="none" strike="noStrike" cap="none" spc="-50" normalizeH="0" noProof="0">
                <a:ln>
                  <a:noFill/>
                </a:ln>
                <a:solidFill>
                  <a:srgbClr val="FFFFFF"/>
                </a:solidFill>
                <a:effectLst/>
                <a:uLnTx/>
                <a:uFillTx/>
                <a:latin typeface="+mj-lt"/>
                <a:ea typeface="+mj-ea"/>
                <a:cs typeface="+mj-cs"/>
              </a:rPr>
              <a:t>agnostic work and conclusions continued </a:t>
            </a:r>
            <a:endParaRPr lang="en-US" sz="4000" spc="-50">
              <a:solidFill>
                <a:srgbClr val="FFFFFF"/>
              </a:solidFill>
              <a:latin typeface="+mj-lt"/>
              <a:ea typeface="+mj-ea"/>
              <a:cs typeface="+mj-cs"/>
            </a:endParaRPr>
          </a:p>
        </p:txBody>
      </p:sp>
      <p:sp>
        <p:nvSpPr>
          <p:cNvPr id="5" name="TextBox 4">
            <a:extLst>
              <a:ext uri="{FF2B5EF4-FFF2-40B4-BE49-F238E27FC236}">
                <a16:creationId xmlns:a16="http://schemas.microsoft.com/office/drawing/2014/main" id="{8F749186-06D2-D636-E7E5-B46F94117660}"/>
              </a:ext>
            </a:extLst>
          </p:cNvPr>
          <p:cNvSpPr txBox="1"/>
          <p:nvPr/>
        </p:nvSpPr>
        <p:spPr>
          <a:xfrm>
            <a:off x="1097279" y="2236304"/>
            <a:ext cx="5977938" cy="3652667"/>
          </a:xfrm>
          <a:prstGeom prst="rect">
            <a:avLst/>
          </a:prstGeom>
        </p:spPr>
        <p:txBody>
          <a:bodyPr vert="horz" lIns="0" tIns="45720" rIns="0" bIns="45720" rtlCol="0">
            <a:normAutofit/>
          </a:bodyPr>
          <a:lstStyle/>
          <a:p>
            <a:pPr defTabSz="914400">
              <a:lnSpc>
                <a:spcPct val="90000"/>
              </a:lnSpc>
              <a:spcAft>
                <a:spcPts val="600"/>
              </a:spcAft>
              <a:buClr>
                <a:schemeClr val="accent1"/>
              </a:buClr>
              <a:buFont typeface="Calibri" panose="020F0502020204030204" pitchFamily="34" charset="0"/>
            </a:pPr>
            <a:r>
              <a:rPr lang="en-US">
                <a:solidFill>
                  <a:srgbClr val="FFFFFF"/>
                </a:solidFill>
              </a:rPr>
              <a:t>Our questionnaire also highlighted that face to face was widely preferred as a method for appointments. We are </a:t>
            </a:r>
          </a:p>
          <a:p>
            <a:pPr defTabSz="914400">
              <a:lnSpc>
                <a:spcPct val="90000"/>
              </a:lnSpc>
              <a:spcAft>
                <a:spcPts val="600"/>
              </a:spcAft>
              <a:buClr>
                <a:schemeClr val="accent1"/>
              </a:buClr>
              <a:buFont typeface="Calibri" panose="020F0502020204030204" pitchFamily="34" charset="0"/>
            </a:pPr>
            <a:r>
              <a:rPr lang="en-US">
                <a:solidFill>
                  <a:srgbClr val="FFFFFF"/>
                </a:solidFill>
              </a:rPr>
              <a:t>aware that it’s important to allow friends and family to have their own space to complete these sessions without the </a:t>
            </a:r>
          </a:p>
          <a:p>
            <a:pPr defTabSz="914400">
              <a:lnSpc>
                <a:spcPct val="90000"/>
              </a:lnSpc>
              <a:spcAft>
                <a:spcPts val="600"/>
              </a:spcAft>
              <a:buClr>
                <a:schemeClr val="accent1"/>
              </a:buClr>
              <a:buFont typeface="Calibri" panose="020F0502020204030204" pitchFamily="34" charset="0"/>
            </a:pPr>
            <a:r>
              <a:rPr lang="en-US">
                <a:solidFill>
                  <a:srgbClr val="FFFFFF"/>
                </a:solidFill>
              </a:rPr>
              <a:t>individuals present. Therefore, we have been offering these sessions in local resource centres and have found that this</a:t>
            </a:r>
          </a:p>
          <a:p>
            <a:pPr defTabSz="914400">
              <a:lnSpc>
                <a:spcPct val="90000"/>
              </a:lnSpc>
              <a:spcAft>
                <a:spcPts val="600"/>
              </a:spcAft>
              <a:buClr>
                <a:schemeClr val="accent1"/>
              </a:buClr>
              <a:buFont typeface="Calibri" panose="020F0502020204030204" pitchFamily="34" charset="0"/>
            </a:pPr>
            <a:r>
              <a:rPr lang="en-US">
                <a:solidFill>
                  <a:srgbClr val="FFFFFF"/>
                </a:solidFill>
              </a:rPr>
              <a:t>has worked really well. However, we are able to be flexible in the offering of these sessions and on 2 occasions have </a:t>
            </a:r>
          </a:p>
          <a:p>
            <a:pPr defTabSz="914400">
              <a:lnSpc>
                <a:spcPct val="90000"/>
              </a:lnSpc>
              <a:spcAft>
                <a:spcPts val="600"/>
              </a:spcAft>
              <a:buClr>
                <a:schemeClr val="accent1"/>
              </a:buClr>
              <a:buFont typeface="Calibri" panose="020F0502020204030204" pitchFamily="34" charset="0"/>
            </a:pPr>
            <a:r>
              <a:rPr lang="en-US">
                <a:solidFill>
                  <a:srgbClr val="FFFFFF"/>
                </a:solidFill>
              </a:rPr>
              <a:t>offered these in people’s homes when the individual was out working. Where possible we offer both appointments in the </a:t>
            </a:r>
          </a:p>
          <a:p>
            <a:pPr defTabSz="914400">
              <a:lnSpc>
                <a:spcPct val="90000"/>
              </a:lnSpc>
              <a:spcAft>
                <a:spcPts val="600"/>
              </a:spcAft>
              <a:buClr>
                <a:schemeClr val="accent1"/>
              </a:buClr>
              <a:buFont typeface="Calibri" panose="020F0502020204030204" pitchFamily="34" charset="0"/>
            </a:pPr>
            <a:r>
              <a:rPr lang="en-US">
                <a:solidFill>
                  <a:srgbClr val="FFFFFF"/>
                </a:solidFill>
              </a:rPr>
              <a:t>same place on the day to reduce staff travel time and work more efficiently. </a:t>
            </a:r>
          </a:p>
        </p:txBody>
      </p:sp>
      <p:sp>
        <p:nvSpPr>
          <p:cNvPr id="20" name="Rectangle 19">
            <a:extLst>
              <a:ext uri="{FF2B5EF4-FFF2-40B4-BE49-F238E27FC236}">
                <a16:creationId xmlns:a16="http://schemas.microsoft.com/office/drawing/2014/main" id="{10A9524C-9867-46B4-ABAF-CB92D66112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pic>
        <p:nvPicPr>
          <p:cNvPr id="4" name="Picture 3">
            <a:extLst>
              <a:ext uri="{FF2B5EF4-FFF2-40B4-BE49-F238E27FC236}">
                <a16:creationId xmlns:a16="http://schemas.microsoft.com/office/drawing/2014/main" id="{46306420-172A-0E08-7923-14C8F1FF5D6B}"/>
              </a:ext>
            </a:extLst>
          </p:cNvPr>
          <p:cNvPicPr>
            <a:picLocks noChangeAspect="1"/>
          </p:cNvPicPr>
          <p:nvPr/>
        </p:nvPicPr>
        <p:blipFill rotWithShape="1">
          <a:blip r:embed="rId2"/>
          <a:srcRect l="28296" t="30794" r="29848" b="18314"/>
          <a:stretch/>
        </p:blipFill>
        <p:spPr>
          <a:xfrm>
            <a:off x="8020571" y="2115076"/>
            <a:ext cx="3842252" cy="2627848"/>
          </a:xfrm>
          <a:prstGeom prst="rect">
            <a:avLst/>
          </a:prstGeom>
        </p:spPr>
      </p:pic>
    </p:spTree>
    <p:extLst>
      <p:ext uri="{BB962C8B-B14F-4D97-AF65-F5344CB8AC3E}">
        <p14:creationId xmlns:p14="http://schemas.microsoft.com/office/powerpoint/2010/main" val="1174663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B95C55F-4286-4A2A-A05E-2D274D82F7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2" name="Rectangle 21">
            <a:extLst>
              <a:ext uri="{FF2B5EF4-FFF2-40B4-BE49-F238E27FC236}">
                <a16:creationId xmlns:a16="http://schemas.microsoft.com/office/drawing/2014/main" id="{EE2561D9-068B-4BC7-85F6-AE6A7C34B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cxnSp>
        <p:nvCxnSpPr>
          <p:cNvPr id="23" name="Straight Connector 22">
            <a:extLst>
              <a:ext uri="{FF2B5EF4-FFF2-40B4-BE49-F238E27FC236}">
                <a16:creationId xmlns:a16="http://schemas.microsoft.com/office/drawing/2014/main" id="{D61BACF2-0F18-493C-99AB-363E614710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4" name="Rectangle 23">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3" name="TextBox 2">
            <a:extLst>
              <a:ext uri="{FF2B5EF4-FFF2-40B4-BE49-F238E27FC236}">
                <a16:creationId xmlns:a16="http://schemas.microsoft.com/office/drawing/2014/main" id="{C8756E2E-577A-E6AC-BBB5-ED15E0F4ED82}"/>
              </a:ext>
            </a:extLst>
          </p:cNvPr>
          <p:cNvSpPr txBox="1"/>
          <p:nvPr/>
        </p:nvSpPr>
        <p:spPr>
          <a:xfrm>
            <a:off x="492370" y="605896"/>
            <a:ext cx="3084844" cy="5646208"/>
          </a:xfrm>
          <a:prstGeom prst="rect">
            <a:avLst/>
          </a:prstGeom>
        </p:spPr>
        <p:txBody>
          <a:bodyPr vert="horz" lIns="91440" tIns="45720" rIns="91440" bIns="45720" rtlCol="0" anchor="ctr">
            <a:normAutofit/>
          </a:bodyPr>
          <a:lstStyle/>
          <a:p>
            <a:pPr defTabSz="914400">
              <a:lnSpc>
                <a:spcPct val="85000"/>
              </a:lnSpc>
              <a:spcBef>
                <a:spcPct val="0"/>
              </a:spcBef>
              <a:spcAft>
                <a:spcPts val="600"/>
              </a:spcAft>
            </a:pPr>
            <a:r>
              <a:rPr lang="en-US" sz="3600" b="1" spc="-50">
                <a:solidFill>
                  <a:srgbClr val="FFFFFF"/>
                </a:solidFill>
                <a:latin typeface="+mj-lt"/>
                <a:ea typeface="+mj-ea"/>
                <a:cs typeface="+mj-cs"/>
              </a:rPr>
              <a:t>Di</a:t>
            </a:r>
            <a:r>
              <a:rPr kumimoji="0" lang="en-US" sz="3600" b="1" i="0" u="none" strike="noStrike" cap="none" spc="-50" normalizeH="0" noProof="0">
                <a:ln>
                  <a:noFill/>
                </a:ln>
                <a:solidFill>
                  <a:srgbClr val="FFFFFF"/>
                </a:solidFill>
                <a:effectLst/>
                <a:uLnTx/>
                <a:uFillTx/>
                <a:latin typeface="+mj-lt"/>
                <a:ea typeface="+mj-ea"/>
                <a:cs typeface="+mj-cs"/>
              </a:rPr>
              <a:t>agnostic work and conclusions continued </a:t>
            </a:r>
            <a:endParaRPr lang="en-US" sz="3600" spc="-50">
              <a:solidFill>
                <a:srgbClr val="FFFFFF"/>
              </a:solidFill>
              <a:latin typeface="+mj-lt"/>
              <a:ea typeface="+mj-ea"/>
              <a:cs typeface="+mj-cs"/>
            </a:endParaRPr>
          </a:p>
          <a:p>
            <a:pPr defTabSz="914400">
              <a:lnSpc>
                <a:spcPct val="85000"/>
              </a:lnSpc>
              <a:spcBef>
                <a:spcPct val="0"/>
              </a:spcBef>
              <a:spcAft>
                <a:spcPts val="600"/>
              </a:spcAft>
            </a:pPr>
            <a:endParaRPr lang="en-US" sz="3600" spc="-50">
              <a:solidFill>
                <a:srgbClr val="FFFFFF"/>
              </a:solidFill>
              <a:latin typeface="+mj-lt"/>
              <a:ea typeface="+mj-ea"/>
              <a:cs typeface="+mj-cs"/>
            </a:endParaRPr>
          </a:p>
        </p:txBody>
      </p:sp>
      <p:sp>
        <p:nvSpPr>
          <p:cNvPr id="26" name="Rectangle 25">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4" name="TextBox 3">
            <a:extLst>
              <a:ext uri="{FF2B5EF4-FFF2-40B4-BE49-F238E27FC236}">
                <a16:creationId xmlns:a16="http://schemas.microsoft.com/office/drawing/2014/main" id="{629BC5CC-8A7C-BDC7-7123-48ED7CD922EE}"/>
              </a:ext>
            </a:extLst>
          </p:cNvPr>
          <p:cNvSpPr txBox="1"/>
          <p:nvPr/>
        </p:nvSpPr>
        <p:spPr>
          <a:xfrm>
            <a:off x="4742016" y="605896"/>
            <a:ext cx="6413663" cy="5646208"/>
          </a:xfrm>
          <a:prstGeom prst="rect">
            <a:avLst/>
          </a:prstGeom>
        </p:spPr>
        <p:txBody>
          <a:bodyPr vert="horz" lIns="0" tIns="45720" rIns="0" bIns="45720" rtlCol="0" anchor="ctr">
            <a:normAutofit/>
          </a:bodyPr>
          <a:lstStyle/>
          <a:p>
            <a:pPr defTabSz="914400">
              <a:lnSpc>
                <a:spcPct val="90000"/>
              </a:lnSpc>
              <a:spcAft>
                <a:spcPts val="600"/>
              </a:spcAft>
              <a:buClr>
                <a:schemeClr val="accent1"/>
              </a:buClr>
              <a:buFont typeface="Calibri" panose="020F0502020204030204" pitchFamily="34" charset="0"/>
            </a:pPr>
            <a:r>
              <a:rPr lang="en-US" sz="2800" dirty="0">
                <a:solidFill>
                  <a:schemeClr val="tx1">
                    <a:lumMod val="75000"/>
                    <a:lumOff val="25000"/>
                  </a:schemeClr>
                </a:solidFill>
              </a:rPr>
              <a:t>For the 2024 NCAP audit, our service scored 63%, meeting criteria for ‘Performing Well’ for the carer support and education program. This means that we met our original aim for the QI project. However, we are now working towards maintaining that and improving further by continuing the work we have been doing. </a:t>
            </a:r>
          </a:p>
        </p:txBody>
      </p:sp>
    </p:spTree>
    <p:extLst>
      <p:ext uri="{BB962C8B-B14F-4D97-AF65-F5344CB8AC3E}">
        <p14:creationId xmlns:p14="http://schemas.microsoft.com/office/powerpoint/2010/main" val="3317114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B95C55F-4286-4A2A-A05E-2D274D82F7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0" name="Rectangle 9">
            <a:extLst>
              <a:ext uri="{FF2B5EF4-FFF2-40B4-BE49-F238E27FC236}">
                <a16:creationId xmlns:a16="http://schemas.microsoft.com/office/drawing/2014/main" id="{EE2561D9-068B-4BC7-85F6-AE6A7C34B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cxnSp>
        <p:nvCxnSpPr>
          <p:cNvPr id="12" name="Straight Connector 11">
            <a:extLst>
              <a:ext uri="{FF2B5EF4-FFF2-40B4-BE49-F238E27FC236}">
                <a16:creationId xmlns:a16="http://schemas.microsoft.com/office/drawing/2014/main" id="{D61BACF2-0F18-493C-99AB-363E614710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75C156EE-D655-7712-0237-4425C757CC52}"/>
              </a:ext>
            </a:extLst>
          </p:cNvPr>
          <p:cNvSpPr>
            <a:spLocks noGrp="1"/>
          </p:cNvSpPr>
          <p:nvPr>
            <p:ph type="title" idx="4294967295"/>
          </p:nvPr>
        </p:nvSpPr>
        <p:spPr>
          <a:xfrm>
            <a:off x="492370" y="605896"/>
            <a:ext cx="3084844" cy="5646208"/>
          </a:xfrm>
        </p:spPr>
        <p:txBody>
          <a:bodyPr vert="horz" lIns="91440" tIns="45720" rIns="91440" bIns="45720" rtlCol="0" anchor="ctr">
            <a:normAutofit/>
          </a:bodyPr>
          <a:lstStyle/>
          <a:p>
            <a:r>
              <a:rPr lang="en-US" sz="3600" b="1" dirty="0">
                <a:solidFill>
                  <a:srgbClr val="FFFFFF"/>
                </a:solidFill>
              </a:rPr>
              <a:t>Overview of two of our PDSA cycles</a:t>
            </a:r>
          </a:p>
        </p:txBody>
      </p:sp>
      <p:sp>
        <p:nvSpPr>
          <p:cNvPr id="18" name="Rectangle 17">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3" name="TextBox 2">
            <a:extLst>
              <a:ext uri="{FF2B5EF4-FFF2-40B4-BE49-F238E27FC236}">
                <a16:creationId xmlns:a16="http://schemas.microsoft.com/office/drawing/2014/main" id="{465B1BF6-F310-A4CC-F36A-0391F14B35C1}"/>
              </a:ext>
            </a:extLst>
          </p:cNvPr>
          <p:cNvSpPr txBox="1"/>
          <p:nvPr/>
        </p:nvSpPr>
        <p:spPr>
          <a:xfrm>
            <a:off x="4742016" y="605896"/>
            <a:ext cx="6413663" cy="5646208"/>
          </a:xfrm>
          <a:prstGeom prst="rect">
            <a:avLst/>
          </a:prstGeom>
        </p:spPr>
        <p:txBody>
          <a:bodyPr vert="horz" lIns="0" tIns="45720" rIns="0" bIns="45720" rtlCol="0" anchor="ctr">
            <a:normAutofit/>
          </a:bodyPr>
          <a:lstStyle/>
          <a:p>
            <a:pPr defTabSz="914400">
              <a:lnSpc>
                <a:spcPct val="90000"/>
              </a:lnSpc>
              <a:spcAft>
                <a:spcPts val="600"/>
              </a:spcAft>
              <a:buClr>
                <a:schemeClr val="accent1"/>
              </a:buClr>
              <a:buFont typeface="Calibri" panose="020F0502020204030204" pitchFamily="34" charset="0"/>
            </a:pPr>
            <a:r>
              <a:rPr lang="en-US" dirty="0">
                <a:solidFill>
                  <a:schemeClr val="tx1">
                    <a:lumMod val="75000"/>
                    <a:lumOff val="25000"/>
                  </a:schemeClr>
                </a:solidFill>
              </a:rPr>
              <a:t>PLAN- We conducted research questionnaires that concluded the majority of friends and family would prefer 1-1 appointments. We then discussed how we would do this and decided on days and times that worked best. </a:t>
            </a:r>
          </a:p>
          <a:p>
            <a:pPr defTabSz="914400">
              <a:lnSpc>
                <a:spcPct val="90000"/>
              </a:lnSpc>
              <a:spcAft>
                <a:spcPts val="600"/>
              </a:spcAft>
              <a:buClr>
                <a:schemeClr val="accent1"/>
              </a:buClr>
              <a:buFont typeface="Calibri" panose="020F0502020204030204" pitchFamily="34" charset="0"/>
            </a:pPr>
            <a:endParaRPr lang="en-US" dirty="0">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pPr>
            <a:r>
              <a:rPr lang="en-US" dirty="0">
                <a:solidFill>
                  <a:schemeClr val="tx1">
                    <a:lumMod val="75000"/>
                    <a:lumOff val="25000"/>
                  </a:schemeClr>
                </a:solidFill>
              </a:rPr>
              <a:t>DO- We started offering and carrying out 1-1 carer appointments. We have protected time for the project on a Monday, therefore we offer the appointments on this day. </a:t>
            </a:r>
          </a:p>
          <a:p>
            <a:pPr defTabSz="914400">
              <a:lnSpc>
                <a:spcPct val="90000"/>
              </a:lnSpc>
              <a:spcAft>
                <a:spcPts val="600"/>
              </a:spcAft>
              <a:buClr>
                <a:schemeClr val="accent1"/>
              </a:buClr>
              <a:buFont typeface="Calibri" panose="020F0502020204030204" pitchFamily="34" charset="0"/>
            </a:pPr>
            <a:endParaRPr lang="en-US" dirty="0">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pPr>
            <a:r>
              <a:rPr lang="en-US" dirty="0">
                <a:solidFill>
                  <a:schemeClr val="tx1">
                    <a:lumMod val="75000"/>
                    <a:lumOff val="25000"/>
                  </a:schemeClr>
                </a:solidFill>
              </a:rPr>
              <a:t>STUDY- We noticed that the uptake was a lot higher than when we were offering groups. However, on occasion we noticed that there were DNAs for the morning appointments. To combat this, we decided to send out reminders in the morning and also make 2 appointments in the day to cover a possible DNA. </a:t>
            </a:r>
          </a:p>
          <a:p>
            <a:pPr defTabSz="914400">
              <a:lnSpc>
                <a:spcPct val="90000"/>
              </a:lnSpc>
              <a:spcAft>
                <a:spcPts val="600"/>
              </a:spcAft>
              <a:buClr>
                <a:schemeClr val="accent1"/>
              </a:buClr>
              <a:buFont typeface="Calibri" panose="020F0502020204030204" pitchFamily="34" charset="0"/>
            </a:pPr>
            <a:endParaRPr lang="en-US" dirty="0">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pPr>
            <a:r>
              <a:rPr lang="en-US" dirty="0">
                <a:solidFill>
                  <a:schemeClr val="tx1">
                    <a:lumMod val="75000"/>
                    <a:lumOff val="25000"/>
                  </a:schemeClr>
                </a:solidFill>
              </a:rPr>
              <a:t>ACT- Since sending out text reminders we have not had any DNAs. We are also able to work through the list of appointments more efficiently by offering 2 appointments in a day. </a:t>
            </a:r>
          </a:p>
          <a:p>
            <a:pPr defTabSz="914400">
              <a:lnSpc>
                <a:spcPct val="90000"/>
              </a:lnSpc>
              <a:spcAft>
                <a:spcPts val="600"/>
              </a:spcAft>
              <a:buClr>
                <a:schemeClr val="accent1"/>
              </a:buClr>
              <a:buFont typeface="Calibri" panose="020F0502020204030204" pitchFamily="34" charset="0"/>
            </a:pPr>
            <a:endParaRPr lang="en-US" dirty="0">
              <a:solidFill>
                <a:schemeClr val="tx1">
                  <a:lumMod val="75000"/>
                  <a:lumOff val="25000"/>
                </a:schemeClr>
              </a:solidFill>
            </a:endParaRPr>
          </a:p>
        </p:txBody>
      </p:sp>
    </p:spTree>
    <p:extLst>
      <p:ext uri="{BB962C8B-B14F-4D97-AF65-F5344CB8AC3E}">
        <p14:creationId xmlns:p14="http://schemas.microsoft.com/office/powerpoint/2010/main" val="3494390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1B28604-9206-8889-53B3-A5939392E168}"/>
              </a:ext>
            </a:extLst>
          </p:cNvPr>
          <p:cNvSpPr txBox="1"/>
          <p:nvPr/>
        </p:nvSpPr>
        <p:spPr>
          <a:xfrm>
            <a:off x="508959" y="1112808"/>
            <a:ext cx="11430501" cy="3970318"/>
          </a:xfrm>
          <a:prstGeom prst="rect">
            <a:avLst/>
          </a:prstGeom>
          <a:noFill/>
        </p:spPr>
        <p:txBody>
          <a:bodyPr wrap="none" rtlCol="0">
            <a:spAutoFit/>
          </a:bodyPr>
          <a:lstStyle/>
          <a:p>
            <a:r>
              <a:rPr lang="en-GB" dirty="0"/>
              <a:t>PLAN: Following on from the last PDSA model, we noticed that we had DNAs from initial 1-1 sessions (50%). We spent </a:t>
            </a:r>
          </a:p>
          <a:p>
            <a:r>
              <a:rPr lang="en-GB" dirty="0"/>
              <a:t>a lot of our time making phone calls, booking rooms and organising sessions and so 50% DNA rate which was not an </a:t>
            </a:r>
          </a:p>
          <a:p>
            <a:r>
              <a:rPr lang="en-GB" dirty="0"/>
              <a:t>efficient way of working. From this it prompted us to make a change. </a:t>
            </a:r>
          </a:p>
          <a:p>
            <a:endParaRPr lang="en-GB" dirty="0"/>
          </a:p>
          <a:p>
            <a:r>
              <a:rPr lang="en-GB" dirty="0"/>
              <a:t>DO: After calling the people who did not attend their appointment, it became apparent they didn’t attend due to the </a:t>
            </a:r>
          </a:p>
          <a:p>
            <a:r>
              <a:rPr lang="en-GB" dirty="0"/>
              <a:t>appointment being made a couple of weeks in advance and the individual forgetting. Therefore, we decided to send out</a:t>
            </a:r>
          </a:p>
          <a:p>
            <a:r>
              <a:rPr lang="en-GB" dirty="0"/>
              <a:t>a text message reminder to the person prior to the appointment. </a:t>
            </a:r>
          </a:p>
          <a:p>
            <a:endParaRPr lang="en-GB" dirty="0"/>
          </a:p>
          <a:p>
            <a:r>
              <a:rPr lang="en-GB" dirty="0"/>
              <a:t>STUDY: Since implementing text message reminders, we have had 1 DNA out of 15 appointments. However, it was then </a:t>
            </a:r>
          </a:p>
          <a:p>
            <a:r>
              <a:rPr lang="en-GB" dirty="0"/>
              <a:t>found out that this person’s family member was in crisis at this time and attending the appointment was not the priority</a:t>
            </a:r>
          </a:p>
          <a:p>
            <a:r>
              <a:rPr lang="en-GB" dirty="0"/>
              <a:t>for them. </a:t>
            </a:r>
          </a:p>
          <a:p>
            <a:endParaRPr lang="en-GB" dirty="0"/>
          </a:p>
          <a:p>
            <a:r>
              <a:rPr lang="en-GB" dirty="0"/>
              <a:t>ACT: From the information we have it has been shown that sending text reminders is working well and our DNAs have </a:t>
            </a:r>
          </a:p>
          <a:p>
            <a:r>
              <a:rPr lang="en-GB" dirty="0"/>
              <a:t>reduced significantly. Therefore, we will continue to do this going forward when delivering 1-1 sessions. </a:t>
            </a:r>
          </a:p>
        </p:txBody>
      </p:sp>
    </p:spTree>
    <p:extLst>
      <p:ext uri="{BB962C8B-B14F-4D97-AF65-F5344CB8AC3E}">
        <p14:creationId xmlns:p14="http://schemas.microsoft.com/office/powerpoint/2010/main" val="3567137879"/>
      </p:ext>
    </p:extLst>
  </p:cSld>
  <p:clrMapOvr>
    <a:masterClrMapping/>
  </p:clrMapOvr>
</p:sld>
</file>

<file path=ppt/theme/theme1.xml><?xml version="1.0" encoding="utf-8"?>
<a:theme xmlns:a="http://schemas.openxmlformats.org/drawingml/2006/main" name="Retrospect">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Retrospect">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b128ce41-6328-47e7-8906-6794cdd90a05">
      <Terms xmlns="http://schemas.microsoft.com/office/infopath/2007/PartnerControls"/>
    </lcf76f155ced4ddcb4097134ff3c332f>
    <TaxCatchAll xmlns="1be06812-68c4-45d5-a053-4f8d92b3f83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03B0DDFB07AD24F9D59239BCC1E424D" ma:contentTypeVersion="22" ma:contentTypeDescription="Create a new document." ma:contentTypeScope="" ma:versionID="ae5375f49d2cf9e11c86ea9e716ab475">
  <xsd:schema xmlns:xsd="http://www.w3.org/2001/XMLSchema" xmlns:xs="http://www.w3.org/2001/XMLSchema" xmlns:p="http://schemas.microsoft.com/office/2006/metadata/properties" xmlns:ns1="http://schemas.microsoft.com/sharepoint/v3" xmlns:ns2="b128ce41-6328-47e7-8906-6794cdd90a05" xmlns:ns3="1be06812-68c4-45d5-a053-4f8d92b3f83d" targetNamespace="http://schemas.microsoft.com/office/2006/metadata/properties" ma:root="true" ma:fieldsID="3510d8cce3e0baf66f4922602e4712a3" ns1:_="" ns2:_="" ns3:_="">
    <xsd:import namespace="http://schemas.microsoft.com/sharepoint/v3"/>
    <xsd:import namespace="b128ce41-6328-47e7-8906-6794cdd90a05"/>
    <xsd:import namespace="1be06812-68c4-45d5-a053-4f8d92b3f83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1:_ip_UnifiedCompliancePolicyProperties" minOccurs="0"/>
                <xsd:element ref="ns1:_ip_UnifiedCompliancePolicyUIAc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128ce41-6328-47e7-8906-6794cdd90a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612f0454-6082-49d7-b32e-35d6b85bbae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Location" ma:index="27"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be06812-68c4-45d5-a053-4f8d92b3f83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7c14a51-2900-49b9-ae42-831eeac83313}" ma:internalName="TaxCatchAll" ma:showField="CatchAllData" ma:web="1be06812-68c4-45d5-a053-4f8d92b3f83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000906-E5E5-474C-8534-896522C0C3A6}">
  <ds:schemaRefs>
    <ds:schemaRef ds:uri="http://schemas.microsoft.com/sharepoint/v3/contenttype/forms"/>
  </ds:schemaRefs>
</ds:datastoreItem>
</file>

<file path=customXml/itemProps2.xml><?xml version="1.0" encoding="utf-8"?>
<ds:datastoreItem xmlns:ds="http://schemas.openxmlformats.org/officeDocument/2006/customXml" ds:itemID="{97D6030D-F3A0-4A86-B424-7445028FDC23}">
  <ds:schemaRefs>
    <ds:schemaRef ds:uri="http://schemas.microsoft.com/office/2006/metadata/properties"/>
    <ds:schemaRef ds:uri="http://schemas.microsoft.com/sharepoint/v3"/>
    <ds:schemaRef ds:uri="http://purl.org/dc/terms/"/>
    <ds:schemaRef ds:uri="http://schemas.microsoft.com/office/2006/documentManagement/types"/>
    <ds:schemaRef ds:uri="b128ce41-6328-47e7-8906-6794cdd90a05"/>
    <ds:schemaRef ds:uri="http://purl.org/dc/dcmitype/"/>
    <ds:schemaRef ds:uri="http://schemas.microsoft.com/office/infopath/2007/PartnerControls"/>
    <ds:schemaRef ds:uri="1be06812-68c4-45d5-a053-4f8d92b3f83d"/>
    <ds:schemaRef ds:uri="http://purl.org/dc/elements/1.1/"/>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62DD26D-E7B5-4319-B4EE-DF9A87213D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128ce41-6328-47e7-8906-6794cdd90a05"/>
    <ds:schemaRef ds:uri="1be06812-68c4-45d5-a053-4f8d92b3f83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75aac48a-29ab-4230-adac-69d3e7ed3e77}" enabled="0" method="" siteId="{75aac48a-29ab-4230-adac-69d3e7ed3e77}" removed="1"/>
</clbl:labelList>
</file>

<file path=docProps/app.xml><?xml version="1.0" encoding="utf-8"?>
<Properties xmlns="http://schemas.openxmlformats.org/officeDocument/2006/extended-properties" xmlns:vt="http://schemas.openxmlformats.org/officeDocument/2006/docPropsVTypes">
  <TotalTime>20</TotalTime>
  <Words>7496</Words>
  <Application>Microsoft Office PowerPoint</Application>
  <PresentationFormat>Widescreen</PresentationFormat>
  <Paragraphs>514</Paragraphs>
  <Slides>53</Slides>
  <Notes>36</Notes>
  <HiddenSlides>0</HiddenSlides>
  <MMClips>1</MMClips>
  <ScaleCrop>false</ScaleCrop>
  <HeadingPairs>
    <vt:vector size="6" baseType="variant">
      <vt:variant>
        <vt:lpstr>Fonts Used</vt:lpstr>
      </vt:variant>
      <vt:variant>
        <vt:i4>17</vt:i4>
      </vt:variant>
      <vt:variant>
        <vt:lpstr>Theme</vt:lpstr>
      </vt:variant>
      <vt:variant>
        <vt:i4>2</vt:i4>
      </vt:variant>
      <vt:variant>
        <vt:lpstr>Slide Titles</vt:lpstr>
      </vt:variant>
      <vt:variant>
        <vt:i4>53</vt:i4>
      </vt:variant>
    </vt:vector>
  </HeadingPairs>
  <TitlesOfParts>
    <vt:vector size="72" baseType="lpstr">
      <vt:lpstr>Abadi</vt:lpstr>
      <vt:lpstr>ADLaM Display</vt:lpstr>
      <vt:lpstr>Amasis MT Pro</vt:lpstr>
      <vt:lpstr>Aptos</vt:lpstr>
      <vt:lpstr>Arial</vt:lpstr>
      <vt:lpstr>Calibri</vt:lpstr>
      <vt:lpstr>Calibri Light</vt:lpstr>
      <vt:lpstr>Courier New</vt:lpstr>
      <vt:lpstr>Mangal Pro</vt:lpstr>
      <vt:lpstr>Montserrat</vt:lpstr>
      <vt:lpstr>Montserrat Black</vt:lpstr>
      <vt:lpstr>Montserrat Light</vt:lpstr>
      <vt:lpstr>Montserrat Medium</vt:lpstr>
      <vt:lpstr>Montserrat SemiBold</vt:lpstr>
      <vt:lpstr>Nunito</vt:lpstr>
      <vt:lpstr>Segoe UI</vt:lpstr>
      <vt:lpstr>Symbol</vt:lpstr>
      <vt:lpstr>Retrospect</vt:lpstr>
      <vt:lpstr>Retrospect</vt:lpstr>
      <vt:lpstr>NCAP QI collaborative round two - shared learning session four</vt:lpstr>
      <vt:lpstr>NCAP QI collaborative round two shared learning session four  19 June 2025 2.00-4.00pm </vt:lpstr>
      <vt:lpstr>Our QI original aim statement</vt:lpstr>
      <vt:lpstr>PowerPoint Presentation</vt:lpstr>
      <vt:lpstr>Our diagnostic work and conclusions</vt:lpstr>
      <vt:lpstr>PowerPoint Presentation</vt:lpstr>
      <vt:lpstr>PowerPoint Presentation</vt:lpstr>
      <vt:lpstr>Overview of two of our PDSA cycles</vt:lpstr>
      <vt:lpstr>PowerPoint Presentation</vt:lpstr>
      <vt:lpstr>Qualitative feedback </vt:lpstr>
      <vt:lpstr>PowerPoint Presentation</vt:lpstr>
      <vt:lpstr>PowerPoint Presentation</vt:lpstr>
      <vt:lpstr>NCAP QI collaborative round two shared learning session four  19 June 2025 2.00-4.00pm </vt:lpstr>
      <vt:lpstr>1. Our QI team and original aim statement:  To increase the uptake of Family Intervention </vt:lpstr>
      <vt:lpstr>2. </vt:lpstr>
      <vt:lpstr> </vt:lpstr>
      <vt:lpstr>4. Case  overview: </vt:lpstr>
      <vt:lpstr>PowerPoint Presentation</vt:lpstr>
      <vt:lpstr>PowerPoint Presentation</vt:lpstr>
      <vt:lpstr>PowerPoint Presentation</vt:lpstr>
      <vt:lpstr>NCAP QI collaborative round two shared learning session four  19 June 2025 2.00-4.00pm </vt:lpstr>
      <vt:lpstr>1. Our QI team and original aim statement</vt:lpstr>
      <vt:lpstr>2. Our diagnostic work and conclusions</vt:lpstr>
      <vt:lpstr>3. Measures </vt:lpstr>
      <vt:lpstr>4. Overview of two of our PDSA cycles</vt:lpstr>
      <vt:lpstr>PowerPoint Presentation</vt:lpstr>
      <vt:lpstr>5. Positive outcomes:</vt:lpstr>
      <vt:lpstr>PowerPoint Presentation</vt:lpstr>
      <vt:lpstr>PowerPoint Presentation</vt:lpstr>
      <vt:lpstr>NCAP QI collaborative round two shared learning session  13th February 2025 </vt:lpstr>
      <vt:lpstr>1. QI team membership</vt:lpstr>
      <vt:lpstr>2. What’s your problem area for improvement? </vt:lpstr>
      <vt:lpstr>3. What diagnostic tools/exercises did you use to better understand your problem? </vt:lpstr>
      <vt:lpstr>4. What was your key learning about the area you want to improve? </vt:lpstr>
      <vt:lpstr>5. Statement  To increase the uptake of BFT, for all eligible patients and their families. The aim is to have a 10% increase in the uptake by May 2025.  </vt:lpstr>
      <vt:lpstr>6. What are you going to measure?</vt:lpstr>
      <vt:lpstr>7. Next steps </vt:lpstr>
      <vt:lpstr>8. So how are things looking?</vt:lpstr>
      <vt:lpstr>9. How are we keeping track?</vt:lpstr>
      <vt:lpstr>10. What’s next?  Expert by experience-   gaining feedback from those currently engaging in BFT and identifying those that may wish to assist with promotion of BFT to others.  Will be invited to participate in next scheduled carers group that is delivered by EIP.  Due Feb 2025. </vt:lpstr>
      <vt:lpstr>                 NCAP QI collaborative round two shared learning session four  19th June 2025 2:00-4:00PM </vt:lpstr>
      <vt:lpstr>   3 sides  to every story?</vt:lpstr>
      <vt:lpstr>Where are we now?- Trust perspective</vt:lpstr>
      <vt:lpstr>PowerPoint Presentation</vt:lpstr>
      <vt:lpstr>PowerPoint Presentation</vt:lpstr>
      <vt:lpstr>Tips- Staff perspective</vt:lpstr>
      <vt:lpstr>PowerPoint Presentation</vt:lpstr>
      <vt:lpstr>PowerPoint Presentation</vt:lpstr>
      <vt:lpstr>PowerPoint Presentation</vt:lpstr>
      <vt:lpstr>PowerPoint Presentation</vt:lpstr>
      <vt:lpstr>PowerPoint Presentation</vt:lpstr>
      <vt:lpstr>PowerPoint Presentation</vt:lpstr>
      <vt:lpstr>NCAP Update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Ruhi Shahid</dc:creator>
  <cp:lastModifiedBy>Carmen Chasse</cp:lastModifiedBy>
  <cp:revision>16</cp:revision>
  <dcterms:created xsi:type="dcterms:W3CDTF">2025-06-18T15:03:18Z</dcterms:created>
  <dcterms:modified xsi:type="dcterms:W3CDTF">2025-06-19T11:53:27Z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0x010100A03B0DDFB07AD24F9D59239BCC1E424D</vt:lpwstr>
  </property>
  <property fmtid="{D5CDD505-2E9C-101B-9397-08002B2CF9AE}" pid="3" name="MediaServiceImageTags">
    <vt:lpwstr/>
  </property>
</Properties>
</file>