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93" r:id="rId5"/>
    <p:sldId id="294" r:id="rId6"/>
    <p:sldId id="295" r:id="rId7"/>
    <p:sldId id="296" r:id="rId8"/>
    <p:sldId id="257" r:id="rId9"/>
    <p:sldId id="258" r:id="rId10"/>
    <p:sldId id="261" r:id="rId11"/>
    <p:sldId id="262" r:id="rId12"/>
    <p:sldId id="264" r:id="rId13"/>
    <p:sldId id="267" r:id="rId14"/>
    <p:sldId id="268" r:id="rId15"/>
    <p:sldId id="292" r:id="rId16"/>
    <p:sldId id="265" r:id="rId17"/>
    <p:sldId id="266" r:id="rId18"/>
    <p:sldId id="269" r:id="rId19"/>
    <p:sldId id="270" r:id="rId20"/>
    <p:sldId id="272" r:id="rId21"/>
    <p:sldId id="273" r:id="rId22"/>
    <p:sldId id="274" r:id="rId23"/>
    <p:sldId id="275" r:id="rId24"/>
    <p:sldId id="290" r:id="rId25"/>
    <p:sldId id="29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1099D3-08AB-468F-85EF-2C15AE2A92F8}" v="25" dt="2020-09-03T08:40:39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Isaacs" userId="1837d924472cd9f0" providerId="LiveId" clId="{A11099D3-08AB-468F-85EF-2C15AE2A92F8}"/>
    <pc:docChg chg="custSel addSld delSld modSld">
      <pc:chgData name="Jeremy Isaacs" userId="1837d924472cd9f0" providerId="LiveId" clId="{A11099D3-08AB-468F-85EF-2C15AE2A92F8}" dt="2020-09-03T08:44:59.317" v="217" actId="478"/>
      <pc:docMkLst>
        <pc:docMk/>
      </pc:docMkLst>
      <pc:sldChg chg="modSp mod">
        <pc:chgData name="Jeremy Isaacs" userId="1837d924472cd9f0" providerId="LiveId" clId="{A11099D3-08AB-468F-85EF-2C15AE2A92F8}" dt="2020-09-03T08:37:50.133" v="144" actId="20577"/>
        <pc:sldMkLst>
          <pc:docMk/>
          <pc:sldMk cId="424888204" sldId="257"/>
        </pc:sldMkLst>
        <pc:spChg chg="mod">
          <ac:chgData name="Jeremy Isaacs" userId="1837d924472cd9f0" providerId="LiveId" clId="{A11099D3-08AB-468F-85EF-2C15AE2A92F8}" dt="2020-09-03T08:37:50.133" v="144" actId="20577"/>
          <ac:spMkLst>
            <pc:docMk/>
            <pc:sldMk cId="424888204" sldId="257"/>
            <ac:spMk id="3" creationId="{00000000-0000-0000-0000-000000000000}"/>
          </ac:spMkLst>
        </pc:spChg>
      </pc:sldChg>
      <pc:sldChg chg="modSp add del mod">
        <pc:chgData name="Jeremy Isaacs" userId="1837d924472cd9f0" providerId="LiveId" clId="{A11099D3-08AB-468F-85EF-2C15AE2A92F8}" dt="2020-09-03T08:40:53.666" v="216" actId="47"/>
        <pc:sldMkLst>
          <pc:docMk/>
          <pc:sldMk cId="0" sldId="285"/>
        </pc:sldMkLst>
        <pc:spChg chg="mod">
          <ac:chgData name="Jeremy Isaacs" userId="1837d924472cd9f0" providerId="LiveId" clId="{A11099D3-08AB-468F-85EF-2C15AE2A92F8}" dt="2020-09-03T08:40:39.336" v="215" actId="1037"/>
          <ac:spMkLst>
            <pc:docMk/>
            <pc:sldMk cId="0" sldId="285"/>
            <ac:spMk id="94210" creationId="{0F9BB1AE-ACBD-4242-B883-D05B6A635E2E}"/>
          </ac:spMkLst>
        </pc:spChg>
        <pc:spChg chg="mod">
          <ac:chgData name="Jeremy Isaacs" userId="1837d924472cd9f0" providerId="LiveId" clId="{A11099D3-08AB-468F-85EF-2C15AE2A92F8}" dt="2020-09-03T08:40:11.360" v="172" actId="20577"/>
          <ac:spMkLst>
            <pc:docMk/>
            <pc:sldMk cId="0" sldId="285"/>
            <ac:spMk id="94211" creationId="{20C964A1-5398-4172-B40B-A59F1C29FFCB}"/>
          </ac:spMkLst>
        </pc:spChg>
      </pc:sldChg>
      <pc:sldChg chg="delSp mod">
        <pc:chgData name="Jeremy Isaacs" userId="1837d924472cd9f0" providerId="LiveId" clId="{A11099D3-08AB-468F-85EF-2C15AE2A92F8}" dt="2020-09-03T08:44:59.317" v="217" actId="478"/>
        <pc:sldMkLst>
          <pc:docMk/>
          <pc:sldMk cId="2848576187" sldId="296"/>
        </pc:sldMkLst>
        <pc:spChg chg="del">
          <ac:chgData name="Jeremy Isaacs" userId="1837d924472cd9f0" providerId="LiveId" clId="{A11099D3-08AB-468F-85EF-2C15AE2A92F8}" dt="2020-09-03T08:44:59.317" v="217" actId="478"/>
          <ac:spMkLst>
            <pc:docMk/>
            <pc:sldMk cId="2848576187" sldId="296"/>
            <ac:spMk id="2" creationId="{31C89C16-0376-4003-A742-9F0D3B4C70F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981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70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727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42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39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678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04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29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30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23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813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69B0D-217E-4802-997A-3AEF93B6E0C6}" type="datetimeFigureOut">
              <a:rPr lang="en-GB" smtClean="0"/>
              <a:t>03/09/2020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78485-A4DE-48EF-861E-0D855380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28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land.nhs.uk/london/wp-content/uploads/sites/8/2019/09/SWL-Dementia-Multidisciplinary-Meeting-Project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Dementia neuroimaging in the Covid-19 era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Jeremy Isaacs</a:t>
            </a:r>
          </a:p>
          <a:p>
            <a:r>
              <a:rPr lang="en-GB" dirty="0"/>
              <a:t>Consultant Neurologist</a:t>
            </a:r>
          </a:p>
          <a:p>
            <a:r>
              <a:rPr lang="en-GB" dirty="0"/>
              <a:t>St George’s Hospital</a:t>
            </a:r>
          </a:p>
        </p:txBody>
      </p:sp>
    </p:spTree>
    <p:extLst>
      <p:ext uri="{BB962C8B-B14F-4D97-AF65-F5344CB8AC3E}">
        <p14:creationId xmlns:p14="http://schemas.microsoft.com/office/powerpoint/2010/main" val="1411586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Neuroimaging isn’t performed in the diagnosis of all brain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Parkinson’s disease</a:t>
            </a:r>
          </a:p>
          <a:p>
            <a:r>
              <a:rPr lang="en-GB" dirty="0"/>
              <a:t>Tic disorders</a:t>
            </a:r>
          </a:p>
          <a:p>
            <a:r>
              <a:rPr lang="en-GB" dirty="0"/>
              <a:t>Migraine</a:t>
            </a:r>
          </a:p>
          <a:p>
            <a:r>
              <a:rPr lang="en-GB" dirty="0"/>
              <a:t>Mild head injury</a:t>
            </a:r>
          </a:p>
          <a:p>
            <a:r>
              <a:rPr lang="en-GB" dirty="0"/>
              <a:t>Functional neurological disorders</a:t>
            </a:r>
          </a:p>
          <a:p>
            <a:r>
              <a:rPr lang="en-GB" dirty="0"/>
              <a:t>Most psychiatric disorders</a:t>
            </a:r>
          </a:p>
        </p:txBody>
      </p:sp>
    </p:spTree>
    <p:extLst>
      <p:ext uri="{BB962C8B-B14F-4D97-AF65-F5344CB8AC3E}">
        <p14:creationId xmlns:p14="http://schemas.microsoft.com/office/powerpoint/2010/main" val="993250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Why don’t we do imaging in Parkinson’s disease?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Classical Parkinson’s phenotype is due to degeneration of nigrostriatal dopaminergic neurons</a:t>
            </a:r>
          </a:p>
          <a:p>
            <a:r>
              <a:rPr lang="en-GB" dirty="0"/>
              <a:t>This has no correlate on standard CT or MRI</a:t>
            </a:r>
          </a:p>
          <a:p>
            <a:r>
              <a:rPr lang="en-GB" dirty="0"/>
              <a:t>So no “rule in” value</a:t>
            </a:r>
          </a:p>
          <a:p>
            <a:r>
              <a:rPr lang="en-GB" dirty="0"/>
              <a:t>Equally, other pathologies don’t generate the classical features of PD</a:t>
            </a:r>
          </a:p>
          <a:p>
            <a:r>
              <a:rPr lang="en-GB" dirty="0"/>
              <a:t>So no necessity to “rule out” other diseases</a:t>
            </a:r>
          </a:p>
        </p:txBody>
      </p:sp>
    </p:spTree>
    <p:extLst>
      <p:ext uri="{BB962C8B-B14F-4D97-AF65-F5344CB8AC3E}">
        <p14:creationId xmlns:p14="http://schemas.microsoft.com/office/powerpoint/2010/main" val="4110555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 we transfer this to dementia?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Rapidly progressive dementia</a:t>
            </a:r>
          </a:p>
          <a:p>
            <a:pPr lvl="1"/>
            <a:r>
              <a:rPr lang="en-GB" dirty="0"/>
              <a:t>Hard to justify not scanning to rule out CJD, glioma, lymphoma, hydrocephalus</a:t>
            </a:r>
          </a:p>
          <a:p>
            <a:r>
              <a:rPr lang="en-GB" dirty="0"/>
              <a:t>Atypical presentations that could be caused by focal structural pathology</a:t>
            </a:r>
          </a:p>
          <a:p>
            <a:pPr lvl="1"/>
            <a:r>
              <a:rPr lang="en-GB" dirty="0"/>
              <a:t>Expressive dysphasia with right-sided visual neglect</a:t>
            </a:r>
          </a:p>
        </p:txBody>
      </p:sp>
    </p:spTree>
    <p:extLst>
      <p:ext uri="{BB962C8B-B14F-4D97-AF65-F5344CB8AC3E}">
        <p14:creationId xmlns:p14="http://schemas.microsoft.com/office/powerpoint/2010/main" val="4157689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Progressive frontal lobe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Potentially could be caused by slow-growing tumour e.g. meningioma</a:t>
            </a:r>
          </a:p>
          <a:p>
            <a:r>
              <a:rPr lang="en-GB" dirty="0"/>
              <a:t>If patient is fit enough for surgery or other oncological treatment they should be scanned</a:t>
            </a:r>
          </a:p>
          <a:p>
            <a:r>
              <a:rPr lang="en-GB" dirty="0"/>
              <a:t>Urgency depends on speed of progression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9030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problems arise if diagnosis of </a:t>
            </a:r>
            <a:r>
              <a:rPr lang="en-GB" dirty="0" err="1"/>
              <a:t>bvFTD</a:t>
            </a:r>
            <a:r>
              <a:rPr lang="en-GB" dirty="0"/>
              <a:t> is delayed?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Social ramifications of frontal lobe disorders are similar whatever the cause</a:t>
            </a:r>
          </a:p>
          <a:p>
            <a:r>
              <a:rPr lang="en-GB" dirty="0"/>
              <a:t>However, </a:t>
            </a:r>
            <a:r>
              <a:rPr lang="en-GB" dirty="0" err="1"/>
              <a:t>bvFTD</a:t>
            </a:r>
            <a:r>
              <a:rPr lang="en-GB" dirty="0"/>
              <a:t> is often a genetic disorder</a:t>
            </a:r>
          </a:p>
          <a:p>
            <a:r>
              <a:rPr lang="en-GB" dirty="0"/>
              <a:t>Mutations such as C9orf72 present in 5-20% of patients depending on extent of family history</a:t>
            </a:r>
          </a:p>
          <a:p>
            <a:r>
              <a:rPr lang="en-GB" dirty="0"/>
              <a:t>Genetic testing should be discussed with all patients with </a:t>
            </a:r>
            <a:r>
              <a:rPr lang="en-GB" dirty="0" err="1"/>
              <a:t>bvFTD</a:t>
            </a:r>
            <a:r>
              <a:rPr lang="en-GB" dirty="0"/>
              <a:t> </a:t>
            </a:r>
          </a:p>
          <a:p>
            <a:r>
              <a:rPr lang="en-GB" dirty="0"/>
              <a:t>If a mutation is found, family members can be offered predictive testing which can facilitate reproductive choices</a:t>
            </a:r>
          </a:p>
        </p:txBody>
      </p:sp>
    </p:spTree>
    <p:extLst>
      <p:ext uri="{BB962C8B-B14F-4D97-AF65-F5344CB8AC3E}">
        <p14:creationId xmlns:p14="http://schemas.microsoft.com/office/powerpoint/2010/main" val="3357374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B8A26-FCAC-4DF4-BC05-5281096D0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7850F-A19A-4697-8B85-95E5C21F4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Inappropriate to send genetic testing for FTD until structural pathology excluded</a:t>
            </a:r>
          </a:p>
          <a:p>
            <a:r>
              <a:rPr lang="en-GB" dirty="0"/>
              <a:t>Scan promptly if there are family members whose decisions could be impacted by genetic results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530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Primary progressive aphasias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Reflect a relatively focal process in the brain and therefore potentially could be mimicked by a structural lesion</a:t>
            </a:r>
          </a:p>
          <a:p>
            <a:r>
              <a:rPr lang="en-GB" dirty="0"/>
              <a:t>Language functions commonly affected by tumours affecting dominant hemisphere</a:t>
            </a:r>
          </a:p>
          <a:p>
            <a:r>
              <a:rPr lang="en-GB" dirty="0"/>
              <a:t>If patient well enough for surgery etc. they should be scanned</a:t>
            </a:r>
          </a:p>
        </p:txBody>
      </p:sp>
    </p:spTree>
    <p:extLst>
      <p:ext uri="{BB962C8B-B14F-4D97-AF65-F5344CB8AC3E}">
        <p14:creationId xmlns:p14="http://schemas.microsoft.com/office/powerpoint/2010/main" val="1007340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Dementia with </a:t>
            </a:r>
            <a:r>
              <a:rPr lang="en-GB" dirty="0" err="1"/>
              <a:t>Lewy</a:t>
            </a:r>
            <a:r>
              <a:rPr lang="en-GB" dirty="0"/>
              <a:t> bodies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Revised </a:t>
            </a:r>
            <a:r>
              <a:rPr lang="en-GB" dirty="0" err="1"/>
              <a:t>McKeith</a:t>
            </a:r>
            <a:r>
              <a:rPr lang="en-GB" dirty="0"/>
              <a:t> criteria require dementia plus at least two of:</a:t>
            </a:r>
          </a:p>
          <a:p>
            <a:pPr lvl="1"/>
            <a:r>
              <a:rPr lang="en-GB" dirty="0"/>
              <a:t>Cognitive fluctuations</a:t>
            </a:r>
          </a:p>
          <a:p>
            <a:pPr lvl="1"/>
            <a:r>
              <a:rPr lang="en-GB" dirty="0"/>
              <a:t>Visual hallucinations</a:t>
            </a:r>
          </a:p>
          <a:p>
            <a:pPr lvl="1"/>
            <a:r>
              <a:rPr lang="en-GB" dirty="0"/>
              <a:t>REM sleep behaviour disorder</a:t>
            </a:r>
          </a:p>
          <a:p>
            <a:pPr lvl="1"/>
            <a:r>
              <a:rPr lang="en-GB" dirty="0"/>
              <a:t>Parkinsonism</a:t>
            </a:r>
          </a:p>
          <a:p>
            <a:r>
              <a:rPr lang="en-GB" dirty="0"/>
              <a:t>This combination can’t be caused by structural pathology in the brain</a:t>
            </a:r>
          </a:p>
          <a:p>
            <a:r>
              <a:rPr lang="en-GB" dirty="0"/>
              <a:t>A diagnosis can be made on clinical grounds</a:t>
            </a:r>
          </a:p>
          <a:p>
            <a:r>
              <a:rPr lang="en-GB" dirty="0"/>
              <a:t>A brain scan can be done after the diagnosis if needed</a:t>
            </a:r>
          </a:p>
        </p:txBody>
      </p:sp>
    </p:spTree>
    <p:extLst>
      <p:ext uri="{BB962C8B-B14F-4D97-AF65-F5344CB8AC3E}">
        <p14:creationId xmlns:p14="http://schemas.microsoft.com/office/powerpoint/2010/main" val="2348753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Memory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Don’t scan people with functional or purely subjective memory complaints</a:t>
            </a:r>
          </a:p>
          <a:p>
            <a:r>
              <a:rPr lang="en-GB" dirty="0"/>
              <a:t>The canonical anterograde amnestic disorder associated with Alzheimer’s disease localises to bilateral hippocampal dysfunction</a:t>
            </a:r>
          </a:p>
          <a:p>
            <a:r>
              <a:rPr lang="en-GB" dirty="0"/>
              <a:t>This is highly unlikely to be caused by focal structural pathology</a:t>
            </a:r>
          </a:p>
          <a:p>
            <a:r>
              <a:rPr lang="en-GB" dirty="0"/>
              <a:t>Would require simultaneous lesions in both hippocampi that don’t cause </a:t>
            </a:r>
            <a:r>
              <a:rPr lang="en-GB" dirty="0" err="1"/>
              <a:t>extracognitive</a:t>
            </a:r>
            <a:r>
              <a:rPr lang="en-GB" dirty="0"/>
              <a:t> symptoms (e.g. seizures) and progress at the same rate as AD</a:t>
            </a:r>
          </a:p>
        </p:txBody>
      </p:sp>
    </p:spTree>
    <p:extLst>
      <p:ext uri="{BB962C8B-B14F-4D97-AF65-F5344CB8AC3E}">
        <p14:creationId xmlns:p14="http://schemas.microsoft.com/office/powerpoint/2010/main" val="3790860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does this mean in practice?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Amnestic MCI</a:t>
            </a:r>
          </a:p>
          <a:p>
            <a:pPr lvl="1"/>
            <a:r>
              <a:rPr lang="en-GB" dirty="0"/>
              <a:t>MRI is a prognostic not a diagnostic marker</a:t>
            </a:r>
          </a:p>
          <a:p>
            <a:pPr lvl="1"/>
            <a:r>
              <a:rPr lang="en-GB" dirty="0"/>
              <a:t>In my experience, after discussion most patients opt for watchful waiting rather than investigations</a:t>
            </a:r>
          </a:p>
        </p:txBody>
      </p:sp>
    </p:spTree>
    <p:extLst>
      <p:ext uri="{BB962C8B-B14F-4D97-AF65-F5344CB8AC3E}">
        <p14:creationId xmlns:p14="http://schemas.microsoft.com/office/powerpoint/2010/main" val="1281593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Covid-19 “new normal”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Reduced diagnostic capacity across the NHS</a:t>
            </a:r>
          </a:p>
          <a:p>
            <a:r>
              <a:rPr lang="en-GB" dirty="0"/>
              <a:t>Need to minimise non-essential travel and contact, especially for medically vulnerable people and healthcare workers</a:t>
            </a:r>
          </a:p>
          <a:p>
            <a:r>
              <a:rPr lang="en-GB" dirty="0"/>
              <a:t>“Discretionary” medical activity should be scrutinised to ensure it adds true value</a:t>
            </a:r>
          </a:p>
          <a:p>
            <a:r>
              <a:rPr lang="en-GB" dirty="0"/>
              <a:t>Maximum use of already available information</a:t>
            </a:r>
          </a:p>
        </p:txBody>
      </p:sp>
    </p:spTree>
    <p:extLst>
      <p:ext uri="{BB962C8B-B14F-4D97-AF65-F5344CB8AC3E}">
        <p14:creationId xmlns:p14="http://schemas.microsoft.com/office/powerpoint/2010/main" val="3097111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Typical Alzheimer’s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Combination of anterograde memory disorder +/- parietal +/- executive +/- language deficits </a:t>
            </a:r>
          </a:p>
          <a:p>
            <a:r>
              <a:rPr lang="en-GB" dirty="0"/>
              <a:t>Represents involvement of multiple areas of bilateral cerebral cortex without significant subcortical, </a:t>
            </a:r>
            <a:r>
              <a:rPr lang="en-GB" dirty="0" err="1"/>
              <a:t>extracognitive</a:t>
            </a:r>
            <a:r>
              <a:rPr lang="en-GB" dirty="0"/>
              <a:t> or mass effect symptoms</a:t>
            </a:r>
          </a:p>
          <a:p>
            <a:r>
              <a:rPr lang="en-GB" dirty="0"/>
              <a:t>Highly unlikely this pattern could be mimicked  by structural pathology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8702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EBEFE-6FA7-4BB1-9DA5-BB75B005A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Alzheimer’s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25DE-C07A-43DD-9B25-FDD336F63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 diagnosis of canonical presentation of AD can be given prior to imaging</a:t>
            </a:r>
          </a:p>
          <a:p>
            <a:r>
              <a:rPr lang="en-GB" dirty="0"/>
              <a:t>Scan can always be done later if needed</a:t>
            </a:r>
          </a:p>
        </p:txBody>
      </p:sp>
    </p:spTree>
    <p:extLst>
      <p:ext uri="{BB962C8B-B14F-4D97-AF65-F5344CB8AC3E}">
        <p14:creationId xmlns:p14="http://schemas.microsoft.com/office/powerpoint/2010/main" val="1129639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86E70-CF79-4EDD-B8C6-E9A68D727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Vascular dementia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B4BE5-9D3E-451E-B5A7-BC6D42425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Diagnostic criteria for </a:t>
            </a:r>
            <a:r>
              <a:rPr lang="en-GB" dirty="0" err="1"/>
              <a:t>VaD</a:t>
            </a:r>
            <a:r>
              <a:rPr lang="en-GB" dirty="0"/>
              <a:t> require demonstration of cerebrovascular disease on imaging</a:t>
            </a:r>
          </a:p>
          <a:p>
            <a:r>
              <a:rPr lang="en-GB" dirty="0"/>
              <a:t>The predominantly subcortical features of </a:t>
            </a:r>
            <a:r>
              <a:rPr lang="en-GB" dirty="0" err="1"/>
              <a:t>VaD</a:t>
            </a:r>
            <a:r>
              <a:rPr lang="en-GB" dirty="0"/>
              <a:t> can be mimicked by hydrocephalus or rarer white matter disorders e.g.</a:t>
            </a:r>
          </a:p>
          <a:p>
            <a:pPr lvl="1"/>
            <a:r>
              <a:rPr lang="en-GB" dirty="0"/>
              <a:t>HIV encephalopathy</a:t>
            </a:r>
          </a:p>
          <a:p>
            <a:pPr lvl="1"/>
            <a:r>
              <a:rPr lang="en-GB" dirty="0"/>
              <a:t>Progressive Multifocal </a:t>
            </a:r>
            <a:r>
              <a:rPr lang="en-GB" dirty="0" err="1"/>
              <a:t>Leucoencephalopathy</a:t>
            </a:r>
            <a:endParaRPr lang="en-GB" dirty="0"/>
          </a:p>
          <a:p>
            <a:pPr lvl="1"/>
            <a:r>
              <a:rPr lang="en-GB" dirty="0"/>
              <a:t>CNS lymphoma</a:t>
            </a:r>
          </a:p>
          <a:p>
            <a:r>
              <a:rPr lang="en-GB" dirty="0"/>
              <a:t>Some of which might be treatable</a:t>
            </a:r>
          </a:p>
        </p:txBody>
      </p:sp>
    </p:spTree>
    <p:extLst>
      <p:ext uri="{BB962C8B-B14F-4D97-AF65-F5344CB8AC3E}">
        <p14:creationId xmlns:p14="http://schemas.microsoft.com/office/powerpoint/2010/main" val="2917597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D270E-CB46-48FE-8E6D-A23807121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05C48-85AF-47EF-AC9E-B5A39FF55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So in a patient with a significant subcortical syndrome e.g.</a:t>
            </a:r>
          </a:p>
          <a:p>
            <a:pPr lvl="1"/>
            <a:r>
              <a:rPr lang="en-GB" dirty="0"/>
              <a:t>Cognitive slowing</a:t>
            </a:r>
          </a:p>
          <a:p>
            <a:pPr lvl="1"/>
            <a:r>
              <a:rPr lang="en-GB" dirty="0"/>
              <a:t>Executive dysfunction</a:t>
            </a:r>
          </a:p>
          <a:p>
            <a:pPr lvl="1"/>
            <a:r>
              <a:rPr lang="en-GB" dirty="0"/>
              <a:t>Apathy</a:t>
            </a:r>
          </a:p>
          <a:p>
            <a:pPr lvl="1"/>
            <a:r>
              <a:rPr lang="en-GB" dirty="0"/>
              <a:t>Gait dyspraxia (but not Parkinsonism)</a:t>
            </a:r>
          </a:p>
          <a:p>
            <a:r>
              <a:rPr lang="en-GB" dirty="0"/>
              <a:t>Hard to justify not scanning unless patient is too frail to justify intervening should reversible pathology be found</a:t>
            </a:r>
          </a:p>
        </p:txBody>
      </p:sp>
    </p:spTree>
    <p:extLst>
      <p:ext uri="{BB962C8B-B14F-4D97-AF65-F5344CB8AC3E}">
        <p14:creationId xmlns:p14="http://schemas.microsoft.com/office/powerpoint/2010/main" val="26417463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E9232-9EA5-4B2E-B871-BA5AE74C5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2E2AC-20B9-4D3C-AA37-2101FA4B7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Covid-19 requires us to think differently about diagnostics</a:t>
            </a:r>
          </a:p>
          <a:p>
            <a:r>
              <a:rPr lang="en-GB" dirty="0"/>
              <a:t>We should share expertise to ensure we get best value from the tests we do</a:t>
            </a:r>
          </a:p>
          <a:p>
            <a:r>
              <a:rPr lang="en-GB" dirty="0"/>
              <a:t>Amnestic MCI, typical AD and Dementia with Lewy bodies are clinical syndromes very rarely mimicked by structural pathology</a:t>
            </a:r>
          </a:p>
          <a:p>
            <a:r>
              <a:rPr lang="en-GB" dirty="0"/>
              <a:t>Diagnosis can be given first with scan later if needed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9712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F064A-E79A-4067-8594-76E9620E3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81BF3-EBAA-4A62-81A8-6D0100BCF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Behavioural variant FTD, primary progressive aphasias and vascular dementia can be mimicked by focal structural pathology</a:t>
            </a:r>
          </a:p>
          <a:p>
            <a:r>
              <a:rPr lang="en-GB" dirty="0"/>
              <a:t>Scan should be performed if patient would be well enough for intervention</a:t>
            </a:r>
          </a:p>
        </p:txBody>
      </p:sp>
    </p:spTree>
    <p:extLst>
      <p:ext uri="{BB962C8B-B14F-4D97-AF65-F5344CB8AC3E}">
        <p14:creationId xmlns:p14="http://schemas.microsoft.com/office/powerpoint/2010/main" val="3590925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this means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Longer waiting times for scans</a:t>
            </a:r>
          </a:p>
          <a:p>
            <a:r>
              <a:rPr lang="en-GB" dirty="0"/>
              <a:t>Is there previous imaging to review?</a:t>
            </a:r>
          </a:p>
          <a:p>
            <a:r>
              <a:rPr lang="en-GB" dirty="0"/>
              <a:t>Can imaging be avoided altogether in some cases?</a:t>
            </a:r>
          </a:p>
          <a:p>
            <a:r>
              <a:rPr lang="en-GB" dirty="0"/>
              <a:t>Can a diagnosis be made prior to imaging?</a:t>
            </a:r>
          </a:p>
          <a:p>
            <a:r>
              <a:rPr lang="en-GB" dirty="0"/>
              <a:t>Can we reduce clinical uncertainty through (virtual) peer-to-peer discussion?</a:t>
            </a:r>
          </a:p>
        </p:txBody>
      </p:sp>
    </p:spTree>
    <p:extLst>
      <p:ext uri="{BB962C8B-B14F-4D97-AF65-F5344CB8AC3E}">
        <p14:creationId xmlns:p14="http://schemas.microsoft.com/office/powerpoint/2010/main" val="255418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999D7-9E1A-484B-9FC3-998CCAE4C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100" dirty="0"/>
              <a:t>NHS London Dementia Clinical Network/SWL STP MDT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D622D-8AA4-49C7-A99B-A49D46159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Pilot of bimonthly MDT with memory services, neuroradiology and cognitive neurology</a:t>
            </a:r>
          </a:p>
          <a:p>
            <a:r>
              <a:rPr lang="en-GB" sz="2400" dirty="0"/>
              <a:t>42 patients discussed during four 90 minute meetings</a:t>
            </a:r>
          </a:p>
          <a:p>
            <a:r>
              <a:rPr lang="en-GB" sz="2400" dirty="0"/>
              <a:t>Average no. cases presented per meeting 11 (5-16)</a:t>
            </a:r>
          </a:p>
          <a:p>
            <a:r>
              <a:rPr lang="en-GB" sz="2400" dirty="0"/>
              <a:t>88% of cases were presented by a memory service</a:t>
            </a:r>
          </a:p>
          <a:p>
            <a:r>
              <a:rPr lang="en-GB" sz="2400" dirty="0"/>
              <a:t>21% of cases discussed were under the age of 65</a:t>
            </a:r>
          </a:p>
          <a:p>
            <a:r>
              <a:rPr lang="en-GB" sz="2400" dirty="0"/>
              <a:t>In 95% the presenting clinician had a query about the diagnosis</a:t>
            </a:r>
          </a:p>
          <a:p>
            <a:r>
              <a:rPr lang="en-GB" sz="2400" dirty="0"/>
              <a:t>In 88% the clinician wanted to establish if neuroimaging findings supported the clinical impression  </a:t>
            </a:r>
          </a:p>
        </p:txBody>
      </p:sp>
    </p:spTree>
    <p:extLst>
      <p:ext uri="{BB962C8B-B14F-4D97-AF65-F5344CB8AC3E}">
        <p14:creationId xmlns:p14="http://schemas.microsoft.com/office/powerpoint/2010/main" val="478516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007C0-C0DF-4B12-B93D-50AE4DEF3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FBBDE-3D09-4B3C-8DA2-E76E600E2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In 47% of cases, a</a:t>
            </a:r>
            <a:r>
              <a:rPr lang="en-GB" sz="3200" dirty="0"/>
              <a:t>ll three professionals (neurologist, neuroradiologist and memory service psychiatrist/nurse) were involved in the discussion</a:t>
            </a:r>
          </a:p>
          <a:p>
            <a:endParaRPr lang="en-GB" sz="3200" dirty="0"/>
          </a:p>
          <a:p>
            <a:r>
              <a:rPr lang="en-GB" sz="3200" dirty="0"/>
              <a:t>In 50% of cases, discussion led to a firm diagnosis being made where the clinician had not achieved a final diagnosis </a:t>
            </a:r>
          </a:p>
          <a:p>
            <a:r>
              <a:rPr lang="en-GB" sz="3200" dirty="0"/>
              <a:t>10 Alzheimer’s disease, 4 FTD and 2 vascular dementia, 1 MCI, 4 non-dementia</a:t>
            </a:r>
          </a:p>
          <a:p>
            <a:endParaRPr lang="en-GB" sz="3200" dirty="0"/>
          </a:p>
          <a:p>
            <a:r>
              <a:rPr lang="en-GB" sz="3200" dirty="0"/>
              <a:t>In a further 7% of cases the previous diagnosis was changed: </a:t>
            </a:r>
          </a:p>
          <a:p>
            <a:r>
              <a:rPr lang="en-GB" dirty="0"/>
              <a:t>O</a:t>
            </a:r>
            <a:r>
              <a:rPr lang="en-GB" sz="3200" dirty="0"/>
              <a:t>ne from Alzheimer’s disease to vascular</a:t>
            </a:r>
          </a:p>
          <a:p>
            <a:r>
              <a:rPr lang="en-GB" dirty="0"/>
              <a:t>O</a:t>
            </a:r>
            <a:r>
              <a:rPr lang="en-GB" sz="3200" dirty="0"/>
              <a:t>ne from non-dementia to frontotemporal dementia </a:t>
            </a:r>
          </a:p>
          <a:p>
            <a:r>
              <a:rPr lang="en-GB" dirty="0"/>
              <a:t>O</a:t>
            </a:r>
            <a:r>
              <a:rPr lang="en-GB" sz="3200" dirty="0"/>
              <a:t>ne from dementia unspecified to Alzheimer’s disease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568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2BD00-9D44-4D69-84E8-EB1C8A268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1F965-7923-4371-A161-25B9CE825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GB" sz="3200" dirty="0"/>
              <a:t>In two cases the scan had been reported normal; on review it was abnormal and supported a dementia diagnosis</a:t>
            </a:r>
          </a:p>
          <a:p>
            <a:r>
              <a:rPr lang="en-GB" sz="3200" dirty="0"/>
              <a:t>In two cases an unnecessary MRI scan was avoided</a:t>
            </a:r>
          </a:p>
          <a:p>
            <a:r>
              <a:rPr lang="en-GB" dirty="0"/>
              <a:t>In </a:t>
            </a:r>
            <a:r>
              <a:rPr lang="en-GB" sz="3200" dirty="0"/>
              <a:t>two cases it was concluded that an MRI was required (where the patient had already had a CT scan)</a:t>
            </a:r>
          </a:p>
          <a:p>
            <a:r>
              <a:rPr lang="en-GB" sz="3200" dirty="0"/>
              <a:t>In one case the patient was referred for CSF examination</a:t>
            </a:r>
          </a:p>
          <a:p>
            <a:r>
              <a:rPr lang="en-GB" sz="3200" dirty="0"/>
              <a:t>In four cases discussion facilitated a referral to neurology  </a:t>
            </a:r>
          </a:p>
          <a:p>
            <a:r>
              <a:rPr lang="en-GB" sz="3200" dirty="0"/>
              <a:t>In one case genetic testing was discussed and deemed not appropriate</a:t>
            </a:r>
          </a:p>
          <a:p>
            <a:r>
              <a:rPr lang="en-GB" dirty="0"/>
              <a:t>I</a:t>
            </a:r>
            <a:r>
              <a:rPr lang="en-GB" sz="3200" dirty="0"/>
              <a:t>n two cases patients were going to be considered for a clinical trial following the discussion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1002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36265-C61E-486A-A9B8-12207E352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>
                <a:hlinkClick r:id="rId2"/>
              </a:rPr>
              <a:t>https://www.england.nhs.uk/london/wp-content/uploads/sites/8/2019/09/SWL-Dementia-Multidisciplinary-Meeting-Project.pdf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48576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does NICE say about brain imaging in dementia?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Offer structural imaging</a:t>
            </a:r>
          </a:p>
          <a:p>
            <a:pPr lvl="1"/>
            <a:r>
              <a:rPr lang="en-GB" dirty="0"/>
              <a:t> to rule out reversible causes of cognitive decline and to assist with subtype diagnosis</a:t>
            </a:r>
          </a:p>
          <a:p>
            <a:r>
              <a:rPr lang="en-GB" dirty="0"/>
              <a:t>Unless dementia is well established and the subtype is clear</a:t>
            </a:r>
          </a:p>
          <a:p>
            <a:r>
              <a:rPr lang="en-GB" dirty="0"/>
              <a:t>NICE does not specify whether CT or MRI is preferred except in suspected vascular dementia</a:t>
            </a:r>
          </a:p>
        </p:txBody>
      </p:sp>
    </p:spTree>
    <p:extLst>
      <p:ext uri="{BB962C8B-B14F-4D97-AF65-F5344CB8AC3E}">
        <p14:creationId xmlns:p14="http://schemas.microsoft.com/office/powerpoint/2010/main" val="424888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How often does brain imaging demonstrate a reversible cause of dementia?</a:t>
            </a:r>
          </a:p>
          <a:p>
            <a:r>
              <a:rPr lang="en-GB" dirty="0"/>
              <a:t>How good is brain imaging at confirming the sub-type?</a:t>
            </a:r>
          </a:p>
          <a:p>
            <a:r>
              <a:rPr lang="en-GB" dirty="0"/>
              <a:t>What does “well established” dementia mean?</a:t>
            </a:r>
          </a:p>
          <a:p>
            <a:r>
              <a:rPr lang="en-GB" dirty="0"/>
              <a:t>When in the diagnostic process is brain imaging needed?</a:t>
            </a:r>
          </a:p>
        </p:txBody>
      </p:sp>
    </p:spTree>
    <p:extLst>
      <p:ext uri="{BB962C8B-B14F-4D97-AF65-F5344CB8AC3E}">
        <p14:creationId xmlns:p14="http://schemas.microsoft.com/office/powerpoint/2010/main" val="306207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DB5781CE671B42AD5D0A34E88EEBA7" ma:contentTypeVersion="12" ma:contentTypeDescription="Create a new document." ma:contentTypeScope="" ma:versionID="1d5acecd25af8377982506b35d7471e9">
  <xsd:schema xmlns:xsd="http://www.w3.org/2001/XMLSchema" xmlns:xs="http://www.w3.org/2001/XMLSchema" xmlns:p="http://schemas.microsoft.com/office/2006/metadata/properties" xmlns:ns2="38c766a1-b64a-4618-955b-14d24a9d0c01" xmlns:ns3="18c10d92-6611-4c6a-82a5-47160f5e7a17" targetNamespace="http://schemas.microsoft.com/office/2006/metadata/properties" ma:root="true" ma:fieldsID="182ea11565fda37699491db269a5391c" ns2:_="" ns3:_="">
    <xsd:import namespace="38c766a1-b64a-4618-955b-14d24a9d0c01"/>
    <xsd:import namespace="18c10d92-6611-4c6a-82a5-47160f5e7a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c766a1-b64a-4618-955b-14d24a9d0c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10d92-6611-4c6a-82a5-47160f5e7a1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3AA19FB-E92E-4495-8552-BE4B144C6EE1}"/>
</file>

<file path=customXml/itemProps2.xml><?xml version="1.0" encoding="utf-8"?>
<ds:datastoreItem xmlns:ds="http://schemas.openxmlformats.org/officeDocument/2006/customXml" ds:itemID="{1D28F451-24E0-4EF7-B926-18AB722B78CE}"/>
</file>

<file path=customXml/itemProps3.xml><?xml version="1.0" encoding="utf-8"?>
<ds:datastoreItem xmlns:ds="http://schemas.openxmlformats.org/officeDocument/2006/customXml" ds:itemID="{32DB3DC9-8E77-424A-BBBC-38732A3954E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1197</Words>
  <Application>Microsoft Office PowerPoint</Application>
  <PresentationFormat>On-screen Show (4:3)</PresentationFormat>
  <Paragraphs>130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Dementia neuroimaging in the Covid-19 era</vt:lpstr>
      <vt:lpstr>The Covid-19 “new normal”</vt:lpstr>
      <vt:lpstr>What this means in practice</vt:lpstr>
      <vt:lpstr>NHS London Dementia Clinical Network/SWL STP MDT project</vt:lpstr>
      <vt:lpstr>Results</vt:lpstr>
      <vt:lpstr>Results</vt:lpstr>
      <vt:lpstr>PowerPoint Presentation</vt:lpstr>
      <vt:lpstr>What does NICE say about brain imaging in dementia?</vt:lpstr>
      <vt:lpstr>PowerPoint Presentation</vt:lpstr>
      <vt:lpstr>Neuroimaging isn’t performed in the diagnosis of all brain disease</vt:lpstr>
      <vt:lpstr>Why don’t we do imaging in Parkinson’s disease?</vt:lpstr>
      <vt:lpstr>Can we transfer this to dementia?</vt:lpstr>
      <vt:lpstr>Progressive frontal lobe disorders</vt:lpstr>
      <vt:lpstr>What problems arise if diagnosis of bvFTD is delayed?</vt:lpstr>
      <vt:lpstr>PowerPoint Presentation</vt:lpstr>
      <vt:lpstr>Primary progressive aphasias</vt:lpstr>
      <vt:lpstr>Dementia with Lewy bodies</vt:lpstr>
      <vt:lpstr>Memory disorders</vt:lpstr>
      <vt:lpstr>What does this mean in practice?</vt:lpstr>
      <vt:lpstr>Typical Alzheimer’s disease</vt:lpstr>
      <vt:lpstr>Alzheimer’s disease</vt:lpstr>
      <vt:lpstr>Vascular dementia</vt:lpstr>
      <vt:lpstr>PowerPoint Presentation</vt:lpstr>
      <vt:lpstr>Summary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Dementia neuroimaging in the Covid-19 era</dc:title>
  <dc:creator>Jeremy  Isaacs</dc:creator>
  <cp:lastModifiedBy>Jeremy Isaacs</cp:lastModifiedBy>
  <cp:revision>39</cp:revision>
  <dcterms:created xsi:type="dcterms:W3CDTF">2020-08-21T09:30:51Z</dcterms:created>
  <dcterms:modified xsi:type="dcterms:W3CDTF">2020-09-03T08:45:26Z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0x010100D5DB5781CE671B42AD5D0A34E88EEBA7</vt:lpwstr>
  </property>
</Properties>
</file>