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s/slide3.xml" ContentType="application/vnd.openxmlformats-officedocument.presentationml.slide+xml"/>
  <Override PartName="/ppt/slides/slide7.xml" ContentType="application/vnd.openxmlformats-officedocument.presentationml.slide+xml"/>
  <Override PartName="/ppt/slides/slide6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s/slide2.xml" ContentType="application/vnd.openxmlformats-officedocument.presentationml.slide+xml"/>
  <Override PartName="/ppt/slides/slide8.xml" ContentType="application/vnd.openxmlformats-officedocument.presentationml.slide+xml"/>
  <Override PartName="/ppt/slides/slide10.xml" ContentType="application/vnd.openxmlformats-officedocument.presentationml.slide+xml"/>
  <Override PartName="/ppt/slides/slide9.xml" ContentType="application/vnd.openxmlformats-officedocument.presentationml.slide+xml"/>
  <Override PartName="/ppt/slides/slide1.xml" ContentType="application/vnd.openxmlformats-officedocument.presentationml.slide+xml"/>
  <Override PartName="/ppt/slideMasters/slideMaster1.xml" ContentType="application/vnd.openxmlformats-officedocument.presentationml.slideMaster+xml"/>
  <Override PartName="/ppt/notesSlides/notesSlide4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5.xml" ContentType="application/vnd.openxmlformats-officedocument.presentationml.notesSlide+xml"/>
  <Override PartName="/ppt/slideLayouts/slideLayout16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1.xml" ContentType="application/vnd.openxmlformats-officedocument.theme+xml"/>
  <Override PartName="/ppt/theme/theme2.xml" ContentType="application/vnd.openxmlformats-officedocument.them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2"/>
  </p:notesMasterIdLst>
  <p:sldIdLst>
    <p:sldId id="257" r:id="rId2"/>
    <p:sldId id="264" r:id="rId3"/>
    <p:sldId id="258" r:id="rId4"/>
    <p:sldId id="265" r:id="rId5"/>
    <p:sldId id="259" r:id="rId6"/>
    <p:sldId id="260" r:id="rId7"/>
    <p:sldId id="261" r:id="rId8"/>
    <p:sldId id="262" r:id="rId9"/>
    <p:sldId id="266" r:id="rId10"/>
    <p:sldId id="263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66" d="100"/>
          <a:sy n="66" d="100"/>
        </p:scale>
        <p:origin x="600" y="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18" Type="http://schemas.openxmlformats.org/officeDocument/2006/relationships/customXml" Target="../customXml/item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customXml" Target="../customXml/item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customXml" Target="../customXml/item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A74D279-E0D6-4519-A06C-508E8713B228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4CA4C53-9643-433E-9BCE-2559B6E19DE2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0545312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The timeline/story</a:t>
            </a:r>
            <a:r>
              <a:rPr lang="en-GB" baseline="0" dirty="0" smtClean="0"/>
              <a:t> so far of telemedicine rollout 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EF508-0F81-4CB8-A9C2-40CBB08F3110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3272756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GB" sz="2400" b="1" dirty="0" smtClean="0">
                <a:solidFill>
                  <a:srgbClr val="002060"/>
                </a:solidFill>
              </a:rPr>
              <a:t>Types of call</a:t>
            </a:r>
          </a:p>
          <a:p>
            <a:pPr lvl="1"/>
            <a:r>
              <a:rPr lang="en-GB" sz="2000" dirty="0" smtClean="0"/>
              <a:t>Tablet and PC based calls in prison</a:t>
            </a:r>
          </a:p>
          <a:p>
            <a:pPr lvl="1"/>
            <a:r>
              <a:rPr lang="en-GB" sz="2000" dirty="0" smtClean="0"/>
              <a:t>Call types include prison</a:t>
            </a:r>
            <a:r>
              <a:rPr lang="en-GB" sz="2000" baseline="0" dirty="0" smtClean="0"/>
              <a:t> to prison, prison to remote clinician, prison to hospital, prison to secure hospital </a:t>
            </a:r>
            <a:r>
              <a:rPr lang="en-GB" sz="2000" baseline="0" dirty="0" err="1" smtClean="0"/>
              <a:t>etc</a:t>
            </a:r>
            <a:endParaRPr lang="en-GB" sz="2000" dirty="0" smtClean="0"/>
          </a:p>
          <a:p>
            <a:pPr lvl="1"/>
            <a:r>
              <a:rPr lang="en-GB" sz="2000" dirty="0" smtClean="0"/>
              <a:t>Two way- both the prison user and the remote clinician have their own </a:t>
            </a:r>
            <a:r>
              <a:rPr lang="en-GB" sz="2000" dirty="0" err="1" smtClean="0"/>
              <a:t>Visionable</a:t>
            </a:r>
            <a:r>
              <a:rPr lang="en-GB" sz="2000" dirty="0" smtClean="0"/>
              <a:t> licence (full client)</a:t>
            </a:r>
          </a:p>
          <a:p>
            <a:pPr lvl="1"/>
            <a:r>
              <a:rPr lang="en-GB" sz="2000" dirty="0" smtClean="0"/>
              <a:t>One way – only the prison user has their own </a:t>
            </a:r>
            <a:r>
              <a:rPr lang="en-GB" sz="2000" dirty="0" err="1" smtClean="0"/>
              <a:t>Visionable</a:t>
            </a:r>
            <a:r>
              <a:rPr lang="en-GB" sz="2000" dirty="0" smtClean="0"/>
              <a:t> licence but they send a meeting invite to an </a:t>
            </a:r>
            <a:r>
              <a:rPr lang="en-GB" sz="2000" u="sng" dirty="0" smtClean="0"/>
              <a:t>NHS or approved contact </a:t>
            </a:r>
            <a:r>
              <a:rPr lang="en-GB" sz="2000" dirty="0" smtClean="0"/>
              <a:t>who can join their meeting</a:t>
            </a:r>
          </a:p>
          <a:p>
            <a:pPr lvl="1"/>
            <a:r>
              <a:rPr lang="en-GB" sz="2000" dirty="0" smtClean="0"/>
              <a:t>Community based ‘clinic’ licence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EF508-0F81-4CB8-A9C2-40CBB08F3110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562483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Security around software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EF508-0F81-4CB8-A9C2-40CBB08F3110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571544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Webcams for pcs also permitted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EF508-0F81-4CB8-A9C2-40CBB08F3110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47210064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 smtClean="0"/>
              <a:t>Webcams for pcs also permitted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E6EF508-0F81-4CB8-A9C2-40CBB08F3110}" type="slidenum">
              <a:rPr lang="en-GB" smtClean="0"/>
              <a:t>10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417857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4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0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31" name="Isosceles Triangle 30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 rot="10800000">
              <a:off x="0" y="0"/>
              <a:ext cx="842596" cy="5666154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2FA4-C1BE-4B89-88CD-567384BBD37B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B2C8-933B-4C1A-8816-5E5872F4A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01226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2FA4-C1BE-4B89-88CD-567384BBD37B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B2C8-933B-4C1A-8816-5E5872F4A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7491908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2FA4-C1BE-4B89-88CD-567384BBD37B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B2C8-933B-4C1A-8816-5E5872F4AF23}" type="slidenum">
              <a:rPr lang="en-GB" smtClean="0"/>
              <a:t>‹#›</a:t>
            </a:fld>
            <a:endParaRPr lang="en-GB"/>
          </a:p>
        </p:txBody>
      </p:sp>
      <p:sp>
        <p:nvSpPr>
          <p:cNvPr id="20" name="TextBox 19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</a:rPr>
              <a:t>”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6315069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2FA4-C1BE-4B89-88CD-567384BBD37B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B2C8-933B-4C1A-8816-5E5872F4A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2558412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2FA4-C1BE-4B89-88CD-567384BBD37B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B2C8-933B-4C1A-8816-5E5872F4AF23}" type="slidenum">
              <a:rPr lang="en-GB" smtClean="0"/>
              <a:t>‹#›</a:t>
            </a:fld>
            <a:endParaRPr lang="en-GB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424045936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2FA4-C1BE-4B89-88CD-567384BBD37B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B2C8-933B-4C1A-8816-5E5872F4A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43262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2FA4-C1BE-4B89-88CD-567384BBD37B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B2C8-933B-4C1A-8816-5E5872F4A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5943363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2FA4-C1BE-4B89-88CD-567384BBD37B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B2C8-933B-4C1A-8816-5E5872F4A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8080428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2FA4-C1BE-4B89-88CD-567384BBD37B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B2C8-933B-4C1A-8816-5E5872F4A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57388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2FA4-C1BE-4B89-88CD-567384BBD37B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B2C8-933B-4C1A-8816-5E5872F4A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07013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2FA4-C1BE-4B89-88CD-567384BBD37B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B2C8-933B-4C1A-8816-5E5872F4A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563469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2FA4-C1BE-4B89-88CD-567384BBD37B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B2C8-933B-4C1A-8816-5E5872F4A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1188527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2FA4-C1BE-4B89-88CD-567384BBD37B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B2C8-933B-4C1A-8816-5E5872F4A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540559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2FA4-C1BE-4B89-88CD-567384BBD37B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B2C8-933B-4C1A-8816-5E5872F4A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1931192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2FA4-C1BE-4B89-88CD-567384BBD37B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B2C8-933B-4C1A-8816-5E5872F4A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09119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E42FA4-C1BE-4B89-88CD-567384BBD37B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9B6B2C8-933B-4C1A-8816-5E5872F4A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227175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9" name="Isosceles Triangle 2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E42FA4-C1BE-4B89-88CD-567384BBD37B}" type="datetimeFigureOut">
              <a:rPr lang="en-GB" smtClean="0"/>
              <a:t>03/08/2020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99B6B2C8-933B-4C1A-8816-5E5872F4AF23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65239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mailto:c.edge@ucl.ac.uk/" TargetMode="Externa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Chantal.edge@nhs.net" TargetMode="Externa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3.png"/><Relationship Id="rId3" Type="http://schemas.openxmlformats.org/officeDocument/2006/relationships/image" Target="../media/image10.png"/><Relationship Id="rId7" Type="http://schemas.openxmlformats.org/officeDocument/2006/relationships/image" Target="../media/image1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5" Type="http://schemas.microsoft.com/office/2007/relationships/hdphoto" Target="../media/hdphoto1.wdp"/><Relationship Id="rId4" Type="http://schemas.openxmlformats.org/officeDocument/2006/relationships/image" Target="../media/image11.png"/><Relationship Id="rId9" Type="http://schemas.openxmlformats.org/officeDocument/2006/relationships/image" Target="../media/image14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362687" y="1626670"/>
            <a:ext cx="7766936" cy="4329968"/>
          </a:xfrm>
        </p:spPr>
        <p:txBody>
          <a:bodyPr>
            <a:normAutofit fontScale="90000"/>
          </a:bodyPr>
          <a:lstStyle/>
          <a:p>
            <a:r>
              <a:rPr lang="en-GB" b="1" dirty="0" smtClean="0">
                <a:solidFill>
                  <a:srgbClr val="002060"/>
                </a:solidFill>
              </a:rPr>
              <a:t>Telemedicine rollout for secure and detained settings</a:t>
            </a:r>
            <a:r>
              <a:rPr lang="en-GB" dirty="0" smtClean="0">
                <a:solidFill>
                  <a:srgbClr val="002060"/>
                </a:solidFill>
              </a:rPr>
              <a:t/>
            </a:r>
            <a:br>
              <a:rPr lang="en-GB" dirty="0" smtClean="0">
                <a:solidFill>
                  <a:srgbClr val="002060"/>
                </a:solidFill>
              </a:rPr>
            </a:br>
            <a:r>
              <a:rPr lang="en-GB" dirty="0">
                <a:solidFill>
                  <a:srgbClr val="002060"/>
                </a:solidFill>
              </a:rPr>
              <a:t/>
            </a:r>
            <a:br>
              <a:rPr lang="en-GB" dirty="0">
                <a:solidFill>
                  <a:srgbClr val="002060"/>
                </a:solidFill>
              </a:rPr>
            </a:br>
            <a:r>
              <a:rPr lang="en-GB" dirty="0" smtClean="0">
                <a:solidFill>
                  <a:srgbClr val="002060"/>
                </a:solidFill>
              </a:rPr>
              <a:t>18</a:t>
            </a:r>
            <a:r>
              <a:rPr lang="en-GB" sz="4800" baseline="30000" dirty="0" smtClean="0">
                <a:solidFill>
                  <a:srgbClr val="002060"/>
                </a:solidFill>
              </a:rPr>
              <a:t>th</a:t>
            </a:r>
            <a:r>
              <a:rPr lang="en-GB" sz="4800" dirty="0" smtClean="0">
                <a:solidFill>
                  <a:srgbClr val="002060"/>
                </a:solidFill>
              </a:rPr>
              <a:t> </a:t>
            </a:r>
            <a:r>
              <a:rPr lang="en-GB" sz="4800" dirty="0" smtClean="0">
                <a:solidFill>
                  <a:srgbClr val="002060"/>
                </a:solidFill>
              </a:rPr>
              <a:t>August 2020</a:t>
            </a:r>
            <a:r>
              <a:rPr lang="en-GB" dirty="0" smtClean="0">
                <a:solidFill>
                  <a:srgbClr val="002060"/>
                </a:solidFill>
              </a:rPr>
              <a:t/>
            </a:r>
            <a:br>
              <a:rPr lang="en-GB" dirty="0" smtClean="0">
                <a:solidFill>
                  <a:srgbClr val="002060"/>
                </a:solidFill>
              </a:rPr>
            </a:br>
            <a:r>
              <a:rPr lang="en-GB" dirty="0" smtClean="0">
                <a:solidFill>
                  <a:srgbClr val="002060"/>
                </a:solidFill>
              </a:rPr>
              <a:t/>
            </a:r>
            <a:br>
              <a:rPr lang="en-GB" dirty="0" smtClean="0">
                <a:solidFill>
                  <a:srgbClr val="002060"/>
                </a:solidFill>
              </a:rPr>
            </a:br>
            <a:r>
              <a:rPr lang="en-GB" sz="3600" dirty="0" smtClean="0">
                <a:solidFill>
                  <a:srgbClr val="002060"/>
                </a:solidFill>
              </a:rPr>
              <a:t>Chantal Edge </a:t>
            </a:r>
            <a:r>
              <a:rPr lang="en-GB" sz="3600" dirty="0" smtClean="0">
                <a:solidFill>
                  <a:srgbClr val="002060"/>
                </a:solidFill>
              </a:rPr>
              <a:t>c.edge@ucl.ac.uk/Chantal.edge@nhs.net</a:t>
            </a:r>
            <a:endParaRPr lang="en-GB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669752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195" y="426720"/>
            <a:ext cx="8596668" cy="3423385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rgbClr val="002060"/>
                </a:solidFill>
              </a:rPr>
              <a:t>National Evaluation 2021</a:t>
            </a:r>
            <a:br>
              <a:rPr lang="en-GB" b="1" dirty="0" smtClean="0">
                <a:solidFill>
                  <a:srgbClr val="002060"/>
                </a:solidFill>
              </a:rPr>
            </a:br>
            <a:r>
              <a:rPr lang="en-GB" b="1" dirty="0" smtClean="0">
                <a:solidFill>
                  <a:srgbClr val="002060"/>
                </a:solidFill>
              </a:rPr>
              <a:t/>
            </a:r>
            <a:br>
              <a:rPr lang="en-GB" b="1" dirty="0" smtClean="0">
                <a:solidFill>
                  <a:srgbClr val="002060"/>
                </a:solidFill>
              </a:rPr>
            </a:br>
            <a:r>
              <a:rPr lang="en-GB" b="1" dirty="0" smtClean="0">
                <a:solidFill>
                  <a:srgbClr val="002060"/>
                </a:solidFill>
              </a:rPr>
              <a:t>- Access</a:t>
            </a:r>
            <a:br>
              <a:rPr lang="en-GB" b="1" dirty="0" smtClean="0">
                <a:solidFill>
                  <a:srgbClr val="002060"/>
                </a:solidFill>
              </a:rPr>
            </a:br>
            <a:r>
              <a:rPr lang="en-GB" b="1" dirty="0" smtClean="0">
                <a:solidFill>
                  <a:srgbClr val="002060"/>
                </a:solidFill>
              </a:rPr>
              <a:t>- </a:t>
            </a:r>
            <a:r>
              <a:rPr lang="en-GB" b="1" dirty="0" smtClean="0">
                <a:solidFill>
                  <a:srgbClr val="002060"/>
                </a:solidFill>
              </a:rPr>
              <a:t>Quality </a:t>
            </a:r>
            <a:br>
              <a:rPr lang="en-GB" b="1" dirty="0" smtClean="0">
                <a:solidFill>
                  <a:srgbClr val="002060"/>
                </a:solidFill>
              </a:rPr>
            </a:br>
            <a:r>
              <a:rPr lang="en-GB" b="1" dirty="0" smtClean="0">
                <a:solidFill>
                  <a:srgbClr val="002060"/>
                </a:solidFill>
              </a:rPr>
              <a:t>- Cost</a:t>
            </a:r>
            <a:br>
              <a:rPr lang="en-GB" b="1" dirty="0" smtClean="0">
                <a:solidFill>
                  <a:srgbClr val="002060"/>
                </a:solidFill>
              </a:rPr>
            </a:b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22751" y="5206270"/>
            <a:ext cx="10342179" cy="1204155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GB" sz="3200" dirty="0" smtClean="0"/>
              <a:t>Chantal Edge</a:t>
            </a:r>
          </a:p>
          <a:p>
            <a:pPr marL="0" indent="0">
              <a:buNone/>
            </a:pPr>
            <a:r>
              <a:rPr lang="en-GB" sz="3200" dirty="0" smtClean="0">
                <a:hlinkClick r:id="rId3"/>
              </a:rPr>
              <a:t>c.edge@ucl.ac.uk /</a:t>
            </a:r>
            <a:r>
              <a:rPr lang="en-GB" sz="3200" dirty="0" smtClean="0"/>
              <a:t> </a:t>
            </a:r>
            <a:r>
              <a:rPr lang="en-GB" sz="3200" dirty="0" smtClean="0">
                <a:hlinkClick r:id="rId4"/>
              </a:rPr>
              <a:t>Chantal.edge@nhs.net</a:t>
            </a:r>
            <a:r>
              <a:rPr lang="en-GB" sz="3200" dirty="0" smtClean="0"/>
              <a:t> </a:t>
            </a:r>
            <a:endParaRPr lang="en-GB" sz="3200" dirty="0"/>
          </a:p>
          <a:p>
            <a:pPr marL="0" indent="0">
              <a:buNone/>
            </a:pPr>
            <a:endParaRPr lang="en-GB" sz="2800" dirty="0" smtClean="0"/>
          </a:p>
          <a:p>
            <a:pPr lvl="1"/>
            <a:endParaRPr lang="en-GB" sz="1800" dirty="0"/>
          </a:p>
          <a:p>
            <a:pPr lvl="1"/>
            <a:endParaRPr lang="en-GB" sz="1800" dirty="0" smtClean="0"/>
          </a:p>
          <a:p>
            <a:pPr lvl="1"/>
            <a:endParaRPr lang="en-GB" sz="1800" dirty="0"/>
          </a:p>
          <a:p>
            <a:pPr lvl="1"/>
            <a:endParaRPr lang="en-GB" sz="1800" dirty="0"/>
          </a:p>
          <a:p>
            <a:pPr marL="0" indent="0">
              <a:buNone/>
            </a:pPr>
            <a:endParaRPr lang="en-GB" dirty="0"/>
          </a:p>
          <a:p>
            <a:endParaRPr lang="en-GB" dirty="0" smtClean="0"/>
          </a:p>
          <a:p>
            <a:endParaRPr lang="en-GB" b="1" dirty="0" smtClean="0"/>
          </a:p>
          <a:p>
            <a:pPr lvl="1"/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8365714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727468" y="763370"/>
            <a:ext cx="797546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GB" sz="3600" b="1" dirty="0" smtClean="0"/>
              <a:t>All digital technology (hardware and software) deployed in prisons must be approved centrally by the national HMPPS Information Management and Cybersecurity teams</a:t>
            </a:r>
          </a:p>
          <a:p>
            <a:pPr algn="ctr"/>
            <a:endParaRPr lang="en-GB" sz="3600" b="1" dirty="0" smtClean="0"/>
          </a:p>
          <a:p>
            <a:pPr algn="ctr"/>
            <a:r>
              <a:rPr lang="en-GB" sz="3600" b="1" dirty="0" smtClean="0"/>
              <a:t>Local Governor approval is not sufficient alone… 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3528290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137783" y="137255"/>
            <a:ext cx="1431135" cy="1097018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84918" y="1440586"/>
            <a:ext cx="1080219" cy="917906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2306011" y="527067"/>
            <a:ext cx="396454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 smtClean="0"/>
              <a:t>Jan 2020 </a:t>
            </a:r>
            <a:r>
              <a:rPr lang="en-GB" dirty="0" smtClean="0"/>
              <a:t>COVID-19 cases in England</a:t>
            </a:r>
            <a:endParaRPr lang="en-GB" dirty="0"/>
          </a:p>
        </p:txBody>
      </p:sp>
      <p:sp>
        <p:nvSpPr>
          <p:cNvPr id="7" name="Rectangle 6"/>
          <p:cNvSpPr/>
          <p:nvPr/>
        </p:nvSpPr>
        <p:spPr>
          <a:xfrm>
            <a:off x="2238634" y="1498727"/>
            <a:ext cx="733057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/>
              <a:t>Feb-Mar 2020 </a:t>
            </a:r>
            <a:r>
              <a:rPr lang="en-GB" dirty="0" smtClean="0"/>
              <a:t>Community settings started shifting to digital delivery of healthcare</a:t>
            </a:r>
            <a:endParaRPr lang="en-GB" dirty="0"/>
          </a:p>
        </p:txBody>
      </p:sp>
      <p:sp>
        <p:nvSpPr>
          <p:cNvPr id="8" name="Rectangle 7"/>
          <p:cNvSpPr/>
          <p:nvPr/>
        </p:nvSpPr>
        <p:spPr>
          <a:xfrm>
            <a:off x="2306011" y="2659547"/>
            <a:ext cx="79754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/>
              <a:t>Mar 2020 </a:t>
            </a:r>
            <a:r>
              <a:rPr lang="en-GB" dirty="0" smtClean="0"/>
              <a:t>NHSE H&amp;J start working with HMPPS to assure a prison telemedicine model</a:t>
            </a:r>
            <a:endParaRPr lang="en-GB" dirty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81139" y="2783662"/>
            <a:ext cx="1287779" cy="620140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949032" y="2751114"/>
            <a:ext cx="756316" cy="319438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2306012" y="3820368"/>
            <a:ext cx="733057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/>
              <a:t>Apr 2020 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Agreement reached on secure software options for use in prisons</a:t>
            </a:r>
          </a:p>
          <a:p>
            <a:pPr marL="285750" indent="-285750">
              <a:buFontTx/>
              <a:buChar char="-"/>
            </a:pPr>
            <a:r>
              <a:rPr lang="en-GB" dirty="0" smtClean="0"/>
              <a:t>Policy changed to allow use of secure </a:t>
            </a:r>
            <a:r>
              <a:rPr lang="en-GB" b="1" u="sng" dirty="0" smtClean="0"/>
              <a:t>4G tablets </a:t>
            </a:r>
            <a:r>
              <a:rPr lang="en-GB" dirty="0" smtClean="0"/>
              <a:t>in prisons for telemedicine and access to medical notes</a:t>
            </a:r>
          </a:p>
          <a:p>
            <a:endParaRPr lang="en-GB" dirty="0" smtClean="0"/>
          </a:p>
          <a:p>
            <a:endParaRPr lang="en-GB" dirty="0"/>
          </a:p>
        </p:txBody>
      </p:sp>
      <p:pic>
        <p:nvPicPr>
          <p:cNvPr id="13" name="Picture 12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1618" y="3769600"/>
            <a:ext cx="685572" cy="910580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8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263460" y="4619941"/>
            <a:ext cx="1599899" cy="362539"/>
          </a:xfrm>
          <a:prstGeom prst="rect">
            <a:avLst/>
          </a:prstGeom>
        </p:spPr>
      </p:pic>
      <p:sp>
        <p:nvSpPr>
          <p:cNvPr id="15" name="Rectangle 14"/>
          <p:cNvSpPr/>
          <p:nvPr/>
        </p:nvSpPr>
        <p:spPr>
          <a:xfrm>
            <a:off x="2306010" y="5654399"/>
            <a:ext cx="797546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b="1" dirty="0" smtClean="0"/>
              <a:t>May-Aug 2020 </a:t>
            </a:r>
            <a:r>
              <a:rPr lang="en-GB" dirty="0" smtClean="0"/>
              <a:t>Design, purchase and rollout of telemedicine and</a:t>
            </a:r>
          </a:p>
          <a:p>
            <a:r>
              <a:rPr lang="en-GB" dirty="0" smtClean="0"/>
              <a:t> tablets to 135 sites in England including prisons, IRCs and CYPSE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482716" y="5381560"/>
            <a:ext cx="1240663" cy="11920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4268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7" grpId="0"/>
      <p:bldP spid="8" grpId="0"/>
      <p:bldP spid="11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275080" y="503488"/>
            <a:ext cx="9706318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3600" b="1" dirty="0" smtClean="0"/>
              <a:t>Every English prison, IRC and CYPSE will receive:</a:t>
            </a:r>
          </a:p>
          <a:p>
            <a:endParaRPr lang="en-GB" sz="3600" b="1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err="1" smtClean="0"/>
              <a:t>Visionable</a:t>
            </a:r>
            <a:r>
              <a:rPr lang="en-GB" sz="3600" dirty="0" smtClean="0"/>
              <a:t> software licences</a:t>
            </a:r>
          </a:p>
          <a:p>
            <a:endParaRPr lang="en-GB" sz="3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/>
              <a:t>4G tablet enabled for telemedicine and access to </a:t>
            </a:r>
            <a:r>
              <a:rPr lang="en-GB" sz="3600" dirty="0" err="1" smtClean="0"/>
              <a:t>SystmOne</a:t>
            </a:r>
            <a:endParaRPr lang="en-GB" sz="3600" dirty="0" smtClean="0"/>
          </a:p>
          <a:p>
            <a:endParaRPr lang="en-GB" sz="3600" dirty="0" smtClean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/>
              <a:t>Webcams for PC based telemedicine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GB" sz="3600" dirty="0"/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3600" dirty="0" smtClean="0"/>
              <a:t>2 year pilot (June 20-22)</a:t>
            </a:r>
            <a:endParaRPr lang="en-GB" sz="3600" dirty="0"/>
          </a:p>
        </p:txBody>
      </p:sp>
    </p:spTree>
    <p:extLst>
      <p:ext uri="{BB962C8B-B14F-4D97-AF65-F5344CB8AC3E}">
        <p14:creationId xmlns:p14="http://schemas.microsoft.com/office/powerpoint/2010/main" val="40949333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146434" y="123474"/>
            <a:ext cx="5823285" cy="6646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4415226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063542" y="168693"/>
            <a:ext cx="5945436" cy="651124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8118831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4181775" y="1057772"/>
            <a:ext cx="3224770" cy="2607261"/>
          </a:xfrm>
          <a:prstGeom prst="rect">
            <a:avLst/>
          </a:prstGeom>
        </p:spPr>
      </p:pic>
      <p:sp>
        <p:nvSpPr>
          <p:cNvPr id="9" name="Rectangle 8"/>
          <p:cNvSpPr/>
          <p:nvPr/>
        </p:nvSpPr>
        <p:spPr>
          <a:xfrm>
            <a:off x="8291261" y="4390609"/>
            <a:ext cx="249856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GB" sz="2000" dirty="0"/>
              <a:t>Prison to prison </a:t>
            </a: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8470841" y="2347376"/>
            <a:ext cx="2527156" cy="2043233"/>
          </a:xfrm>
          <a:prstGeom prst="rect">
            <a:avLst/>
          </a:prstGeom>
        </p:spPr>
      </p:pic>
      <p:sp>
        <p:nvSpPr>
          <p:cNvPr id="11" name="Left-Right Arrow 10"/>
          <p:cNvSpPr/>
          <p:nvPr/>
        </p:nvSpPr>
        <p:spPr>
          <a:xfrm>
            <a:off x="7239706" y="3184190"/>
            <a:ext cx="1044739" cy="504348"/>
          </a:xfrm>
          <a:prstGeom prst="left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4">
            <a:clrChange>
              <a:clrFrom>
                <a:srgbClr val="F8F8F8"/>
              </a:clrFrom>
              <a:clrTo>
                <a:srgbClr val="F8F8F8">
                  <a:alpha val="0"/>
                </a:srgbClr>
              </a:clrTo>
            </a:clrChange>
            <a:biLevel thresh="50000"/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saturation sat="0"/>
                    </a14:imgEffect>
                  </a14:imgLayer>
                </a14:imgProps>
              </a:ext>
            </a:extLst>
          </a:blip>
          <a:stretch>
            <a:fillRect/>
          </a:stretch>
        </p:blipFill>
        <p:spPr>
          <a:xfrm>
            <a:off x="8470841" y="136228"/>
            <a:ext cx="1113555" cy="1332460"/>
          </a:xfrm>
          <a:prstGeom prst="rect">
            <a:avLst/>
          </a:prstGeom>
        </p:spPr>
      </p:pic>
      <p:pic>
        <p:nvPicPr>
          <p:cNvPr id="16" name="Picture 15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728536" y="2676538"/>
            <a:ext cx="593144" cy="787817"/>
          </a:xfrm>
          <a:prstGeom prst="rect">
            <a:avLst/>
          </a:prstGeom>
        </p:spPr>
      </p:pic>
      <p:pic>
        <p:nvPicPr>
          <p:cNvPr id="17" name="Picture 16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5943970" y="2757784"/>
            <a:ext cx="899213" cy="728236"/>
          </a:xfrm>
          <a:prstGeom prst="rect">
            <a:avLst/>
          </a:prstGeom>
        </p:spPr>
      </p:pic>
      <p:sp>
        <p:nvSpPr>
          <p:cNvPr id="18" name="Right Arrow 17"/>
          <p:cNvSpPr/>
          <p:nvPr/>
        </p:nvSpPr>
        <p:spPr>
          <a:xfrm flipH="1">
            <a:off x="2995869" y="3113845"/>
            <a:ext cx="869379" cy="54893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Right Arrow 18"/>
          <p:cNvSpPr/>
          <p:nvPr/>
        </p:nvSpPr>
        <p:spPr>
          <a:xfrm rot="-1800000">
            <a:off x="7399064" y="1031399"/>
            <a:ext cx="869379" cy="54893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0" name="Right Arrow 19"/>
          <p:cNvSpPr/>
          <p:nvPr/>
        </p:nvSpPr>
        <p:spPr>
          <a:xfrm rot="1800000" flipH="1">
            <a:off x="3319876" y="999391"/>
            <a:ext cx="869379" cy="548938"/>
          </a:xfrm>
          <a:prstGeom prst="right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22" name="Picture 21"/>
          <p:cNvPicPr>
            <a:picLocks noChangeAspect="1"/>
          </p:cNvPicPr>
          <p:nvPr/>
        </p:nvPicPr>
        <p:blipFill>
          <a:blip r:embed="rId8">
            <a:duotone>
              <a:schemeClr val="bg2">
                <a:shade val="45000"/>
                <a:satMod val="135000"/>
              </a:schemeClr>
              <a:prstClr val="white"/>
            </a:duotone>
          </a:blip>
          <a:stretch>
            <a:fillRect/>
          </a:stretch>
        </p:blipFill>
        <p:spPr>
          <a:xfrm>
            <a:off x="1175088" y="232300"/>
            <a:ext cx="1733913" cy="1603698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8">
            <a:grayscl/>
          </a:blip>
          <a:stretch>
            <a:fillRect/>
          </a:stretch>
        </p:blipFill>
        <p:spPr>
          <a:xfrm>
            <a:off x="1126772" y="2786911"/>
            <a:ext cx="1733913" cy="1603698"/>
          </a:xfrm>
          <a:prstGeom prst="rect">
            <a:avLst/>
          </a:prstGeom>
        </p:spPr>
      </p:pic>
      <p:sp>
        <p:nvSpPr>
          <p:cNvPr id="24" name="Rectangle 23"/>
          <p:cNvSpPr/>
          <p:nvPr/>
        </p:nvSpPr>
        <p:spPr>
          <a:xfrm>
            <a:off x="7320066" y="1554089"/>
            <a:ext cx="3620206" cy="70788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GB" sz="2000" dirty="0"/>
              <a:t>Prison to </a:t>
            </a:r>
            <a:r>
              <a:rPr lang="en-GB" sz="2000" dirty="0" smtClean="0"/>
              <a:t>remote clinician</a:t>
            </a:r>
          </a:p>
          <a:p>
            <a:pPr lvl="1"/>
            <a:r>
              <a:rPr lang="en-GB" sz="2000" dirty="0" smtClean="0"/>
              <a:t>e.g. GP at home/hub</a:t>
            </a:r>
            <a:endParaRPr lang="en-GB" sz="2000" dirty="0"/>
          </a:p>
        </p:txBody>
      </p:sp>
      <p:sp>
        <p:nvSpPr>
          <p:cNvPr id="25" name="Rectangle 24"/>
          <p:cNvSpPr/>
          <p:nvPr/>
        </p:nvSpPr>
        <p:spPr>
          <a:xfrm>
            <a:off x="638645" y="4328600"/>
            <a:ext cx="2710165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GB" sz="2000" dirty="0"/>
              <a:t>Prison to </a:t>
            </a:r>
            <a:r>
              <a:rPr lang="en-GB" sz="2000" dirty="0" smtClean="0"/>
              <a:t>hospital </a:t>
            </a:r>
            <a:endParaRPr lang="en-GB" sz="2000" dirty="0"/>
          </a:p>
        </p:txBody>
      </p:sp>
      <p:sp>
        <p:nvSpPr>
          <p:cNvPr id="26" name="Rectangle 25"/>
          <p:cNvSpPr/>
          <p:nvPr/>
        </p:nvSpPr>
        <p:spPr>
          <a:xfrm>
            <a:off x="202923" y="1820583"/>
            <a:ext cx="3441135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lvl="1"/>
            <a:r>
              <a:rPr lang="en-GB" sz="2000" dirty="0"/>
              <a:t>Prison </a:t>
            </a:r>
            <a:r>
              <a:rPr lang="en-GB" sz="2000" dirty="0" smtClean="0"/>
              <a:t>to psychiatrist at </a:t>
            </a:r>
          </a:p>
          <a:p>
            <a:pPr lvl="1"/>
            <a:r>
              <a:rPr lang="en-GB" sz="2000" dirty="0" smtClean="0"/>
              <a:t>secure hospital </a:t>
            </a:r>
            <a:endParaRPr lang="en-GB" sz="2000" dirty="0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9">
            <a:clrChange>
              <a:clrFrom>
                <a:srgbClr val="F0F0F0"/>
              </a:clrFrom>
              <a:clrTo>
                <a:srgbClr val="F0F0F0">
                  <a:alpha val="0"/>
                </a:srgbClr>
              </a:clrTo>
            </a:clrChange>
            <a:duotone>
              <a:prstClr val="black"/>
              <a:schemeClr val="accent1">
                <a:tint val="45000"/>
                <a:satMod val="400000"/>
              </a:schemeClr>
            </a:duotone>
          </a:blip>
          <a:stretch>
            <a:fillRect/>
          </a:stretch>
        </p:blipFill>
        <p:spPr>
          <a:xfrm>
            <a:off x="1561988" y="510634"/>
            <a:ext cx="959343" cy="1051507"/>
          </a:xfrm>
          <a:prstGeom prst="rect">
            <a:avLst/>
          </a:prstGeom>
        </p:spPr>
      </p:pic>
      <p:sp>
        <p:nvSpPr>
          <p:cNvPr id="30" name="Rectangle 29"/>
          <p:cNvSpPr/>
          <p:nvPr/>
        </p:nvSpPr>
        <p:spPr>
          <a:xfrm>
            <a:off x="0" y="5191171"/>
            <a:ext cx="11963999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1"/>
            <a:r>
              <a:rPr lang="en-GB" sz="2000" dirty="0"/>
              <a:t>Two way- both the prison user and the remote clinician have their own </a:t>
            </a:r>
            <a:r>
              <a:rPr lang="en-GB" sz="2000" dirty="0" err="1"/>
              <a:t>Visionable</a:t>
            </a:r>
            <a:r>
              <a:rPr lang="en-GB" sz="2000" dirty="0"/>
              <a:t> licence (full client</a:t>
            </a:r>
            <a:r>
              <a:rPr lang="en-GB" sz="2000" dirty="0" smtClean="0"/>
              <a:t>)</a:t>
            </a:r>
          </a:p>
          <a:p>
            <a:pPr lvl="1"/>
            <a:endParaRPr lang="en-GB" sz="1000" dirty="0"/>
          </a:p>
          <a:p>
            <a:pPr lvl="1"/>
            <a:r>
              <a:rPr lang="en-GB" sz="2000" dirty="0"/>
              <a:t>One way – only the prison user has their own </a:t>
            </a:r>
            <a:r>
              <a:rPr lang="en-GB" sz="2000" dirty="0" err="1"/>
              <a:t>Visionable</a:t>
            </a:r>
            <a:r>
              <a:rPr lang="en-GB" sz="2000" dirty="0"/>
              <a:t> licence but they send a meeting invite to an </a:t>
            </a:r>
            <a:r>
              <a:rPr lang="en-GB" sz="2000" u="sng" dirty="0"/>
              <a:t>NHS or approved contact </a:t>
            </a:r>
            <a:r>
              <a:rPr lang="en-GB" sz="2000" dirty="0"/>
              <a:t>who can join their </a:t>
            </a:r>
            <a:r>
              <a:rPr lang="en-GB" sz="2000" dirty="0" smtClean="0"/>
              <a:t>meeting</a:t>
            </a:r>
            <a:endParaRPr lang="en-GB" sz="2000" dirty="0"/>
          </a:p>
        </p:txBody>
      </p:sp>
    </p:spTree>
    <p:extLst>
      <p:ext uri="{BB962C8B-B14F-4D97-AF65-F5344CB8AC3E}">
        <p14:creationId xmlns:p14="http://schemas.microsoft.com/office/powerpoint/2010/main" val="4245125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1"/>
          <p:cNvSpPr txBox="1">
            <a:spLocks/>
          </p:cNvSpPr>
          <p:nvPr/>
        </p:nvSpPr>
        <p:spPr>
          <a:xfrm>
            <a:off x="517466" y="438392"/>
            <a:ext cx="8596668" cy="949693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3600" kern="120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eaLnBrk="1" hangingPunct="1">
              <a:defRPr>
                <a:solidFill>
                  <a:schemeClr val="tx2"/>
                </a:solidFill>
              </a:defRPr>
            </a:lvl2pPr>
            <a:lvl3pPr eaLnBrk="1" hangingPunct="1">
              <a:defRPr>
                <a:solidFill>
                  <a:schemeClr val="tx2"/>
                </a:solidFill>
              </a:defRPr>
            </a:lvl3pPr>
            <a:lvl4pPr eaLnBrk="1" hangingPunct="1">
              <a:defRPr>
                <a:solidFill>
                  <a:schemeClr val="tx2"/>
                </a:solidFill>
              </a:defRPr>
            </a:lvl4pPr>
            <a:lvl5pPr eaLnBrk="1" hangingPunct="1">
              <a:defRPr>
                <a:solidFill>
                  <a:schemeClr val="tx2"/>
                </a:solidFill>
              </a:defRPr>
            </a:lvl5pPr>
            <a:lvl6pPr eaLnBrk="1" hangingPunct="1">
              <a:defRPr>
                <a:solidFill>
                  <a:schemeClr val="tx2"/>
                </a:solidFill>
              </a:defRPr>
            </a:lvl6pPr>
            <a:lvl7pPr eaLnBrk="1" hangingPunct="1">
              <a:defRPr>
                <a:solidFill>
                  <a:schemeClr val="tx2"/>
                </a:solidFill>
              </a:defRPr>
            </a:lvl7pPr>
            <a:lvl8pPr eaLnBrk="1" hangingPunct="1">
              <a:defRPr>
                <a:solidFill>
                  <a:schemeClr val="tx2"/>
                </a:solidFill>
              </a:defRPr>
            </a:lvl8pPr>
            <a:lvl9pPr eaLnBrk="1" hangingPunct="1">
              <a:defRPr>
                <a:solidFill>
                  <a:schemeClr val="tx2"/>
                </a:solidFill>
              </a:defRPr>
            </a:lvl9pPr>
          </a:lstStyle>
          <a:p>
            <a:r>
              <a:rPr lang="en-GB" b="1" dirty="0" smtClean="0">
                <a:solidFill>
                  <a:srgbClr val="002060"/>
                </a:solidFill>
              </a:rPr>
              <a:t>Audit – criteria for software use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5" name="Content Placeholder 2"/>
          <p:cNvSpPr txBox="1">
            <a:spLocks/>
          </p:cNvSpPr>
          <p:nvPr/>
        </p:nvSpPr>
        <p:spPr>
          <a:xfrm>
            <a:off x="330427" y="1504969"/>
            <a:ext cx="9328580" cy="401296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8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6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ts val="1000"/>
              </a:spcBef>
              <a:spcAft>
                <a:spcPts val="0"/>
              </a:spcAft>
              <a:buClr>
                <a:schemeClr val="accent1"/>
              </a:buClr>
              <a:buSzPct val="80000"/>
              <a:buFont typeface="Wingdings 3" charset="2"/>
              <a:buChar char=""/>
              <a:defRPr sz="12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GB" sz="2800" dirty="0" smtClean="0">
                <a:solidFill>
                  <a:srgbClr val="002060"/>
                </a:solidFill>
              </a:rPr>
              <a:t>HMPPS may audit… </a:t>
            </a:r>
          </a:p>
          <a:p>
            <a:r>
              <a:rPr lang="en-GB" sz="2800" dirty="0" smtClean="0"/>
              <a:t>User names</a:t>
            </a:r>
          </a:p>
          <a:p>
            <a:r>
              <a:rPr lang="en-GB" sz="2800" dirty="0" smtClean="0"/>
              <a:t>Call duration</a:t>
            </a:r>
          </a:p>
          <a:p>
            <a:r>
              <a:rPr lang="en-GB" sz="2800" dirty="0" smtClean="0"/>
              <a:t>Contacts dialled/invited to meetings</a:t>
            </a:r>
          </a:p>
          <a:p>
            <a:r>
              <a:rPr lang="en-GB" sz="2800" dirty="0" smtClean="0"/>
              <a:t>Approved contacts added to the telemedicine system</a:t>
            </a:r>
          </a:p>
          <a:p>
            <a:pPr marL="0" indent="0" algn="ctr">
              <a:buNone/>
            </a:pPr>
            <a:r>
              <a:rPr lang="en-GB" sz="2800" b="1" dirty="0" smtClean="0">
                <a:solidFill>
                  <a:srgbClr val="FF0000"/>
                </a:solidFill>
              </a:rPr>
              <a:t>Accountability and misappropriation</a:t>
            </a:r>
            <a:endParaRPr lang="en-GB" sz="2800" b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en-GB" sz="2000" dirty="0" smtClean="0"/>
          </a:p>
          <a:p>
            <a:endParaRPr lang="en-GB" sz="2000" dirty="0" smtClean="0"/>
          </a:p>
          <a:p>
            <a:pPr lvl="1"/>
            <a:endParaRPr lang="en-GB" dirty="0" smtClean="0"/>
          </a:p>
          <a:p>
            <a:endParaRPr lang="en-GB" dirty="0" smtClean="0"/>
          </a:p>
          <a:p>
            <a:endParaRPr lang="en-GB" b="1" dirty="0" smtClean="0"/>
          </a:p>
          <a:p>
            <a:pPr lvl="1"/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5008963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44197" y="128337"/>
            <a:ext cx="8596668" cy="949693"/>
          </a:xfrm>
        </p:spPr>
        <p:txBody>
          <a:bodyPr>
            <a:normAutofit/>
          </a:bodyPr>
          <a:lstStyle/>
          <a:p>
            <a:r>
              <a:rPr lang="en-GB" b="1" dirty="0" smtClean="0">
                <a:solidFill>
                  <a:srgbClr val="002060"/>
                </a:solidFill>
              </a:rPr>
              <a:t>Joining a meeting as a guest</a:t>
            </a:r>
            <a:endParaRPr lang="en-GB" b="1" dirty="0">
              <a:solidFill>
                <a:srgbClr val="00206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44197" y="1240663"/>
            <a:ext cx="9391270" cy="4399741"/>
          </a:xfrm>
        </p:spPr>
        <p:txBody>
          <a:bodyPr>
            <a:normAutofit/>
          </a:bodyPr>
          <a:lstStyle/>
          <a:p>
            <a:r>
              <a:rPr lang="en-GB" sz="3200" dirty="0" smtClean="0"/>
              <a:t>Confirm with the secure setting healthcare team you would like to do a video assessment</a:t>
            </a:r>
          </a:p>
          <a:p>
            <a:r>
              <a:rPr lang="en-GB" sz="3200" dirty="0" smtClean="0"/>
              <a:t>Set a time/date for the assessment</a:t>
            </a:r>
          </a:p>
          <a:p>
            <a:r>
              <a:rPr lang="en-GB" sz="3200" dirty="0" smtClean="0"/>
              <a:t>Provide your email address (NHS)</a:t>
            </a:r>
          </a:p>
          <a:p>
            <a:r>
              <a:rPr lang="en-GB" sz="3200" dirty="0" smtClean="0"/>
              <a:t>Pre-warn the healthcare team if anyone else needs to take your place for the assessment</a:t>
            </a:r>
          </a:p>
          <a:p>
            <a:r>
              <a:rPr lang="en-GB" sz="3200" dirty="0" smtClean="0"/>
              <a:t>Join the meeting on the day!</a:t>
            </a:r>
          </a:p>
          <a:p>
            <a:pPr marL="0" indent="0">
              <a:buNone/>
            </a:pPr>
            <a:endParaRPr lang="en-GB" sz="3200" dirty="0" smtClean="0"/>
          </a:p>
          <a:p>
            <a:pPr marL="0" indent="0">
              <a:buNone/>
            </a:pPr>
            <a:endParaRPr lang="en-GB" sz="3200" dirty="0"/>
          </a:p>
          <a:p>
            <a:pPr marL="0" indent="0">
              <a:buNone/>
            </a:pPr>
            <a:endParaRPr lang="en-GB" sz="2800" dirty="0" smtClean="0"/>
          </a:p>
          <a:p>
            <a:pPr lvl="1"/>
            <a:endParaRPr lang="en-GB" sz="1800" dirty="0"/>
          </a:p>
          <a:p>
            <a:pPr lvl="1"/>
            <a:endParaRPr lang="en-GB" sz="1800" dirty="0" smtClean="0"/>
          </a:p>
          <a:p>
            <a:pPr lvl="1"/>
            <a:endParaRPr lang="en-GB" sz="1800" dirty="0"/>
          </a:p>
          <a:p>
            <a:pPr lvl="1"/>
            <a:endParaRPr lang="en-GB" sz="1800" dirty="0"/>
          </a:p>
          <a:p>
            <a:pPr marL="0" indent="0">
              <a:buNone/>
            </a:pPr>
            <a:endParaRPr lang="en-GB" dirty="0"/>
          </a:p>
          <a:p>
            <a:endParaRPr lang="en-GB" dirty="0" smtClean="0"/>
          </a:p>
          <a:p>
            <a:endParaRPr lang="en-GB" b="1" dirty="0" smtClean="0"/>
          </a:p>
          <a:p>
            <a:pPr lvl="1"/>
            <a:endParaRPr lang="en-GB" b="1" dirty="0"/>
          </a:p>
        </p:txBody>
      </p:sp>
    </p:spTree>
    <p:extLst>
      <p:ext uri="{BB962C8B-B14F-4D97-AF65-F5344CB8AC3E}">
        <p14:creationId xmlns:p14="http://schemas.microsoft.com/office/powerpoint/2010/main" val="36178710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Facet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Facet">
      <a:majorFont>
        <a:latin typeface="Trebuchet MS" panose="020B0603020202020204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 panose="020B0603020202020204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37368124598B54B92BBA730382948BD" ma:contentTypeVersion="12" ma:contentTypeDescription="Create a new document." ma:contentTypeScope="" ma:versionID="0893b2bcfe79b7bb2ff0d19fff6a8f7c">
  <xsd:schema xmlns:xsd="http://www.w3.org/2001/XMLSchema" xmlns:xs="http://www.w3.org/2001/XMLSchema" xmlns:p="http://schemas.microsoft.com/office/2006/metadata/properties" xmlns:ns2="62fc13af-f47b-4d06-970b-70b46bd995c3" xmlns:ns3="cb95ad5b-d7bd-41a9-aa8c-837afd1c8c71" targetNamespace="http://schemas.microsoft.com/office/2006/metadata/properties" ma:root="true" ma:fieldsID="f6da41c64423fc5b2f8a1001842fb7d9" ns2:_="" ns3:_="">
    <xsd:import namespace="62fc13af-f47b-4d06-970b-70b46bd995c3"/>
    <xsd:import namespace="cb95ad5b-d7bd-41a9-aa8c-837afd1c8c7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KeyPoints" minOccurs="0"/>
                <xsd:element ref="ns2:MediaServiceKeyPoints" minOccurs="0"/>
                <xsd:element ref="ns2:MediaServiceDateTaken" minOccurs="0"/>
                <xsd:element ref="ns2:MediaServiceLocation" minOccurs="0"/>
                <xsd:element ref="ns2:MediaServiceGenerationTime" minOccurs="0"/>
                <xsd:element ref="ns2:MediaServiceEventHashCode" minOccurs="0"/>
                <xsd:element ref="ns2:MediaServiceAutoTags" minOccurs="0"/>
                <xsd:element ref="ns2:MediaServiceOCR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2fc13af-f47b-4d06-970b-70b46bd995c3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0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1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DateTaken" ma:index="12" nillable="true" ma:displayName="MediaServiceDateTaken" ma:hidden="true" ma:internalName="MediaServiceDateTaken" ma:readOnly="true">
      <xsd:simpleType>
        <xsd:restriction base="dms:Text"/>
      </xsd:simpleType>
    </xsd:element>
    <xsd:element name="MediaServiceLocation" ma:index="13" nillable="true" ma:displayName="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b95ad5b-d7bd-41a9-aa8c-837afd1c8c71" elementFormDefault="qualified">
    <xsd:import namespace="http://schemas.microsoft.com/office/2006/documentManagement/types"/>
    <xsd:import namespace="http://schemas.microsoft.com/office/infopath/2007/PartnerControls"/>
    <xsd:element name="SharedWithUsers" ma:index="18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9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90BC370D-EE51-4722-A512-AC76405FBF16}"/>
</file>

<file path=customXml/itemProps2.xml><?xml version="1.0" encoding="utf-8"?>
<ds:datastoreItem xmlns:ds="http://schemas.openxmlformats.org/officeDocument/2006/customXml" ds:itemID="{7E1F86DA-57DF-4720-BF26-22B354BDBDEA}"/>
</file>

<file path=customXml/itemProps3.xml><?xml version="1.0" encoding="utf-8"?>
<ds:datastoreItem xmlns:ds="http://schemas.openxmlformats.org/officeDocument/2006/customXml" ds:itemID="{35911528-A2F9-4034-8691-690C80299A74}"/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2576</TotalTime>
  <Words>449</Words>
  <Application>Microsoft Office PowerPoint</Application>
  <PresentationFormat>Widescreen</PresentationFormat>
  <Paragraphs>81</Paragraphs>
  <Slides>10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Calibri</vt:lpstr>
      <vt:lpstr>Trebuchet MS</vt:lpstr>
      <vt:lpstr>Wingdings 3</vt:lpstr>
      <vt:lpstr>Facet</vt:lpstr>
      <vt:lpstr>Telemedicine rollout for secure and detained settings  18th August 2020  Chantal Edge c.edge@ucl.ac.uk/Chantal.edge@nhs.net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Joining a meeting as a guest</vt:lpstr>
      <vt:lpstr>National Evaluation 2021  - Access - Quality  - Cost </vt:lpstr>
    </vt:vector>
  </TitlesOfParts>
  <Company>University College London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Telemedicine rollout for secure and detained settings  18th August 2020  Chantal Edge c.edge@ucl.ac.uk/Chantal.edge@nhs.net</dc:title>
  <dc:creator>Edge, Chantal</dc:creator>
  <cp:lastModifiedBy>Edge, Chantal</cp:lastModifiedBy>
  <cp:revision>3</cp:revision>
  <dcterms:created xsi:type="dcterms:W3CDTF">2020-08-03T16:35:09Z</dcterms:created>
  <dcterms:modified xsi:type="dcterms:W3CDTF">2020-08-05T11:31:39Z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0x010100737368124598B54B92BBA730382948BD</vt:lpwstr>
  </property>
</Properties>
</file>