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716" r:id="rId6"/>
    <p:sldMasterId id="2147483727" r:id="rId7"/>
    <p:sldMasterId id="2147483731" r:id="rId8"/>
    <p:sldMasterId id="2147483738" r:id="rId9"/>
    <p:sldMasterId id="2147483743" r:id="rId10"/>
    <p:sldMasterId id="2147483758" r:id="rId11"/>
    <p:sldMasterId id="2147483798" r:id="rId12"/>
    <p:sldMasterId id="2147483801" r:id="rId13"/>
    <p:sldMasterId id="2147483813" r:id="rId14"/>
  </p:sldMasterIdLst>
  <p:notesMasterIdLst>
    <p:notesMasterId r:id="rId91"/>
  </p:notesMasterIdLst>
  <p:sldIdLst>
    <p:sldId id="605" r:id="rId15"/>
    <p:sldId id="581" r:id="rId16"/>
    <p:sldId id="2480" r:id="rId17"/>
    <p:sldId id="582" r:id="rId18"/>
    <p:sldId id="2474" r:id="rId19"/>
    <p:sldId id="270" r:id="rId20"/>
    <p:sldId id="313" r:id="rId21"/>
    <p:sldId id="335" r:id="rId22"/>
    <p:sldId id="316" r:id="rId23"/>
    <p:sldId id="583" r:id="rId24"/>
    <p:sldId id="615" r:id="rId25"/>
    <p:sldId id="616" r:id="rId26"/>
    <p:sldId id="617" r:id="rId27"/>
    <p:sldId id="618" r:id="rId28"/>
    <p:sldId id="619" r:id="rId29"/>
    <p:sldId id="620" r:id="rId30"/>
    <p:sldId id="621" r:id="rId31"/>
    <p:sldId id="622" r:id="rId32"/>
    <p:sldId id="623" r:id="rId33"/>
    <p:sldId id="624" r:id="rId34"/>
    <p:sldId id="2547" r:id="rId35"/>
    <p:sldId id="590" r:id="rId36"/>
    <p:sldId id="2548" r:id="rId37"/>
    <p:sldId id="396" r:id="rId38"/>
    <p:sldId id="604" r:id="rId39"/>
    <p:sldId id="458" r:id="rId40"/>
    <p:sldId id="608" r:id="rId41"/>
    <p:sldId id="609" r:id="rId42"/>
    <p:sldId id="610" r:id="rId43"/>
    <p:sldId id="2549" r:id="rId44"/>
    <p:sldId id="400" r:id="rId45"/>
    <p:sldId id="599" r:id="rId46"/>
    <p:sldId id="598" r:id="rId47"/>
    <p:sldId id="597" r:id="rId48"/>
    <p:sldId id="600" r:id="rId49"/>
    <p:sldId id="601" r:id="rId50"/>
    <p:sldId id="613" r:id="rId51"/>
    <p:sldId id="614" r:id="rId52"/>
    <p:sldId id="606" r:id="rId53"/>
    <p:sldId id="607" r:id="rId54"/>
    <p:sldId id="611" r:id="rId55"/>
    <p:sldId id="596" r:id="rId56"/>
    <p:sldId id="603" r:id="rId57"/>
    <p:sldId id="355" r:id="rId58"/>
    <p:sldId id="2537" r:id="rId59"/>
    <p:sldId id="2539" r:id="rId60"/>
    <p:sldId id="2540" r:id="rId61"/>
    <p:sldId id="2541" r:id="rId62"/>
    <p:sldId id="2485" r:id="rId63"/>
    <p:sldId id="256" r:id="rId64"/>
    <p:sldId id="261" r:id="rId65"/>
    <p:sldId id="257" r:id="rId66"/>
    <p:sldId id="262" r:id="rId67"/>
    <p:sldId id="263" r:id="rId68"/>
    <p:sldId id="264" r:id="rId69"/>
    <p:sldId id="265" r:id="rId70"/>
    <p:sldId id="273" r:id="rId71"/>
    <p:sldId id="258" r:id="rId72"/>
    <p:sldId id="259" r:id="rId73"/>
    <p:sldId id="274" r:id="rId74"/>
    <p:sldId id="266" r:id="rId75"/>
    <p:sldId id="267" r:id="rId76"/>
    <p:sldId id="268" r:id="rId77"/>
    <p:sldId id="2545" r:id="rId78"/>
    <p:sldId id="374" r:id="rId79"/>
    <p:sldId id="2501" r:id="rId80"/>
    <p:sldId id="2510" r:id="rId81"/>
    <p:sldId id="2546" r:id="rId82"/>
    <p:sldId id="2504" r:id="rId83"/>
    <p:sldId id="2506" r:id="rId84"/>
    <p:sldId id="2508" r:id="rId85"/>
    <p:sldId id="2507" r:id="rId86"/>
    <p:sldId id="2502" r:id="rId87"/>
    <p:sldId id="2483" r:id="rId88"/>
    <p:sldId id="2484" r:id="rId89"/>
    <p:sldId id="253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C8ED53-38C3-454E-BCCA-026698218696}">
          <p14:sldIdLst>
            <p14:sldId id="605"/>
            <p14:sldId id="581"/>
            <p14:sldId id="2480"/>
            <p14:sldId id="582"/>
            <p14:sldId id="2474"/>
          </p14:sldIdLst>
        </p14:section>
        <p14:section name="Instructions of use" id="{CA326BB3-6EF2-054A-BB54-8BA6BA6F6E45}">
          <p14:sldIdLst>
            <p14:sldId id="270"/>
            <p14:sldId id="313"/>
            <p14:sldId id="335"/>
            <p14:sldId id="316"/>
            <p14:sldId id="583"/>
            <p14:sldId id="615"/>
            <p14:sldId id="616"/>
            <p14:sldId id="617"/>
            <p14:sldId id="618"/>
            <p14:sldId id="619"/>
            <p14:sldId id="620"/>
            <p14:sldId id="621"/>
            <p14:sldId id="622"/>
            <p14:sldId id="623"/>
            <p14:sldId id="624"/>
            <p14:sldId id="2547"/>
            <p14:sldId id="590"/>
            <p14:sldId id="2548"/>
            <p14:sldId id="396"/>
            <p14:sldId id="604"/>
            <p14:sldId id="458"/>
            <p14:sldId id="608"/>
            <p14:sldId id="609"/>
            <p14:sldId id="610"/>
            <p14:sldId id="2549"/>
            <p14:sldId id="400"/>
            <p14:sldId id="599"/>
            <p14:sldId id="598"/>
            <p14:sldId id="597"/>
            <p14:sldId id="600"/>
            <p14:sldId id="601"/>
            <p14:sldId id="613"/>
            <p14:sldId id="614"/>
            <p14:sldId id="606"/>
            <p14:sldId id="607"/>
            <p14:sldId id="611"/>
            <p14:sldId id="596"/>
            <p14:sldId id="603"/>
            <p14:sldId id="355"/>
            <p14:sldId id="2537"/>
            <p14:sldId id="2539"/>
            <p14:sldId id="2540"/>
            <p14:sldId id="2541"/>
            <p14:sldId id="2485"/>
            <p14:sldId id="256"/>
            <p14:sldId id="261"/>
            <p14:sldId id="257"/>
            <p14:sldId id="262"/>
            <p14:sldId id="263"/>
            <p14:sldId id="264"/>
            <p14:sldId id="265"/>
            <p14:sldId id="273"/>
            <p14:sldId id="258"/>
            <p14:sldId id="259"/>
            <p14:sldId id="274"/>
            <p14:sldId id="266"/>
            <p14:sldId id="267"/>
            <p14:sldId id="268"/>
            <p14:sldId id="2545"/>
            <p14:sldId id="374"/>
            <p14:sldId id="2501"/>
            <p14:sldId id="2510"/>
            <p14:sldId id="2546"/>
            <p14:sldId id="2504"/>
            <p14:sldId id="2506"/>
            <p14:sldId id="2508"/>
            <p14:sldId id="2507"/>
            <p14:sldId id="2502"/>
            <p14:sldId id="2483"/>
            <p14:sldId id="2484"/>
            <p14:sldId id="25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 Ryan" initials="KR" lastIdx="4" clrIdx="0">
    <p:extLst>
      <p:ext uri="{19B8F6BF-5375-455C-9EA6-DF929625EA0E}">
        <p15:presenceInfo xmlns:p15="http://schemas.microsoft.com/office/powerpoint/2012/main" userId="S::k.ryan@mind.org.uk::d9a1876a-22aa-4146-9c10-4bfe845b8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58E"/>
    <a:srgbClr val="2A7160"/>
    <a:srgbClr val="CC3399"/>
    <a:srgbClr val="7B9EBC"/>
    <a:srgbClr val="85AEA4"/>
    <a:srgbClr val="E8E8E8"/>
    <a:srgbClr val="7F9ED7"/>
    <a:srgbClr val="33BBFF"/>
    <a:srgbClr val="0066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75EAA-B0FF-4A7A-B61A-1434B04798F5}" v="1" dt="2023-06-28T10:50:01.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arrett" userId="e404f281-ddfa-429f-8a35-9d58bfddb6b8" providerId="ADAL" clId="{44A75EAA-B0FF-4A7A-B61A-1434B04798F5}"/>
    <pc:docChg chg="addSld delSld modSld delMainMaster modSection">
      <pc:chgData name="Edward Barrett" userId="e404f281-ddfa-429f-8a35-9d58bfddb6b8" providerId="ADAL" clId="{44A75EAA-B0FF-4A7A-B61A-1434B04798F5}" dt="2023-06-28T10:50:01.754" v="25"/>
      <pc:docMkLst>
        <pc:docMk/>
      </pc:docMkLst>
      <pc:sldChg chg="add del">
        <pc:chgData name="Edward Barrett" userId="e404f281-ddfa-429f-8a35-9d58bfddb6b8" providerId="ADAL" clId="{44A75EAA-B0FF-4A7A-B61A-1434B04798F5}" dt="2023-06-28T10:50:01.754" v="25"/>
        <pc:sldMkLst>
          <pc:docMk/>
          <pc:sldMk cId="41678316" sldId="355"/>
        </pc:sldMkLst>
      </pc:sldChg>
      <pc:sldChg chg="add del">
        <pc:chgData name="Edward Barrett" userId="e404f281-ddfa-429f-8a35-9d58bfddb6b8" providerId="ADAL" clId="{44A75EAA-B0FF-4A7A-B61A-1434B04798F5}" dt="2023-06-28T10:50:01.754" v="25"/>
        <pc:sldMkLst>
          <pc:docMk/>
          <pc:sldMk cId="2012086356" sldId="396"/>
        </pc:sldMkLst>
      </pc:sldChg>
      <pc:sldChg chg="add del">
        <pc:chgData name="Edward Barrett" userId="e404f281-ddfa-429f-8a35-9d58bfddb6b8" providerId="ADAL" clId="{44A75EAA-B0FF-4A7A-B61A-1434B04798F5}" dt="2023-06-28T10:50:01.754" v="25"/>
        <pc:sldMkLst>
          <pc:docMk/>
          <pc:sldMk cId="1171421322" sldId="400"/>
        </pc:sldMkLst>
      </pc:sldChg>
      <pc:sldChg chg="add del">
        <pc:chgData name="Edward Barrett" userId="e404f281-ddfa-429f-8a35-9d58bfddb6b8" providerId="ADAL" clId="{44A75EAA-B0FF-4A7A-B61A-1434B04798F5}" dt="2023-06-28T10:50:01.754" v="25"/>
        <pc:sldMkLst>
          <pc:docMk/>
          <pc:sldMk cId="2559344159" sldId="458"/>
        </pc:sldMkLst>
      </pc:sldChg>
      <pc:sldChg chg="add del">
        <pc:chgData name="Edward Barrett" userId="e404f281-ddfa-429f-8a35-9d58bfddb6b8" providerId="ADAL" clId="{44A75EAA-B0FF-4A7A-B61A-1434B04798F5}" dt="2023-06-28T10:50:01.754" v="25"/>
        <pc:sldMkLst>
          <pc:docMk/>
          <pc:sldMk cId="3787551896" sldId="590"/>
        </pc:sldMkLst>
      </pc:sldChg>
      <pc:sldChg chg="add del">
        <pc:chgData name="Edward Barrett" userId="e404f281-ddfa-429f-8a35-9d58bfddb6b8" providerId="ADAL" clId="{44A75EAA-B0FF-4A7A-B61A-1434B04798F5}" dt="2023-06-28T10:50:01.754" v="25"/>
        <pc:sldMkLst>
          <pc:docMk/>
          <pc:sldMk cId="1811098769" sldId="596"/>
        </pc:sldMkLst>
      </pc:sldChg>
      <pc:sldChg chg="add del">
        <pc:chgData name="Edward Barrett" userId="e404f281-ddfa-429f-8a35-9d58bfddb6b8" providerId="ADAL" clId="{44A75EAA-B0FF-4A7A-B61A-1434B04798F5}" dt="2023-06-28T10:50:01.754" v="25"/>
        <pc:sldMkLst>
          <pc:docMk/>
          <pc:sldMk cId="2010467339" sldId="597"/>
        </pc:sldMkLst>
      </pc:sldChg>
      <pc:sldChg chg="add del">
        <pc:chgData name="Edward Barrett" userId="e404f281-ddfa-429f-8a35-9d58bfddb6b8" providerId="ADAL" clId="{44A75EAA-B0FF-4A7A-B61A-1434B04798F5}" dt="2023-06-28T10:50:01.754" v="25"/>
        <pc:sldMkLst>
          <pc:docMk/>
          <pc:sldMk cId="526855433" sldId="598"/>
        </pc:sldMkLst>
      </pc:sldChg>
      <pc:sldChg chg="add del">
        <pc:chgData name="Edward Barrett" userId="e404f281-ddfa-429f-8a35-9d58bfddb6b8" providerId="ADAL" clId="{44A75EAA-B0FF-4A7A-B61A-1434B04798F5}" dt="2023-06-28T10:50:01.754" v="25"/>
        <pc:sldMkLst>
          <pc:docMk/>
          <pc:sldMk cId="213475969" sldId="599"/>
        </pc:sldMkLst>
      </pc:sldChg>
      <pc:sldChg chg="add del">
        <pc:chgData name="Edward Barrett" userId="e404f281-ddfa-429f-8a35-9d58bfddb6b8" providerId="ADAL" clId="{44A75EAA-B0FF-4A7A-B61A-1434B04798F5}" dt="2023-06-28T10:50:01.754" v="25"/>
        <pc:sldMkLst>
          <pc:docMk/>
          <pc:sldMk cId="1573392577" sldId="600"/>
        </pc:sldMkLst>
      </pc:sldChg>
      <pc:sldChg chg="add del">
        <pc:chgData name="Edward Barrett" userId="e404f281-ddfa-429f-8a35-9d58bfddb6b8" providerId="ADAL" clId="{44A75EAA-B0FF-4A7A-B61A-1434B04798F5}" dt="2023-06-28T10:50:01.754" v="25"/>
        <pc:sldMkLst>
          <pc:docMk/>
          <pc:sldMk cId="4166950873" sldId="601"/>
        </pc:sldMkLst>
      </pc:sldChg>
      <pc:sldChg chg="add del">
        <pc:chgData name="Edward Barrett" userId="e404f281-ddfa-429f-8a35-9d58bfddb6b8" providerId="ADAL" clId="{44A75EAA-B0FF-4A7A-B61A-1434B04798F5}" dt="2023-06-28T10:50:01.754" v="25"/>
        <pc:sldMkLst>
          <pc:docMk/>
          <pc:sldMk cId="151469002" sldId="603"/>
        </pc:sldMkLst>
      </pc:sldChg>
      <pc:sldChg chg="add del">
        <pc:chgData name="Edward Barrett" userId="e404f281-ddfa-429f-8a35-9d58bfddb6b8" providerId="ADAL" clId="{44A75EAA-B0FF-4A7A-B61A-1434B04798F5}" dt="2023-06-28T10:50:01.754" v="25"/>
        <pc:sldMkLst>
          <pc:docMk/>
          <pc:sldMk cId="1424534219" sldId="604"/>
        </pc:sldMkLst>
      </pc:sldChg>
      <pc:sldChg chg="add del">
        <pc:chgData name="Edward Barrett" userId="e404f281-ddfa-429f-8a35-9d58bfddb6b8" providerId="ADAL" clId="{44A75EAA-B0FF-4A7A-B61A-1434B04798F5}" dt="2023-06-28T10:50:01.754" v="25"/>
        <pc:sldMkLst>
          <pc:docMk/>
          <pc:sldMk cId="1268057533" sldId="606"/>
        </pc:sldMkLst>
      </pc:sldChg>
      <pc:sldChg chg="add del">
        <pc:chgData name="Edward Barrett" userId="e404f281-ddfa-429f-8a35-9d58bfddb6b8" providerId="ADAL" clId="{44A75EAA-B0FF-4A7A-B61A-1434B04798F5}" dt="2023-06-28T10:50:01.754" v="25"/>
        <pc:sldMkLst>
          <pc:docMk/>
          <pc:sldMk cId="381778602" sldId="607"/>
        </pc:sldMkLst>
      </pc:sldChg>
      <pc:sldChg chg="add del">
        <pc:chgData name="Edward Barrett" userId="e404f281-ddfa-429f-8a35-9d58bfddb6b8" providerId="ADAL" clId="{44A75EAA-B0FF-4A7A-B61A-1434B04798F5}" dt="2023-06-28T10:50:01.754" v="25"/>
        <pc:sldMkLst>
          <pc:docMk/>
          <pc:sldMk cId="3832703339" sldId="608"/>
        </pc:sldMkLst>
      </pc:sldChg>
      <pc:sldChg chg="add del">
        <pc:chgData name="Edward Barrett" userId="e404f281-ddfa-429f-8a35-9d58bfddb6b8" providerId="ADAL" clId="{44A75EAA-B0FF-4A7A-B61A-1434B04798F5}" dt="2023-06-28T10:50:01.754" v="25"/>
        <pc:sldMkLst>
          <pc:docMk/>
          <pc:sldMk cId="4115789793" sldId="609"/>
        </pc:sldMkLst>
      </pc:sldChg>
      <pc:sldChg chg="add del">
        <pc:chgData name="Edward Barrett" userId="e404f281-ddfa-429f-8a35-9d58bfddb6b8" providerId="ADAL" clId="{44A75EAA-B0FF-4A7A-B61A-1434B04798F5}" dt="2023-06-28T10:50:01.754" v="25"/>
        <pc:sldMkLst>
          <pc:docMk/>
          <pc:sldMk cId="1786654221" sldId="610"/>
        </pc:sldMkLst>
      </pc:sldChg>
      <pc:sldChg chg="add del">
        <pc:chgData name="Edward Barrett" userId="e404f281-ddfa-429f-8a35-9d58bfddb6b8" providerId="ADAL" clId="{44A75EAA-B0FF-4A7A-B61A-1434B04798F5}" dt="2023-06-28T10:50:01.754" v="25"/>
        <pc:sldMkLst>
          <pc:docMk/>
          <pc:sldMk cId="3040275821" sldId="611"/>
        </pc:sldMkLst>
      </pc:sldChg>
      <pc:sldChg chg="del">
        <pc:chgData name="Edward Barrett" userId="e404f281-ddfa-429f-8a35-9d58bfddb6b8" providerId="ADAL" clId="{44A75EAA-B0FF-4A7A-B61A-1434B04798F5}" dt="2023-06-28T10:49:34.609" v="16" actId="47"/>
        <pc:sldMkLst>
          <pc:docMk/>
          <pc:sldMk cId="150327629" sldId="612"/>
        </pc:sldMkLst>
      </pc:sldChg>
      <pc:sldChg chg="add del">
        <pc:chgData name="Edward Barrett" userId="e404f281-ddfa-429f-8a35-9d58bfddb6b8" providerId="ADAL" clId="{44A75EAA-B0FF-4A7A-B61A-1434B04798F5}" dt="2023-06-28T10:50:01.754" v="25"/>
        <pc:sldMkLst>
          <pc:docMk/>
          <pc:sldMk cId="1099853777" sldId="613"/>
        </pc:sldMkLst>
      </pc:sldChg>
      <pc:sldChg chg="add del">
        <pc:chgData name="Edward Barrett" userId="e404f281-ddfa-429f-8a35-9d58bfddb6b8" providerId="ADAL" clId="{44A75EAA-B0FF-4A7A-B61A-1434B04798F5}" dt="2023-06-28T10:50:01.754" v="25"/>
        <pc:sldMkLst>
          <pc:docMk/>
          <pc:sldMk cId="1175176945" sldId="614"/>
        </pc:sldMkLst>
      </pc:sldChg>
      <pc:sldChg chg="del">
        <pc:chgData name="Edward Barrett" userId="e404f281-ddfa-429f-8a35-9d58bfddb6b8" providerId="ADAL" clId="{44A75EAA-B0FF-4A7A-B61A-1434B04798F5}" dt="2023-06-28T10:49:25.594" v="0" actId="47"/>
        <pc:sldMkLst>
          <pc:docMk/>
          <pc:sldMk cId="706305541" sldId="2542"/>
        </pc:sldMkLst>
      </pc:sldChg>
      <pc:sldChg chg="del">
        <pc:chgData name="Edward Barrett" userId="e404f281-ddfa-429f-8a35-9d58bfddb6b8" providerId="ADAL" clId="{44A75EAA-B0FF-4A7A-B61A-1434B04798F5}" dt="2023-06-28T10:49:27.799" v="2" actId="47"/>
        <pc:sldMkLst>
          <pc:docMk/>
          <pc:sldMk cId="247499133" sldId="2543"/>
        </pc:sldMkLst>
      </pc:sldChg>
      <pc:sldChg chg="del">
        <pc:chgData name="Edward Barrett" userId="e404f281-ddfa-429f-8a35-9d58bfddb6b8" providerId="ADAL" clId="{44A75EAA-B0FF-4A7A-B61A-1434B04798F5}" dt="2023-06-28T10:49:30.670" v="9" actId="47"/>
        <pc:sldMkLst>
          <pc:docMk/>
          <pc:sldMk cId="925809469" sldId="2544"/>
        </pc:sldMkLst>
      </pc:sldChg>
      <pc:sldChg chg="add">
        <pc:chgData name="Edward Barrett" userId="e404f281-ddfa-429f-8a35-9d58bfddb6b8" providerId="ADAL" clId="{44A75EAA-B0FF-4A7A-B61A-1434B04798F5}" dt="2023-06-28T10:50:01.754" v="25"/>
        <pc:sldMkLst>
          <pc:docMk/>
          <pc:sldMk cId="706305541" sldId="2547"/>
        </pc:sldMkLst>
      </pc:sldChg>
      <pc:sldChg chg="add">
        <pc:chgData name="Edward Barrett" userId="e404f281-ddfa-429f-8a35-9d58bfddb6b8" providerId="ADAL" clId="{44A75EAA-B0FF-4A7A-B61A-1434B04798F5}" dt="2023-06-28T10:50:01.754" v="25"/>
        <pc:sldMkLst>
          <pc:docMk/>
          <pc:sldMk cId="247499133" sldId="2548"/>
        </pc:sldMkLst>
      </pc:sldChg>
      <pc:sldChg chg="add">
        <pc:chgData name="Edward Barrett" userId="e404f281-ddfa-429f-8a35-9d58bfddb6b8" providerId="ADAL" clId="{44A75EAA-B0FF-4A7A-B61A-1434B04798F5}" dt="2023-06-28T10:50:01.754" v="25"/>
        <pc:sldMkLst>
          <pc:docMk/>
          <pc:sldMk cId="925809469" sldId="2549"/>
        </pc:sldMkLst>
      </pc:sldChg>
      <pc:sldMasterChg chg="del delSldLayout">
        <pc:chgData name="Edward Barrett" userId="e404f281-ddfa-429f-8a35-9d58bfddb6b8" providerId="ADAL" clId="{44A75EAA-B0FF-4A7A-B61A-1434B04798F5}" dt="2023-06-28T10:49:40.520" v="24" actId="47"/>
        <pc:sldMasterMkLst>
          <pc:docMk/>
          <pc:sldMasterMk cId="2258260158" sldId="2147483785"/>
        </pc:sldMasterMkLst>
        <pc:sldLayoutChg chg="del">
          <pc:chgData name="Edward Barrett" userId="e404f281-ddfa-429f-8a35-9d58bfddb6b8" providerId="ADAL" clId="{44A75EAA-B0FF-4A7A-B61A-1434B04798F5}" dt="2023-06-28T10:49:40.520" v="24" actId="47"/>
          <pc:sldLayoutMkLst>
            <pc:docMk/>
            <pc:sldMasterMk cId="2258260158" sldId="2147483785"/>
            <pc:sldLayoutMk cId="53610548" sldId="2147483786"/>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3084146606" sldId="2147483787"/>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2541694689" sldId="2147483788"/>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1358334391" sldId="2147483789"/>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2358322754" sldId="2147483790"/>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538801177" sldId="2147483791"/>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1125394666" sldId="2147483792"/>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3371404217" sldId="2147483793"/>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1983450645" sldId="2147483794"/>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3269628333" sldId="2147483795"/>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3482927275" sldId="2147483796"/>
          </pc:sldLayoutMkLst>
        </pc:sldLayoutChg>
        <pc:sldLayoutChg chg="del">
          <pc:chgData name="Edward Barrett" userId="e404f281-ddfa-429f-8a35-9d58bfddb6b8" providerId="ADAL" clId="{44A75EAA-B0FF-4A7A-B61A-1434B04798F5}" dt="2023-06-28T10:49:40.520" v="24" actId="47"/>
          <pc:sldLayoutMkLst>
            <pc:docMk/>
            <pc:sldMasterMk cId="2258260158" sldId="2147483785"/>
            <pc:sldLayoutMk cId="2811102207" sldId="21474837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85E84-70EA-4FB6-9771-35B03AD5803A}" type="datetimeFigureOut">
              <a:rPr lang="en-GB" smtClean="0"/>
              <a:t>28/06/2023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2EE66-6886-4785-A92C-1051A4AF5D37}" type="slidenum">
              <a:rPr lang="en-GB" smtClean="0"/>
              <a:t>‹#›</a:t>
            </a:fld>
            <a:endParaRPr lang="en-GB"/>
          </a:p>
        </p:txBody>
      </p:sp>
    </p:spTree>
    <p:extLst>
      <p:ext uri="{BB962C8B-B14F-4D97-AF65-F5344CB8AC3E}">
        <p14:creationId xmlns:p14="http://schemas.microsoft.com/office/powerpoint/2010/main" val="220666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F2EE66-6886-4785-A92C-1051A4AF5D37}" type="slidenum">
              <a:rPr lang="en-GB" smtClean="0"/>
              <a:t>4</a:t>
            </a:fld>
            <a:endParaRPr lang="en-GB"/>
          </a:p>
        </p:txBody>
      </p:sp>
    </p:spTree>
    <p:extLst>
      <p:ext uri="{BB962C8B-B14F-4D97-AF65-F5344CB8AC3E}">
        <p14:creationId xmlns:p14="http://schemas.microsoft.com/office/powerpoint/2010/main" val="3515348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2A0FD-82B7-4DFB-8B95-9B2E738CC7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55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7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F2EE66-6886-4785-A92C-1051A4AF5D37}" type="slidenum">
              <a:rPr lang="en-GB" smtClean="0"/>
              <a:t>45</a:t>
            </a:fld>
            <a:endParaRPr lang="en-GB"/>
          </a:p>
        </p:txBody>
      </p:sp>
    </p:spTree>
    <p:extLst>
      <p:ext uri="{BB962C8B-B14F-4D97-AF65-F5344CB8AC3E}">
        <p14:creationId xmlns:p14="http://schemas.microsoft.com/office/powerpoint/2010/main" val="306179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Project team</a:t>
            </a:r>
            <a:r>
              <a:rPr lang="en-GB" baseline="0"/>
              <a:t> – apologies – Gavin, Brigine</a:t>
            </a:r>
          </a:p>
          <a:p>
            <a:r>
              <a:rPr lang="en-GB"/>
              <a:t>SHSCT – Bluestone mental health inpatient unit</a:t>
            </a:r>
          </a:p>
          <a:p>
            <a:r>
              <a:rPr lang="en-GB"/>
              <a:t>96 bedded</a:t>
            </a:r>
            <a:r>
              <a:rPr lang="en-GB" baseline="0"/>
              <a:t> unit, adult mental health incl. dementia and learning disability</a:t>
            </a:r>
          </a:p>
          <a:p>
            <a:r>
              <a:rPr lang="en-GB" baseline="0"/>
              <a:t>Our trust has a bigger population than Belfast Trust due to it’s large geographical spread</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5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Aim</a:t>
            </a:r>
            <a:r>
              <a:rPr lang="en-GB" baseline="0"/>
              <a:t> has been modified and refined</a:t>
            </a:r>
          </a:p>
          <a:p>
            <a:r>
              <a:rPr lang="en-GB" baseline="0"/>
              <a:t>Thinking too big initially – we were looking at primary drivers as </a:t>
            </a:r>
          </a:p>
          <a:p>
            <a:r>
              <a:rPr lang="en-GB" baseline="0"/>
              <a:t>Decided it needs to be SMART (</a:t>
            </a:r>
            <a:r>
              <a:rPr lang="en-GB" sz="1200" b="0" i="0" kern="1200">
                <a:solidFill>
                  <a:schemeClr val="tx1"/>
                </a:solidFill>
                <a:effectLst/>
                <a:latin typeface="+mn-lt"/>
                <a:ea typeface="+mn-ea"/>
                <a:cs typeface="+mn-cs"/>
              </a:rPr>
              <a:t>Specific, Measurable, Achievable, Relevant, and Time-Bound)</a:t>
            </a:r>
          </a:p>
          <a:p>
            <a:r>
              <a:rPr lang="en-GB" sz="1200" b="0" i="0" kern="1200">
                <a:solidFill>
                  <a:schemeClr val="tx1"/>
                </a:solidFill>
                <a:effectLst/>
                <a:latin typeface="+mn-lt"/>
                <a:ea typeface="+mn-ea"/>
                <a:cs typeface="+mn-cs"/>
              </a:rPr>
              <a:t>We wished to capture making service</a:t>
            </a:r>
            <a:r>
              <a:rPr lang="en-GB" sz="1200" b="0" i="0" kern="1200" baseline="0">
                <a:solidFill>
                  <a:schemeClr val="tx1"/>
                </a:solidFill>
                <a:effectLst/>
                <a:latin typeface="+mn-lt"/>
                <a:ea typeface="+mn-ea"/>
                <a:cs typeface="+mn-cs"/>
              </a:rPr>
              <a:t> users empowered around self-referrals as well as having access for them regardless of where they are located</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773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tx1"/>
                </a:solidFill>
              </a:rPr>
              <a:t>High quality care is essential </a:t>
            </a:r>
            <a:r>
              <a:rPr lang="en-GB" sz="1200">
                <a:solidFill>
                  <a:schemeClr val="tx1"/>
                </a:solidFill>
              </a:rPr>
              <a:t>– we need to identify and reduce health inequalities in order to deliver high quality care</a:t>
            </a:r>
          </a:p>
          <a:p>
            <a:r>
              <a:rPr lang="en-GB" sz="1200" b="1">
                <a:solidFill>
                  <a:schemeClr val="tx1"/>
                </a:solidFill>
              </a:rPr>
              <a:t>Be more responsive </a:t>
            </a:r>
            <a:r>
              <a:rPr lang="en-GB" sz="1200">
                <a:solidFill>
                  <a:schemeClr val="tx1"/>
                </a:solidFill>
              </a:rPr>
              <a:t>– our mental health services need to be more responsive to local population</a:t>
            </a:r>
          </a:p>
          <a:p>
            <a:r>
              <a:rPr lang="en-GB" sz="1200" b="1">
                <a:solidFill>
                  <a:schemeClr val="tx1"/>
                </a:solidFill>
              </a:rPr>
              <a:t>How people interact </a:t>
            </a:r>
            <a:r>
              <a:rPr lang="en-GB" sz="1200">
                <a:solidFill>
                  <a:schemeClr val="tx1"/>
                </a:solidFill>
              </a:rPr>
              <a:t>– we need to be aware of how people interact with the system</a:t>
            </a:r>
            <a:r>
              <a:rPr lang="en-GB" sz="1200" baseline="0">
                <a:solidFill>
                  <a:schemeClr val="tx1"/>
                </a:solidFill>
              </a:rPr>
              <a:t> especially with access, experience and outcomes</a:t>
            </a:r>
            <a:endParaRPr lang="en-GB" sz="1200">
              <a:solidFill>
                <a:schemeClr val="tx1"/>
              </a:solidFill>
            </a:endParaRPr>
          </a:p>
          <a:p>
            <a:r>
              <a:rPr lang="en-GB" sz="1200" b="1">
                <a:solidFill>
                  <a:schemeClr val="tx1"/>
                </a:solidFill>
              </a:rPr>
              <a:t>Characteristics such as race/language </a:t>
            </a:r>
            <a:r>
              <a:rPr lang="en-GB" sz="1200">
                <a:solidFill>
                  <a:schemeClr val="tx1"/>
                </a:solidFill>
              </a:rPr>
              <a:t>– there</a:t>
            </a:r>
            <a:r>
              <a:rPr lang="en-GB" sz="1200" baseline="0">
                <a:solidFill>
                  <a:schemeClr val="tx1"/>
                </a:solidFill>
              </a:rPr>
              <a:t> are protected characteristics such as race where English is not the first language</a:t>
            </a:r>
            <a:endParaRPr lang="en-GB" sz="1200">
              <a:solidFill>
                <a:schemeClr val="tx1"/>
              </a:solidFill>
            </a:endParaRPr>
          </a:p>
          <a:p>
            <a:r>
              <a:rPr lang="en-GB" sz="1200" b="1">
                <a:solidFill>
                  <a:schemeClr val="tx1"/>
                </a:solidFill>
              </a:rPr>
              <a:t>Referral rates </a:t>
            </a:r>
            <a:r>
              <a:rPr lang="en-GB" sz="1200">
                <a:solidFill>
                  <a:schemeClr val="tx1"/>
                </a:solidFill>
              </a:rPr>
              <a:t>– Our Trust has a high referral</a:t>
            </a:r>
            <a:r>
              <a:rPr lang="en-GB" sz="1200" baseline="0">
                <a:solidFill>
                  <a:schemeClr val="tx1"/>
                </a:solidFill>
              </a:rPr>
              <a:t> rate compared to other NI Trusts – we will look at this in next few slides</a:t>
            </a:r>
            <a:endParaRPr lang="en-GB" sz="1200">
              <a:solidFill>
                <a:schemeClr val="tx1"/>
              </a:solidFill>
            </a:endParaRPr>
          </a:p>
          <a:p>
            <a:r>
              <a:rPr lang="en-GB" sz="1200" b="1">
                <a:solidFill>
                  <a:schemeClr val="tx1"/>
                </a:solidFill>
              </a:rPr>
              <a:t>Regional “Learning Matters” </a:t>
            </a:r>
            <a:r>
              <a:rPr lang="en-GB" sz="1200">
                <a:solidFill>
                  <a:schemeClr val="tx1"/>
                </a:solidFill>
              </a:rPr>
              <a:t>- A</a:t>
            </a:r>
            <a:r>
              <a:rPr lang="en-GB" sz="1200"/>
              <a:t> recent SAI revealed learning about the need for interpreting service whenever a</a:t>
            </a:r>
            <a:r>
              <a:rPr lang="en-GB" sz="1200" baseline="0"/>
              <a:t> family member accompanied a patient to hospital and surgery was performed incorrectly</a:t>
            </a:r>
            <a:endParaRPr lang="en-GB" sz="1200">
              <a:solidFill>
                <a:schemeClr val="tx1"/>
              </a:solidFill>
            </a:endParaRPr>
          </a:p>
          <a:p>
            <a:r>
              <a:rPr lang="en-GB" sz="1200" b="1">
                <a:solidFill>
                  <a:schemeClr val="tx1"/>
                </a:solidFill>
              </a:rPr>
              <a:t>Medication error and communication issues </a:t>
            </a:r>
            <a:r>
              <a:rPr lang="en-GB" sz="1200">
                <a:solidFill>
                  <a:schemeClr val="tx1"/>
                </a:solidFill>
              </a:rPr>
              <a:t>- </a:t>
            </a:r>
            <a:r>
              <a:rPr lang="en-GB" sz="1200"/>
              <a:t>where a patient who did not speak English was discharged and there was a medication error which was likely the result of patient not speaking English.</a:t>
            </a:r>
            <a:endParaRPr lang="en-GB" sz="1200">
              <a:solidFill>
                <a:schemeClr val="tx1"/>
              </a:solidFill>
            </a:endParaRPr>
          </a:p>
          <a:p>
            <a:endParaRPr lang="en-GB" sz="12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93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can see that referrals have risen steadily over the past 19 years</a:t>
            </a:r>
          </a:p>
          <a:p>
            <a:r>
              <a:rPr lang="en-GB"/>
              <a:t>During</a:t>
            </a:r>
            <a:r>
              <a:rPr lang="en-GB" baseline="0"/>
              <a:t> the pandemic referrals dropped but are almost back to pre-pandemic levels</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25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a:t>
            </a:r>
            <a:r>
              <a:rPr lang="en-GB" baseline="0"/>
              <a:t> the past year referrals have remained steady at around 9-10,000 a month</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763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Southern Trust is not as densely populated as Belfast Trust yet has a greater</a:t>
            </a:r>
            <a:r>
              <a:rPr lang="en-GB" baseline="0"/>
              <a:t> population</a:t>
            </a:r>
          </a:p>
          <a:p>
            <a:r>
              <a:rPr lang="en-GB"/>
              <a:t>Our population is about 390,000</a:t>
            </a:r>
          </a:p>
          <a:p>
            <a:r>
              <a:rPr lang="en-GB"/>
              <a:t>Belfast is approx. 360,000</a:t>
            </a:r>
          </a:p>
          <a:p>
            <a:r>
              <a:rPr lang="en-GB" baseline="0"/>
              <a:t>It has </a:t>
            </a:r>
            <a:r>
              <a:rPr lang="en-GB"/>
              <a:t>the highest numbers of interpreting requests in NI at 39% of requests, more than Belfast at 35% and much more than the other Trusts</a:t>
            </a:r>
          </a:p>
          <a:p>
            <a:r>
              <a:rPr lang="en-GB"/>
              <a:t>We think</a:t>
            </a:r>
            <a:r>
              <a:rPr lang="en-GB" baseline="0"/>
              <a:t> this is due to numerous ethnic minority populations within the Trust who live and work in our towns</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18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our</a:t>
            </a:r>
            <a:r>
              <a:rPr lang="en-GB" baseline="0"/>
              <a:t> top 10 languages within our Trust population</a:t>
            </a:r>
          </a:p>
          <a:p>
            <a:r>
              <a:rPr lang="en-GB" baseline="0"/>
              <a:t>It would be interesting to hear what other Trust populations comprise as am sure they will vary across the country</a:t>
            </a:r>
          </a:p>
          <a:p>
            <a:r>
              <a:rPr lang="en-GB" baseline="0"/>
              <a:t>The top 10 areas where interpreting services are requested are also listed – Bluestone mental health is 6</a:t>
            </a:r>
            <a:r>
              <a:rPr lang="en-GB" baseline="30000"/>
              <a:t>th</a:t>
            </a:r>
            <a:endParaRPr lang="en-GB" baseline="0"/>
          </a:p>
          <a:p>
            <a:r>
              <a:rPr lang="en-GB" baseline="0"/>
              <a:t>Outpatients is the most common area – this is all outpatients not mental health</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59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F2EE66-6886-4785-A92C-1051A4AF5D37}" type="slidenum">
              <a:rPr lang="en-GB" smtClean="0"/>
              <a:t>5</a:t>
            </a:fld>
            <a:endParaRPr lang="en-GB"/>
          </a:p>
        </p:txBody>
      </p:sp>
    </p:spTree>
    <p:extLst>
      <p:ext uri="{BB962C8B-B14F-4D97-AF65-F5344CB8AC3E}">
        <p14:creationId xmlns:p14="http://schemas.microsoft.com/office/powerpoint/2010/main" val="3224413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Future - publications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81D09E-6AF7-4DC3-A019-5CD2C3ED4F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68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29EE7-E98C-488E-BBBC-DC1953116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89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13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753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On average, refugees have survived 13 traumatic events in their countries of origin. In other words, only 7% experienced one traumatic event, while 80% experienced six or more traumatic events before they were forced to flee their homes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20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People seeking asylum are provided £7 day by the government to cover costs of basic </a:t>
            </a:r>
            <a:r>
              <a:rPr lang="en-GB" sz="1200" err="1"/>
              <a:t>nescessities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57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Refugee Council found that you are five times more likely- that’s 500 per cent.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473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2017 UN research 56.6 per cent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52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ea typeface="+mj-ea"/>
                <a:cs typeface="Calibri" panose="020F0502020204030204" pitchFamily="34" charset="0"/>
              </a:rPr>
              <a:t>Some barriers:  </a:t>
            </a:r>
          </a:p>
          <a:p>
            <a:pPr marL="0" indent="0">
              <a:buFont typeface="Arial" panose="020B0604020202020204" pitchFamily="34" charset="0"/>
              <a:buNone/>
            </a:pPr>
            <a:endParaRPr lang="en-GB" sz="1200">
              <a:ea typeface="+mj-ea"/>
              <a:cs typeface="Calibri" panose="020F0502020204030204" pitchFamily="34" charset="0"/>
            </a:endParaRPr>
          </a:p>
          <a:p>
            <a:pPr marL="457200" indent="-457200">
              <a:buFont typeface="Arial" panose="020B0604020202020204" pitchFamily="34" charset="0"/>
              <a:buChar char="•"/>
            </a:pPr>
            <a:r>
              <a:rPr lang="en-GB" sz="1200">
                <a:ea typeface="+mj-ea"/>
                <a:cs typeface="Calibri" panose="020F0502020204030204" pitchFamily="34" charset="0"/>
              </a:rPr>
              <a:t>Preconceived ideas can stop strong relationships from forming </a:t>
            </a:r>
          </a:p>
          <a:p>
            <a:pPr marL="457200" indent="-457200">
              <a:buFont typeface="Arial" panose="020B0604020202020204" pitchFamily="34" charset="0"/>
              <a:buChar char="•"/>
            </a:pPr>
            <a:endParaRPr lang="en-GB" sz="1200">
              <a:ea typeface="+mj-ea"/>
              <a:cs typeface="Calibri" panose="020F0502020204030204" pitchFamily="34" charset="0"/>
            </a:endParaRPr>
          </a:p>
          <a:p>
            <a:pPr marL="457200" indent="-457200">
              <a:buFont typeface="Arial" panose="020B0604020202020204" pitchFamily="34" charset="0"/>
              <a:buChar char="•"/>
            </a:pPr>
            <a:r>
              <a:rPr lang="en-GB" sz="1200">
                <a:ea typeface="+mj-ea"/>
                <a:cs typeface="Calibri" panose="020F0502020204030204" pitchFamily="34" charset="0"/>
              </a:rPr>
              <a:t>Relationships should be openly explored in a safe space, this could involve a discussion on a person’s experience of using a service or for example, it could include exploring preconceived ideas around what it is to be LGBQT+ experiencing mental health inequality but, you will need to determine the right time to have that conversation</a:t>
            </a:r>
          </a:p>
          <a:p>
            <a:pPr marL="457200" indent="-457200">
              <a:buFont typeface="Arial" panose="020B0604020202020204" pitchFamily="34" charset="0"/>
              <a:buChar char="•"/>
            </a:pPr>
            <a:endParaRPr lang="en-GB" sz="1200">
              <a:ea typeface="+mj-ea"/>
              <a:cs typeface="Calibri" panose="020F0502020204030204" pitchFamily="34" charset="0"/>
            </a:endParaRPr>
          </a:p>
          <a:p>
            <a:pPr marL="457200" indent="-457200">
              <a:buFont typeface="Arial" panose="020B0604020202020204" pitchFamily="34" charset="0"/>
              <a:buChar char="•"/>
            </a:pPr>
            <a:r>
              <a:rPr lang="en-GB" sz="1200" err="1">
                <a:ea typeface="+mj-ea"/>
                <a:cs typeface="Calibri" panose="020F0502020204030204" pitchFamily="34" charset="0"/>
              </a:rPr>
              <a:t>Suspions</a:t>
            </a:r>
            <a:r>
              <a:rPr lang="en-GB" sz="1200">
                <a:ea typeface="+mj-ea"/>
                <a:cs typeface="Calibri" panose="020F0502020204030204" pitchFamily="34"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00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ea typeface="+mj-ea"/>
                <a:cs typeface="Calibri" panose="020F0502020204030204" pitchFamily="34" charset="0"/>
              </a:rPr>
              <a:t>Some barriers:  </a:t>
            </a:r>
          </a:p>
          <a:p>
            <a:pPr marL="0" indent="0">
              <a:buFont typeface="Arial" panose="020B0604020202020204" pitchFamily="34" charset="0"/>
              <a:buNone/>
            </a:pPr>
            <a:endParaRPr lang="en-GB" sz="1200">
              <a:ea typeface="+mj-ea"/>
              <a:cs typeface="Calibri" panose="020F0502020204030204" pitchFamily="34" charset="0"/>
            </a:endParaRPr>
          </a:p>
          <a:p>
            <a:pPr marL="457200" indent="-457200">
              <a:buFont typeface="Arial" panose="020B0604020202020204" pitchFamily="34" charset="0"/>
              <a:buChar char="•"/>
            </a:pPr>
            <a:r>
              <a:rPr lang="en-GB" sz="1200">
                <a:ea typeface="+mj-ea"/>
                <a:cs typeface="Calibri" panose="020F0502020204030204" pitchFamily="34" charset="0"/>
              </a:rPr>
              <a:t>Preconceived ideas can stop strong relationships from forming </a:t>
            </a:r>
          </a:p>
          <a:p>
            <a:pPr marL="457200" indent="-457200">
              <a:buFont typeface="Arial" panose="020B0604020202020204" pitchFamily="34" charset="0"/>
              <a:buChar char="•"/>
            </a:pPr>
            <a:endParaRPr lang="en-GB" sz="1200">
              <a:ea typeface="+mj-ea"/>
              <a:cs typeface="Calibri" panose="020F0502020204030204" pitchFamily="34" charset="0"/>
            </a:endParaRPr>
          </a:p>
          <a:p>
            <a:pPr marL="457200" indent="-457200">
              <a:buFont typeface="Arial" panose="020B0604020202020204" pitchFamily="34" charset="0"/>
              <a:buChar char="•"/>
            </a:pPr>
            <a:r>
              <a:rPr lang="en-GB" sz="1200">
                <a:ea typeface="+mj-ea"/>
                <a:cs typeface="Calibri" panose="020F0502020204030204" pitchFamily="34" charset="0"/>
              </a:rPr>
              <a:t>Relationships should be openly explored in a safe space, this could involve a discussion on a person’s experience of using a service or for example, it could include exploring preconceived ideas around what it is to be LGBQT+ experiencing mental health inequality but, you will need to determine the right time to have that conversation</a:t>
            </a:r>
          </a:p>
          <a:p>
            <a:pPr marL="457200" indent="-457200">
              <a:buFont typeface="Arial" panose="020B0604020202020204" pitchFamily="34" charset="0"/>
              <a:buChar char="•"/>
            </a:pPr>
            <a:endParaRPr lang="en-GB" sz="1200">
              <a:ea typeface="+mj-ea"/>
              <a:cs typeface="Calibri" panose="020F0502020204030204" pitchFamily="34" charset="0"/>
            </a:endParaRPr>
          </a:p>
          <a:p>
            <a:pPr marL="457200" indent="-457200">
              <a:buFont typeface="Arial" panose="020B0604020202020204" pitchFamily="34" charset="0"/>
              <a:buChar char="•"/>
            </a:pPr>
            <a:r>
              <a:rPr lang="en-GB" sz="1200" err="1">
                <a:ea typeface="+mj-ea"/>
                <a:cs typeface="Calibri" panose="020F0502020204030204" pitchFamily="34" charset="0"/>
              </a:rPr>
              <a:t>Suspions</a:t>
            </a:r>
            <a:r>
              <a:rPr lang="en-GB" sz="1200">
                <a:ea typeface="+mj-ea"/>
                <a:cs typeface="Calibri" panose="020F0502020204030204" pitchFamily="34"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920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74151"/>
                </a:solidFill>
                <a:effectLst/>
                <a:latin typeface="Söhne"/>
              </a:rPr>
              <a:t>Five minutes</a:t>
            </a:r>
          </a:p>
          <a:p>
            <a:pPr algn="l"/>
            <a:endParaRPr lang="en-GB" b="0" i="0">
              <a:solidFill>
                <a:srgbClr val="374151"/>
              </a:solidFill>
              <a:effectLst/>
              <a:latin typeface="Söhne"/>
            </a:endParaRPr>
          </a:p>
          <a:p>
            <a:pPr algn="l"/>
            <a:r>
              <a:rPr lang="en-GB" b="0" i="0">
                <a:solidFill>
                  <a:srgbClr val="374151"/>
                </a:solidFill>
                <a:effectLst/>
                <a:latin typeface="Söhne"/>
              </a:rPr>
              <a:t>In summary</a:t>
            </a:r>
          </a:p>
          <a:p>
            <a:pPr algn="l"/>
            <a:endParaRPr lang="en-GB" b="0" i="0">
              <a:solidFill>
                <a:srgbClr val="374151"/>
              </a:solidFill>
              <a:effectLst/>
              <a:latin typeface="Söhne"/>
            </a:endParaRPr>
          </a:p>
          <a:p>
            <a:pPr algn="l"/>
            <a:r>
              <a:rPr lang="en-GB" b="0" i="0">
                <a:solidFill>
                  <a:srgbClr val="374151"/>
                </a:solidFill>
                <a:effectLst/>
                <a:latin typeface="Söhne"/>
              </a:rPr>
              <a:t>For co-production to be successful, it is essential to have strong relationships between the partners.</a:t>
            </a:r>
          </a:p>
          <a:p>
            <a:pPr algn="l"/>
            <a:r>
              <a:rPr lang="en-GB" b="0" i="0">
                <a:solidFill>
                  <a:srgbClr val="374151"/>
                </a:solidFill>
                <a:effectLst/>
                <a:latin typeface="Söhne"/>
              </a:rPr>
              <a:t>First, strong relationships are necessary for effective communication and collaboration. Partners need to be able to openly and honestly share information and ideas in order to make informed decisions and take collective action. Without good communication, misunderstandings and conflicts can arise, leading to delays and wasted resources.</a:t>
            </a:r>
          </a:p>
          <a:p>
            <a:pPr algn="l"/>
            <a:r>
              <a:rPr lang="en-GB" b="0" i="0">
                <a:solidFill>
                  <a:srgbClr val="374151"/>
                </a:solidFill>
                <a:effectLst/>
                <a:latin typeface="Söhne"/>
              </a:rPr>
              <a:t>Second, strong relationships foster trust and mutual understanding. Trust is essential for partners to feel comfortable sharing sensitive information and for taking risks together. Mutual understanding helps partners to appreciate each other's perspectives and to work towards a common goal.</a:t>
            </a:r>
          </a:p>
          <a:p>
            <a:pPr algn="l"/>
            <a:r>
              <a:rPr lang="en-GB" b="0" i="0">
                <a:solidFill>
                  <a:srgbClr val="374151"/>
                </a:solidFill>
                <a:effectLst/>
                <a:latin typeface="Söhne"/>
              </a:rPr>
              <a:t>Third, strong relationships can lead to increased motivation and engagement among partners. Partners who feel that their contributions are valued and that they have a stake in the success of the project will be more motivated to take an active role in the co-production process.</a:t>
            </a:r>
          </a:p>
          <a:p>
            <a:pPr algn="l"/>
            <a:r>
              <a:rPr lang="en-GB" b="0" i="0">
                <a:solidFill>
                  <a:srgbClr val="374151"/>
                </a:solidFill>
                <a:effectLst/>
                <a:latin typeface="Söhne"/>
              </a:rPr>
              <a:t>Finally, strong relationships can also increase the chances of the project being successful. Partners who have a good working relationship are more likely to be able to resolve conflicts quickly, to identify and address problems as they arise, and to adapt to changing circumstances.</a:t>
            </a:r>
          </a:p>
          <a:p>
            <a:pPr algn="l"/>
            <a:r>
              <a:rPr lang="en-GB" b="0" i="0">
                <a:solidFill>
                  <a:srgbClr val="374151"/>
                </a:solidFill>
                <a:effectLst/>
                <a:latin typeface="Söhne"/>
              </a:rPr>
              <a:t>In conclusion, co-production can be a powerful tool for creating effective and sustainable solutions, but it requires strong relationships between the partners. Investing time and effort in building strong relationships can lead to more effective communication and collaboration, greater trust and mutual understanding, increased motivation and engagement, and ultimately, more successful project outcomes.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EE66-6886-4785-A92C-1051A4AF5D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596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Mention reflection space!</a:t>
            </a:r>
          </a:p>
        </p:txBody>
      </p:sp>
      <p:sp>
        <p:nvSpPr>
          <p:cNvPr id="4" name="Slide Number Placeholder 3"/>
          <p:cNvSpPr>
            <a:spLocks noGrp="1"/>
          </p:cNvSpPr>
          <p:nvPr>
            <p:ph type="sldNum" sz="quarter" idx="5"/>
          </p:nvPr>
        </p:nvSpPr>
        <p:spPr/>
        <p:txBody>
          <a:bodyPr/>
          <a:lstStyle/>
          <a:p>
            <a:fld id="{ABF2EE66-6886-4785-A92C-1051A4AF5D37}" type="slidenum">
              <a:rPr lang="en-GB" smtClean="0"/>
              <a:t>75</a:t>
            </a:fld>
            <a:endParaRPr lang="en-GB"/>
          </a:p>
        </p:txBody>
      </p:sp>
    </p:spTree>
    <p:extLst>
      <p:ext uri="{BB962C8B-B14F-4D97-AF65-F5344CB8AC3E}">
        <p14:creationId xmlns:p14="http://schemas.microsoft.com/office/powerpoint/2010/main" val="389014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a:solidFill>
                <a:srgbClr val="000000"/>
              </a:solidFill>
              <a:effectLst/>
              <a:latin typeface="Mind Meridian" panose="020B060402020202020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05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15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2A0FD-82B7-4DFB-8B95-9B2E738CC7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36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2A0FD-82B7-4DFB-8B95-9B2E738CC7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69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2A0FD-82B7-4DFB-8B95-9B2E738CC7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43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4.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5BEDE5-0CAB-4358-A028-5B4BBF18EFBB}"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286263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5BEDE5-0CAB-4358-A028-5B4BBF18EFBB}"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101615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5BEDE5-0CAB-4358-A028-5B4BBF18EFBB}"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42512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B62A6494-08B2-4F2D-8067-38CCD5867F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CD732D5-2F24-481D-A8EF-C26A6A976369}"/>
              </a:ext>
            </a:extLst>
          </p:cNvPr>
          <p:cNvSpPr>
            <a:spLocks noGrp="1"/>
          </p:cNvSpPr>
          <p:nvPr>
            <p:ph type="ctrTitle" hasCustomPrompt="1"/>
          </p:nvPr>
        </p:nvSpPr>
        <p:spPr>
          <a:xfrm>
            <a:off x="334277" y="1977757"/>
            <a:ext cx="4753232" cy="2189828"/>
          </a:xfrm>
        </p:spPr>
        <p:txBody>
          <a:bodyPr anchor="t">
            <a:normAutofit/>
          </a:bodyPr>
          <a:lstStyle>
            <a:lvl1pPr algn="l">
              <a:defRPr sz="4400">
                <a:solidFill>
                  <a:schemeClr val="bg1"/>
                </a:solidFill>
              </a:defRPr>
            </a:lvl1pPr>
          </a:lstStyle>
          <a:p>
            <a:r>
              <a:rPr lang="en-US"/>
              <a:t>Advancing Mental Health Equality</a:t>
            </a:r>
            <a:endParaRPr lang="en-GB"/>
          </a:p>
        </p:txBody>
      </p:sp>
      <p:sp>
        <p:nvSpPr>
          <p:cNvPr id="10" name="Subtitle 2">
            <a:extLst>
              <a:ext uri="{FF2B5EF4-FFF2-40B4-BE49-F238E27FC236}">
                <a16:creationId xmlns:a16="http://schemas.microsoft.com/office/drawing/2014/main" id="{52BDD4B9-1AD7-4017-A3E0-DA3B781D02CC}"/>
              </a:ext>
            </a:extLst>
          </p:cNvPr>
          <p:cNvSpPr>
            <a:spLocks noGrp="1"/>
          </p:cNvSpPr>
          <p:nvPr>
            <p:ph type="subTitle" idx="1" hasCustomPrompt="1"/>
          </p:nvPr>
        </p:nvSpPr>
        <p:spPr>
          <a:xfrm>
            <a:off x="334277" y="4303991"/>
            <a:ext cx="5428736" cy="501222"/>
          </a:xfrm>
        </p:spPr>
        <p:txBody>
          <a:bodyPr>
            <a:normAutofit/>
          </a:bodyPr>
          <a:lstStyle>
            <a:lvl1pPr marL="0" indent="0" algn="l">
              <a:buNone/>
              <a:defRPr sz="2800">
                <a:solidFill>
                  <a:schemeClr val="bg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1" name="Text Placeholder 9">
            <a:extLst>
              <a:ext uri="{FF2B5EF4-FFF2-40B4-BE49-F238E27FC236}">
                <a16:creationId xmlns:a16="http://schemas.microsoft.com/office/drawing/2014/main" id="{4A3935B3-1978-4D60-A074-8A07FA2BAB68}"/>
              </a:ext>
            </a:extLst>
          </p:cNvPr>
          <p:cNvSpPr>
            <a:spLocks noGrp="1"/>
          </p:cNvSpPr>
          <p:nvPr>
            <p:ph type="body" sz="quarter" idx="10" hasCustomPrompt="1"/>
          </p:nvPr>
        </p:nvSpPr>
        <p:spPr>
          <a:xfrm>
            <a:off x="334277" y="4941620"/>
            <a:ext cx="2232025" cy="346075"/>
          </a:xfrm>
        </p:spPr>
        <p:txBody>
          <a:bodyPr>
            <a:noAutofit/>
          </a:bodyPr>
          <a:lstStyle>
            <a:lvl1pPr marL="0" indent="0">
              <a:buNone/>
              <a:defRPr sz="2000">
                <a:solidFill>
                  <a:schemeClr val="bg1"/>
                </a:solidFill>
              </a:defRPr>
            </a:lvl1pPr>
          </a:lstStyle>
          <a:p>
            <a:pPr lvl="0"/>
            <a:r>
              <a:rPr lang="en-GB"/>
              <a:t>QI coach</a:t>
            </a:r>
          </a:p>
        </p:txBody>
      </p:sp>
      <p:sp>
        <p:nvSpPr>
          <p:cNvPr id="12" name="Text Placeholder 12">
            <a:extLst>
              <a:ext uri="{FF2B5EF4-FFF2-40B4-BE49-F238E27FC236}">
                <a16:creationId xmlns:a16="http://schemas.microsoft.com/office/drawing/2014/main" id="{DA3B4C0F-4800-4C6F-A527-CD2E930F0728}"/>
              </a:ext>
            </a:extLst>
          </p:cNvPr>
          <p:cNvSpPr>
            <a:spLocks noGrp="1"/>
          </p:cNvSpPr>
          <p:nvPr>
            <p:ph type="body" sz="quarter" idx="11" hasCustomPrompt="1"/>
          </p:nvPr>
        </p:nvSpPr>
        <p:spPr>
          <a:xfrm>
            <a:off x="3476368" y="4941620"/>
            <a:ext cx="1482596" cy="346075"/>
          </a:xfrm>
        </p:spPr>
        <p:txBody>
          <a:bodyPr>
            <a:noAutofit/>
          </a:bodyPr>
          <a:lstStyle>
            <a:lvl1pPr marL="0" indent="0">
              <a:buNone/>
              <a:defRPr sz="1800">
                <a:solidFill>
                  <a:schemeClr val="bg1"/>
                </a:solidFill>
              </a:defRPr>
            </a:lvl1pPr>
          </a:lstStyle>
          <a:p>
            <a:pPr lvl="0"/>
            <a:r>
              <a:rPr lang="en-GB"/>
              <a:t>Date</a:t>
            </a:r>
          </a:p>
        </p:txBody>
      </p:sp>
    </p:spTree>
    <p:extLst>
      <p:ext uri="{BB962C8B-B14F-4D97-AF65-F5344CB8AC3E}">
        <p14:creationId xmlns:p14="http://schemas.microsoft.com/office/powerpoint/2010/main" val="138230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option 4">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8EAC16BE-0B86-46AB-9A73-BF7665D62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1373689-1CBA-435D-B519-1096A01AFB27}"/>
              </a:ext>
            </a:extLst>
          </p:cNvPr>
          <p:cNvSpPr>
            <a:spLocks noGrp="1"/>
          </p:cNvSpPr>
          <p:nvPr>
            <p:ph type="ctrTitle" hasCustomPrompt="1"/>
          </p:nvPr>
        </p:nvSpPr>
        <p:spPr>
          <a:xfrm>
            <a:off x="334277" y="1977757"/>
            <a:ext cx="4753232" cy="2189828"/>
          </a:xfrm>
        </p:spPr>
        <p:txBody>
          <a:bodyPr anchor="t">
            <a:normAutofit/>
          </a:bodyPr>
          <a:lstStyle>
            <a:lvl1pPr algn="l">
              <a:defRPr sz="4400">
                <a:solidFill>
                  <a:schemeClr val="tx1"/>
                </a:solidFill>
              </a:defRPr>
            </a:lvl1pPr>
          </a:lstStyle>
          <a:p>
            <a:r>
              <a:rPr lang="en-US"/>
              <a:t>Advancing Mental Health Equality</a:t>
            </a:r>
            <a:endParaRPr lang="en-GB"/>
          </a:p>
        </p:txBody>
      </p:sp>
      <p:sp>
        <p:nvSpPr>
          <p:cNvPr id="11" name="Subtitle 2">
            <a:extLst>
              <a:ext uri="{FF2B5EF4-FFF2-40B4-BE49-F238E27FC236}">
                <a16:creationId xmlns:a16="http://schemas.microsoft.com/office/drawing/2014/main" id="{EB604EA0-F67C-4114-A206-EDB8B90ECFB0}"/>
              </a:ext>
            </a:extLst>
          </p:cNvPr>
          <p:cNvSpPr>
            <a:spLocks noGrp="1"/>
          </p:cNvSpPr>
          <p:nvPr>
            <p:ph type="subTitle" idx="1" hasCustomPrompt="1"/>
          </p:nvPr>
        </p:nvSpPr>
        <p:spPr>
          <a:xfrm>
            <a:off x="334277" y="4303991"/>
            <a:ext cx="5428736" cy="501222"/>
          </a:xfrm>
        </p:spPr>
        <p:txBody>
          <a:bodyPr>
            <a:normAutofit/>
          </a:bodyPr>
          <a:lstStyle>
            <a:lvl1pPr marL="0" indent="0" algn="l">
              <a:buNone/>
              <a:defRPr sz="2800">
                <a:solidFill>
                  <a:schemeClr val="tx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2" name="Text Placeholder 9">
            <a:extLst>
              <a:ext uri="{FF2B5EF4-FFF2-40B4-BE49-F238E27FC236}">
                <a16:creationId xmlns:a16="http://schemas.microsoft.com/office/drawing/2014/main" id="{5A63EBF6-4841-4B75-9322-421DCA12A3A5}"/>
              </a:ext>
            </a:extLst>
          </p:cNvPr>
          <p:cNvSpPr>
            <a:spLocks noGrp="1"/>
          </p:cNvSpPr>
          <p:nvPr>
            <p:ph type="body" sz="quarter" idx="10" hasCustomPrompt="1"/>
          </p:nvPr>
        </p:nvSpPr>
        <p:spPr>
          <a:xfrm>
            <a:off x="334277" y="4941620"/>
            <a:ext cx="2232025" cy="346075"/>
          </a:xfrm>
        </p:spPr>
        <p:txBody>
          <a:bodyPr>
            <a:noAutofit/>
          </a:bodyPr>
          <a:lstStyle>
            <a:lvl1pPr marL="0" indent="0">
              <a:buNone/>
              <a:defRPr sz="2000">
                <a:solidFill>
                  <a:schemeClr val="tx1"/>
                </a:solidFill>
              </a:defRPr>
            </a:lvl1pPr>
          </a:lstStyle>
          <a:p>
            <a:pPr lvl="0"/>
            <a:r>
              <a:rPr lang="en-GB"/>
              <a:t>QI coach</a:t>
            </a:r>
          </a:p>
        </p:txBody>
      </p:sp>
      <p:sp>
        <p:nvSpPr>
          <p:cNvPr id="13" name="Text Placeholder 12">
            <a:extLst>
              <a:ext uri="{FF2B5EF4-FFF2-40B4-BE49-F238E27FC236}">
                <a16:creationId xmlns:a16="http://schemas.microsoft.com/office/drawing/2014/main" id="{EAB9F5C8-DF79-448C-88C4-97DD4A4AE78C}"/>
              </a:ext>
            </a:extLst>
          </p:cNvPr>
          <p:cNvSpPr>
            <a:spLocks noGrp="1"/>
          </p:cNvSpPr>
          <p:nvPr>
            <p:ph type="body" sz="quarter" idx="11" hasCustomPrompt="1"/>
          </p:nvPr>
        </p:nvSpPr>
        <p:spPr>
          <a:xfrm>
            <a:off x="3476368" y="4941620"/>
            <a:ext cx="1482596" cy="346075"/>
          </a:xfrm>
        </p:spPr>
        <p:txBody>
          <a:bodyPr>
            <a:noAutofit/>
          </a:bodyPr>
          <a:lstStyle>
            <a:lvl1pPr marL="0" indent="0">
              <a:buNone/>
              <a:defRPr sz="1800">
                <a:solidFill>
                  <a:schemeClr val="tx1"/>
                </a:solidFill>
              </a:defRPr>
            </a:lvl1pPr>
          </a:lstStyle>
          <a:p>
            <a:pPr lvl="0"/>
            <a:r>
              <a:rPr lang="en-GB"/>
              <a:t>Date</a:t>
            </a:r>
          </a:p>
        </p:txBody>
      </p:sp>
    </p:spTree>
    <p:extLst>
      <p:ext uri="{BB962C8B-B14F-4D97-AF65-F5344CB8AC3E}">
        <p14:creationId xmlns:p14="http://schemas.microsoft.com/office/powerpoint/2010/main" val="4158685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90456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26425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25447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49631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3942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3250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5BEDE5-0CAB-4358-A028-5B4BBF18EFBB}"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3838317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6365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82390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65127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57358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28125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1"/>
            <a:ext cx="12186360" cy="685442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8" y="819630"/>
            <a:ext cx="10842807"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1920353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1" y="0"/>
            <a:ext cx="12179300" cy="68580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18640" y="819630"/>
            <a:ext cx="8483600"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1664391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8811" y="5355"/>
            <a:ext cx="12174379" cy="6850860"/>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9" y="819630"/>
            <a:ext cx="10888701" cy="5122689"/>
          </a:xfrm>
        </p:spPr>
        <p:txBody>
          <a:bodyPr anchor="ctr"/>
          <a:lstStyle>
            <a:lvl1pPr algn="ctr">
              <a:defRPr sz="5067" spc="-133"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1662009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79300" cy="68580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0"/>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1695484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79300" cy="68580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0"/>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309321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BEDE5-0CAB-4358-A028-5B4BBF18EFBB}"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865692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8" y="1"/>
            <a:ext cx="12187065" cy="68579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0" y="819630"/>
            <a:ext cx="7142480" cy="5122689"/>
          </a:xfrm>
        </p:spPr>
        <p:txBody>
          <a:bodyPr anchor="ctr"/>
          <a:lstStyle>
            <a:lvl1pPr algn="ctr">
              <a:defRPr sz="5067" spc="-133"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3713349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8" y="1"/>
            <a:ext cx="12187065" cy="68579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0" y="819630"/>
            <a:ext cx="7142480" cy="5122689"/>
          </a:xfrm>
        </p:spPr>
        <p:txBody>
          <a:bodyPr anchor="ctr"/>
          <a:lstStyle>
            <a:lvl1pPr algn="ctr">
              <a:defRPr sz="5067" spc="-133"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4009308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8" y="1"/>
            <a:ext cx="12187065" cy="68579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0" y="819630"/>
            <a:ext cx="7142480" cy="5122689"/>
          </a:xfrm>
        </p:spPr>
        <p:txBody>
          <a:bodyPr anchor="ctr"/>
          <a:lstStyle>
            <a:lvl1pPr algn="ctr">
              <a:defRPr sz="5067" spc="-133"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178538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8" y="1"/>
            <a:ext cx="12187065" cy="68579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0" y="819630"/>
            <a:ext cx="7142480" cy="5122689"/>
          </a:xfrm>
        </p:spPr>
        <p:txBody>
          <a:bodyPr anchor="ctr"/>
          <a:lstStyle>
            <a:lvl1pPr algn="ctr">
              <a:defRPr sz="5067" spc="-133"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423608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8" y="1"/>
            <a:ext cx="12187065" cy="68579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0" y="819630"/>
            <a:ext cx="7142480" cy="5122689"/>
          </a:xfrm>
        </p:spPr>
        <p:txBody>
          <a:bodyPr anchor="ctr"/>
          <a:lstStyle>
            <a:lvl1pPr algn="ctr">
              <a:defRPr sz="5067" spc="-133"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153376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826B-F6D2-4E36-9DDD-FB25A75A71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CC4686-661F-4330-8821-17973D631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6472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option 4">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8EAC16BE-0B86-46AB-9A73-BF7665D62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1373689-1CBA-435D-B519-1096A01AFB27}"/>
              </a:ext>
            </a:extLst>
          </p:cNvPr>
          <p:cNvSpPr>
            <a:spLocks noGrp="1"/>
          </p:cNvSpPr>
          <p:nvPr>
            <p:ph type="ctrTitle" hasCustomPrompt="1"/>
          </p:nvPr>
        </p:nvSpPr>
        <p:spPr>
          <a:xfrm>
            <a:off x="334277" y="1977757"/>
            <a:ext cx="4753232" cy="2189828"/>
          </a:xfrm>
        </p:spPr>
        <p:txBody>
          <a:bodyPr anchor="t">
            <a:normAutofit/>
          </a:bodyPr>
          <a:lstStyle>
            <a:lvl1pPr algn="l">
              <a:defRPr sz="4400">
                <a:solidFill>
                  <a:schemeClr val="tx1"/>
                </a:solidFill>
              </a:defRPr>
            </a:lvl1pPr>
          </a:lstStyle>
          <a:p>
            <a:r>
              <a:rPr lang="en-US"/>
              <a:t>Advancing Mental Health Equality</a:t>
            </a:r>
            <a:endParaRPr lang="en-GB"/>
          </a:p>
        </p:txBody>
      </p:sp>
      <p:sp>
        <p:nvSpPr>
          <p:cNvPr id="11" name="Subtitle 2">
            <a:extLst>
              <a:ext uri="{FF2B5EF4-FFF2-40B4-BE49-F238E27FC236}">
                <a16:creationId xmlns:a16="http://schemas.microsoft.com/office/drawing/2014/main" id="{EB604EA0-F67C-4114-A206-EDB8B90ECFB0}"/>
              </a:ext>
            </a:extLst>
          </p:cNvPr>
          <p:cNvSpPr>
            <a:spLocks noGrp="1"/>
          </p:cNvSpPr>
          <p:nvPr>
            <p:ph type="subTitle" idx="1" hasCustomPrompt="1"/>
          </p:nvPr>
        </p:nvSpPr>
        <p:spPr>
          <a:xfrm>
            <a:off x="334277" y="4303991"/>
            <a:ext cx="5428736" cy="501222"/>
          </a:xfrm>
        </p:spPr>
        <p:txBody>
          <a:bodyPr>
            <a:normAutofit/>
          </a:bodyPr>
          <a:lstStyle>
            <a:lvl1pPr marL="0" indent="0" algn="l">
              <a:buNone/>
              <a:defRPr sz="2800">
                <a:solidFill>
                  <a:schemeClr val="tx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2" name="Text Placeholder 9">
            <a:extLst>
              <a:ext uri="{FF2B5EF4-FFF2-40B4-BE49-F238E27FC236}">
                <a16:creationId xmlns:a16="http://schemas.microsoft.com/office/drawing/2014/main" id="{5A63EBF6-4841-4B75-9322-421DCA12A3A5}"/>
              </a:ext>
            </a:extLst>
          </p:cNvPr>
          <p:cNvSpPr>
            <a:spLocks noGrp="1"/>
          </p:cNvSpPr>
          <p:nvPr>
            <p:ph type="body" sz="quarter" idx="10" hasCustomPrompt="1"/>
          </p:nvPr>
        </p:nvSpPr>
        <p:spPr>
          <a:xfrm>
            <a:off x="334277" y="4941620"/>
            <a:ext cx="2232025" cy="346075"/>
          </a:xfrm>
        </p:spPr>
        <p:txBody>
          <a:bodyPr>
            <a:noAutofit/>
          </a:bodyPr>
          <a:lstStyle>
            <a:lvl1pPr marL="0" indent="0">
              <a:buNone/>
              <a:defRPr sz="2000">
                <a:solidFill>
                  <a:schemeClr val="tx1"/>
                </a:solidFill>
              </a:defRPr>
            </a:lvl1pPr>
          </a:lstStyle>
          <a:p>
            <a:pPr lvl="0"/>
            <a:r>
              <a:rPr lang="en-GB"/>
              <a:t>QI coach</a:t>
            </a:r>
          </a:p>
        </p:txBody>
      </p:sp>
      <p:sp>
        <p:nvSpPr>
          <p:cNvPr id="13" name="Text Placeholder 12">
            <a:extLst>
              <a:ext uri="{FF2B5EF4-FFF2-40B4-BE49-F238E27FC236}">
                <a16:creationId xmlns:a16="http://schemas.microsoft.com/office/drawing/2014/main" id="{EAB9F5C8-DF79-448C-88C4-97DD4A4AE78C}"/>
              </a:ext>
            </a:extLst>
          </p:cNvPr>
          <p:cNvSpPr>
            <a:spLocks noGrp="1"/>
          </p:cNvSpPr>
          <p:nvPr>
            <p:ph type="body" sz="quarter" idx="11" hasCustomPrompt="1"/>
          </p:nvPr>
        </p:nvSpPr>
        <p:spPr>
          <a:xfrm>
            <a:off x="3476368" y="4941620"/>
            <a:ext cx="1482596" cy="346075"/>
          </a:xfrm>
        </p:spPr>
        <p:txBody>
          <a:bodyPr>
            <a:noAutofit/>
          </a:bodyPr>
          <a:lstStyle>
            <a:lvl1pPr marL="0" indent="0">
              <a:buNone/>
              <a:defRPr sz="1800">
                <a:solidFill>
                  <a:schemeClr val="tx1"/>
                </a:solidFill>
              </a:defRPr>
            </a:lvl1pPr>
          </a:lstStyle>
          <a:p>
            <a:pPr lvl="0"/>
            <a:r>
              <a:rPr lang="en-GB"/>
              <a:t>Date</a:t>
            </a:r>
          </a:p>
        </p:txBody>
      </p:sp>
    </p:spTree>
    <p:extLst>
      <p:ext uri="{BB962C8B-B14F-4D97-AF65-F5344CB8AC3E}">
        <p14:creationId xmlns:p14="http://schemas.microsoft.com/office/powerpoint/2010/main" val="2101279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1"/>
            <a:ext cx="12192000" cy="685442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9" y="819630"/>
            <a:ext cx="9144000" cy="5122689"/>
          </a:xfrm>
        </p:spPr>
        <p:txBody>
          <a:bodyPr anchor="ctr"/>
          <a:lstStyle>
            <a:lvl1pPr algn="l">
              <a:defRPr sz="5067" spc="-133"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2702810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1" y="0"/>
            <a:ext cx="437941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3552000" y="0"/>
            <a:ext cx="8640000" cy="68580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9" y="819630"/>
            <a:ext cx="9144000" cy="5122689"/>
          </a:xfrm>
        </p:spPr>
        <p:txBody>
          <a:bodyPr anchor="ctr"/>
          <a:lstStyle>
            <a:lvl1pPr algn="l">
              <a:defRPr sz="5067" spc="-133"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2219264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811" y="3571"/>
            <a:ext cx="12174379" cy="685442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9" y="819630"/>
            <a:ext cx="9144000" cy="5122689"/>
          </a:xfrm>
        </p:spPr>
        <p:txBody>
          <a:bodyPr anchor="ctr"/>
          <a:lstStyle>
            <a:lvl1pPr algn="l">
              <a:defRPr sz="5067" spc="-133"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253286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5BEDE5-0CAB-4358-A028-5B4BBF18EFBB}"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225042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52148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112000" y="0"/>
            <a:ext cx="10080000" cy="68580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9" y="819630"/>
            <a:ext cx="6102128" cy="5122689"/>
          </a:xfrm>
        </p:spPr>
        <p:txBody>
          <a:bodyPr anchor="ctr"/>
          <a:lstStyle>
            <a:lvl1pPr algn="l">
              <a:defRPr sz="5067" spc="-133" baseline="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1730612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3552000" y="0"/>
            <a:ext cx="8640000" cy="576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899" y="819630"/>
            <a:ext cx="9144000" cy="5122689"/>
          </a:xfrm>
        </p:spPr>
        <p:txBody>
          <a:bodyPr anchor="ctr"/>
          <a:lstStyle>
            <a:lvl1pPr algn="l">
              <a:defRPr sz="5067" spc="-133" baseline="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800896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8" y="1"/>
            <a:ext cx="12187065" cy="68579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0" y="819630"/>
            <a:ext cx="7142480" cy="5122689"/>
          </a:xfrm>
        </p:spPr>
        <p:txBody>
          <a:bodyPr anchor="ctr"/>
          <a:lstStyle>
            <a:lvl1pPr algn="ctr">
              <a:defRPr sz="5067" spc="-133"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857322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8C714608-F609-4A75-9C67-3491D2B814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889969-8320-45BD-A068-549E35A6E0DF}"/>
              </a:ext>
            </a:extLst>
          </p:cNvPr>
          <p:cNvSpPr>
            <a:spLocks noGrp="1"/>
          </p:cNvSpPr>
          <p:nvPr>
            <p:ph type="ctrTitle" hasCustomPrompt="1"/>
          </p:nvPr>
        </p:nvSpPr>
        <p:spPr>
          <a:xfrm>
            <a:off x="334277" y="1977757"/>
            <a:ext cx="4753232" cy="2189828"/>
          </a:xfrm>
        </p:spPr>
        <p:txBody>
          <a:bodyPr anchor="t">
            <a:normAutofit/>
          </a:bodyPr>
          <a:lstStyle>
            <a:lvl1pPr algn="l">
              <a:defRPr sz="4400">
                <a:solidFill>
                  <a:schemeClr val="tx1"/>
                </a:solidFill>
              </a:defRPr>
            </a:lvl1pPr>
          </a:lstStyle>
          <a:p>
            <a:r>
              <a:rPr lang="en-US"/>
              <a:t>Advancing Mental Health Equality</a:t>
            </a:r>
            <a:endParaRPr lang="en-GB"/>
          </a:p>
        </p:txBody>
      </p:sp>
      <p:sp>
        <p:nvSpPr>
          <p:cNvPr id="3" name="Subtitle 2">
            <a:extLst>
              <a:ext uri="{FF2B5EF4-FFF2-40B4-BE49-F238E27FC236}">
                <a16:creationId xmlns:a16="http://schemas.microsoft.com/office/drawing/2014/main" id="{24668C4E-F0B6-4512-A3FB-717936AE2BF6}"/>
              </a:ext>
            </a:extLst>
          </p:cNvPr>
          <p:cNvSpPr>
            <a:spLocks noGrp="1"/>
          </p:cNvSpPr>
          <p:nvPr>
            <p:ph type="subTitle" idx="1" hasCustomPrompt="1"/>
          </p:nvPr>
        </p:nvSpPr>
        <p:spPr>
          <a:xfrm>
            <a:off x="334277" y="4303991"/>
            <a:ext cx="5428736" cy="501222"/>
          </a:xfrm>
        </p:spPr>
        <p:txBody>
          <a:bodyPr>
            <a:normAutofit/>
          </a:bodyPr>
          <a:lstStyle>
            <a:lvl1pPr marL="0" indent="0" algn="l">
              <a:buNone/>
              <a:defRPr sz="2800">
                <a:solidFill>
                  <a:schemeClr val="tx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0" name="Text Placeholder 9">
            <a:extLst>
              <a:ext uri="{FF2B5EF4-FFF2-40B4-BE49-F238E27FC236}">
                <a16:creationId xmlns:a16="http://schemas.microsoft.com/office/drawing/2014/main" id="{A5FCE1BE-526E-45F2-8163-4C3E2C336885}"/>
              </a:ext>
            </a:extLst>
          </p:cNvPr>
          <p:cNvSpPr>
            <a:spLocks noGrp="1"/>
          </p:cNvSpPr>
          <p:nvPr>
            <p:ph type="body" sz="quarter" idx="10" hasCustomPrompt="1"/>
          </p:nvPr>
        </p:nvSpPr>
        <p:spPr>
          <a:xfrm>
            <a:off x="334277" y="4941620"/>
            <a:ext cx="2232025" cy="346075"/>
          </a:xfrm>
        </p:spPr>
        <p:txBody>
          <a:bodyPr>
            <a:noAutofit/>
          </a:bodyPr>
          <a:lstStyle>
            <a:lvl1pPr marL="0" indent="0">
              <a:buNone/>
              <a:defRPr sz="2000">
                <a:solidFill>
                  <a:schemeClr val="tx1"/>
                </a:solidFill>
              </a:defRPr>
            </a:lvl1pPr>
          </a:lstStyle>
          <a:p>
            <a:pPr lvl="0"/>
            <a:r>
              <a:rPr lang="en-GB"/>
              <a:t>QI coach</a:t>
            </a:r>
          </a:p>
        </p:txBody>
      </p:sp>
      <p:sp>
        <p:nvSpPr>
          <p:cNvPr id="13" name="Text Placeholder 12">
            <a:extLst>
              <a:ext uri="{FF2B5EF4-FFF2-40B4-BE49-F238E27FC236}">
                <a16:creationId xmlns:a16="http://schemas.microsoft.com/office/drawing/2014/main" id="{71826BB0-FD75-447D-93CC-607F1BC0AED2}"/>
              </a:ext>
            </a:extLst>
          </p:cNvPr>
          <p:cNvSpPr>
            <a:spLocks noGrp="1"/>
          </p:cNvSpPr>
          <p:nvPr>
            <p:ph type="body" sz="quarter" idx="11" hasCustomPrompt="1"/>
          </p:nvPr>
        </p:nvSpPr>
        <p:spPr>
          <a:xfrm>
            <a:off x="3476368" y="4941620"/>
            <a:ext cx="1482596" cy="346075"/>
          </a:xfrm>
        </p:spPr>
        <p:txBody>
          <a:bodyPr>
            <a:noAutofit/>
          </a:bodyPr>
          <a:lstStyle>
            <a:lvl1pPr marL="0" indent="0">
              <a:buNone/>
              <a:defRPr sz="1800">
                <a:solidFill>
                  <a:schemeClr val="tx1"/>
                </a:solidFill>
              </a:defRPr>
            </a:lvl1pPr>
          </a:lstStyle>
          <a:p>
            <a:pPr lvl="0"/>
            <a:r>
              <a:rPr lang="en-GB"/>
              <a:t>Date</a:t>
            </a:r>
          </a:p>
        </p:txBody>
      </p:sp>
    </p:spTree>
    <p:extLst>
      <p:ext uri="{BB962C8B-B14F-4D97-AF65-F5344CB8AC3E}">
        <p14:creationId xmlns:p14="http://schemas.microsoft.com/office/powerpoint/2010/main" val="2066456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B62A6494-08B2-4F2D-8067-38CCD5867F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CD732D5-2F24-481D-A8EF-C26A6A976369}"/>
              </a:ext>
            </a:extLst>
          </p:cNvPr>
          <p:cNvSpPr>
            <a:spLocks noGrp="1"/>
          </p:cNvSpPr>
          <p:nvPr>
            <p:ph type="ctrTitle" hasCustomPrompt="1"/>
          </p:nvPr>
        </p:nvSpPr>
        <p:spPr>
          <a:xfrm>
            <a:off x="334277" y="1977757"/>
            <a:ext cx="4753232" cy="2189828"/>
          </a:xfrm>
        </p:spPr>
        <p:txBody>
          <a:bodyPr anchor="t">
            <a:normAutofit/>
          </a:bodyPr>
          <a:lstStyle>
            <a:lvl1pPr algn="l">
              <a:defRPr sz="4400">
                <a:solidFill>
                  <a:schemeClr val="bg1"/>
                </a:solidFill>
              </a:defRPr>
            </a:lvl1pPr>
          </a:lstStyle>
          <a:p>
            <a:r>
              <a:rPr lang="en-US"/>
              <a:t>Advancing Mental Health Equality</a:t>
            </a:r>
            <a:endParaRPr lang="en-GB"/>
          </a:p>
        </p:txBody>
      </p:sp>
      <p:sp>
        <p:nvSpPr>
          <p:cNvPr id="10" name="Subtitle 2">
            <a:extLst>
              <a:ext uri="{FF2B5EF4-FFF2-40B4-BE49-F238E27FC236}">
                <a16:creationId xmlns:a16="http://schemas.microsoft.com/office/drawing/2014/main" id="{52BDD4B9-1AD7-4017-A3E0-DA3B781D02CC}"/>
              </a:ext>
            </a:extLst>
          </p:cNvPr>
          <p:cNvSpPr>
            <a:spLocks noGrp="1"/>
          </p:cNvSpPr>
          <p:nvPr>
            <p:ph type="subTitle" idx="1" hasCustomPrompt="1"/>
          </p:nvPr>
        </p:nvSpPr>
        <p:spPr>
          <a:xfrm>
            <a:off x="334277" y="4303991"/>
            <a:ext cx="5428736" cy="501222"/>
          </a:xfrm>
        </p:spPr>
        <p:txBody>
          <a:bodyPr>
            <a:normAutofit/>
          </a:bodyPr>
          <a:lstStyle>
            <a:lvl1pPr marL="0" indent="0" algn="l">
              <a:buNone/>
              <a:defRPr sz="2800">
                <a:solidFill>
                  <a:schemeClr val="bg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1" name="Text Placeholder 9">
            <a:extLst>
              <a:ext uri="{FF2B5EF4-FFF2-40B4-BE49-F238E27FC236}">
                <a16:creationId xmlns:a16="http://schemas.microsoft.com/office/drawing/2014/main" id="{4A3935B3-1978-4D60-A074-8A07FA2BAB68}"/>
              </a:ext>
            </a:extLst>
          </p:cNvPr>
          <p:cNvSpPr>
            <a:spLocks noGrp="1"/>
          </p:cNvSpPr>
          <p:nvPr>
            <p:ph type="body" sz="quarter" idx="10" hasCustomPrompt="1"/>
          </p:nvPr>
        </p:nvSpPr>
        <p:spPr>
          <a:xfrm>
            <a:off x="334277" y="4941620"/>
            <a:ext cx="2232025" cy="346075"/>
          </a:xfrm>
        </p:spPr>
        <p:txBody>
          <a:bodyPr>
            <a:noAutofit/>
          </a:bodyPr>
          <a:lstStyle>
            <a:lvl1pPr marL="0" indent="0">
              <a:buNone/>
              <a:defRPr sz="2000">
                <a:solidFill>
                  <a:schemeClr val="bg1"/>
                </a:solidFill>
              </a:defRPr>
            </a:lvl1pPr>
          </a:lstStyle>
          <a:p>
            <a:pPr lvl="0"/>
            <a:r>
              <a:rPr lang="en-GB"/>
              <a:t>QI coach</a:t>
            </a:r>
          </a:p>
        </p:txBody>
      </p:sp>
      <p:sp>
        <p:nvSpPr>
          <p:cNvPr id="12" name="Text Placeholder 12">
            <a:extLst>
              <a:ext uri="{FF2B5EF4-FFF2-40B4-BE49-F238E27FC236}">
                <a16:creationId xmlns:a16="http://schemas.microsoft.com/office/drawing/2014/main" id="{DA3B4C0F-4800-4C6F-A527-CD2E930F0728}"/>
              </a:ext>
            </a:extLst>
          </p:cNvPr>
          <p:cNvSpPr>
            <a:spLocks noGrp="1"/>
          </p:cNvSpPr>
          <p:nvPr>
            <p:ph type="body" sz="quarter" idx="11" hasCustomPrompt="1"/>
          </p:nvPr>
        </p:nvSpPr>
        <p:spPr>
          <a:xfrm>
            <a:off x="3476368" y="4941620"/>
            <a:ext cx="1482596" cy="346075"/>
          </a:xfrm>
        </p:spPr>
        <p:txBody>
          <a:bodyPr>
            <a:noAutofit/>
          </a:bodyPr>
          <a:lstStyle>
            <a:lvl1pPr marL="0" indent="0">
              <a:buNone/>
              <a:defRPr sz="1800">
                <a:solidFill>
                  <a:schemeClr val="bg1"/>
                </a:solidFill>
              </a:defRPr>
            </a:lvl1pPr>
          </a:lstStyle>
          <a:p>
            <a:pPr lvl="0"/>
            <a:r>
              <a:rPr lang="en-GB"/>
              <a:t>Date</a:t>
            </a:r>
          </a:p>
        </p:txBody>
      </p:sp>
    </p:spTree>
    <p:extLst>
      <p:ext uri="{BB962C8B-B14F-4D97-AF65-F5344CB8AC3E}">
        <p14:creationId xmlns:p14="http://schemas.microsoft.com/office/powerpoint/2010/main" val="2002682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A28DC764-B733-46BB-939C-ACCDC9A52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79FA013-F6F6-4E3C-8F17-559E6444C489}"/>
              </a:ext>
            </a:extLst>
          </p:cNvPr>
          <p:cNvSpPr>
            <a:spLocks noGrp="1"/>
          </p:cNvSpPr>
          <p:nvPr>
            <p:ph type="ctrTitle" hasCustomPrompt="1"/>
          </p:nvPr>
        </p:nvSpPr>
        <p:spPr>
          <a:xfrm>
            <a:off x="591816" y="1996956"/>
            <a:ext cx="4753232" cy="2189828"/>
          </a:xfrm>
        </p:spPr>
        <p:txBody>
          <a:bodyPr anchor="t">
            <a:normAutofit/>
          </a:bodyPr>
          <a:lstStyle>
            <a:lvl1pPr algn="l">
              <a:defRPr sz="4400">
                <a:solidFill>
                  <a:schemeClr val="bg1"/>
                </a:solidFill>
              </a:defRPr>
            </a:lvl1pPr>
          </a:lstStyle>
          <a:p>
            <a:r>
              <a:rPr lang="en-US"/>
              <a:t>Advancing Mental Health Equality</a:t>
            </a:r>
            <a:endParaRPr lang="en-GB"/>
          </a:p>
        </p:txBody>
      </p:sp>
      <p:sp>
        <p:nvSpPr>
          <p:cNvPr id="10" name="Subtitle 2">
            <a:extLst>
              <a:ext uri="{FF2B5EF4-FFF2-40B4-BE49-F238E27FC236}">
                <a16:creationId xmlns:a16="http://schemas.microsoft.com/office/drawing/2014/main" id="{571D77DE-78A0-4D6A-8D88-EFBC805ED4BB}"/>
              </a:ext>
            </a:extLst>
          </p:cNvPr>
          <p:cNvSpPr>
            <a:spLocks noGrp="1"/>
          </p:cNvSpPr>
          <p:nvPr>
            <p:ph type="subTitle" idx="1" hasCustomPrompt="1"/>
          </p:nvPr>
        </p:nvSpPr>
        <p:spPr>
          <a:xfrm>
            <a:off x="6763264" y="2094374"/>
            <a:ext cx="5428736" cy="501222"/>
          </a:xfrm>
        </p:spPr>
        <p:txBody>
          <a:bodyPr>
            <a:normAutofit/>
          </a:bodyPr>
          <a:lstStyle>
            <a:lvl1pPr marL="0" indent="0" algn="l">
              <a:buNone/>
              <a:defRPr sz="2800">
                <a:solidFill>
                  <a:schemeClr val="tx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1" name="Text Placeholder 9">
            <a:extLst>
              <a:ext uri="{FF2B5EF4-FFF2-40B4-BE49-F238E27FC236}">
                <a16:creationId xmlns:a16="http://schemas.microsoft.com/office/drawing/2014/main" id="{D880965B-D887-4E25-A30B-BBE14DEF905D}"/>
              </a:ext>
            </a:extLst>
          </p:cNvPr>
          <p:cNvSpPr>
            <a:spLocks noGrp="1"/>
          </p:cNvSpPr>
          <p:nvPr>
            <p:ph type="body" sz="quarter" idx="10" hasCustomPrompt="1"/>
          </p:nvPr>
        </p:nvSpPr>
        <p:spPr>
          <a:xfrm>
            <a:off x="6763264" y="3016528"/>
            <a:ext cx="2232025" cy="346075"/>
          </a:xfrm>
        </p:spPr>
        <p:txBody>
          <a:bodyPr>
            <a:noAutofit/>
          </a:bodyPr>
          <a:lstStyle>
            <a:lvl1pPr marL="0" indent="0">
              <a:buNone/>
              <a:defRPr sz="2000">
                <a:solidFill>
                  <a:schemeClr val="tx1"/>
                </a:solidFill>
              </a:defRPr>
            </a:lvl1pPr>
          </a:lstStyle>
          <a:p>
            <a:pPr lvl="0"/>
            <a:r>
              <a:rPr lang="en-GB"/>
              <a:t>QI coach</a:t>
            </a:r>
          </a:p>
        </p:txBody>
      </p:sp>
      <p:sp>
        <p:nvSpPr>
          <p:cNvPr id="12" name="Text Placeholder 12">
            <a:extLst>
              <a:ext uri="{FF2B5EF4-FFF2-40B4-BE49-F238E27FC236}">
                <a16:creationId xmlns:a16="http://schemas.microsoft.com/office/drawing/2014/main" id="{B2C94C0B-8D2C-4278-B2B3-83E3C179F411}"/>
              </a:ext>
            </a:extLst>
          </p:cNvPr>
          <p:cNvSpPr>
            <a:spLocks noGrp="1"/>
          </p:cNvSpPr>
          <p:nvPr>
            <p:ph type="body" sz="quarter" idx="11" hasCustomPrompt="1"/>
          </p:nvPr>
        </p:nvSpPr>
        <p:spPr>
          <a:xfrm>
            <a:off x="6763264" y="3610497"/>
            <a:ext cx="1482596" cy="346075"/>
          </a:xfrm>
        </p:spPr>
        <p:txBody>
          <a:bodyPr>
            <a:noAutofit/>
          </a:bodyPr>
          <a:lstStyle>
            <a:lvl1pPr marL="0" indent="0">
              <a:buNone/>
              <a:defRPr sz="1800">
                <a:solidFill>
                  <a:schemeClr val="tx1"/>
                </a:solidFill>
              </a:defRPr>
            </a:lvl1pPr>
          </a:lstStyle>
          <a:p>
            <a:pPr lvl="0"/>
            <a:r>
              <a:rPr lang="en-GB"/>
              <a:t>Date</a:t>
            </a:r>
          </a:p>
        </p:txBody>
      </p:sp>
    </p:spTree>
    <p:extLst>
      <p:ext uri="{BB962C8B-B14F-4D97-AF65-F5344CB8AC3E}">
        <p14:creationId xmlns:p14="http://schemas.microsoft.com/office/powerpoint/2010/main" val="3903676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8EAC16BE-0B86-46AB-9A73-BF7665D62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1373689-1CBA-435D-B519-1096A01AFB27}"/>
              </a:ext>
            </a:extLst>
          </p:cNvPr>
          <p:cNvSpPr>
            <a:spLocks noGrp="1"/>
          </p:cNvSpPr>
          <p:nvPr>
            <p:ph type="ctrTitle" hasCustomPrompt="1"/>
          </p:nvPr>
        </p:nvSpPr>
        <p:spPr>
          <a:xfrm>
            <a:off x="334277" y="1977757"/>
            <a:ext cx="4753232" cy="2189828"/>
          </a:xfrm>
        </p:spPr>
        <p:txBody>
          <a:bodyPr anchor="t">
            <a:normAutofit/>
          </a:bodyPr>
          <a:lstStyle>
            <a:lvl1pPr algn="l">
              <a:defRPr sz="4400">
                <a:solidFill>
                  <a:schemeClr val="tx1"/>
                </a:solidFill>
              </a:defRPr>
            </a:lvl1pPr>
          </a:lstStyle>
          <a:p>
            <a:r>
              <a:rPr lang="en-US"/>
              <a:t>Advancing Mental Health Equality</a:t>
            </a:r>
            <a:endParaRPr lang="en-GB"/>
          </a:p>
        </p:txBody>
      </p:sp>
      <p:sp>
        <p:nvSpPr>
          <p:cNvPr id="11" name="Subtitle 2">
            <a:extLst>
              <a:ext uri="{FF2B5EF4-FFF2-40B4-BE49-F238E27FC236}">
                <a16:creationId xmlns:a16="http://schemas.microsoft.com/office/drawing/2014/main" id="{EB604EA0-F67C-4114-A206-EDB8B90ECFB0}"/>
              </a:ext>
            </a:extLst>
          </p:cNvPr>
          <p:cNvSpPr>
            <a:spLocks noGrp="1"/>
          </p:cNvSpPr>
          <p:nvPr>
            <p:ph type="subTitle" idx="1" hasCustomPrompt="1"/>
          </p:nvPr>
        </p:nvSpPr>
        <p:spPr>
          <a:xfrm>
            <a:off x="334277" y="4303991"/>
            <a:ext cx="5428736" cy="501222"/>
          </a:xfrm>
        </p:spPr>
        <p:txBody>
          <a:bodyPr>
            <a:normAutofit/>
          </a:bodyPr>
          <a:lstStyle>
            <a:lvl1pPr marL="0" indent="0" algn="l">
              <a:buNone/>
              <a:defRPr sz="2800">
                <a:solidFill>
                  <a:schemeClr val="tx1"/>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Organisation</a:t>
            </a:r>
            <a:r>
              <a:rPr lang="en-US"/>
              <a:t>/team</a:t>
            </a:r>
            <a:endParaRPr lang="en-GB"/>
          </a:p>
        </p:txBody>
      </p:sp>
      <p:sp>
        <p:nvSpPr>
          <p:cNvPr id="12" name="Text Placeholder 9">
            <a:extLst>
              <a:ext uri="{FF2B5EF4-FFF2-40B4-BE49-F238E27FC236}">
                <a16:creationId xmlns:a16="http://schemas.microsoft.com/office/drawing/2014/main" id="{5A63EBF6-4841-4B75-9322-421DCA12A3A5}"/>
              </a:ext>
            </a:extLst>
          </p:cNvPr>
          <p:cNvSpPr>
            <a:spLocks noGrp="1"/>
          </p:cNvSpPr>
          <p:nvPr>
            <p:ph type="body" sz="quarter" idx="10" hasCustomPrompt="1"/>
          </p:nvPr>
        </p:nvSpPr>
        <p:spPr>
          <a:xfrm>
            <a:off x="334277" y="4941620"/>
            <a:ext cx="2232025" cy="346075"/>
          </a:xfrm>
        </p:spPr>
        <p:txBody>
          <a:bodyPr>
            <a:noAutofit/>
          </a:bodyPr>
          <a:lstStyle>
            <a:lvl1pPr marL="0" indent="0">
              <a:buNone/>
              <a:defRPr sz="2000">
                <a:solidFill>
                  <a:schemeClr val="tx1"/>
                </a:solidFill>
              </a:defRPr>
            </a:lvl1pPr>
          </a:lstStyle>
          <a:p>
            <a:pPr lvl="0"/>
            <a:r>
              <a:rPr lang="en-GB"/>
              <a:t>QI coach</a:t>
            </a:r>
          </a:p>
        </p:txBody>
      </p:sp>
      <p:sp>
        <p:nvSpPr>
          <p:cNvPr id="13" name="Text Placeholder 12">
            <a:extLst>
              <a:ext uri="{FF2B5EF4-FFF2-40B4-BE49-F238E27FC236}">
                <a16:creationId xmlns:a16="http://schemas.microsoft.com/office/drawing/2014/main" id="{EAB9F5C8-DF79-448C-88C4-97DD4A4AE78C}"/>
              </a:ext>
            </a:extLst>
          </p:cNvPr>
          <p:cNvSpPr>
            <a:spLocks noGrp="1"/>
          </p:cNvSpPr>
          <p:nvPr>
            <p:ph type="body" sz="quarter" idx="11" hasCustomPrompt="1"/>
          </p:nvPr>
        </p:nvSpPr>
        <p:spPr>
          <a:xfrm>
            <a:off x="3476368" y="4941620"/>
            <a:ext cx="1482596" cy="346075"/>
          </a:xfrm>
        </p:spPr>
        <p:txBody>
          <a:bodyPr>
            <a:noAutofit/>
          </a:bodyPr>
          <a:lstStyle>
            <a:lvl1pPr marL="0" indent="0">
              <a:buNone/>
              <a:defRPr sz="1800">
                <a:solidFill>
                  <a:schemeClr val="tx1"/>
                </a:solidFill>
              </a:defRPr>
            </a:lvl1pPr>
          </a:lstStyle>
          <a:p>
            <a:pPr lvl="0"/>
            <a:r>
              <a:rPr lang="en-GB"/>
              <a:t>Date</a:t>
            </a:r>
          </a:p>
        </p:txBody>
      </p:sp>
    </p:spTree>
    <p:extLst>
      <p:ext uri="{BB962C8B-B14F-4D97-AF65-F5344CB8AC3E}">
        <p14:creationId xmlns:p14="http://schemas.microsoft.com/office/powerpoint/2010/main" val="3227508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826B-F6D2-4E36-9DDD-FB25A75A71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CC4686-661F-4330-8821-17973D631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1604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3160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03597" y="2128633"/>
            <a:ext cx="4584807" cy="1976209"/>
          </a:xfrm>
          <a:prstGeom prst="rect">
            <a:avLst/>
          </a:prstGeom>
        </p:spPr>
      </p:pic>
    </p:spTree>
    <p:extLst>
      <p:ext uri="{BB962C8B-B14F-4D97-AF65-F5344CB8AC3E}">
        <p14:creationId xmlns:p14="http://schemas.microsoft.com/office/powerpoint/2010/main" val="110740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5BEDE5-0CAB-4358-A028-5B4BBF18EFBB}" type="datetimeFigureOut">
              <a:rPr lang="en-GB" smtClean="0"/>
              <a:t>28/06/2023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1442379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3689350" y="2090058"/>
            <a:ext cx="4927012" cy="2223247"/>
          </a:xfrm>
        </p:spPr>
        <p:txBody>
          <a:bodyPr/>
          <a:lstStyle>
            <a:lvl1pPr algn="ctr">
              <a:buFont typeface="Arial" panose="020B0604020202020204" pitchFamily="34" charset="0"/>
              <a:buNone/>
              <a:defRPr>
                <a:solidFill>
                  <a:schemeClr val="bg1"/>
                </a:solidFill>
              </a:defRPr>
            </a:lvl1pPr>
          </a:lstStyle>
          <a:p>
            <a:r>
              <a:rPr lang="en-US"/>
              <a:t>Click to insert your logo</a:t>
            </a:r>
          </a:p>
        </p:txBody>
      </p:sp>
    </p:spTree>
    <p:extLst>
      <p:ext uri="{BB962C8B-B14F-4D97-AF65-F5344CB8AC3E}">
        <p14:creationId xmlns:p14="http://schemas.microsoft.com/office/powerpoint/2010/main" val="1659321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803596" y="2128633"/>
            <a:ext cx="4584805" cy="1976209"/>
          </a:xfrm>
          <a:prstGeom prst="rect">
            <a:avLst/>
          </a:prstGeom>
        </p:spPr>
      </p:pic>
    </p:spTree>
    <p:extLst>
      <p:ext uri="{BB962C8B-B14F-4D97-AF65-F5344CB8AC3E}">
        <p14:creationId xmlns:p14="http://schemas.microsoft.com/office/powerpoint/2010/main" val="3219759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3689350" y="2090058"/>
            <a:ext cx="4927012" cy="2223247"/>
          </a:xfrm>
        </p:spPr>
        <p:txBody>
          <a:bodyPr/>
          <a:lstStyle>
            <a:lvl1pPr algn="ctr">
              <a:buFont typeface="Arial" panose="020B0604020202020204" pitchFamily="34" charset="0"/>
              <a:buNone/>
              <a:defRPr>
                <a:solidFill>
                  <a:schemeClr val="tx1">
                    <a:lumMod val="50000"/>
                    <a:lumOff val="50000"/>
                  </a:schemeClr>
                </a:solidFill>
              </a:defRPr>
            </a:lvl1pPr>
          </a:lstStyle>
          <a:p>
            <a:r>
              <a:rPr lang="en-US"/>
              <a:t>Click to insert your logo</a:t>
            </a:r>
          </a:p>
        </p:txBody>
      </p:sp>
    </p:spTree>
    <p:extLst>
      <p:ext uri="{BB962C8B-B14F-4D97-AF65-F5344CB8AC3E}">
        <p14:creationId xmlns:p14="http://schemas.microsoft.com/office/powerpoint/2010/main" val="1962512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86"/>
            <a:ext cx="12263717" cy="6854429"/>
          </a:xfrm>
          <a:prstGeom prst="rect">
            <a:avLst/>
          </a:prstGeom>
        </p:spPr>
      </p:pic>
      <p:sp>
        <p:nvSpPr>
          <p:cNvPr id="2" name="Title 1"/>
          <p:cNvSpPr>
            <a:spLocks noGrp="1"/>
          </p:cNvSpPr>
          <p:nvPr>
            <p:ph type="ctrTitle" hasCustomPrompt="1"/>
          </p:nvPr>
        </p:nvSpPr>
        <p:spPr>
          <a:xfrm>
            <a:off x="642899" y="1600200"/>
            <a:ext cx="9144000" cy="1909763"/>
          </a:xfrm>
        </p:spPr>
        <p:txBody>
          <a:bodyPr anchor="b"/>
          <a:lstStyle>
            <a:lvl1pPr algn="l">
              <a:defRPr sz="5067" spc="-133" baseline="0">
                <a:solidFill>
                  <a:schemeClr val="bg1"/>
                </a:solidFill>
              </a:defRPr>
            </a:lvl1pPr>
          </a:lstStyle>
          <a:p>
            <a:r>
              <a:rPr lang="en-GB"/>
              <a:t>Click to add title</a:t>
            </a:r>
            <a:endParaRPr lang="en-US"/>
          </a:p>
        </p:txBody>
      </p:sp>
      <p:sp>
        <p:nvSpPr>
          <p:cNvPr id="3" name="Subtitle 2"/>
          <p:cNvSpPr>
            <a:spLocks noGrp="1"/>
          </p:cNvSpPr>
          <p:nvPr>
            <p:ph type="subTitle" idx="1" hasCustomPrompt="1"/>
          </p:nvPr>
        </p:nvSpPr>
        <p:spPr>
          <a:xfrm>
            <a:off x="642899" y="3611533"/>
            <a:ext cx="9144000" cy="681280"/>
          </a:xfrm>
        </p:spPr>
        <p:txBody>
          <a:bodyPr>
            <a:noAutofit/>
          </a:bodyPr>
          <a:lstStyle>
            <a:lvl1pPr marL="0" indent="0" algn="l">
              <a:buNone/>
              <a:defRPr sz="3733" spc="-27"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add subtitle or delete box</a:t>
            </a:r>
            <a:endParaRPr lang="en-US"/>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2868" y="404538"/>
            <a:ext cx="2538293" cy="1094092"/>
          </a:xfrm>
          <a:prstGeom prst="rect">
            <a:avLst/>
          </a:prstGeom>
        </p:spPr>
      </p:pic>
    </p:spTree>
    <p:extLst>
      <p:ext uri="{BB962C8B-B14F-4D97-AF65-F5344CB8AC3E}">
        <p14:creationId xmlns:p14="http://schemas.microsoft.com/office/powerpoint/2010/main" val="1974313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86"/>
            <a:ext cx="12263717" cy="6854429"/>
          </a:xfrm>
          <a:prstGeom prst="rect">
            <a:avLst/>
          </a:prstGeom>
        </p:spPr>
      </p:pic>
      <p:sp>
        <p:nvSpPr>
          <p:cNvPr id="2" name="Title 1"/>
          <p:cNvSpPr>
            <a:spLocks noGrp="1"/>
          </p:cNvSpPr>
          <p:nvPr>
            <p:ph type="ctrTitle" hasCustomPrompt="1"/>
          </p:nvPr>
        </p:nvSpPr>
        <p:spPr>
          <a:xfrm>
            <a:off x="642899" y="1891003"/>
            <a:ext cx="9144000" cy="1618959"/>
          </a:xfrm>
        </p:spPr>
        <p:txBody>
          <a:bodyPr anchor="b"/>
          <a:lstStyle>
            <a:lvl1pPr algn="l">
              <a:defRPr sz="5067" spc="-133" baseline="0">
                <a:solidFill>
                  <a:schemeClr val="bg1"/>
                </a:solidFill>
              </a:defRPr>
            </a:lvl1pPr>
          </a:lstStyle>
          <a:p>
            <a:r>
              <a:rPr lang="en-GB"/>
              <a:t>Click to add title</a:t>
            </a:r>
            <a:endParaRPr lang="en-US"/>
          </a:p>
        </p:txBody>
      </p:sp>
      <p:sp>
        <p:nvSpPr>
          <p:cNvPr id="3" name="Subtitle 2"/>
          <p:cNvSpPr>
            <a:spLocks noGrp="1"/>
          </p:cNvSpPr>
          <p:nvPr>
            <p:ph type="subTitle" idx="1" hasCustomPrompt="1"/>
          </p:nvPr>
        </p:nvSpPr>
        <p:spPr>
          <a:xfrm>
            <a:off x="642899" y="3611533"/>
            <a:ext cx="9144000" cy="681280"/>
          </a:xfrm>
        </p:spPr>
        <p:txBody>
          <a:bodyPr>
            <a:noAutofit/>
          </a:bodyPr>
          <a:lstStyle>
            <a:lvl1pPr marL="0" indent="0" algn="l">
              <a:buNone/>
              <a:defRPr sz="3733" spc="-27"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add subtitle or delete box</a:t>
            </a:r>
            <a:endParaRPr lang="en-US"/>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424575" y="413950"/>
            <a:ext cx="2909564" cy="1477053"/>
          </a:xfrm>
        </p:spPr>
        <p:txBody>
          <a:bodyPr/>
          <a:lstStyle>
            <a:lvl1pPr marL="0" indent="0" algn="ctr">
              <a:buFont typeface="Arial" panose="020B0604020202020204" pitchFamily="34" charset="0"/>
              <a:buNone/>
              <a:defRPr>
                <a:solidFill>
                  <a:schemeClr val="bg1"/>
                </a:solidFill>
              </a:defRPr>
            </a:lvl1pPr>
          </a:lstStyle>
          <a:p>
            <a:r>
              <a:rPr lang="en-US"/>
              <a:t>Click to insert </a:t>
            </a:r>
            <a:br>
              <a:rPr lang="en-US"/>
            </a:br>
            <a:r>
              <a:rPr lang="en-US"/>
              <a:t>your logo</a:t>
            </a:r>
          </a:p>
        </p:txBody>
      </p:sp>
    </p:spTree>
    <p:extLst>
      <p:ext uri="{BB962C8B-B14F-4D97-AF65-F5344CB8AC3E}">
        <p14:creationId xmlns:p14="http://schemas.microsoft.com/office/powerpoint/2010/main" val="1466614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86"/>
            <a:ext cx="12192000" cy="6854429"/>
          </a:xfrm>
          <a:prstGeom prst="rect">
            <a:avLst/>
          </a:prstGeom>
        </p:spPr>
      </p:pic>
      <p:sp>
        <p:nvSpPr>
          <p:cNvPr id="2" name="Title 1"/>
          <p:cNvSpPr>
            <a:spLocks noGrp="1"/>
          </p:cNvSpPr>
          <p:nvPr>
            <p:ph type="ctrTitle" hasCustomPrompt="1"/>
          </p:nvPr>
        </p:nvSpPr>
        <p:spPr>
          <a:xfrm>
            <a:off x="642899" y="1600200"/>
            <a:ext cx="9144000" cy="1909763"/>
          </a:xfrm>
        </p:spPr>
        <p:txBody>
          <a:bodyPr anchor="b"/>
          <a:lstStyle>
            <a:lvl1pPr algn="l">
              <a:defRPr sz="5067" spc="-133" baseline="0">
                <a:solidFill>
                  <a:schemeClr val="tx2"/>
                </a:solidFill>
              </a:defRPr>
            </a:lvl1pPr>
          </a:lstStyle>
          <a:p>
            <a:r>
              <a:rPr lang="en-GB"/>
              <a:t>Click to add title</a:t>
            </a:r>
            <a:endParaRPr lang="en-US"/>
          </a:p>
        </p:txBody>
      </p:sp>
      <p:sp>
        <p:nvSpPr>
          <p:cNvPr id="3" name="Subtitle 2"/>
          <p:cNvSpPr>
            <a:spLocks noGrp="1"/>
          </p:cNvSpPr>
          <p:nvPr>
            <p:ph type="subTitle" idx="1" hasCustomPrompt="1"/>
          </p:nvPr>
        </p:nvSpPr>
        <p:spPr>
          <a:xfrm>
            <a:off x="642899" y="3611533"/>
            <a:ext cx="9144000" cy="681280"/>
          </a:xfrm>
        </p:spPr>
        <p:txBody>
          <a:bodyPr>
            <a:noAutofit/>
          </a:bodyPr>
          <a:lstStyle>
            <a:lvl1pPr marL="0" indent="0" algn="l">
              <a:buNone/>
              <a:defRPr sz="3733" spc="-53" baseline="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add subtitle or delete box</a:t>
            </a:r>
            <a:endParaRPr lang="en-US"/>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32868" y="404537"/>
            <a:ext cx="2538293" cy="1094091"/>
          </a:xfrm>
          <a:prstGeom prst="rect">
            <a:avLst/>
          </a:prstGeom>
        </p:spPr>
      </p:pic>
    </p:spTree>
    <p:extLst>
      <p:ext uri="{BB962C8B-B14F-4D97-AF65-F5344CB8AC3E}">
        <p14:creationId xmlns:p14="http://schemas.microsoft.com/office/powerpoint/2010/main" val="2854459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86"/>
            <a:ext cx="12192000" cy="6854429"/>
          </a:xfrm>
          <a:prstGeom prst="rect">
            <a:avLst/>
          </a:prstGeom>
        </p:spPr>
      </p:pic>
      <p:sp>
        <p:nvSpPr>
          <p:cNvPr id="2" name="Title 1"/>
          <p:cNvSpPr>
            <a:spLocks noGrp="1"/>
          </p:cNvSpPr>
          <p:nvPr>
            <p:ph type="ctrTitle" hasCustomPrompt="1"/>
          </p:nvPr>
        </p:nvSpPr>
        <p:spPr>
          <a:xfrm>
            <a:off x="642899" y="1600200"/>
            <a:ext cx="9144000" cy="1909763"/>
          </a:xfrm>
        </p:spPr>
        <p:txBody>
          <a:bodyPr anchor="b"/>
          <a:lstStyle>
            <a:lvl1pPr algn="l">
              <a:defRPr sz="5067" spc="-133" baseline="0">
                <a:solidFill>
                  <a:schemeClr val="tx2"/>
                </a:solidFill>
              </a:defRPr>
            </a:lvl1pPr>
          </a:lstStyle>
          <a:p>
            <a:r>
              <a:rPr lang="en-GB"/>
              <a:t>Click to add title</a:t>
            </a:r>
            <a:endParaRPr lang="en-US"/>
          </a:p>
        </p:txBody>
      </p:sp>
      <p:sp>
        <p:nvSpPr>
          <p:cNvPr id="3" name="Subtitle 2"/>
          <p:cNvSpPr>
            <a:spLocks noGrp="1"/>
          </p:cNvSpPr>
          <p:nvPr>
            <p:ph type="subTitle" idx="1" hasCustomPrompt="1"/>
          </p:nvPr>
        </p:nvSpPr>
        <p:spPr>
          <a:xfrm>
            <a:off x="642899" y="3611533"/>
            <a:ext cx="9144000" cy="681280"/>
          </a:xfrm>
        </p:spPr>
        <p:txBody>
          <a:bodyPr>
            <a:noAutofit/>
          </a:bodyPr>
          <a:lstStyle>
            <a:lvl1pPr marL="0" indent="0" algn="l">
              <a:buNone/>
              <a:defRPr sz="3733" spc="-53" baseline="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add subtitle or delete box</a:t>
            </a:r>
            <a:endParaRPr lang="en-US"/>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424575" y="413950"/>
            <a:ext cx="2909564" cy="1477053"/>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a:t>Click to insert Mind logo</a:t>
            </a:r>
          </a:p>
        </p:txBody>
      </p:sp>
    </p:spTree>
    <p:extLst>
      <p:ext uri="{BB962C8B-B14F-4D97-AF65-F5344CB8AC3E}">
        <p14:creationId xmlns:p14="http://schemas.microsoft.com/office/powerpoint/2010/main" val="3491542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835" y="161732"/>
            <a:ext cx="8146773" cy="1523635"/>
          </a:xfrm>
        </p:spPr>
        <p:txBody>
          <a:bodyPr/>
          <a:lstStyle/>
          <a:p>
            <a:r>
              <a:rPr lang="en-GB"/>
              <a:t>Click to add title</a:t>
            </a:r>
            <a:endParaRPr lang="en-US"/>
          </a:p>
        </p:txBody>
      </p:sp>
      <p:sp>
        <p:nvSpPr>
          <p:cNvPr id="3" name="Content Placeholder 2"/>
          <p:cNvSpPr>
            <a:spLocks noGrp="1"/>
          </p:cNvSpPr>
          <p:nvPr>
            <p:ph idx="1" hasCustomPrompt="1"/>
          </p:nvPr>
        </p:nvSpPr>
        <p:spPr>
          <a:xfrm>
            <a:off x="643835" y="1825625"/>
            <a:ext cx="8146773" cy="4351339"/>
          </a:xfrm>
        </p:spPr>
        <p:txBody>
          <a:bodyPr/>
          <a:lstStyle>
            <a:lvl1pPr marL="357708" indent="-347125" defTabSz="1439964">
              <a:buSzPct val="100000"/>
              <a:buFontTx/>
              <a:buBlip>
                <a:blip r:embed="rId2"/>
              </a:buBlip>
              <a:tabLst>
                <a:tab pos="1439297" algn="l"/>
              </a:tabLst>
              <a:defRPr/>
            </a:lvl1pPr>
            <a:lvl2pPr marL="774681" indent="-380990" defTabSz="1439964">
              <a:buSzPct val="100000"/>
              <a:buFontTx/>
              <a:buBlip>
                <a:blip r:embed="rId2"/>
              </a:buBlip>
              <a:tabLst>
                <a:tab pos="1439297" algn="l"/>
              </a:tabLst>
              <a:defRPr/>
            </a:lvl2pPr>
            <a:lvl3pPr marL="1015975" indent="-380990" defTabSz="1439964">
              <a:buSzPct val="100000"/>
              <a:buFontTx/>
              <a:buBlip>
                <a:blip r:embed="rId2"/>
              </a:buBlip>
              <a:tabLst>
                <a:tab pos="1439297" algn="l"/>
              </a:tabLst>
              <a:defRPr/>
            </a:lvl3pPr>
            <a:lvl4pPr marL="1312301" indent="-380990" defTabSz="1439964">
              <a:buSzPct val="100000"/>
              <a:buFontTx/>
              <a:buBlip>
                <a:blip r:embed="rId2"/>
              </a:buBlip>
              <a:tabLst>
                <a:tab pos="1439297" algn="l"/>
              </a:tabLst>
              <a:defRPr/>
            </a:lvl4pPr>
            <a:lvl5pPr marL="1551479" indent="-338658" defTabSz="1439964">
              <a:buSzPct val="100000"/>
              <a:buFontTx/>
              <a:buBlip>
                <a:blip r:embed="rId2"/>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9303027" y="1"/>
            <a:ext cx="2447235" cy="6176964"/>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110106" y="4708939"/>
            <a:ext cx="3081893" cy="2149060"/>
          </a:xfrm>
          <a:prstGeom prst="rect">
            <a:avLst/>
          </a:prstGeom>
        </p:spPr>
      </p:pic>
    </p:spTree>
    <p:extLst>
      <p:ext uri="{BB962C8B-B14F-4D97-AF65-F5344CB8AC3E}">
        <p14:creationId xmlns:p14="http://schemas.microsoft.com/office/powerpoint/2010/main" val="4192870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332" y="176696"/>
            <a:ext cx="5181600" cy="2648357"/>
          </a:xfrm>
        </p:spPr>
        <p:txBody>
          <a:bodyPr/>
          <a:lstStyle/>
          <a:p>
            <a:r>
              <a:rPr lang="en-GB"/>
              <a:t>Click to add title here</a:t>
            </a:r>
            <a:endParaRPr lang="en-US"/>
          </a:p>
        </p:txBody>
      </p:sp>
      <p:sp>
        <p:nvSpPr>
          <p:cNvPr id="3" name="Content Placeholder 2"/>
          <p:cNvSpPr>
            <a:spLocks noGrp="1"/>
          </p:cNvSpPr>
          <p:nvPr>
            <p:ph sz="half" idx="1" hasCustomPrompt="1"/>
          </p:nvPr>
        </p:nvSpPr>
        <p:spPr>
          <a:xfrm>
            <a:off x="617331" y="2965311"/>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5951331" y="558413"/>
            <a:ext cx="6240669" cy="2266641"/>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3245" y="1"/>
            <a:ext cx="6310059" cy="2638369"/>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5951331" y="2965310"/>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1284892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835" y="161732"/>
            <a:ext cx="8146773" cy="1523635"/>
          </a:xfrm>
        </p:spPr>
        <p:txBody>
          <a:bodyPr/>
          <a:lstStyle/>
          <a:p>
            <a:r>
              <a:rPr lang="en-GB"/>
              <a:t>Click to add title</a:t>
            </a:r>
            <a:endParaRPr lang="en-US"/>
          </a:p>
        </p:txBody>
      </p:sp>
      <p:sp>
        <p:nvSpPr>
          <p:cNvPr id="3" name="Content Placeholder 2"/>
          <p:cNvSpPr>
            <a:spLocks noGrp="1"/>
          </p:cNvSpPr>
          <p:nvPr>
            <p:ph idx="1" hasCustomPrompt="1"/>
          </p:nvPr>
        </p:nvSpPr>
        <p:spPr>
          <a:xfrm>
            <a:off x="643835" y="1825625"/>
            <a:ext cx="8146773" cy="4351339"/>
          </a:xfrm>
        </p:spPr>
        <p:txBody>
          <a:bodyPr/>
          <a:lstStyle>
            <a:lvl1pPr marL="357708" indent="-347125" defTabSz="1439964">
              <a:buSzPct val="100000"/>
              <a:buFontTx/>
              <a:buBlip>
                <a:blip r:embed="rId2"/>
              </a:buBlip>
              <a:tabLst>
                <a:tab pos="1439297" algn="l"/>
              </a:tabLst>
              <a:defRPr/>
            </a:lvl1pPr>
            <a:lvl2pPr marL="719649" indent="-338658" defTabSz="1439964">
              <a:buSzPct val="100000"/>
              <a:buFontTx/>
              <a:buBlip>
                <a:blip r:embed="rId2"/>
              </a:buBlip>
              <a:tabLst>
                <a:tab pos="1439297" algn="l"/>
              </a:tabLst>
              <a:defRPr/>
            </a:lvl2pPr>
            <a:lvl3pPr marL="958827" indent="-338658" defTabSz="1439964">
              <a:buSzPct val="100000"/>
              <a:buFontTx/>
              <a:buBlip>
                <a:blip r:embed="rId2"/>
              </a:buBlip>
              <a:tabLst>
                <a:tab pos="1439297" algn="l"/>
              </a:tabLst>
              <a:defRPr/>
            </a:lvl3pPr>
            <a:lvl4pPr marL="1255153" indent="-380990" defTabSz="1439964">
              <a:buSzPct val="100000"/>
              <a:buFontTx/>
              <a:buBlip>
                <a:blip r:embed="rId2"/>
              </a:buBlip>
              <a:tabLst>
                <a:tab pos="1439297" algn="l"/>
              </a:tabLst>
              <a:defRPr/>
            </a:lvl4pPr>
            <a:lvl5pPr marL="1494329" indent="-380990" defTabSz="1439964">
              <a:buSzPct val="100000"/>
              <a:buFontTx/>
              <a:buBlip>
                <a:blip r:embed="rId2"/>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9303027" y="1"/>
            <a:ext cx="2447235" cy="6176964"/>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110106" y="4708939"/>
            <a:ext cx="3081893" cy="2149060"/>
          </a:xfrm>
          <a:prstGeom prst="rect">
            <a:avLst/>
          </a:prstGeom>
        </p:spPr>
      </p:pic>
    </p:spTree>
    <p:extLst>
      <p:ext uri="{BB962C8B-B14F-4D97-AF65-F5344CB8AC3E}">
        <p14:creationId xmlns:p14="http://schemas.microsoft.com/office/powerpoint/2010/main" val="327504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5BEDE5-0CAB-4358-A028-5B4BBF18EFBB}" type="datetimeFigureOut">
              <a:rPr lang="en-GB" smtClean="0"/>
              <a:t>28/06/2023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3163326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332" y="176696"/>
            <a:ext cx="5181600" cy="2648357"/>
          </a:xfrm>
        </p:spPr>
        <p:txBody>
          <a:bodyPr/>
          <a:lstStyle/>
          <a:p>
            <a:r>
              <a:rPr lang="en-GB"/>
              <a:t>Click to add title here</a:t>
            </a:r>
            <a:endParaRPr lang="en-US"/>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5951331" y="558413"/>
            <a:ext cx="6240669" cy="2266641"/>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3245" y="1"/>
            <a:ext cx="6310059" cy="2638369"/>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617331" y="2965311"/>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5951331" y="2965310"/>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812334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9585831" y="4242525"/>
            <a:ext cx="3081893" cy="2149060"/>
          </a:xfrm>
          <a:prstGeom prst="rect">
            <a:avLst/>
          </a:prstGeom>
        </p:spPr>
      </p:pic>
      <p:sp>
        <p:nvSpPr>
          <p:cNvPr id="2" name="Title 1"/>
          <p:cNvSpPr>
            <a:spLocks noGrp="1"/>
          </p:cNvSpPr>
          <p:nvPr>
            <p:ph type="title" hasCustomPrompt="1"/>
          </p:nvPr>
        </p:nvSpPr>
        <p:spPr>
          <a:xfrm>
            <a:off x="635000" y="161732"/>
            <a:ext cx="10515600" cy="1523635"/>
          </a:xfrm>
        </p:spPr>
        <p:txBody>
          <a:bodyPr/>
          <a:lstStyle/>
          <a:p>
            <a:r>
              <a:rPr lang="en-GB"/>
              <a:t>Click to add title</a:t>
            </a:r>
            <a:endParaRPr lang="en-US"/>
          </a:p>
        </p:txBody>
      </p:sp>
      <p:sp>
        <p:nvSpPr>
          <p:cNvPr id="3" name="Content Placeholder 2"/>
          <p:cNvSpPr>
            <a:spLocks noGrp="1"/>
          </p:cNvSpPr>
          <p:nvPr>
            <p:ph sz="half" idx="1" hasCustomPrompt="1"/>
          </p:nvPr>
        </p:nvSpPr>
        <p:spPr>
          <a:xfrm>
            <a:off x="635000" y="1825625"/>
            <a:ext cx="5181600" cy="4351339"/>
          </a:xfrm>
        </p:spPr>
        <p:txBody>
          <a:bodyPr/>
          <a:lstStyle/>
          <a:p>
            <a:pPr lvl="0"/>
            <a:r>
              <a:rPr lang="en-GB"/>
              <a:t>Click to add text.</a:t>
            </a:r>
            <a:br>
              <a:rPr lang="en-GB"/>
            </a:br>
            <a:r>
              <a:rPr lang="en-GB"/>
              <a:t>Click bullet icon to remove bullet. </a:t>
            </a:r>
            <a:br>
              <a:rPr lang="en-GB"/>
            </a:br>
            <a:r>
              <a:rPr lang="en-GB"/>
              <a:t>To reset bullet click Reset button.</a:t>
            </a:r>
          </a:p>
          <a:p>
            <a:pPr lvl="0"/>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hasCustomPrompt="1"/>
          </p:nvPr>
        </p:nvSpPr>
        <p:spPr>
          <a:xfrm>
            <a:off x="5969000" y="1825625"/>
            <a:ext cx="5181600" cy="4351339"/>
          </a:xfrm>
        </p:spPr>
        <p:txBody>
          <a:bodyPr/>
          <a:lstStyle>
            <a:lvl2pPr marL="0" marR="0" indent="0" algn="l" defTabSz="914377" rtl="0" eaLnBrk="1" fontAlgn="auto" latinLnBrk="0" hangingPunct="1">
              <a:lnSpc>
                <a:spcPct val="90000"/>
              </a:lnSpc>
              <a:spcBef>
                <a:spcPts val="0"/>
              </a:spcBef>
              <a:spcAft>
                <a:spcPts val="800"/>
              </a:spcAft>
              <a:buClrTx/>
              <a:buSzTx/>
              <a:buFont typeface="Arial" panose="020B0604020202020204" pitchFamily="34" charset="0"/>
              <a:buChar char="•"/>
              <a:tabLst/>
              <a:defRPr/>
            </a:lvl2pPr>
          </a:lstStyle>
          <a:p>
            <a:pPr lvl="0"/>
            <a:r>
              <a:rPr lang="en-GB"/>
              <a:t>Click to add text.</a:t>
            </a:r>
            <a:br>
              <a:rPr lang="en-GB"/>
            </a:br>
            <a:r>
              <a:rPr lang="en-GB"/>
              <a:t>Click bullet icon to remove bullet. </a:t>
            </a:r>
            <a:br>
              <a:rPr lang="en-GB"/>
            </a:br>
            <a:r>
              <a:rPr lang="en-GB"/>
              <a:t>To reset bullet click Reset button.</a:t>
            </a:r>
          </a:p>
          <a:p>
            <a:pPr lvl="0"/>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85344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7832057" y="0"/>
            <a:ext cx="4573824" cy="1912413"/>
          </a:xfrm>
          <a:prstGeom prst="rect">
            <a:avLst/>
          </a:prstGeom>
        </p:spPr>
      </p:pic>
      <p:sp>
        <p:nvSpPr>
          <p:cNvPr id="2" name="Title 1"/>
          <p:cNvSpPr>
            <a:spLocks noGrp="1"/>
          </p:cNvSpPr>
          <p:nvPr>
            <p:ph type="title" hasCustomPrompt="1"/>
          </p:nvPr>
        </p:nvSpPr>
        <p:spPr>
          <a:xfrm>
            <a:off x="645423" y="365125"/>
            <a:ext cx="10515600" cy="1325563"/>
          </a:xfrm>
        </p:spPr>
        <p:txBody>
          <a:bodyPr/>
          <a:lstStyle/>
          <a:p>
            <a:r>
              <a:rPr lang="en-GB"/>
              <a:t>Click to add title</a:t>
            </a:r>
            <a:endParaRPr lang="en-US"/>
          </a:p>
        </p:txBody>
      </p:sp>
      <p:sp>
        <p:nvSpPr>
          <p:cNvPr id="3" name="Text Placeholder 2"/>
          <p:cNvSpPr>
            <a:spLocks noGrp="1"/>
          </p:cNvSpPr>
          <p:nvPr>
            <p:ph type="body" idx="1" hasCustomPrompt="1"/>
          </p:nvPr>
        </p:nvSpPr>
        <p:spPr>
          <a:xfrm>
            <a:off x="645424" y="1681163"/>
            <a:ext cx="5157787" cy="823912"/>
          </a:xfrm>
        </p:spPr>
        <p:txBody>
          <a:bodyPr anchor="b"/>
          <a:lstStyle>
            <a:lvl1pPr marL="0" indent="0">
              <a:buNone/>
              <a:defRPr sz="24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add subtitle</a:t>
            </a:r>
          </a:p>
        </p:txBody>
      </p:sp>
      <p:sp>
        <p:nvSpPr>
          <p:cNvPr id="4" name="Content Placeholder 3"/>
          <p:cNvSpPr>
            <a:spLocks noGrp="1"/>
          </p:cNvSpPr>
          <p:nvPr>
            <p:ph sz="half" idx="2" hasCustomPrompt="1"/>
          </p:nvPr>
        </p:nvSpPr>
        <p:spPr>
          <a:xfrm>
            <a:off x="645424" y="2505075"/>
            <a:ext cx="5157787" cy="3684588"/>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hasCustomPrompt="1"/>
          </p:nvPr>
        </p:nvSpPr>
        <p:spPr>
          <a:xfrm>
            <a:off x="5977835" y="1681163"/>
            <a:ext cx="5183188" cy="823912"/>
          </a:xfrm>
        </p:spPr>
        <p:txBody>
          <a:bodyPr anchor="b"/>
          <a:lstStyle>
            <a:lvl1pPr marL="0" indent="0">
              <a:buNone/>
              <a:defRPr sz="24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add subtitle</a:t>
            </a:r>
          </a:p>
        </p:txBody>
      </p:sp>
      <p:sp>
        <p:nvSpPr>
          <p:cNvPr id="6" name="Content Placeholder 5"/>
          <p:cNvSpPr>
            <a:spLocks noGrp="1"/>
          </p:cNvSpPr>
          <p:nvPr>
            <p:ph sz="quarter" idx="4" hasCustomPrompt="1"/>
          </p:nvPr>
        </p:nvSpPr>
        <p:spPr>
          <a:xfrm>
            <a:off x="5977835" y="2505075"/>
            <a:ext cx="5183188" cy="3684588"/>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8581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06" y="161732"/>
            <a:ext cx="8649393" cy="1523635"/>
          </a:xfrm>
        </p:spPr>
        <p:txBody>
          <a:bodyPr/>
          <a:lstStyle/>
          <a:p>
            <a:r>
              <a:rPr lang="en-GB"/>
              <a:t>Click to add title</a:t>
            </a:r>
            <a:endParaRPr lang="en-US"/>
          </a:p>
        </p:txBody>
      </p:sp>
      <p:sp>
        <p:nvSpPr>
          <p:cNvPr id="3" name="Content Placeholder 2"/>
          <p:cNvSpPr>
            <a:spLocks noGrp="1"/>
          </p:cNvSpPr>
          <p:nvPr>
            <p:ph idx="1" hasCustomPrompt="1"/>
          </p:nvPr>
        </p:nvSpPr>
        <p:spPr>
          <a:xfrm>
            <a:off x="661505" y="1847100"/>
            <a:ext cx="9092739" cy="4329864"/>
          </a:xfrm>
        </p:spPr>
        <p:txBody>
          <a:bodyPr/>
          <a:lstStyle>
            <a:lvl1pPr marL="357708" indent="-347125" defTabSz="1439964">
              <a:buSzPct val="100000"/>
              <a:buFontTx/>
              <a:buBlip>
                <a:blip r:embed="rId2"/>
              </a:buBlip>
              <a:tabLst>
                <a:tab pos="1439297" algn="l"/>
              </a:tabLst>
              <a:defRPr/>
            </a:lvl1pPr>
            <a:lvl2pPr marL="774681" indent="-380990" defTabSz="1439964">
              <a:buSzPct val="100000"/>
              <a:buFontTx/>
              <a:buBlip>
                <a:blip r:embed="rId2"/>
              </a:buBlip>
              <a:tabLst>
                <a:tab pos="1439297" algn="l"/>
              </a:tabLst>
              <a:defRPr sz="2133"/>
            </a:lvl2pPr>
            <a:lvl3pPr marL="1198003" indent="-338658" defTabSz="1439964">
              <a:buSzPct val="100000"/>
              <a:buFontTx/>
              <a:buBlip>
                <a:blip r:embed="rId2"/>
              </a:buBlip>
              <a:tabLst>
                <a:tab pos="1439297" algn="l"/>
              </a:tabLst>
              <a:defRPr sz="1867"/>
            </a:lvl3pPr>
            <a:lvl4pPr marL="1663658" indent="-380990" defTabSz="1439964">
              <a:buSzPct val="100000"/>
              <a:buFontTx/>
              <a:buBlip>
                <a:blip r:embed="rId2"/>
              </a:buBlip>
              <a:tabLst>
                <a:tab pos="1439297" algn="l"/>
              </a:tabLst>
              <a:defRPr sz="1600"/>
            </a:lvl4pPr>
            <a:lvl5pPr marL="2086981" indent="-338658" defTabSz="1439964">
              <a:buSzPct val="100000"/>
              <a:buFontTx/>
              <a:buBlip>
                <a:blip r:embed="rId2"/>
              </a:buBlip>
              <a:tabLst>
                <a:tab pos="1439297"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7717787" y="1601973"/>
            <a:ext cx="6310059" cy="2638369"/>
          </a:xfrm>
          <a:prstGeom prst="rect">
            <a:avLst/>
          </a:prstGeom>
        </p:spPr>
      </p:pic>
    </p:spTree>
    <p:extLst>
      <p:ext uri="{BB962C8B-B14F-4D97-AF65-F5344CB8AC3E}">
        <p14:creationId xmlns:p14="http://schemas.microsoft.com/office/powerpoint/2010/main" val="3560459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06" y="161732"/>
            <a:ext cx="8649393" cy="1523635"/>
          </a:xfrm>
        </p:spPr>
        <p:txBody>
          <a:bodyPr/>
          <a:lstStyle/>
          <a:p>
            <a:r>
              <a:rPr lang="en-GB"/>
              <a:t>Click to add title</a:t>
            </a:r>
            <a:endParaRPr lang="en-US"/>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6125" y="1"/>
            <a:ext cx="3605876" cy="5112212"/>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661505" y="1847100"/>
            <a:ext cx="9092739" cy="4329864"/>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sz="2133"/>
            </a:lvl2pPr>
            <a:lvl3pPr marL="1198003" indent="-338658" defTabSz="1439964">
              <a:buSzPct val="100000"/>
              <a:buFontTx/>
              <a:buBlip>
                <a:blip r:embed="rId3"/>
              </a:buBlip>
              <a:tabLst>
                <a:tab pos="1439297" algn="l"/>
              </a:tabLst>
              <a:defRPr sz="1867"/>
            </a:lvl3pPr>
            <a:lvl4pPr marL="1663658" indent="-380990" defTabSz="1439964">
              <a:buSzPct val="100000"/>
              <a:buFontTx/>
              <a:buBlip>
                <a:blip r:embed="rId3"/>
              </a:buBlip>
              <a:tabLst>
                <a:tab pos="1439297" algn="l"/>
              </a:tabLst>
              <a:defRPr sz="1600"/>
            </a:lvl4pPr>
            <a:lvl5pPr marL="2086981" indent="-338658" defTabSz="1439964">
              <a:buSzPct val="100000"/>
              <a:buFontTx/>
              <a:buBlip>
                <a:blip r:embed="rId3"/>
              </a:buBlip>
              <a:tabLst>
                <a:tab pos="1439297"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29024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06"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597846" y="-15525"/>
            <a:ext cx="3605876" cy="511004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661505" y="1847100"/>
            <a:ext cx="9092739" cy="4329864"/>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sz="2133"/>
            </a:lvl2pPr>
            <a:lvl3pPr marL="1198003" indent="-338658" defTabSz="1439964">
              <a:buSzPct val="100000"/>
              <a:buFontTx/>
              <a:buBlip>
                <a:blip r:embed="rId3"/>
              </a:buBlip>
              <a:tabLst>
                <a:tab pos="1439297" algn="l"/>
              </a:tabLst>
              <a:defRPr sz="1867"/>
            </a:lvl3pPr>
            <a:lvl4pPr marL="1663658" indent="-380990" defTabSz="1439964">
              <a:buSzPct val="100000"/>
              <a:buFontTx/>
              <a:buBlip>
                <a:blip r:embed="rId3"/>
              </a:buBlip>
              <a:tabLst>
                <a:tab pos="1439297" algn="l"/>
              </a:tabLst>
              <a:defRPr sz="1600"/>
            </a:lvl4pPr>
            <a:lvl5pPr marL="2086981" indent="-338658" defTabSz="1439964">
              <a:buSzPct val="100000"/>
              <a:buFontTx/>
              <a:buBlip>
                <a:blip r:embed="rId3"/>
              </a:buBlip>
              <a:tabLst>
                <a:tab pos="1439297"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89133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06"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09567" y="1085"/>
            <a:ext cx="3582432" cy="5076819"/>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661505" y="1847100"/>
            <a:ext cx="9092739" cy="4329864"/>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sz="2133"/>
            </a:lvl2pPr>
            <a:lvl3pPr marL="1198003" indent="-338658" defTabSz="1439964">
              <a:buSzPct val="100000"/>
              <a:buFontTx/>
              <a:buBlip>
                <a:blip r:embed="rId3"/>
              </a:buBlip>
              <a:tabLst>
                <a:tab pos="1439297" algn="l"/>
              </a:tabLst>
              <a:defRPr sz="1867"/>
            </a:lvl3pPr>
            <a:lvl4pPr marL="1663658" indent="-380990" defTabSz="1439964">
              <a:buSzPct val="100000"/>
              <a:buFontTx/>
              <a:buBlip>
                <a:blip r:embed="rId3"/>
              </a:buBlip>
              <a:tabLst>
                <a:tab pos="1439297" algn="l"/>
              </a:tabLst>
              <a:defRPr sz="1600"/>
            </a:lvl4pPr>
            <a:lvl5pPr marL="2086981" indent="-338658" defTabSz="1439964">
              <a:buSzPct val="100000"/>
              <a:buFontTx/>
              <a:buBlip>
                <a:blip r:embed="rId3"/>
              </a:buBlip>
              <a:tabLst>
                <a:tab pos="1439297"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3254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06"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09568" y="1085"/>
            <a:ext cx="3582433" cy="5076819"/>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661505" y="1847100"/>
            <a:ext cx="9092739" cy="4329864"/>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sz="2133"/>
            </a:lvl2pPr>
            <a:lvl3pPr marL="1198003" indent="-338658" defTabSz="1439964">
              <a:buSzPct val="100000"/>
              <a:buFontTx/>
              <a:buBlip>
                <a:blip r:embed="rId3"/>
              </a:buBlip>
              <a:tabLst>
                <a:tab pos="1439297" algn="l"/>
              </a:tabLst>
              <a:defRPr sz="1867"/>
            </a:lvl3pPr>
            <a:lvl4pPr marL="1663658" indent="-380990" defTabSz="1439964">
              <a:buSzPct val="100000"/>
              <a:buFontTx/>
              <a:buBlip>
                <a:blip r:embed="rId3"/>
              </a:buBlip>
              <a:tabLst>
                <a:tab pos="1439297" algn="l"/>
              </a:tabLst>
              <a:defRPr sz="1600"/>
            </a:lvl4pPr>
            <a:lvl5pPr marL="2086981" indent="-338658" defTabSz="1439964">
              <a:buSzPct val="100000"/>
              <a:buFontTx/>
              <a:buBlip>
                <a:blip r:embed="rId3"/>
              </a:buBlip>
              <a:tabLst>
                <a:tab pos="1439297"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2744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06"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09567" y="1085"/>
            <a:ext cx="3582432" cy="5076819"/>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661505" y="1847100"/>
            <a:ext cx="9092739" cy="4329864"/>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sz="2133"/>
            </a:lvl2pPr>
            <a:lvl3pPr marL="1198003" indent="-338658" defTabSz="1439964">
              <a:buSzPct val="100000"/>
              <a:buFontTx/>
              <a:buBlip>
                <a:blip r:embed="rId3"/>
              </a:buBlip>
              <a:tabLst>
                <a:tab pos="1439297" algn="l"/>
              </a:tabLst>
              <a:defRPr sz="1867"/>
            </a:lvl3pPr>
            <a:lvl4pPr marL="1663658" indent="-380990" defTabSz="1439964">
              <a:buSzPct val="100000"/>
              <a:buFontTx/>
              <a:buBlip>
                <a:blip r:embed="rId3"/>
              </a:buBlip>
              <a:tabLst>
                <a:tab pos="1439297" algn="l"/>
              </a:tabLst>
              <a:defRPr sz="1600"/>
            </a:lvl4pPr>
            <a:lvl5pPr marL="2086981" indent="-338658" defTabSz="1439964">
              <a:buSzPct val="100000"/>
              <a:buFontTx/>
              <a:buBlip>
                <a:blip r:embed="rId3"/>
              </a:buBlip>
              <a:tabLst>
                <a:tab pos="1439297"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6058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125" y="4413008"/>
            <a:ext cx="12254125" cy="2444993"/>
          </a:xfrm>
          <a:prstGeom prst="rect">
            <a:avLst/>
          </a:prstGeom>
        </p:spPr>
      </p:pic>
      <p:sp>
        <p:nvSpPr>
          <p:cNvPr id="2" name="Title 1"/>
          <p:cNvSpPr>
            <a:spLocks noGrp="1"/>
          </p:cNvSpPr>
          <p:nvPr>
            <p:ph type="title" hasCustomPrompt="1"/>
          </p:nvPr>
        </p:nvSpPr>
        <p:spPr>
          <a:xfrm>
            <a:off x="626167" y="155017"/>
            <a:ext cx="10515600" cy="1523635"/>
          </a:xfrm>
        </p:spPr>
        <p:txBody>
          <a:bodyPr/>
          <a:lstStyle/>
          <a:p>
            <a:r>
              <a:rPr lang="en-GB"/>
              <a:t>Click to add title</a:t>
            </a:r>
            <a:endParaRPr lang="en-US"/>
          </a:p>
        </p:txBody>
      </p:sp>
      <p:sp>
        <p:nvSpPr>
          <p:cNvPr id="3" name="Content Placeholder 2"/>
          <p:cNvSpPr>
            <a:spLocks noGrp="1"/>
          </p:cNvSpPr>
          <p:nvPr>
            <p:ph idx="1" hasCustomPrompt="1"/>
          </p:nvPr>
        </p:nvSpPr>
        <p:spPr>
          <a:xfrm>
            <a:off x="626167" y="1825626"/>
            <a:ext cx="10515600" cy="2193925"/>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a:lvl2pPr>
            <a:lvl3pPr marL="1128156" indent="-380990" defTabSz="1439964">
              <a:buSzPct val="100000"/>
              <a:buFontTx/>
              <a:buBlip>
                <a:blip r:embed="rId3"/>
              </a:buBlip>
              <a:tabLst>
                <a:tab pos="1439297" algn="l"/>
              </a:tabLst>
              <a:defRPr/>
            </a:lvl3pPr>
            <a:lvl4pPr marL="357708" indent="-347125" defTabSz="1439964">
              <a:buSzPct val="100000"/>
              <a:buFontTx/>
              <a:buBlip>
                <a:blip r:embed="rId3"/>
              </a:buBlip>
              <a:tabLst>
                <a:tab pos="1439297" algn="l"/>
              </a:tabLst>
              <a:defRPr/>
            </a:lvl4pPr>
            <a:lvl5pPr marL="357708" indent="-347125" defTabSz="1439964">
              <a:buSzPct val="100000"/>
              <a:buFontTx/>
              <a:buBlip>
                <a:blip r:embed="rId3"/>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7" y="4734985"/>
            <a:ext cx="10515600" cy="1883833"/>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Tree>
    <p:extLst>
      <p:ext uri="{BB962C8B-B14F-4D97-AF65-F5344CB8AC3E}">
        <p14:creationId xmlns:p14="http://schemas.microsoft.com/office/powerpoint/2010/main" val="671397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BEDE5-0CAB-4358-A028-5B4BBF18EFBB}" type="datetimeFigureOut">
              <a:rPr lang="en-GB" smtClean="0"/>
              <a:t>28/06/2023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1552179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9891" y="4413008"/>
            <a:ext cx="12261891" cy="2444993"/>
          </a:xfrm>
          <a:prstGeom prst="rect">
            <a:avLst/>
          </a:prstGeom>
        </p:spPr>
      </p:pic>
      <p:sp>
        <p:nvSpPr>
          <p:cNvPr id="2" name="Title 1"/>
          <p:cNvSpPr>
            <a:spLocks noGrp="1"/>
          </p:cNvSpPr>
          <p:nvPr>
            <p:ph type="title" hasCustomPrompt="1"/>
          </p:nvPr>
        </p:nvSpPr>
        <p:spPr>
          <a:xfrm>
            <a:off x="626167"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7" y="4734985"/>
            <a:ext cx="10515600" cy="1883833"/>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626167" y="1825626"/>
            <a:ext cx="10515600" cy="2193925"/>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a:lvl2pPr>
            <a:lvl3pPr marL="1128156" indent="-380990" defTabSz="1439964">
              <a:buSzPct val="100000"/>
              <a:buFontTx/>
              <a:buBlip>
                <a:blip r:embed="rId3"/>
              </a:buBlip>
              <a:tabLst>
                <a:tab pos="1439297" algn="l"/>
              </a:tabLst>
              <a:defRPr/>
            </a:lvl3pPr>
            <a:lvl4pPr marL="357708" indent="-347125" defTabSz="1439964">
              <a:buSzPct val="100000"/>
              <a:buFontTx/>
              <a:buBlip>
                <a:blip r:embed="rId3"/>
              </a:buBlip>
              <a:tabLst>
                <a:tab pos="1439297" algn="l"/>
              </a:tabLst>
              <a:defRPr/>
            </a:lvl4pPr>
            <a:lvl5pPr marL="357708" indent="-347125" defTabSz="1439964">
              <a:buSzPct val="100000"/>
              <a:buFontTx/>
              <a:buBlip>
                <a:blip r:embed="rId3"/>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861375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8" y="8043"/>
            <a:ext cx="12187065" cy="6858000"/>
          </a:xfrm>
          <a:prstGeom prst="rect">
            <a:avLst/>
          </a:prstGeom>
        </p:spPr>
      </p:pic>
      <p:sp>
        <p:nvSpPr>
          <p:cNvPr id="2" name="Title 1"/>
          <p:cNvSpPr>
            <a:spLocks noGrp="1"/>
          </p:cNvSpPr>
          <p:nvPr>
            <p:ph type="title" hasCustomPrompt="1"/>
          </p:nvPr>
        </p:nvSpPr>
        <p:spPr>
          <a:xfrm>
            <a:off x="626167"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7" y="4734985"/>
            <a:ext cx="10515600" cy="1883833"/>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626167" y="1825626"/>
            <a:ext cx="10515600" cy="2193925"/>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a:lvl2pPr>
            <a:lvl3pPr marL="1128156" indent="-380990" defTabSz="1439964">
              <a:buSzPct val="100000"/>
              <a:buFontTx/>
              <a:buBlip>
                <a:blip r:embed="rId3"/>
              </a:buBlip>
              <a:tabLst>
                <a:tab pos="1439297" algn="l"/>
              </a:tabLst>
              <a:defRPr/>
            </a:lvl3pPr>
            <a:lvl4pPr marL="357708" indent="-347125" defTabSz="1439964">
              <a:buSzPct val="100000"/>
              <a:buFontTx/>
              <a:buBlip>
                <a:blip r:embed="rId3"/>
              </a:buBlip>
              <a:tabLst>
                <a:tab pos="1439297" algn="l"/>
              </a:tabLst>
              <a:defRPr/>
            </a:lvl4pPr>
            <a:lvl5pPr marL="357708" indent="-347125" defTabSz="1439964">
              <a:buSzPct val="100000"/>
              <a:buFontTx/>
              <a:buBlip>
                <a:blip r:embed="rId3"/>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6171412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125" y="4413008"/>
            <a:ext cx="12254125" cy="2444993"/>
          </a:xfrm>
          <a:prstGeom prst="rect">
            <a:avLst/>
          </a:prstGeom>
        </p:spPr>
      </p:pic>
      <p:sp>
        <p:nvSpPr>
          <p:cNvPr id="2" name="Title 1"/>
          <p:cNvSpPr>
            <a:spLocks noGrp="1"/>
          </p:cNvSpPr>
          <p:nvPr>
            <p:ph type="title" hasCustomPrompt="1"/>
          </p:nvPr>
        </p:nvSpPr>
        <p:spPr>
          <a:xfrm>
            <a:off x="626167"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7" y="4734985"/>
            <a:ext cx="10515600" cy="1883833"/>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626167" y="1825626"/>
            <a:ext cx="10515600" cy="2193925"/>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a:lvl2pPr>
            <a:lvl3pPr marL="1128156" indent="-380990" defTabSz="1439964">
              <a:buSzPct val="100000"/>
              <a:buFontTx/>
              <a:buBlip>
                <a:blip r:embed="rId3"/>
              </a:buBlip>
              <a:tabLst>
                <a:tab pos="1439297" algn="l"/>
              </a:tabLst>
              <a:defRPr/>
            </a:lvl3pPr>
            <a:lvl4pPr marL="357708" indent="-347125" defTabSz="1439964">
              <a:buSzPct val="100000"/>
              <a:buFontTx/>
              <a:buBlip>
                <a:blip r:embed="rId3"/>
              </a:buBlip>
              <a:tabLst>
                <a:tab pos="1439297" algn="l"/>
              </a:tabLst>
              <a:defRPr/>
            </a:lvl4pPr>
            <a:lvl5pPr marL="357708" indent="-347125" defTabSz="1439964">
              <a:buSzPct val="100000"/>
              <a:buFontTx/>
              <a:buBlip>
                <a:blip r:embed="rId3"/>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875974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125" y="4413008"/>
            <a:ext cx="12254125" cy="2444993"/>
          </a:xfrm>
          <a:prstGeom prst="rect">
            <a:avLst/>
          </a:prstGeom>
        </p:spPr>
      </p:pic>
      <p:sp>
        <p:nvSpPr>
          <p:cNvPr id="2" name="Title 1"/>
          <p:cNvSpPr>
            <a:spLocks noGrp="1"/>
          </p:cNvSpPr>
          <p:nvPr>
            <p:ph type="title" hasCustomPrompt="1"/>
          </p:nvPr>
        </p:nvSpPr>
        <p:spPr>
          <a:xfrm>
            <a:off x="626167"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7" y="4734985"/>
            <a:ext cx="10515600" cy="1883833"/>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626167" y="1825626"/>
            <a:ext cx="10515600" cy="2193925"/>
          </a:xfrm>
        </p:spPr>
        <p:txBody>
          <a:bodyPr/>
          <a:lstStyle>
            <a:lvl1pPr marL="357708" indent="-347125" defTabSz="1439964">
              <a:buSzPct val="100000"/>
              <a:buFontTx/>
              <a:buBlip>
                <a:blip r:embed="rId3"/>
              </a:buBlip>
              <a:tabLst>
                <a:tab pos="1439297" algn="l"/>
              </a:tabLst>
              <a:defRPr/>
            </a:lvl1pPr>
            <a:lvl2pPr marL="774681" indent="-380990" defTabSz="1439964">
              <a:buSzPct val="100000"/>
              <a:buFontTx/>
              <a:buBlip>
                <a:blip r:embed="rId3"/>
              </a:buBlip>
              <a:tabLst>
                <a:tab pos="1439297" algn="l"/>
              </a:tabLst>
              <a:defRPr/>
            </a:lvl2pPr>
            <a:lvl3pPr marL="1128156" indent="-380990" defTabSz="1439964">
              <a:buSzPct val="100000"/>
              <a:buFontTx/>
              <a:buBlip>
                <a:blip r:embed="rId3"/>
              </a:buBlip>
              <a:tabLst>
                <a:tab pos="1439297" algn="l"/>
              </a:tabLst>
              <a:defRPr/>
            </a:lvl3pPr>
            <a:lvl4pPr marL="357708" indent="-347125" defTabSz="1439964">
              <a:buSzPct val="100000"/>
              <a:buFontTx/>
              <a:buBlip>
                <a:blip r:embed="rId3"/>
              </a:buBlip>
              <a:tabLst>
                <a:tab pos="1439297" algn="l"/>
              </a:tabLst>
              <a:defRPr/>
            </a:lvl4pPr>
            <a:lvl5pPr marL="357708" indent="-347125" defTabSz="1439964">
              <a:buSzPct val="100000"/>
              <a:buFontTx/>
              <a:buBlip>
                <a:blip r:embed="rId3"/>
              </a:buBlip>
              <a:tabLst>
                <a:tab pos="1439297"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3562409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826B-F6D2-4E36-9DDD-FB25A75A71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CC4686-661F-4330-8821-17973D631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6173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6F81C7-E164-429D-8AC7-B7BCFC724061}"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EA0186-EDC9-4F6E-8E0D-AEF977CCFBF1}" type="slidenum">
              <a:rPr lang="en-GB" smtClean="0"/>
              <a:t>‹#›</a:t>
            </a:fld>
            <a:endParaRPr lang="en-GB"/>
          </a:p>
        </p:txBody>
      </p:sp>
    </p:spTree>
    <p:extLst>
      <p:ext uri="{BB962C8B-B14F-4D97-AF65-F5344CB8AC3E}">
        <p14:creationId xmlns:p14="http://schemas.microsoft.com/office/powerpoint/2010/main" val="30106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394605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0447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161446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6/28/2023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9609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5BEDE5-0CAB-4358-A028-5B4BBF18EFBB}"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2021462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6/28/2023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05411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6/28/2023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3096691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49366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6/28/2023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13205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6/28/2023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34877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12342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0387290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6/28/2023</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76291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t>6/28/2023</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0041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AAE819F-B7FD-4B29-8F66-9E318144BC2A}" type="datetime1">
              <a:rPr lang="en-US" smtClean="0"/>
              <a:t>6/28/2023</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9084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5BEDE5-0CAB-4358-A028-5B4BBF18EFBB}"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FD23C6-721B-41C9-9D4C-A7DBCE0264B0}" type="slidenum">
              <a:rPr lang="en-GB" smtClean="0"/>
              <a:t>‹#›</a:t>
            </a:fld>
            <a:endParaRPr lang="en-GB"/>
          </a:p>
        </p:txBody>
      </p:sp>
    </p:spTree>
    <p:extLst>
      <p:ext uri="{BB962C8B-B14F-4D97-AF65-F5344CB8AC3E}">
        <p14:creationId xmlns:p14="http://schemas.microsoft.com/office/powerpoint/2010/main" val="31131817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t>6/28/2023</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35992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t>6/28/2023</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41556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6/28/2023</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59246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t>6/28/2023</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0327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t>6/28/2023</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2070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t>6/28/2023</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7969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t>6/28/2023</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80657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t>6/28/2023</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93137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6762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1.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6.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image" Target="../media/image17.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6.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BEDE5-0CAB-4358-A028-5B4BBF18EFBB}" type="datetimeFigureOut">
              <a:rPr lang="en-GB" smtClean="0"/>
              <a:t>28/06/2023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D23C6-721B-41C9-9D4C-A7DBCE0264B0}" type="slidenum">
              <a:rPr lang="en-GB" smtClean="0"/>
              <a:t>‹#›</a:t>
            </a:fld>
            <a:endParaRPr lang="en-GB"/>
          </a:p>
        </p:txBody>
      </p:sp>
    </p:spTree>
    <p:extLst>
      <p:ext uri="{BB962C8B-B14F-4D97-AF65-F5344CB8AC3E}">
        <p14:creationId xmlns:p14="http://schemas.microsoft.com/office/powerpoint/2010/main" val="23126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6/28/2023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05059634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6/28/2023</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6607060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orient="horz" pos="4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BEDE5-0CAB-4358-A028-5B4BBF18EFBB}" type="datetimeFigureOut">
              <a:rPr lang="en-GB" smtClean="0"/>
              <a:t>28/06/2023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D23C6-721B-41C9-9D4C-A7DBCE0264B0}" type="slidenum">
              <a:rPr lang="en-GB" smtClean="0"/>
              <a:t>‹#›</a:t>
            </a:fld>
            <a:endParaRPr lang="en-GB"/>
          </a:p>
        </p:txBody>
      </p:sp>
      <p:pic>
        <p:nvPicPr>
          <p:cNvPr id="7" name="Picture 6" descr="Background pattern&#10;&#10;Description automatically generated">
            <a:extLst>
              <a:ext uri="{FF2B5EF4-FFF2-40B4-BE49-F238E27FC236}">
                <a16:creationId xmlns:a16="http://schemas.microsoft.com/office/drawing/2014/main" id="{2CC6DA75-1B36-4012-B852-79A22FE0437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6276"/>
          <a:stretch/>
        </p:blipFill>
        <p:spPr>
          <a:xfrm>
            <a:off x="0" y="-32365"/>
            <a:ext cx="12192000" cy="215359"/>
          </a:xfrm>
          <a:prstGeom prst="rect">
            <a:avLst/>
          </a:prstGeom>
        </p:spPr>
      </p:pic>
      <p:pic>
        <p:nvPicPr>
          <p:cNvPr id="8" name="Picture 2" descr="See the source image">
            <a:extLst>
              <a:ext uri="{FF2B5EF4-FFF2-40B4-BE49-F238E27FC236}">
                <a16:creationId xmlns:a16="http://schemas.microsoft.com/office/drawing/2014/main" id="{3B6520BB-581D-4E76-987E-E212E7F4A20B}"/>
              </a:ext>
            </a:extLst>
          </p:cNvPr>
          <p:cNvPicPr>
            <a:picLocks noChangeAspect="1" noChangeArrowheads="1"/>
          </p:cNvPicPr>
          <p:nvPr userDrawn="1"/>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28385" y="6256250"/>
            <a:ext cx="288000" cy="25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770B23-2561-4C3F-A504-D556654B51D4}"/>
              </a:ext>
            </a:extLst>
          </p:cNvPr>
          <p:cNvSpPr txBox="1"/>
          <p:nvPr userDrawn="1"/>
        </p:nvSpPr>
        <p:spPr>
          <a:xfrm>
            <a:off x="2516385" y="6214973"/>
            <a:ext cx="1006293" cy="338554"/>
          </a:xfrm>
          <a:prstGeom prst="rect">
            <a:avLst/>
          </a:prstGeom>
          <a:noFill/>
        </p:spPr>
        <p:txBody>
          <a:bodyPr wrap="square">
            <a:spAutoFit/>
          </a:bodyPr>
          <a:lstStyle/>
          <a:p>
            <a:r>
              <a:rPr lang="en-GB" sz="1600">
                <a:latin typeface="Montserrat" panose="00000500000000000000" pitchFamily="2" charset="0"/>
              </a:rPr>
              <a:t>#AMHE</a:t>
            </a:r>
          </a:p>
        </p:txBody>
      </p:sp>
      <p:pic>
        <p:nvPicPr>
          <p:cNvPr id="10" name="Picture 9" descr="A picture containing text, clipart&#10;&#10;Description automatically generated">
            <a:extLst>
              <a:ext uri="{FF2B5EF4-FFF2-40B4-BE49-F238E27FC236}">
                <a16:creationId xmlns:a16="http://schemas.microsoft.com/office/drawing/2014/main" id="{B67F668D-290D-48B8-A666-8D5A852853C1}"/>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44063"/>
          <a:stretch/>
        </p:blipFill>
        <p:spPr>
          <a:xfrm>
            <a:off x="-2" y="5855086"/>
            <a:ext cx="1875455" cy="1027178"/>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57750321-81D4-4C4A-8DC3-8EA4DB2AF15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220290" y="5930835"/>
            <a:ext cx="2852934" cy="758954"/>
          </a:xfrm>
          <a:prstGeom prst="rect">
            <a:avLst/>
          </a:prstGeom>
        </p:spPr>
      </p:pic>
    </p:spTree>
    <p:extLst>
      <p:ext uri="{BB962C8B-B14F-4D97-AF65-F5344CB8AC3E}">
        <p14:creationId xmlns:p14="http://schemas.microsoft.com/office/powerpoint/2010/main" val="11336633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94364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dt="0"/>
  <p:txStyles>
    <p:titleStyle>
      <a:lvl1pPr algn="l" defTabSz="1219170" rtl="0" eaLnBrk="1" latinLnBrk="0" hangingPunct="1">
        <a:lnSpc>
          <a:spcPct val="90000"/>
        </a:lnSpc>
        <a:spcBef>
          <a:spcPct val="0"/>
        </a:spcBef>
        <a:buNone/>
        <a:defRPr sz="48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1pPr>
      <a:lvl2pPr marL="91437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0968C55-6D7D-46AC-B5E4-7A83C8A1D3F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96276"/>
          <a:stretch/>
        </p:blipFill>
        <p:spPr>
          <a:xfrm>
            <a:off x="0" y="-32364"/>
            <a:ext cx="12192000" cy="215359"/>
          </a:xfrm>
          <a:prstGeom prst="rect">
            <a:avLst/>
          </a:prstGeom>
        </p:spPr>
      </p:pic>
      <p:sp>
        <p:nvSpPr>
          <p:cNvPr id="3" name="Text Placeholder 2">
            <a:extLst>
              <a:ext uri="{FF2B5EF4-FFF2-40B4-BE49-F238E27FC236}">
                <a16:creationId xmlns:a16="http://schemas.microsoft.com/office/drawing/2014/main" id="{35FF9CC1-752D-4ED5-86C7-687B28360532}"/>
              </a:ext>
            </a:extLst>
          </p:cNvPr>
          <p:cNvSpPr>
            <a:spLocks noGrp="1"/>
          </p:cNvSpPr>
          <p:nvPr>
            <p:ph type="body" idx="1"/>
          </p:nvPr>
        </p:nvSpPr>
        <p:spPr>
          <a:xfrm>
            <a:off x="3662266" y="964489"/>
            <a:ext cx="8240487"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2" descr="See the source image">
            <a:extLst>
              <a:ext uri="{FF2B5EF4-FFF2-40B4-BE49-F238E27FC236}">
                <a16:creationId xmlns:a16="http://schemas.microsoft.com/office/drawing/2014/main" id="{206D2501-FFA3-4A76-AE95-3F71354FC5B0}"/>
              </a:ext>
            </a:extLst>
          </p:cNvPr>
          <p:cNvPicPr>
            <a:picLocks noChangeAspect="1" noChangeArrowheads="1"/>
          </p:cNvPicPr>
          <p:nvPr userDrawn="1"/>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28385" y="6256251"/>
            <a:ext cx="288000" cy="25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CAA47E-22AE-4632-B677-EEC4F26CE44C}"/>
              </a:ext>
            </a:extLst>
          </p:cNvPr>
          <p:cNvSpPr txBox="1"/>
          <p:nvPr userDrawn="1"/>
        </p:nvSpPr>
        <p:spPr>
          <a:xfrm>
            <a:off x="2516386" y="6214974"/>
            <a:ext cx="1006293" cy="338554"/>
          </a:xfrm>
          <a:prstGeom prst="rect">
            <a:avLst/>
          </a:prstGeom>
          <a:noFill/>
        </p:spPr>
        <p:txBody>
          <a:bodyPr wrap="square">
            <a:spAutoFit/>
          </a:bodyPr>
          <a:lstStyle/>
          <a:p>
            <a:r>
              <a:rPr lang="en-GB" sz="1600">
                <a:latin typeface="Montserrat" panose="00000500000000000000" pitchFamily="2" charset="0"/>
              </a:rPr>
              <a:t>#AMHE</a:t>
            </a:r>
          </a:p>
        </p:txBody>
      </p:sp>
      <p:pic>
        <p:nvPicPr>
          <p:cNvPr id="10" name="Picture 9" descr="A picture containing text, clipart&#10;&#10;Description automatically generated">
            <a:extLst>
              <a:ext uri="{FF2B5EF4-FFF2-40B4-BE49-F238E27FC236}">
                <a16:creationId xmlns:a16="http://schemas.microsoft.com/office/drawing/2014/main" id="{FA136EDF-873B-49F7-916A-37E59872DD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4063"/>
          <a:stretch/>
        </p:blipFill>
        <p:spPr>
          <a:xfrm>
            <a:off x="-1" y="5855085"/>
            <a:ext cx="1875455" cy="1027179"/>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07676A0B-C354-4624-AE77-0DFDE795DA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20290" y="5930835"/>
            <a:ext cx="2852935" cy="758955"/>
          </a:xfrm>
          <a:prstGeom prst="rect">
            <a:avLst/>
          </a:prstGeom>
        </p:spPr>
      </p:pic>
      <p:sp>
        <p:nvSpPr>
          <p:cNvPr id="2" name="Title Placeholder 1">
            <a:extLst>
              <a:ext uri="{FF2B5EF4-FFF2-40B4-BE49-F238E27FC236}">
                <a16:creationId xmlns:a16="http://schemas.microsoft.com/office/drawing/2014/main" id="{92EAF693-0099-46A8-8BFB-F326CC8B7812}"/>
              </a:ext>
            </a:extLst>
          </p:cNvPr>
          <p:cNvSpPr>
            <a:spLocks noGrp="1"/>
          </p:cNvSpPr>
          <p:nvPr>
            <p:ph type="title"/>
          </p:nvPr>
        </p:nvSpPr>
        <p:spPr>
          <a:xfrm>
            <a:off x="589482" y="933856"/>
            <a:ext cx="2763324" cy="4412609"/>
          </a:xfrm>
          <a:prstGeom prst="rect">
            <a:avLst/>
          </a:prstGeom>
        </p:spPr>
        <p:txBody>
          <a:bodyPr vert="horz" lIns="91440" tIns="45720" rIns="91440" bIns="45720" rtlCol="0" anchor="t">
            <a:normAutofit/>
          </a:bodyPr>
          <a:lstStyle/>
          <a:p>
            <a:r>
              <a:rPr lang="en-US"/>
              <a:t>Click to edit Master title style</a:t>
            </a:r>
            <a:endParaRPr lang="en-GB"/>
          </a:p>
        </p:txBody>
      </p:sp>
    </p:spTree>
    <p:extLst>
      <p:ext uri="{BB962C8B-B14F-4D97-AF65-F5344CB8AC3E}">
        <p14:creationId xmlns:p14="http://schemas.microsoft.com/office/powerpoint/2010/main" val="3712502005"/>
      </p:ext>
    </p:extLst>
  </p:cSld>
  <p:clrMap bg1="lt1" tx1="dk1" bg2="lt2" tx2="dk2" accent1="accent1" accent2="accent2" accent3="accent3" accent4="accent4" accent5="accent5" accent6="accent6" hlink="hlink" folHlink="folHlink"/>
  <p:sldLayoutIdLst>
    <p:sldLayoutId id="2147483728" r:id="rId1"/>
    <p:sldLayoutId id="2147483745" r:id="rId2"/>
  </p:sldLayoutIdLst>
  <p:txStyles>
    <p:titleStyle>
      <a:lvl1pPr algn="l" defTabSz="914377" rtl="0" eaLnBrk="1" latinLnBrk="0" hangingPunct="1">
        <a:lnSpc>
          <a:spcPct val="90000"/>
        </a:lnSpc>
        <a:spcBef>
          <a:spcPct val="0"/>
        </a:spcBef>
        <a:buNone/>
        <a:defRPr sz="4400" kern="1200">
          <a:solidFill>
            <a:schemeClr val="tx1"/>
          </a:solidFill>
          <a:latin typeface="Montserrat SemiBold" panose="00000700000000000000"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276220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Lst>
  <p:hf hdr="0" dt="0"/>
  <p:txStyles>
    <p:titleStyle>
      <a:lvl1pPr algn="l" defTabSz="1219170" rtl="0" eaLnBrk="1" latinLnBrk="0" hangingPunct="1">
        <a:lnSpc>
          <a:spcPct val="90000"/>
        </a:lnSpc>
        <a:spcBef>
          <a:spcPct val="0"/>
        </a:spcBef>
        <a:buNone/>
        <a:defRPr sz="48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1pPr>
      <a:lvl2pPr marL="91437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29AEB-362F-42F3-B780-AF8F81335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71CF4E-A693-40F8-A3FB-FE923B568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4CECD6-630F-4574-8C83-1D24AB591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BEDE5-0CAB-4358-A028-5B4BBF18EFBB}" type="datetimeFigureOut">
              <a:rPr lang="en-GB" smtClean="0"/>
              <a:t>28/06/2023</a:t>
            </a:fld>
            <a:endParaRPr lang="en-GB"/>
          </a:p>
        </p:txBody>
      </p:sp>
      <p:sp>
        <p:nvSpPr>
          <p:cNvPr id="5" name="Footer Placeholder 4">
            <a:extLst>
              <a:ext uri="{FF2B5EF4-FFF2-40B4-BE49-F238E27FC236}">
                <a16:creationId xmlns:a16="http://schemas.microsoft.com/office/drawing/2014/main" id="{E5B5DC84-8826-40D6-BABA-C1AF6D0F7A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pitchFamily="2" charset="0"/>
              </a:defRPr>
            </a:lvl1pPr>
          </a:lstStyle>
          <a:p>
            <a:endParaRPr lang="en-GB"/>
          </a:p>
        </p:txBody>
      </p:sp>
      <p:sp>
        <p:nvSpPr>
          <p:cNvPr id="6" name="Slide Number Placeholder 5">
            <a:extLst>
              <a:ext uri="{FF2B5EF4-FFF2-40B4-BE49-F238E27FC236}">
                <a16:creationId xmlns:a16="http://schemas.microsoft.com/office/drawing/2014/main" id="{60FD2687-F2D4-43EC-93A3-DBC46E0BAC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D23C6-721B-41C9-9D4C-A7DBCE0264B0}" type="slidenum">
              <a:rPr lang="en-GB" smtClean="0"/>
              <a:t>‹#›</a:t>
            </a:fld>
            <a:endParaRPr lang="en-GB"/>
          </a:p>
        </p:txBody>
      </p:sp>
    </p:spTree>
    <p:extLst>
      <p:ext uri="{BB962C8B-B14F-4D97-AF65-F5344CB8AC3E}">
        <p14:creationId xmlns:p14="http://schemas.microsoft.com/office/powerpoint/2010/main" val="285322140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txStyles>
    <p:titleStyle>
      <a:lvl1pPr algn="l" defTabSz="914400" rtl="0" eaLnBrk="1" latinLnBrk="0" hangingPunct="1">
        <a:lnSpc>
          <a:spcPct val="90000"/>
        </a:lnSpc>
        <a:spcBef>
          <a:spcPct val="0"/>
        </a:spcBef>
        <a:buNone/>
        <a:defRPr sz="4400" kern="1200">
          <a:solidFill>
            <a:schemeClr val="tx1"/>
          </a:solidFill>
          <a:latin typeface="Montserrat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0968C55-6D7D-46AC-B5E4-7A83C8A1D3F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6276"/>
          <a:stretch/>
        </p:blipFill>
        <p:spPr>
          <a:xfrm>
            <a:off x="0" y="-32364"/>
            <a:ext cx="12192000" cy="215359"/>
          </a:xfrm>
          <a:prstGeom prst="rect">
            <a:avLst/>
          </a:prstGeom>
        </p:spPr>
      </p:pic>
      <p:sp>
        <p:nvSpPr>
          <p:cNvPr id="3" name="Text Placeholder 2">
            <a:extLst>
              <a:ext uri="{FF2B5EF4-FFF2-40B4-BE49-F238E27FC236}">
                <a16:creationId xmlns:a16="http://schemas.microsoft.com/office/drawing/2014/main" id="{35FF9CC1-752D-4ED5-86C7-687B28360532}"/>
              </a:ext>
            </a:extLst>
          </p:cNvPr>
          <p:cNvSpPr>
            <a:spLocks noGrp="1"/>
          </p:cNvSpPr>
          <p:nvPr>
            <p:ph type="body" idx="1"/>
          </p:nvPr>
        </p:nvSpPr>
        <p:spPr>
          <a:xfrm>
            <a:off x="3662266" y="964489"/>
            <a:ext cx="8240487"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2" descr="See the source image">
            <a:extLst>
              <a:ext uri="{FF2B5EF4-FFF2-40B4-BE49-F238E27FC236}">
                <a16:creationId xmlns:a16="http://schemas.microsoft.com/office/drawing/2014/main" id="{206D2501-FFA3-4A76-AE95-3F71354FC5B0}"/>
              </a:ext>
            </a:extLst>
          </p:cNvPr>
          <p:cNvPicPr>
            <a:picLocks noChangeAspect="1" noChangeArrowheads="1"/>
          </p:cNvPicPr>
          <p:nvPr userDrawn="1"/>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28385" y="6256251"/>
            <a:ext cx="288000" cy="25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CAA47E-22AE-4632-B677-EEC4F26CE44C}"/>
              </a:ext>
            </a:extLst>
          </p:cNvPr>
          <p:cNvSpPr txBox="1"/>
          <p:nvPr userDrawn="1"/>
        </p:nvSpPr>
        <p:spPr>
          <a:xfrm>
            <a:off x="2516386" y="6214974"/>
            <a:ext cx="1006293" cy="338554"/>
          </a:xfrm>
          <a:prstGeom prst="rect">
            <a:avLst/>
          </a:prstGeom>
          <a:noFill/>
        </p:spPr>
        <p:txBody>
          <a:bodyPr wrap="square">
            <a:spAutoFit/>
          </a:bodyPr>
          <a:lstStyle/>
          <a:p>
            <a:r>
              <a:rPr lang="en-GB" sz="1600">
                <a:latin typeface="Montserrat" panose="00000500000000000000" pitchFamily="2" charset="0"/>
              </a:rPr>
              <a:t>#AMHE</a:t>
            </a:r>
          </a:p>
        </p:txBody>
      </p:sp>
      <p:pic>
        <p:nvPicPr>
          <p:cNvPr id="10" name="Picture 9" descr="A picture containing text, clipart&#10;&#10;Description automatically generated">
            <a:extLst>
              <a:ext uri="{FF2B5EF4-FFF2-40B4-BE49-F238E27FC236}">
                <a16:creationId xmlns:a16="http://schemas.microsoft.com/office/drawing/2014/main" id="{FA136EDF-873B-49F7-916A-37E59872DD8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4063"/>
          <a:stretch/>
        </p:blipFill>
        <p:spPr>
          <a:xfrm>
            <a:off x="-1" y="5855085"/>
            <a:ext cx="1875455" cy="1027179"/>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07676A0B-C354-4624-AE77-0DFDE795DA0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0290" y="5930835"/>
            <a:ext cx="2852935" cy="758955"/>
          </a:xfrm>
          <a:prstGeom prst="rect">
            <a:avLst/>
          </a:prstGeom>
        </p:spPr>
      </p:pic>
      <p:sp>
        <p:nvSpPr>
          <p:cNvPr id="2" name="Title Placeholder 1">
            <a:extLst>
              <a:ext uri="{FF2B5EF4-FFF2-40B4-BE49-F238E27FC236}">
                <a16:creationId xmlns:a16="http://schemas.microsoft.com/office/drawing/2014/main" id="{92EAF693-0099-46A8-8BFB-F326CC8B7812}"/>
              </a:ext>
            </a:extLst>
          </p:cNvPr>
          <p:cNvSpPr>
            <a:spLocks noGrp="1"/>
          </p:cNvSpPr>
          <p:nvPr>
            <p:ph type="title"/>
          </p:nvPr>
        </p:nvSpPr>
        <p:spPr>
          <a:xfrm>
            <a:off x="589482" y="933856"/>
            <a:ext cx="2763324" cy="4412609"/>
          </a:xfrm>
          <a:prstGeom prst="rect">
            <a:avLst/>
          </a:prstGeom>
        </p:spPr>
        <p:txBody>
          <a:bodyPr vert="horz" lIns="91440" tIns="45720" rIns="91440" bIns="45720" rtlCol="0" anchor="t">
            <a:normAutofit/>
          </a:bodyPr>
          <a:lstStyle/>
          <a:p>
            <a:r>
              <a:rPr lang="en-US"/>
              <a:t>Click to edit Master title style</a:t>
            </a:r>
            <a:endParaRPr lang="en-GB"/>
          </a:p>
        </p:txBody>
      </p:sp>
    </p:spTree>
    <p:extLst>
      <p:ext uri="{BB962C8B-B14F-4D97-AF65-F5344CB8AC3E}">
        <p14:creationId xmlns:p14="http://schemas.microsoft.com/office/powerpoint/2010/main" val="1007017296"/>
      </p:ext>
    </p:extLst>
  </p:cSld>
  <p:clrMap bg1="lt1" tx1="dk1" bg2="lt2" tx2="dk2" accent1="accent1" accent2="accent2" accent3="accent3" accent4="accent4" accent5="accent5" accent6="accent6" hlink="hlink" folHlink="folHlink"/>
  <p:sldLayoutIdLst>
    <p:sldLayoutId id="2147483744" r:id="rId1"/>
  </p:sldLayoutIdLst>
  <p:txStyles>
    <p:titleStyle>
      <a:lvl1pPr algn="l" defTabSz="914377" rtl="0" eaLnBrk="1" latinLnBrk="0" hangingPunct="1">
        <a:lnSpc>
          <a:spcPct val="90000"/>
        </a:lnSpc>
        <a:spcBef>
          <a:spcPct val="0"/>
        </a:spcBef>
        <a:buNone/>
        <a:defRPr sz="4400" kern="1200">
          <a:solidFill>
            <a:schemeClr val="tx1"/>
          </a:solidFill>
          <a:latin typeface="Montserrat SemiBold" panose="00000700000000000000"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1732"/>
            <a:ext cx="10515600" cy="1523635"/>
          </a:xfrm>
          <a:prstGeom prst="rect">
            <a:avLst/>
          </a:prstGeom>
        </p:spPr>
        <p:txBody>
          <a:bodyPr vert="horz" lIns="91440" tIns="45720" rIns="91440" bIns="45720" rtlCol="0" anchor="b" anchorCtr="0">
            <a:noAutofit/>
          </a:bodyPr>
          <a:lstStyle/>
          <a:p>
            <a:r>
              <a:rPr lang="en-GB"/>
              <a:t>Click to add title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4419595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Lst>
  <p:txStyles>
    <p:titleStyle>
      <a:lvl1pPr algn="l" defTabSz="914377" rtl="0" eaLnBrk="1" latinLnBrk="0" hangingPunct="1">
        <a:lnSpc>
          <a:spcPct val="90000"/>
        </a:lnSpc>
        <a:spcBef>
          <a:spcPct val="0"/>
        </a:spcBef>
        <a:buNone/>
        <a:defRPr sz="48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357708" indent="-357708" algn="l" defTabSz="914377" rtl="0" eaLnBrk="1" latinLnBrk="0" hangingPunct="1">
        <a:lnSpc>
          <a:spcPct val="90000"/>
        </a:lnSpc>
        <a:spcBef>
          <a:spcPts val="0"/>
        </a:spcBef>
        <a:spcAft>
          <a:spcPts val="800"/>
        </a:spcAft>
        <a:buClr>
          <a:schemeClr val="tx2"/>
        </a:buClr>
        <a:buSzPct val="100000"/>
        <a:buFontTx/>
        <a:buBlip>
          <a:blip r:embed="rId28"/>
        </a:buBlip>
        <a:tabLst/>
        <a:defRPr sz="2400" b="0" i="0" kern="1200" baseline="0">
          <a:solidFill>
            <a:schemeClr val="tx1"/>
          </a:solidFill>
          <a:latin typeface="Mind Meridian" panose="020B0803030507020204" pitchFamily="34" charset="77"/>
          <a:ea typeface="+mn-ea"/>
          <a:cs typeface="Mind Meridian" panose="020B0803030507020204" pitchFamily="34" charset="77"/>
        </a:defRPr>
      </a:lvl1pPr>
      <a:lvl2pPr marL="719649" indent="-380990" algn="l" defTabSz="914377" rtl="0" eaLnBrk="1" latinLnBrk="0" hangingPunct="1">
        <a:lnSpc>
          <a:spcPct val="90000"/>
        </a:lnSpc>
        <a:spcBef>
          <a:spcPts val="0"/>
        </a:spcBef>
        <a:spcAft>
          <a:spcPts val="800"/>
        </a:spcAft>
        <a:buClr>
          <a:schemeClr val="tx2"/>
        </a:buClr>
        <a:buSzPct val="100000"/>
        <a:buFontTx/>
        <a:buBlip>
          <a:blip r:embed="rId28"/>
        </a:buBlip>
        <a:tabLst/>
        <a:defRPr sz="2133" b="0" i="0" kern="1200" baseline="0">
          <a:solidFill>
            <a:schemeClr val="tx1"/>
          </a:solidFill>
          <a:latin typeface="Mind Meridian" panose="020B0803030507020204" pitchFamily="34" charset="77"/>
          <a:ea typeface="+mn-ea"/>
          <a:cs typeface="Mind Meridian" panose="020B0803030507020204" pitchFamily="34" charset="77"/>
        </a:defRPr>
      </a:lvl2pPr>
      <a:lvl3pPr marL="1015975" indent="-380990" algn="l" defTabSz="914377" rtl="0" eaLnBrk="1" latinLnBrk="0" hangingPunct="1">
        <a:lnSpc>
          <a:spcPct val="90000"/>
        </a:lnSpc>
        <a:spcBef>
          <a:spcPts val="0"/>
        </a:spcBef>
        <a:spcAft>
          <a:spcPts val="800"/>
        </a:spcAft>
        <a:buClr>
          <a:schemeClr val="tx2"/>
        </a:buClr>
        <a:buSzPct val="100000"/>
        <a:buFontTx/>
        <a:buBlip>
          <a:blip r:embed="rId28"/>
        </a:buBlip>
        <a:tabLst/>
        <a:defRPr sz="1867" b="0" i="0" kern="1200" baseline="0">
          <a:solidFill>
            <a:schemeClr val="tx1"/>
          </a:solidFill>
          <a:latin typeface="Mind Meridian" panose="020B0803030507020204" pitchFamily="34" charset="77"/>
          <a:ea typeface="+mn-ea"/>
          <a:cs typeface="Mind Meridian" panose="020B0803030507020204" pitchFamily="34" charset="77"/>
        </a:defRPr>
      </a:lvl3pPr>
      <a:lvl4pPr marL="1367332" indent="-380990" algn="l" defTabSz="914377" rtl="0" eaLnBrk="1" latinLnBrk="0" hangingPunct="1">
        <a:lnSpc>
          <a:spcPct val="90000"/>
        </a:lnSpc>
        <a:spcBef>
          <a:spcPts val="0"/>
        </a:spcBef>
        <a:spcAft>
          <a:spcPts val="8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4pPr>
      <a:lvl5pPr marL="1608626" indent="-338658" algn="l" defTabSz="914377" rtl="0" eaLnBrk="1" latinLnBrk="0" hangingPunct="1">
        <a:lnSpc>
          <a:spcPct val="90000"/>
        </a:lnSpc>
        <a:spcBef>
          <a:spcPts val="0"/>
        </a:spcBef>
        <a:spcAft>
          <a:spcPts val="8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0968C55-6D7D-46AC-B5E4-7A83C8A1D3F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96276"/>
          <a:stretch/>
        </p:blipFill>
        <p:spPr>
          <a:xfrm>
            <a:off x="0" y="-32364"/>
            <a:ext cx="12192000" cy="215359"/>
          </a:xfrm>
          <a:prstGeom prst="rect">
            <a:avLst/>
          </a:prstGeom>
        </p:spPr>
      </p:pic>
      <p:sp>
        <p:nvSpPr>
          <p:cNvPr id="3" name="Text Placeholder 2">
            <a:extLst>
              <a:ext uri="{FF2B5EF4-FFF2-40B4-BE49-F238E27FC236}">
                <a16:creationId xmlns:a16="http://schemas.microsoft.com/office/drawing/2014/main" id="{35FF9CC1-752D-4ED5-86C7-687B28360532}"/>
              </a:ext>
            </a:extLst>
          </p:cNvPr>
          <p:cNvSpPr>
            <a:spLocks noGrp="1"/>
          </p:cNvSpPr>
          <p:nvPr>
            <p:ph type="body" idx="1"/>
          </p:nvPr>
        </p:nvSpPr>
        <p:spPr>
          <a:xfrm>
            <a:off x="3662266" y="964489"/>
            <a:ext cx="8240487"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2" descr="See the source image">
            <a:extLst>
              <a:ext uri="{FF2B5EF4-FFF2-40B4-BE49-F238E27FC236}">
                <a16:creationId xmlns:a16="http://schemas.microsoft.com/office/drawing/2014/main" id="{206D2501-FFA3-4A76-AE95-3F71354FC5B0}"/>
              </a:ext>
            </a:extLst>
          </p:cNvPr>
          <p:cNvPicPr>
            <a:picLocks noChangeAspect="1" noChangeArrowheads="1"/>
          </p:cNvPicPr>
          <p:nvPr userDrawn="1"/>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28385" y="6256251"/>
            <a:ext cx="288000" cy="25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CAA47E-22AE-4632-B677-EEC4F26CE44C}"/>
              </a:ext>
            </a:extLst>
          </p:cNvPr>
          <p:cNvSpPr txBox="1"/>
          <p:nvPr userDrawn="1"/>
        </p:nvSpPr>
        <p:spPr>
          <a:xfrm>
            <a:off x="2516386" y="6214974"/>
            <a:ext cx="1006293" cy="338554"/>
          </a:xfrm>
          <a:prstGeom prst="rect">
            <a:avLst/>
          </a:prstGeom>
          <a:noFill/>
        </p:spPr>
        <p:txBody>
          <a:bodyPr wrap="square">
            <a:spAutoFit/>
          </a:bodyPr>
          <a:lstStyle/>
          <a:p>
            <a:r>
              <a:rPr lang="en-GB" sz="1600">
                <a:latin typeface="Montserrat" panose="00000500000000000000" pitchFamily="2" charset="0"/>
              </a:rPr>
              <a:t>#AMHE</a:t>
            </a:r>
          </a:p>
        </p:txBody>
      </p:sp>
      <p:pic>
        <p:nvPicPr>
          <p:cNvPr id="10" name="Picture 9" descr="A picture containing text, clipart&#10;&#10;Description automatically generated">
            <a:extLst>
              <a:ext uri="{FF2B5EF4-FFF2-40B4-BE49-F238E27FC236}">
                <a16:creationId xmlns:a16="http://schemas.microsoft.com/office/drawing/2014/main" id="{FA136EDF-873B-49F7-916A-37E59872DD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4063"/>
          <a:stretch/>
        </p:blipFill>
        <p:spPr>
          <a:xfrm>
            <a:off x="-1" y="5855085"/>
            <a:ext cx="1875455" cy="1027179"/>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07676A0B-C354-4624-AE77-0DFDE795DA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20290" y="5930835"/>
            <a:ext cx="2852935" cy="758955"/>
          </a:xfrm>
          <a:prstGeom prst="rect">
            <a:avLst/>
          </a:prstGeom>
        </p:spPr>
      </p:pic>
      <p:sp>
        <p:nvSpPr>
          <p:cNvPr id="2" name="Title Placeholder 1">
            <a:extLst>
              <a:ext uri="{FF2B5EF4-FFF2-40B4-BE49-F238E27FC236}">
                <a16:creationId xmlns:a16="http://schemas.microsoft.com/office/drawing/2014/main" id="{92EAF693-0099-46A8-8BFB-F326CC8B7812}"/>
              </a:ext>
            </a:extLst>
          </p:cNvPr>
          <p:cNvSpPr>
            <a:spLocks noGrp="1"/>
          </p:cNvSpPr>
          <p:nvPr>
            <p:ph type="title"/>
          </p:nvPr>
        </p:nvSpPr>
        <p:spPr>
          <a:xfrm>
            <a:off x="589482" y="933856"/>
            <a:ext cx="2763324" cy="4412609"/>
          </a:xfrm>
          <a:prstGeom prst="rect">
            <a:avLst/>
          </a:prstGeom>
        </p:spPr>
        <p:txBody>
          <a:bodyPr vert="horz" lIns="91440" tIns="45720" rIns="91440" bIns="45720" rtlCol="0" anchor="t">
            <a:normAutofit/>
          </a:bodyPr>
          <a:lstStyle/>
          <a:p>
            <a:r>
              <a:rPr lang="en-US"/>
              <a:t>Click to edit Master title style</a:t>
            </a:r>
            <a:endParaRPr lang="en-GB"/>
          </a:p>
        </p:txBody>
      </p:sp>
    </p:spTree>
    <p:extLst>
      <p:ext uri="{BB962C8B-B14F-4D97-AF65-F5344CB8AC3E}">
        <p14:creationId xmlns:p14="http://schemas.microsoft.com/office/powerpoint/2010/main" val="3357495494"/>
      </p:ext>
    </p:extLst>
  </p:cSld>
  <p:clrMap bg1="lt1" tx1="dk1" bg2="lt2" tx2="dk2" accent1="accent1" accent2="accent2" accent3="accent3" accent4="accent4" accent5="accent5" accent6="accent6" hlink="hlink" folHlink="folHlink"/>
  <p:sldLayoutIdLst>
    <p:sldLayoutId id="2147483799" r:id="rId1"/>
    <p:sldLayoutId id="2147483800" r:id="rId2"/>
  </p:sldLayoutIdLst>
  <p:txStyles>
    <p:titleStyle>
      <a:lvl1pPr algn="l" defTabSz="914377" rtl="0" eaLnBrk="1" latinLnBrk="0" hangingPunct="1">
        <a:lnSpc>
          <a:spcPct val="90000"/>
        </a:lnSpc>
        <a:spcBef>
          <a:spcPct val="0"/>
        </a:spcBef>
        <a:buNone/>
        <a:defRPr sz="4400" kern="1200">
          <a:solidFill>
            <a:schemeClr val="tx1"/>
          </a:solidFill>
          <a:latin typeface="Montserrat SemiBold" panose="00000700000000000000"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openxmlformats.org/officeDocument/2006/relationships/hyperlink" Target="mailto:asylumseekerandrefugeeclinic@nsft.nhs.uk" TargetMode="External"/><Relationship Id="rId2" Type="http://schemas.openxmlformats.org/officeDocument/2006/relationships/hyperlink" Target="https://www.nsft.nhs.uk/community-services/service/asylum-seekers-and-refugees-clinic-at-the-rest-hub-150/" TargetMode="External"/><Relationship Id="rId1" Type="http://schemas.openxmlformats.org/officeDocument/2006/relationships/slideLayout" Target="../slideLayouts/slideLayout88.xml"/><Relationship Id="rId5" Type="http://schemas.openxmlformats.org/officeDocument/2006/relationships/image" Target="../media/image63.png"/><Relationship Id="rId4" Type="http://schemas.openxmlformats.org/officeDocument/2006/relationships/hyperlink" Target="mailto:Yasir.Hameed@nsft.nhs.uk"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5.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5.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4.xml"/><Relationship Id="rId4" Type="http://schemas.openxmlformats.org/officeDocument/2006/relationships/image" Target="../media/image66.sv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74.xml"/><Relationship Id="rId4" Type="http://schemas.openxmlformats.org/officeDocument/2006/relationships/image" Target="../media/image66.sv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BBDF-9B52-47CA-90AE-76CEC3848A90}"/>
              </a:ext>
            </a:extLst>
          </p:cNvPr>
          <p:cNvSpPr>
            <a:spLocks noGrp="1"/>
          </p:cNvSpPr>
          <p:nvPr>
            <p:ph type="ctrTitle"/>
          </p:nvPr>
        </p:nvSpPr>
        <p:spPr>
          <a:xfrm>
            <a:off x="232508" y="1435114"/>
            <a:ext cx="7953549" cy="2189828"/>
          </a:xfrm>
        </p:spPr>
        <p:txBody>
          <a:bodyPr>
            <a:noAutofit/>
          </a:bodyPr>
          <a:lstStyle/>
          <a:p>
            <a:br>
              <a:rPr lang="en-US" sz="3200" b="1">
                <a:latin typeface="Montserrat"/>
              </a:rPr>
            </a:br>
            <a:br>
              <a:rPr lang="en-US" sz="3200" b="1">
                <a:latin typeface="Montserrat"/>
              </a:rPr>
            </a:br>
            <a:r>
              <a:rPr lang="en-US" sz="4800" b="1">
                <a:latin typeface="Montserrat"/>
              </a:rPr>
              <a:t>AMHE Learning Set 8</a:t>
            </a:r>
            <a:br>
              <a:rPr lang="en-US" sz="4800">
                <a:latin typeface="Montserrat"/>
              </a:rPr>
            </a:br>
            <a:br>
              <a:rPr lang="en-US" sz="4800">
                <a:latin typeface="Montserrat"/>
              </a:rPr>
            </a:br>
            <a:r>
              <a:rPr lang="en-US" sz="5400">
                <a:latin typeface="Montserrat"/>
              </a:rPr>
              <a:t>Welcome!</a:t>
            </a:r>
            <a:br>
              <a:rPr lang="en-US" sz="3200">
                <a:latin typeface="Montserrat" panose="00000500000000000000" pitchFamily="2" charset="0"/>
              </a:rPr>
            </a:br>
            <a:br>
              <a:rPr lang="en-US" sz="3200">
                <a:latin typeface="Montserrat" panose="00000500000000000000" pitchFamily="2" charset="0"/>
              </a:rPr>
            </a:br>
            <a:endParaRPr lang="en-GB" sz="3200">
              <a:latin typeface="Montserrat"/>
            </a:endParaRPr>
          </a:p>
        </p:txBody>
      </p:sp>
      <p:sp>
        <p:nvSpPr>
          <p:cNvPr id="7" name="Subtitle 6">
            <a:extLst>
              <a:ext uri="{FF2B5EF4-FFF2-40B4-BE49-F238E27FC236}">
                <a16:creationId xmlns:a16="http://schemas.microsoft.com/office/drawing/2014/main" id="{519ACFDC-A16C-FF59-916C-EF90015EE224}"/>
              </a:ext>
            </a:extLst>
          </p:cNvPr>
          <p:cNvSpPr>
            <a:spLocks noGrp="1"/>
          </p:cNvSpPr>
          <p:nvPr>
            <p:ph type="subTitle" idx="1"/>
          </p:nvPr>
        </p:nvSpPr>
        <p:spPr>
          <a:xfrm>
            <a:off x="321398" y="5113290"/>
            <a:ext cx="4598332" cy="825254"/>
          </a:xfrm>
        </p:spPr>
        <p:txBody>
          <a:bodyPr vert="horz" lIns="91440" tIns="45720" rIns="91440" bIns="45720" rtlCol="0" anchor="t">
            <a:noAutofit/>
          </a:bodyPr>
          <a:lstStyle/>
          <a:p>
            <a:r>
              <a:rPr lang="en-GB">
                <a:latin typeface="Montserrat"/>
              </a:rPr>
              <a:t>Tuesday 20 June 2023</a:t>
            </a:r>
          </a:p>
          <a:p>
            <a:r>
              <a:rPr lang="en-GB">
                <a:latin typeface="Montserrat"/>
              </a:rPr>
              <a:t>11:00 – 15:00</a:t>
            </a:r>
          </a:p>
        </p:txBody>
      </p:sp>
    </p:spTree>
    <p:extLst>
      <p:ext uri="{BB962C8B-B14F-4D97-AF65-F5344CB8AC3E}">
        <p14:creationId xmlns:p14="http://schemas.microsoft.com/office/powerpoint/2010/main" val="2304136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BBDF-9B52-47CA-90AE-76CEC3848A90}"/>
              </a:ext>
            </a:extLst>
          </p:cNvPr>
          <p:cNvSpPr>
            <a:spLocks noGrp="1"/>
          </p:cNvSpPr>
          <p:nvPr>
            <p:ph type="ctrTitle"/>
          </p:nvPr>
        </p:nvSpPr>
        <p:spPr>
          <a:xfrm>
            <a:off x="334276" y="2042411"/>
            <a:ext cx="7950741" cy="2189828"/>
          </a:xfrm>
        </p:spPr>
        <p:txBody>
          <a:bodyPr>
            <a:normAutofit/>
          </a:bodyPr>
          <a:lstStyle/>
          <a:p>
            <a:r>
              <a:rPr lang="en-US"/>
              <a:t>Advancing Mental Health Equality Collaborative</a:t>
            </a:r>
            <a:endParaRPr lang="en-GB"/>
          </a:p>
        </p:txBody>
      </p:sp>
      <p:sp>
        <p:nvSpPr>
          <p:cNvPr id="3" name="Subtitle 2">
            <a:extLst>
              <a:ext uri="{FF2B5EF4-FFF2-40B4-BE49-F238E27FC236}">
                <a16:creationId xmlns:a16="http://schemas.microsoft.com/office/drawing/2014/main" id="{910F157E-C64D-4311-B085-9F4D51644E46}"/>
              </a:ext>
            </a:extLst>
          </p:cNvPr>
          <p:cNvSpPr>
            <a:spLocks noGrp="1"/>
          </p:cNvSpPr>
          <p:nvPr>
            <p:ph type="subTitle" idx="1"/>
          </p:nvPr>
        </p:nvSpPr>
        <p:spPr>
          <a:xfrm>
            <a:off x="334276" y="3429000"/>
            <a:ext cx="5428736" cy="501222"/>
          </a:xfrm>
        </p:spPr>
        <p:txBody>
          <a:bodyPr vert="horz" lIns="91440" tIns="45720" rIns="91440" bIns="45720" rtlCol="0" anchor="t">
            <a:noAutofit/>
          </a:bodyPr>
          <a:lstStyle/>
          <a:p>
            <a:endParaRPr lang="en-US" sz="2200">
              <a:latin typeface="Montserrat" panose="00000500000000000000" pitchFamily="2" charset="0"/>
            </a:endParaRPr>
          </a:p>
          <a:p>
            <a:r>
              <a:rPr lang="en-US" sz="2200">
                <a:latin typeface="Montserrat SemiBold"/>
              </a:rPr>
              <a:t>Wayne Lawrence, Assistant Director</a:t>
            </a:r>
          </a:p>
          <a:p>
            <a:r>
              <a:rPr lang="en-US" sz="2200">
                <a:latin typeface="Montserrat SemiBold"/>
              </a:rPr>
              <a:t>Project Lead AMHE in NHFT</a:t>
            </a:r>
          </a:p>
          <a:p>
            <a:endParaRPr lang="en-US" sz="2200">
              <a:latin typeface="Montserrat SemiBold"/>
            </a:endParaRPr>
          </a:p>
          <a:p>
            <a:r>
              <a:rPr lang="en-US" sz="2200">
                <a:latin typeface="Montserrat SemiBold"/>
              </a:rPr>
              <a:t>Northamptonshire Healthcare Foundation Trust (NHFT)</a:t>
            </a:r>
            <a:endParaRPr lang="en-US"/>
          </a:p>
        </p:txBody>
      </p:sp>
    </p:spTree>
    <p:extLst>
      <p:ext uri="{BB962C8B-B14F-4D97-AF65-F5344CB8AC3E}">
        <p14:creationId xmlns:p14="http://schemas.microsoft.com/office/powerpoint/2010/main" val="230542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62F7-69E0-408D-AD5B-918FEE0F799A}"/>
              </a:ext>
            </a:extLst>
          </p:cNvPr>
          <p:cNvSpPr>
            <a:spLocks noGrp="1"/>
          </p:cNvSpPr>
          <p:nvPr>
            <p:ph type="title"/>
          </p:nvPr>
        </p:nvSpPr>
        <p:spPr>
          <a:xfrm>
            <a:off x="838200" y="0"/>
            <a:ext cx="10515600" cy="1325563"/>
          </a:xfrm>
        </p:spPr>
        <p:txBody>
          <a:bodyPr>
            <a:normAutofit/>
          </a:bodyPr>
          <a:lstStyle/>
          <a:p>
            <a:r>
              <a:rPr lang="en-GB" sz="3400" b="1">
                <a:latin typeface="Montserrat" panose="00000500000000000000" pitchFamily="2" charset="0"/>
              </a:rPr>
              <a:t>John</a:t>
            </a:r>
          </a:p>
        </p:txBody>
      </p:sp>
      <p:sp>
        <p:nvSpPr>
          <p:cNvPr id="8" name="Content Placeholder 7">
            <a:extLst>
              <a:ext uri="{FF2B5EF4-FFF2-40B4-BE49-F238E27FC236}">
                <a16:creationId xmlns:a16="http://schemas.microsoft.com/office/drawing/2014/main" id="{5D3789D8-F5F7-46FD-A330-1AF0E5DE41A9}"/>
              </a:ext>
            </a:extLst>
          </p:cNvPr>
          <p:cNvSpPr>
            <a:spLocks noGrp="1"/>
          </p:cNvSpPr>
          <p:nvPr>
            <p:ph idx="1"/>
          </p:nvPr>
        </p:nvSpPr>
        <p:spPr>
          <a:xfrm>
            <a:off x="838200" y="662781"/>
            <a:ext cx="9435957" cy="5083756"/>
          </a:xfrm>
        </p:spPr>
        <p:txBody>
          <a:bodyPr>
            <a:noAutofit/>
          </a:bodyPr>
          <a:lstStyle/>
          <a:p>
            <a:pPr marL="442913" indent="-442913">
              <a:lnSpc>
                <a:spcPct val="110000"/>
              </a:lnSpc>
              <a:spcBef>
                <a:spcPts val="0"/>
              </a:spcBef>
              <a:buClr>
                <a:srgbClr val="066D8E"/>
              </a:buClr>
              <a:buSzPct val="80000"/>
              <a:buFont typeface="Wingdings" panose="05000000000000000000" pitchFamily="2" charset="2"/>
              <a:buChar char="Ø"/>
            </a:pPr>
            <a:endParaRPr lang="en-US"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Residing in a hotel for many months following evacuation from Afghanistan</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Exhibiting symptoms of mental illness</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Family and friends attempting to shield and protect John</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Symptoms progressed</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Risk profile increased</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Family, friends, hotel staff did not know where to seek help</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Assessed by mental health services</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Reliance on family perspective, observed symptomatology</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Referral to CMHT</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Within 24 hours, incident – Section 2 – PICU admission – many months in hospital</a:t>
            </a:r>
          </a:p>
          <a:p>
            <a:pPr>
              <a:lnSpc>
                <a:spcPct val="100000"/>
              </a:lnSpc>
              <a:spcBef>
                <a:spcPts val="0"/>
              </a:spcBef>
              <a:buClr>
                <a:srgbClr val="066D8E"/>
              </a:buClr>
              <a:buFont typeface="Wingdings" panose="05000000000000000000" pitchFamily="2" charset="2"/>
              <a:buChar char="Ø"/>
            </a:pPr>
            <a:endParaRPr lang="en-GB" sz="1400">
              <a:latin typeface="Montserrat" panose="00000500000000000000" pitchFamily="2" charset="0"/>
            </a:endParaRPr>
          </a:p>
        </p:txBody>
      </p:sp>
    </p:spTree>
    <p:extLst>
      <p:ext uri="{BB962C8B-B14F-4D97-AF65-F5344CB8AC3E}">
        <p14:creationId xmlns:p14="http://schemas.microsoft.com/office/powerpoint/2010/main" val="304705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62F7-69E0-408D-AD5B-918FEE0F799A}"/>
              </a:ext>
            </a:extLst>
          </p:cNvPr>
          <p:cNvSpPr>
            <a:spLocks noGrp="1"/>
          </p:cNvSpPr>
          <p:nvPr>
            <p:ph type="title"/>
          </p:nvPr>
        </p:nvSpPr>
        <p:spPr/>
        <p:txBody>
          <a:bodyPr>
            <a:normAutofit/>
          </a:bodyPr>
          <a:lstStyle/>
          <a:p>
            <a:r>
              <a:rPr lang="en-GB" sz="3400" b="1">
                <a:latin typeface="Montserrat" panose="00000500000000000000" pitchFamily="2" charset="0"/>
              </a:rPr>
              <a:t>AMHE – Core Project Group</a:t>
            </a:r>
          </a:p>
        </p:txBody>
      </p:sp>
      <p:sp>
        <p:nvSpPr>
          <p:cNvPr id="8" name="Content Placeholder 7">
            <a:extLst>
              <a:ext uri="{FF2B5EF4-FFF2-40B4-BE49-F238E27FC236}">
                <a16:creationId xmlns:a16="http://schemas.microsoft.com/office/drawing/2014/main" id="{5D3789D8-F5F7-46FD-A330-1AF0E5DE41A9}"/>
              </a:ext>
            </a:extLst>
          </p:cNvPr>
          <p:cNvSpPr>
            <a:spLocks noGrp="1"/>
          </p:cNvSpPr>
          <p:nvPr>
            <p:ph idx="1"/>
          </p:nvPr>
        </p:nvSpPr>
        <p:spPr>
          <a:xfrm>
            <a:off x="838200" y="1428108"/>
            <a:ext cx="8932524" cy="4867999"/>
          </a:xfrm>
        </p:spPr>
        <p:txBody>
          <a:bodyPr>
            <a:noAutofit/>
          </a:bodyPr>
          <a:lstStyle/>
          <a:p>
            <a:pPr marL="442913" indent="-442913">
              <a:lnSpc>
                <a:spcPct val="110000"/>
              </a:lnSpc>
              <a:spcBef>
                <a:spcPts val="0"/>
              </a:spcBef>
              <a:buClr>
                <a:srgbClr val="066D8E"/>
              </a:buClr>
              <a:buSzPct val="80000"/>
              <a:buFont typeface="Wingdings" panose="05000000000000000000" pitchFamily="2" charset="2"/>
              <a:buChar char="Ø"/>
            </a:pPr>
            <a:endParaRPr lang="en-US"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b="1">
                <a:latin typeface="Montserrat" panose="00000500000000000000" pitchFamily="2" charset="0"/>
              </a:rPr>
              <a:t>Wayne Lawrence (Assistant Director NHFT)</a:t>
            </a:r>
          </a:p>
          <a:p>
            <a:pPr>
              <a:lnSpc>
                <a:spcPct val="100000"/>
              </a:lnSpc>
              <a:spcBef>
                <a:spcPts val="0"/>
              </a:spcBef>
              <a:buClr>
                <a:srgbClr val="066D8E"/>
              </a:buClr>
              <a:buFont typeface="Wingdings" panose="05000000000000000000" pitchFamily="2" charset="2"/>
              <a:buChar char="Ø"/>
            </a:pPr>
            <a:r>
              <a:rPr lang="en-GB" sz="1600" b="1">
                <a:latin typeface="Montserrat" panose="00000500000000000000" pitchFamily="2" charset="0"/>
              </a:rPr>
              <a:t>Lenea Nyamapfeka (Project Manager/Equalities Lead ICS)</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Kirsty Hart (Head of Inpatient Services)</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Experts by Experience</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Loreen Mawongera (Head of Learning Disability and Autism Services)</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Dawn Rosen (Head of Older People’s Mental Health Services)</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Kat Gaunt (Service Manager Community Services North)</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Justina Bryan (Service Manager Community Services South)</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Pauline Nyakatawa (Equality and Inclusion Compliance Manager)</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Ifeoluwa Adeniran (CMHT Peer Support Worker)</a:t>
            </a: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Arlene Millar (Business Manager)</a:t>
            </a:r>
          </a:p>
          <a:p>
            <a:pPr>
              <a:lnSpc>
                <a:spcPct val="100000"/>
              </a:lnSpc>
              <a:spcBef>
                <a:spcPts val="0"/>
              </a:spcBef>
              <a:buClr>
                <a:srgbClr val="066D8E"/>
              </a:buClr>
              <a:buFont typeface="Wingdings" panose="05000000000000000000" pitchFamily="2" charset="2"/>
              <a:buChar char="Ø"/>
            </a:pPr>
            <a:r>
              <a:rPr lang="en-GB" sz="1600" b="1">
                <a:latin typeface="Montserrat" panose="00000500000000000000" pitchFamily="2" charset="0"/>
              </a:rPr>
              <a:t>Aarti Gandesha (QI Coach Royal College)</a:t>
            </a:r>
          </a:p>
          <a:p>
            <a:pPr>
              <a:lnSpc>
                <a:spcPct val="100000"/>
              </a:lnSpc>
              <a:spcBef>
                <a:spcPts val="0"/>
              </a:spcBef>
              <a:buClr>
                <a:srgbClr val="066D8E"/>
              </a:buClr>
              <a:buFont typeface="Wingdings" panose="05000000000000000000" pitchFamily="2" charset="2"/>
              <a:buChar char="Ø"/>
            </a:pPr>
            <a:endParaRPr lang="en-GB" sz="1600" b="1">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b="1">
                <a:latin typeface="Montserrat" panose="00000500000000000000" pitchFamily="2" charset="0"/>
              </a:rPr>
              <a:t>Executive Sponsor Linda Chibuzor (Director of Nursing, Allied Health Professions and Quality)</a:t>
            </a:r>
          </a:p>
          <a:p>
            <a:pPr>
              <a:lnSpc>
                <a:spcPct val="100000"/>
              </a:lnSpc>
              <a:spcBef>
                <a:spcPts val="0"/>
              </a:spcBef>
              <a:buClr>
                <a:srgbClr val="066D8E"/>
              </a:buClr>
              <a:buFont typeface="Wingdings" panose="05000000000000000000" pitchFamily="2" charset="2"/>
              <a:buChar char="Ø"/>
            </a:pPr>
            <a:endParaRPr lang="en-GB" sz="14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endParaRPr lang="en-GB" sz="14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endParaRPr lang="en-GB" sz="1400">
              <a:latin typeface="Montserrat" panose="00000500000000000000" pitchFamily="2" charset="0"/>
            </a:endParaRPr>
          </a:p>
        </p:txBody>
      </p:sp>
    </p:spTree>
    <p:extLst>
      <p:ext uri="{BB962C8B-B14F-4D97-AF65-F5344CB8AC3E}">
        <p14:creationId xmlns:p14="http://schemas.microsoft.com/office/powerpoint/2010/main" val="3403026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62F7-69E0-408D-AD5B-918FEE0F799A}"/>
              </a:ext>
            </a:extLst>
          </p:cNvPr>
          <p:cNvSpPr>
            <a:spLocks noGrp="1"/>
          </p:cNvSpPr>
          <p:nvPr>
            <p:ph type="title"/>
          </p:nvPr>
        </p:nvSpPr>
        <p:spPr>
          <a:xfrm>
            <a:off x="499153" y="86929"/>
            <a:ext cx="10515600" cy="1325563"/>
          </a:xfrm>
        </p:spPr>
        <p:txBody>
          <a:bodyPr>
            <a:normAutofit/>
          </a:bodyPr>
          <a:lstStyle/>
          <a:p>
            <a:r>
              <a:rPr lang="en-GB" sz="3400" b="1">
                <a:latin typeface="Montserrat" panose="00000500000000000000" pitchFamily="2" charset="0"/>
              </a:rPr>
              <a:t>WORKSHOPS – Dec 22, Jan 23</a:t>
            </a:r>
            <a:br>
              <a:rPr lang="en-GB" sz="3400" b="1">
                <a:latin typeface="Montserrat" panose="00000500000000000000" pitchFamily="2" charset="0"/>
              </a:rPr>
            </a:br>
            <a:r>
              <a:rPr lang="en-GB" sz="3400" b="1">
                <a:latin typeface="Montserrat" panose="00000500000000000000" pitchFamily="2" charset="0"/>
              </a:rPr>
              <a:t>Identifying Populations</a:t>
            </a:r>
          </a:p>
        </p:txBody>
      </p:sp>
      <p:sp>
        <p:nvSpPr>
          <p:cNvPr id="8" name="Content Placeholder 7">
            <a:extLst>
              <a:ext uri="{FF2B5EF4-FFF2-40B4-BE49-F238E27FC236}">
                <a16:creationId xmlns:a16="http://schemas.microsoft.com/office/drawing/2014/main" id="{5D3789D8-F5F7-46FD-A330-1AF0E5DE41A9}"/>
              </a:ext>
            </a:extLst>
          </p:cNvPr>
          <p:cNvSpPr>
            <a:spLocks noGrp="1"/>
          </p:cNvSpPr>
          <p:nvPr>
            <p:ph idx="1"/>
          </p:nvPr>
        </p:nvSpPr>
        <p:spPr>
          <a:xfrm>
            <a:off x="499153" y="2900266"/>
            <a:ext cx="7844481" cy="2781343"/>
          </a:xfrm>
        </p:spPr>
        <p:txBody>
          <a:bodyPr>
            <a:noAutofit/>
          </a:bodyPr>
          <a:lstStyle/>
          <a:p>
            <a:pPr marL="442913" indent="-442913">
              <a:lnSpc>
                <a:spcPct val="110000"/>
              </a:lnSpc>
              <a:spcBef>
                <a:spcPts val="0"/>
              </a:spcBef>
              <a:buClr>
                <a:srgbClr val="066D8E"/>
              </a:buClr>
              <a:buSzPct val="80000"/>
              <a:buFont typeface="Wingdings" panose="05000000000000000000" pitchFamily="2" charset="2"/>
              <a:buChar char="Ø"/>
            </a:pPr>
            <a:endParaRPr lang="en-US"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What local populations experience inequality in outcomes, experience and access to mental health care?</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Who is not thriving?</a:t>
            </a:r>
          </a:p>
          <a:p>
            <a:pPr>
              <a:lnSpc>
                <a:spcPct val="100000"/>
              </a:lnSpc>
              <a:spcBef>
                <a:spcPts val="0"/>
              </a:spcBef>
              <a:buClr>
                <a:srgbClr val="066D8E"/>
              </a:buClr>
              <a:buFont typeface="Wingdings" panose="05000000000000000000" pitchFamily="2" charset="2"/>
              <a:buChar char="Ø"/>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What data is available (formal and informal)</a:t>
            </a:r>
          </a:p>
          <a:p>
            <a:pPr marL="0" indent="0">
              <a:lnSpc>
                <a:spcPct val="100000"/>
              </a:lnSpc>
              <a:spcBef>
                <a:spcPts val="0"/>
              </a:spcBef>
              <a:buClr>
                <a:srgbClr val="066D8E"/>
              </a:buClr>
              <a:buNone/>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Where is there will and urgency to do something different?</a:t>
            </a:r>
          </a:p>
          <a:p>
            <a:pPr marL="0" indent="0">
              <a:lnSpc>
                <a:spcPct val="100000"/>
              </a:lnSpc>
              <a:spcBef>
                <a:spcPts val="0"/>
              </a:spcBef>
              <a:buClr>
                <a:srgbClr val="066D8E"/>
              </a:buClr>
              <a:buNone/>
            </a:pPr>
            <a:endParaRPr lang="en-GB" sz="1600">
              <a:latin typeface="Montserrat" panose="00000500000000000000" pitchFamily="2" charset="0"/>
            </a:endParaRPr>
          </a:p>
          <a:p>
            <a:pPr>
              <a:lnSpc>
                <a:spcPct val="100000"/>
              </a:lnSpc>
              <a:spcBef>
                <a:spcPts val="0"/>
              </a:spcBef>
              <a:buClr>
                <a:srgbClr val="066D8E"/>
              </a:buClr>
              <a:buFont typeface="Wingdings" panose="05000000000000000000" pitchFamily="2" charset="2"/>
              <a:buChar char="Ø"/>
            </a:pPr>
            <a:r>
              <a:rPr lang="en-GB" sz="1600">
                <a:latin typeface="Montserrat" panose="00000500000000000000" pitchFamily="2" charset="0"/>
              </a:rPr>
              <a:t>Is there any existing work</a:t>
            </a:r>
          </a:p>
        </p:txBody>
      </p:sp>
      <p:pic>
        <p:nvPicPr>
          <p:cNvPr id="4" name="Picture 3">
            <a:extLst>
              <a:ext uri="{FF2B5EF4-FFF2-40B4-BE49-F238E27FC236}">
                <a16:creationId xmlns:a16="http://schemas.microsoft.com/office/drawing/2014/main" id="{71DC095F-27D9-3241-DB5E-AC538A6BE6FF}"/>
              </a:ext>
            </a:extLst>
          </p:cNvPr>
          <p:cNvPicPr>
            <a:picLocks noChangeAspect="1"/>
          </p:cNvPicPr>
          <p:nvPr/>
        </p:nvPicPr>
        <p:blipFill>
          <a:blip r:embed="rId3"/>
          <a:stretch>
            <a:fillRect/>
          </a:stretch>
        </p:blipFill>
        <p:spPr>
          <a:xfrm>
            <a:off x="684451" y="1899379"/>
            <a:ext cx="2339680" cy="792195"/>
          </a:xfrm>
          <a:prstGeom prst="rect">
            <a:avLst/>
          </a:prstGeom>
        </p:spPr>
      </p:pic>
      <p:pic>
        <p:nvPicPr>
          <p:cNvPr id="6" name="Picture 5">
            <a:extLst>
              <a:ext uri="{FF2B5EF4-FFF2-40B4-BE49-F238E27FC236}">
                <a16:creationId xmlns:a16="http://schemas.microsoft.com/office/drawing/2014/main" id="{31E65D92-4566-8B8C-C5F7-793D0A0D7014}"/>
              </a:ext>
            </a:extLst>
          </p:cNvPr>
          <p:cNvPicPr>
            <a:picLocks noChangeAspect="1"/>
          </p:cNvPicPr>
          <p:nvPr/>
        </p:nvPicPr>
        <p:blipFill>
          <a:blip r:embed="rId4"/>
          <a:stretch>
            <a:fillRect/>
          </a:stretch>
        </p:blipFill>
        <p:spPr>
          <a:xfrm>
            <a:off x="3658057" y="1646281"/>
            <a:ext cx="1808055" cy="792195"/>
          </a:xfrm>
          <a:prstGeom prst="rect">
            <a:avLst/>
          </a:prstGeom>
        </p:spPr>
      </p:pic>
      <p:pic>
        <p:nvPicPr>
          <p:cNvPr id="9" name="Picture 8">
            <a:extLst>
              <a:ext uri="{FF2B5EF4-FFF2-40B4-BE49-F238E27FC236}">
                <a16:creationId xmlns:a16="http://schemas.microsoft.com/office/drawing/2014/main" id="{5CE028AF-97B1-E462-15C5-95DA98082B78}"/>
              </a:ext>
            </a:extLst>
          </p:cNvPr>
          <p:cNvPicPr>
            <a:picLocks noChangeAspect="1"/>
          </p:cNvPicPr>
          <p:nvPr/>
        </p:nvPicPr>
        <p:blipFill>
          <a:blip r:embed="rId5"/>
          <a:stretch>
            <a:fillRect/>
          </a:stretch>
        </p:blipFill>
        <p:spPr>
          <a:xfrm>
            <a:off x="5860885" y="2032003"/>
            <a:ext cx="2625716" cy="857370"/>
          </a:xfrm>
          <a:prstGeom prst="rect">
            <a:avLst/>
          </a:prstGeom>
        </p:spPr>
      </p:pic>
      <p:pic>
        <p:nvPicPr>
          <p:cNvPr id="11" name="Picture 10">
            <a:extLst>
              <a:ext uri="{FF2B5EF4-FFF2-40B4-BE49-F238E27FC236}">
                <a16:creationId xmlns:a16="http://schemas.microsoft.com/office/drawing/2014/main" id="{E4E8A436-9CCB-C67C-7776-DE8CE54E933B}"/>
              </a:ext>
            </a:extLst>
          </p:cNvPr>
          <p:cNvPicPr>
            <a:picLocks noChangeAspect="1"/>
          </p:cNvPicPr>
          <p:nvPr/>
        </p:nvPicPr>
        <p:blipFill>
          <a:blip r:embed="rId6"/>
          <a:stretch>
            <a:fillRect/>
          </a:stretch>
        </p:blipFill>
        <p:spPr>
          <a:xfrm>
            <a:off x="7908094" y="1107183"/>
            <a:ext cx="2417007" cy="792196"/>
          </a:xfrm>
          <a:prstGeom prst="rect">
            <a:avLst/>
          </a:prstGeom>
        </p:spPr>
      </p:pic>
      <p:pic>
        <p:nvPicPr>
          <p:cNvPr id="13" name="Picture 12">
            <a:extLst>
              <a:ext uri="{FF2B5EF4-FFF2-40B4-BE49-F238E27FC236}">
                <a16:creationId xmlns:a16="http://schemas.microsoft.com/office/drawing/2014/main" id="{3F99251D-0291-D540-5150-B70756DBCC78}"/>
              </a:ext>
            </a:extLst>
          </p:cNvPr>
          <p:cNvPicPr>
            <a:picLocks noChangeAspect="1"/>
          </p:cNvPicPr>
          <p:nvPr/>
        </p:nvPicPr>
        <p:blipFill>
          <a:blip r:embed="rId7"/>
          <a:stretch>
            <a:fillRect/>
          </a:stretch>
        </p:blipFill>
        <p:spPr>
          <a:xfrm>
            <a:off x="9495879" y="2032003"/>
            <a:ext cx="2324577" cy="1106437"/>
          </a:xfrm>
          <a:prstGeom prst="rect">
            <a:avLst/>
          </a:prstGeom>
        </p:spPr>
      </p:pic>
      <p:pic>
        <p:nvPicPr>
          <p:cNvPr id="15" name="Picture 14">
            <a:extLst>
              <a:ext uri="{FF2B5EF4-FFF2-40B4-BE49-F238E27FC236}">
                <a16:creationId xmlns:a16="http://schemas.microsoft.com/office/drawing/2014/main" id="{0EB5A362-D53B-F250-DEC1-7D6DF502223B}"/>
              </a:ext>
            </a:extLst>
          </p:cNvPr>
          <p:cNvPicPr>
            <a:picLocks noChangeAspect="1"/>
          </p:cNvPicPr>
          <p:nvPr/>
        </p:nvPicPr>
        <p:blipFill>
          <a:blip r:embed="rId8"/>
          <a:stretch>
            <a:fillRect/>
          </a:stretch>
        </p:blipFill>
        <p:spPr>
          <a:xfrm>
            <a:off x="9619874" y="3596810"/>
            <a:ext cx="2200582" cy="628738"/>
          </a:xfrm>
          <a:prstGeom prst="rect">
            <a:avLst/>
          </a:prstGeom>
        </p:spPr>
      </p:pic>
      <p:pic>
        <p:nvPicPr>
          <p:cNvPr id="17" name="Picture 16">
            <a:extLst>
              <a:ext uri="{FF2B5EF4-FFF2-40B4-BE49-F238E27FC236}">
                <a16:creationId xmlns:a16="http://schemas.microsoft.com/office/drawing/2014/main" id="{37BFC9BB-0003-12D9-8BB5-8CF6A10BC1AB}"/>
              </a:ext>
            </a:extLst>
          </p:cNvPr>
          <p:cNvPicPr>
            <a:picLocks noChangeAspect="1"/>
          </p:cNvPicPr>
          <p:nvPr/>
        </p:nvPicPr>
        <p:blipFill>
          <a:blip r:embed="rId9"/>
          <a:stretch>
            <a:fillRect/>
          </a:stretch>
        </p:blipFill>
        <p:spPr>
          <a:xfrm>
            <a:off x="8398268" y="4508747"/>
            <a:ext cx="1905266" cy="876422"/>
          </a:xfrm>
          <a:prstGeom prst="rect">
            <a:avLst/>
          </a:prstGeom>
        </p:spPr>
      </p:pic>
    </p:spTree>
    <p:extLst>
      <p:ext uri="{BB962C8B-B14F-4D97-AF65-F5344CB8AC3E}">
        <p14:creationId xmlns:p14="http://schemas.microsoft.com/office/powerpoint/2010/main" val="3006545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71E2-94F6-34AD-3667-CC54CEB9A4D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DFE35C4-7FDC-DAC3-1676-0EB0BCE5722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E1D71A0-06F9-35FD-1023-FE84B235E628}"/>
              </a:ext>
            </a:extLst>
          </p:cNvPr>
          <p:cNvPicPr>
            <a:picLocks noChangeAspect="1"/>
          </p:cNvPicPr>
          <p:nvPr/>
        </p:nvPicPr>
        <p:blipFill>
          <a:blip r:embed="rId2"/>
          <a:stretch>
            <a:fillRect/>
          </a:stretch>
        </p:blipFill>
        <p:spPr>
          <a:xfrm>
            <a:off x="0" y="20153"/>
            <a:ext cx="12192000" cy="6817693"/>
          </a:xfrm>
          <a:prstGeom prst="rect">
            <a:avLst/>
          </a:prstGeom>
        </p:spPr>
      </p:pic>
    </p:spTree>
    <p:extLst>
      <p:ext uri="{BB962C8B-B14F-4D97-AF65-F5344CB8AC3E}">
        <p14:creationId xmlns:p14="http://schemas.microsoft.com/office/powerpoint/2010/main" val="2313682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271B1-626A-6AD9-F56D-8B79F815983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F547925-5794-450D-1F1B-AFF54E7B0E0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E9EB54C-ADC5-EFAA-84EB-F0299BCB904D}"/>
              </a:ext>
            </a:extLst>
          </p:cNvPr>
          <p:cNvPicPr>
            <a:picLocks noChangeAspect="1"/>
          </p:cNvPicPr>
          <p:nvPr/>
        </p:nvPicPr>
        <p:blipFill>
          <a:blip r:embed="rId2"/>
          <a:stretch>
            <a:fillRect/>
          </a:stretch>
        </p:blipFill>
        <p:spPr>
          <a:xfrm>
            <a:off x="0" y="236306"/>
            <a:ext cx="12192000" cy="6524090"/>
          </a:xfrm>
          <a:prstGeom prst="rect">
            <a:avLst/>
          </a:prstGeom>
        </p:spPr>
      </p:pic>
    </p:spTree>
    <p:extLst>
      <p:ext uri="{BB962C8B-B14F-4D97-AF65-F5344CB8AC3E}">
        <p14:creationId xmlns:p14="http://schemas.microsoft.com/office/powerpoint/2010/main" val="4082677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C370-DB54-E246-6EE0-D5780275440D}"/>
              </a:ext>
            </a:extLst>
          </p:cNvPr>
          <p:cNvSpPr>
            <a:spLocks noGrp="1"/>
          </p:cNvSpPr>
          <p:nvPr>
            <p:ph type="title"/>
          </p:nvPr>
        </p:nvSpPr>
        <p:spPr/>
        <p:txBody>
          <a:bodyPr/>
          <a:lstStyle/>
          <a:p>
            <a:r>
              <a:rPr lang="en-GB"/>
              <a:t>Population Groups for AMHE</a:t>
            </a:r>
          </a:p>
        </p:txBody>
      </p:sp>
      <p:sp>
        <p:nvSpPr>
          <p:cNvPr id="3" name="Content Placeholder 2">
            <a:extLst>
              <a:ext uri="{FF2B5EF4-FFF2-40B4-BE49-F238E27FC236}">
                <a16:creationId xmlns:a16="http://schemas.microsoft.com/office/drawing/2014/main" id="{350EBECD-DBBB-E502-8556-4ED8C33D5ABC}"/>
              </a:ext>
            </a:extLst>
          </p:cNvPr>
          <p:cNvSpPr>
            <a:spLocks noGrp="1"/>
          </p:cNvSpPr>
          <p:nvPr>
            <p:ph idx="1"/>
          </p:nvPr>
        </p:nvSpPr>
        <p:spPr/>
        <p:txBody>
          <a:bodyPr/>
          <a:lstStyle/>
          <a:p>
            <a:r>
              <a:rPr lang="en-GB" b="1"/>
              <a:t>Refugees, asylum seekers and migrants</a:t>
            </a:r>
          </a:p>
          <a:p>
            <a:r>
              <a:rPr lang="en-GB"/>
              <a:t>Children and Young People</a:t>
            </a:r>
          </a:p>
          <a:p>
            <a:r>
              <a:rPr lang="en-GB"/>
              <a:t>People who are neurodivergent</a:t>
            </a:r>
          </a:p>
          <a:p>
            <a:pPr marL="0" indent="0">
              <a:buNone/>
            </a:pPr>
            <a:endParaRPr lang="en-GB"/>
          </a:p>
        </p:txBody>
      </p:sp>
    </p:spTree>
    <p:extLst>
      <p:ext uri="{BB962C8B-B14F-4D97-AF65-F5344CB8AC3E}">
        <p14:creationId xmlns:p14="http://schemas.microsoft.com/office/powerpoint/2010/main" val="277283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5D3C-90D2-6AD1-B472-8954C9C5657C}"/>
              </a:ext>
            </a:extLst>
          </p:cNvPr>
          <p:cNvSpPr>
            <a:spLocks noGrp="1"/>
          </p:cNvSpPr>
          <p:nvPr>
            <p:ph type="title"/>
          </p:nvPr>
        </p:nvSpPr>
        <p:spPr>
          <a:xfrm>
            <a:off x="544530" y="365125"/>
            <a:ext cx="10809270" cy="1325563"/>
          </a:xfrm>
        </p:spPr>
        <p:txBody>
          <a:bodyPr>
            <a:normAutofit fontScale="90000"/>
          </a:bodyPr>
          <a:lstStyle/>
          <a:p>
            <a:r>
              <a:rPr lang="en-GB" b="1"/>
              <a:t>Sub group - Refugees, asylum seekers and migrants</a:t>
            </a:r>
            <a:br>
              <a:rPr lang="en-GB"/>
            </a:br>
            <a:endParaRPr lang="en-GB"/>
          </a:p>
        </p:txBody>
      </p:sp>
      <p:sp>
        <p:nvSpPr>
          <p:cNvPr id="3" name="Content Placeholder 2">
            <a:extLst>
              <a:ext uri="{FF2B5EF4-FFF2-40B4-BE49-F238E27FC236}">
                <a16:creationId xmlns:a16="http://schemas.microsoft.com/office/drawing/2014/main" id="{6AF1C6F4-312F-2CF2-2BDA-A599ECA262D7}"/>
              </a:ext>
            </a:extLst>
          </p:cNvPr>
          <p:cNvSpPr>
            <a:spLocks noGrp="1"/>
          </p:cNvSpPr>
          <p:nvPr>
            <p:ph idx="1"/>
          </p:nvPr>
        </p:nvSpPr>
        <p:spPr/>
        <p:txBody>
          <a:bodyPr/>
          <a:lstStyle/>
          <a:p>
            <a:r>
              <a:rPr lang="en-GB"/>
              <a:t>NHFT</a:t>
            </a:r>
          </a:p>
          <a:p>
            <a:endParaRPr lang="en-GB"/>
          </a:p>
          <a:p>
            <a:r>
              <a:rPr lang="en-GB"/>
              <a:t>West Northamptonshire Council</a:t>
            </a:r>
          </a:p>
          <a:p>
            <a:endParaRPr lang="en-GB"/>
          </a:p>
          <a:p>
            <a:r>
              <a:rPr lang="en-GB"/>
              <a:t>Integrated Care System</a:t>
            </a:r>
          </a:p>
          <a:p>
            <a:endParaRPr lang="en-GB"/>
          </a:p>
          <a:p>
            <a:r>
              <a:rPr lang="en-GB"/>
              <a:t>Space 2 Talk</a:t>
            </a:r>
          </a:p>
        </p:txBody>
      </p:sp>
    </p:spTree>
    <p:extLst>
      <p:ext uri="{BB962C8B-B14F-4D97-AF65-F5344CB8AC3E}">
        <p14:creationId xmlns:p14="http://schemas.microsoft.com/office/powerpoint/2010/main" val="423905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8431-CAA5-A657-3BCA-6FA1ECE65F9C}"/>
              </a:ext>
            </a:extLst>
          </p:cNvPr>
          <p:cNvSpPr>
            <a:spLocks noGrp="1"/>
          </p:cNvSpPr>
          <p:nvPr>
            <p:ph type="title"/>
          </p:nvPr>
        </p:nvSpPr>
        <p:spPr/>
        <p:txBody>
          <a:bodyPr/>
          <a:lstStyle/>
          <a:p>
            <a:r>
              <a:rPr lang="en-GB"/>
              <a:t>3 Part Data Review</a:t>
            </a:r>
          </a:p>
        </p:txBody>
      </p:sp>
      <p:sp>
        <p:nvSpPr>
          <p:cNvPr id="3" name="Content Placeholder 2">
            <a:extLst>
              <a:ext uri="{FF2B5EF4-FFF2-40B4-BE49-F238E27FC236}">
                <a16:creationId xmlns:a16="http://schemas.microsoft.com/office/drawing/2014/main" id="{7A43C5BE-3DA7-7DDB-6590-43E50BA4D9DD}"/>
              </a:ext>
            </a:extLst>
          </p:cNvPr>
          <p:cNvSpPr>
            <a:spLocks noGrp="1"/>
          </p:cNvSpPr>
          <p:nvPr>
            <p:ph idx="1"/>
          </p:nvPr>
        </p:nvSpPr>
        <p:spPr/>
        <p:txBody>
          <a:bodyPr>
            <a:normAutofit fontScale="85000" lnSpcReduction="20000"/>
          </a:bodyPr>
          <a:lstStyle/>
          <a:p>
            <a:r>
              <a:rPr lang="en-GB"/>
              <a:t>Reviewing available data</a:t>
            </a:r>
          </a:p>
          <a:p>
            <a:pPr lvl="1"/>
            <a:r>
              <a:rPr lang="en-GB" i="1"/>
              <a:t>What data????????	</a:t>
            </a:r>
          </a:p>
          <a:p>
            <a:pPr lvl="1"/>
            <a:r>
              <a:rPr lang="en-GB" b="1" i="1"/>
              <a:t>Asylum Seekers, Refugees and Resettled People</a:t>
            </a:r>
          </a:p>
          <a:p>
            <a:pPr marL="457200" lvl="1" indent="0">
              <a:buNone/>
            </a:pPr>
            <a:r>
              <a:rPr lang="en-GB"/>
              <a:t>	</a:t>
            </a:r>
          </a:p>
          <a:p>
            <a:r>
              <a:rPr lang="en-GB" b="1" u="sng"/>
              <a:t>Engaging with care/support teams</a:t>
            </a:r>
          </a:p>
          <a:p>
            <a:pPr lvl="1"/>
            <a:r>
              <a:rPr lang="en-GB"/>
              <a:t>What services do you currently deliver to Asylum Seekers, Refugees and Resettled People in Northamptonshire? What unmet needs are you aware of? </a:t>
            </a:r>
          </a:p>
          <a:p>
            <a:pPr lvl="1"/>
            <a:r>
              <a:rPr lang="en-GB"/>
              <a:t>Thinking about the with this group (e.g. cultural, logistic), how confident do you feel to provide a service for this group? </a:t>
            </a:r>
          </a:p>
          <a:p>
            <a:pPr lvl="1"/>
            <a:r>
              <a:rPr lang="en-GB"/>
              <a:t>If you were to create or design a new system for this population, what would that be? What would be the key elements in that design? </a:t>
            </a:r>
          </a:p>
          <a:p>
            <a:pPr lvl="1"/>
            <a:r>
              <a:rPr lang="en-GB"/>
              <a:t>What do you think are the existing challenges to engage this group and to provide a service for them? </a:t>
            </a:r>
          </a:p>
          <a:p>
            <a:pPr marL="457200" lvl="1" indent="0">
              <a:buNone/>
            </a:pPr>
            <a:endParaRPr lang="en-GB" b="1" u="sng"/>
          </a:p>
          <a:p>
            <a:r>
              <a:rPr lang="en-GB"/>
              <a:t>Engaging with service users/carers</a:t>
            </a:r>
          </a:p>
        </p:txBody>
      </p:sp>
    </p:spTree>
    <p:extLst>
      <p:ext uri="{BB962C8B-B14F-4D97-AF65-F5344CB8AC3E}">
        <p14:creationId xmlns:p14="http://schemas.microsoft.com/office/powerpoint/2010/main" val="2385894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1185-F3C7-CB2A-D252-FBAADD0DD145}"/>
              </a:ext>
            </a:extLst>
          </p:cNvPr>
          <p:cNvSpPr>
            <a:spLocks noGrp="1"/>
          </p:cNvSpPr>
          <p:nvPr>
            <p:ph type="title"/>
          </p:nvPr>
        </p:nvSpPr>
        <p:spPr/>
        <p:txBody>
          <a:bodyPr/>
          <a:lstStyle/>
          <a:p>
            <a:r>
              <a:rPr lang="en-GB" b="1"/>
              <a:t>Challenges</a:t>
            </a:r>
          </a:p>
        </p:txBody>
      </p:sp>
      <p:sp>
        <p:nvSpPr>
          <p:cNvPr id="3" name="Content Placeholder 2">
            <a:extLst>
              <a:ext uri="{FF2B5EF4-FFF2-40B4-BE49-F238E27FC236}">
                <a16:creationId xmlns:a16="http://schemas.microsoft.com/office/drawing/2014/main" id="{CE6FA3E3-3D53-4FCA-2D4E-3F7A937987E5}"/>
              </a:ext>
            </a:extLst>
          </p:cNvPr>
          <p:cNvSpPr>
            <a:spLocks noGrp="1"/>
          </p:cNvSpPr>
          <p:nvPr>
            <p:ph idx="1"/>
          </p:nvPr>
        </p:nvSpPr>
        <p:spPr/>
        <p:txBody>
          <a:bodyPr/>
          <a:lstStyle/>
          <a:p>
            <a:r>
              <a:rPr lang="en-GB"/>
              <a:t>Time and space</a:t>
            </a:r>
          </a:p>
          <a:p>
            <a:pPr marL="0" indent="0">
              <a:buNone/>
            </a:pPr>
            <a:endParaRPr lang="en-GB"/>
          </a:p>
          <a:p>
            <a:r>
              <a:rPr lang="en-GB"/>
              <a:t>Financial</a:t>
            </a:r>
          </a:p>
          <a:p>
            <a:pPr marL="0" indent="0">
              <a:buNone/>
            </a:pPr>
            <a:endParaRPr lang="en-GB"/>
          </a:p>
          <a:p>
            <a:r>
              <a:rPr lang="en-GB"/>
              <a:t>Data</a:t>
            </a:r>
          </a:p>
          <a:p>
            <a:pPr marL="0" indent="0">
              <a:buNone/>
            </a:pPr>
            <a:endParaRPr lang="en-GB"/>
          </a:p>
          <a:p>
            <a:r>
              <a:rPr lang="en-GB"/>
              <a:t>Government policy</a:t>
            </a:r>
          </a:p>
          <a:p>
            <a:endParaRPr lang="en-GB"/>
          </a:p>
        </p:txBody>
      </p:sp>
    </p:spTree>
    <p:extLst>
      <p:ext uri="{BB962C8B-B14F-4D97-AF65-F5344CB8AC3E}">
        <p14:creationId xmlns:p14="http://schemas.microsoft.com/office/powerpoint/2010/main" val="94798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94392-E89F-4EF1-8D12-BC007DA96103}"/>
              </a:ext>
            </a:extLst>
          </p:cNvPr>
          <p:cNvSpPr>
            <a:spLocks noGrp="1"/>
          </p:cNvSpPr>
          <p:nvPr>
            <p:ph idx="1"/>
          </p:nvPr>
        </p:nvSpPr>
        <p:spPr>
          <a:xfrm>
            <a:off x="732024" y="1472475"/>
            <a:ext cx="10919506" cy="4351338"/>
          </a:xfrm>
        </p:spPr>
        <p:txBody>
          <a:bodyPr vert="horz" lIns="91440" tIns="45720" rIns="91440" bIns="45720" rtlCol="0" anchor="t">
            <a:normAutofit/>
          </a:bodyPr>
          <a:lstStyle/>
          <a:p>
            <a:pPr>
              <a:lnSpc>
                <a:spcPct val="110000"/>
              </a:lnSpc>
              <a:spcAft>
                <a:spcPts val="1800"/>
              </a:spcAft>
            </a:pPr>
            <a:r>
              <a:rPr lang="en-US" sz="2000">
                <a:latin typeface="Montserrat"/>
              </a:rPr>
              <a:t>Toilets are located to the right of the lifts on level 1 (men’s and women’s toilets) and the ground floor (gender neutral toilets and disabled toilets). </a:t>
            </a:r>
            <a:endParaRPr lang="en-US"/>
          </a:p>
          <a:p>
            <a:pPr>
              <a:lnSpc>
                <a:spcPct val="110000"/>
              </a:lnSpc>
              <a:spcAft>
                <a:spcPts val="1800"/>
              </a:spcAft>
            </a:pPr>
            <a:r>
              <a:rPr lang="en-GB" sz="2000">
                <a:latin typeface="Montserrat"/>
              </a:rPr>
              <a:t>Lunch will be from 12:40-13:25 and will be served in Room 1.6  </a:t>
            </a:r>
          </a:p>
          <a:p>
            <a:pPr>
              <a:lnSpc>
                <a:spcPct val="110000"/>
              </a:lnSpc>
              <a:spcAft>
                <a:spcPts val="1800"/>
              </a:spcAft>
            </a:pPr>
            <a:r>
              <a:rPr lang="en-US" sz="2000">
                <a:latin typeface="Montserrat"/>
              </a:rPr>
              <a:t>Room 1.2is available if anyone needs to take a break at any point to decompress or needs some quiet time</a:t>
            </a:r>
          </a:p>
          <a:p>
            <a:pPr>
              <a:lnSpc>
                <a:spcPct val="110000"/>
              </a:lnSpc>
              <a:spcAft>
                <a:spcPts val="1800"/>
              </a:spcAft>
            </a:pPr>
            <a:r>
              <a:rPr lang="en-US" sz="2000">
                <a:latin typeface="Montserrat"/>
              </a:rPr>
              <a:t>Room 1.1 is available for those who may need to take calls during the day</a:t>
            </a:r>
            <a:endParaRPr lang="en-US"/>
          </a:p>
          <a:p>
            <a:pPr>
              <a:lnSpc>
                <a:spcPct val="110000"/>
              </a:lnSpc>
              <a:spcAft>
                <a:spcPts val="1800"/>
              </a:spcAft>
            </a:pPr>
            <a:r>
              <a:rPr lang="en-US" sz="2000">
                <a:latin typeface="Montserrat"/>
              </a:rPr>
              <a:t>Female faith room is  on the ground floor faith room, male faith room is lower ground floor faith room. </a:t>
            </a:r>
            <a:endParaRPr lang="en-US" sz="2000">
              <a:latin typeface="Montserrat" panose="00000500000000000000" pitchFamily="2" charset="0"/>
            </a:endParaRPr>
          </a:p>
        </p:txBody>
      </p:sp>
      <p:sp>
        <p:nvSpPr>
          <p:cNvPr id="4" name="TextBox 3">
            <a:extLst>
              <a:ext uri="{FF2B5EF4-FFF2-40B4-BE49-F238E27FC236}">
                <a16:creationId xmlns:a16="http://schemas.microsoft.com/office/drawing/2014/main" id="{E14A4427-FD83-414B-8217-D0E4C60CF350}"/>
              </a:ext>
            </a:extLst>
          </p:cNvPr>
          <p:cNvSpPr txBox="1"/>
          <p:nvPr/>
        </p:nvSpPr>
        <p:spPr>
          <a:xfrm>
            <a:off x="732024" y="574625"/>
            <a:ext cx="8200103"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Housekeeping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6603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C682-625F-538B-E236-D974E9BECE96}"/>
              </a:ext>
            </a:extLst>
          </p:cNvPr>
          <p:cNvSpPr>
            <a:spLocks noGrp="1"/>
          </p:cNvSpPr>
          <p:nvPr>
            <p:ph type="title"/>
          </p:nvPr>
        </p:nvSpPr>
        <p:spPr>
          <a:xfrm>
            <a:off x="838200" y="365126"/>
            <a:ext cx="10515600" cy="713662"/>
          </a:xfrm>
        </p:spPr>
        <p:txBody>
          <a:bodyPr>
            <a:normAutofit fontScale="90000"/>
          </a:bodyPr>
          <a:lstStyle/>
          <a:p>
            <a:br>
              <a:rPr lang="en-GB"/>
            </a:br>
            <a:r>
              <a:rPr lang="en-GB"/>
              <a:t>What do we want to achieve?</a:t>
            </a:r>
          </a:p>
        </p:txBody>
      </p:sp>
      <p:pic>
        <p:nvPicPr>
          <p:cNvPr id="5" name="Content Placeholder 4">
            <a:extLst>
              <a:ext uri="{FF2B5EF4-FFF2-40B4-BE49-F238E27FC236}">
                <a16:creationId xmlns:a16="http://schemas.microsoft.com/office/drawing/2014/main" id="{82A70BFB-6028-A529-B6F6-398E093FFCF2}"/>
              </a:ext>
            </a:extLst>
          </p:cNvPr>
          <p:cNvPicPr>
            <a:picLocks noGrp="1" noChangeAspect="1"/>
          </p:cNvPicPr>
          <p:nvPr>
            <p:ph idx="1"/>
          </p:nvPr>
        </p:nvPicPr>
        <p:blipFill>
          <a:blip r:embed="rId2"/>
          <a:stretch>
            <a:fillRect/>
          </a:stretch>
        </p:blipFill>
        <p:spPr>
          <a:xfrm>
            <a:off x="838200" y="1479480"/>
            <a:ext cx="9918843" cy="4646186"/>
          </a:xfrm>
        </p:spPr>
      </p:pic>
    </p:spTree>
    <p:extLst>
      <p:ext uri="{BB962C8B-B14F-4D97-AF65-F5344CB8AC3E}">
        <p14:creationId xmlns:p14="http://schemas.microsoft.com/office/powerpoint/2010/main" val="16229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8042" y="1046552"/>
            <a:ext cx="10907874" cy="2113585"/>
          </a:xfrm>
        </p:spPr>
        <p:txBody>
          <a:bodyPr>
            <a:noAutofit/>
          </a:bodyPr>
          <a:lstStyle/>
          <a:p>
            <a:r>
              <a:rPr lang="en-US" b="1" dirty="0">
                <a:solidFill>
                  <a:srgbClr val="FFFF00"/>
                </a:solidFill>
                <a:latin typeface="Arial" panose="020B0604020202020204" pitchFamily="34" charset="0"/>
                <a:cs typeface="Arial" panose="020B0604020202020204" pitchFamily="34" charset="0"/>
              </a:rPr>
              <a:t>SHIFA: The Asylum Seekers and Refugees Clinic in Norwich, Norfolk:</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Challenges and opportunities </a:t>
            </a:r>
            <a:br>
              <a:rPr lang="en-US" b="1" dirty="0"/>
            </a:br>
            <a:endParaRPr lang="en-US" b="1" dirty="0"/>
          </a:p>
        </p:txBody>
      </p:sp>
      <p:sp>
        <p:nvSpPr>
          <p:cNvPr id="3" name="Subtitle 2"/>
          <p:cNvSpPr>
            <a:spLocks noGrp="1"/>
          </p:cNvSpPr>
          <p:nvPr>
            <p:ph type="subTitle" idx="1"/>
          </p:nvPr>
        </p:nvSpPr>
        <p:spPr>
          <a:xfrm>
            <a:off x="343270" y="4578113"/>
            <a:ext cx="6604000" cy="1752600"/>
          </a:xfrm>
        </p:spPr>
        <p:txBody>
          <a:bodyPr/>
          <a:lstStyle/>
          <a:p>
            <a:r>
              <a:rPr lang="en-US" b="1" dirty="0">
                <a:latin typeface="Arial" panose="020B0604020202020204" pitchFamily="34" charset="0"/>
                <a:cs typeface="Arial" panose="020B0604020202020204" pitchFamily="34" charset="0"/>
              </a:rPr>
              <a:t>Yasir Hameed</a:t>
            </a:r>
          </a:p>
          <a:p>
            <a:r>
              <a:rPr lang="en-US" b="1" dirty="0">
                <a:latin typeface="Arial" panose="020B0604020202020204" pitchFamily="34" charset="0"/>
                <a:cs typeface="Arial" panose="020B0604020202020204" pitchFamily="34" charset="0"/>
              </a:rPr>
              <a:t>Consultant Psychiatrist</a:t>
            </a:r>
          </a:p>
          <a:p>
            <a:r>
              <a:rPr lang="en-US" b="1" dirty="0">
                <a:latin typeface="Arial" panose="020B0604020202020204" pitchFamily="34" charset="0"/>
                <a:cs typeface="Arial" panose="020B0604020202020204" pitchFamily="34" charset="0"/>
              </a:rPr>
              <a:t>Norfolk and Suffolk NHS Foundation Trust</a:t>
            </a:r>
          </a:p>
        </p:txBody>
      </p:sp>
      <p:pic>
        <p:nvPicPr>
          <p:cNvPr id="4" name="Picture 3">
            <a:extLst>
              <a:ext uri="{FF2B5EF4-FFF2-40B4-BE49-F238E27FC236}">
                <a16:creationId xmlns:a16="http://schemas.microsoft.com/office/drawing/2014/main" id="{6AACBFD8-2DE2-48BD-ACEC-B324C7D12BCB}"/>
              </a:ext>
            </a:extLst>
          </p:cNvPr>
          <p:cNvPicPr>
            <a:picLocks noChangeAspect="1"/>
          </p:cNvPicPr>
          <p:nvPr/>
        </p:nvPicPr>
        <p:blipFill>
          <a:blip r:embed="rId3"/>
          <a:stretch>
            <a:fillRect/>
          </a:stretch>
        </p:blipFill>
        <p:spPr>
          <a:xfrm>
            <a:off x="7935494" y="3665621"/>
            <a:ext cx="4256506" cy="3192379"/>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BA51-DAC8-4BE2-8B94-8BD1CE54FF0E}"/>
              </a:ext>
            </a:extLst>
          </p:cNvPr>
          <p:cNvSpPr>
            <a:spLocks noGrp="1"/>
          </p:cNvSpPr>
          <p:nvPr>
            <p:ph type="title"/>
          </p:nvPr>
        </p:nvSpPr>
        <p:spPr>
          <a:xfrm>
            <a:off x="514710" y="521898"/>
            <a:ext cx="10972800" cy="1066800"/>
          </a:xfrm>
        </p:spPr>
        <p:txBody>
          <a:bodyPr>
            <a:normAutofit/>
          </a:bodyPr>
          <a:lstStyle/>
          <a:p>
            <a:r>
              <a:rPr lang="en-US" b="1">
                <a:latin typeface="Arial" panose="020B0604020202020204" pitchFamily="34" charset="0"/>
                <a:cs typeface="Arial" panose="020B0604020202020204" pitchFamily="34" charset="0"/>
              </a:rPr>
              <a:t>What is the SHIFA clinic? </a:t>
            </a:r>
            <a:endParaRPr lang="en-GB"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719489-F3AA-45A2-81FF-452CD490345A}"/>
              </a:ext>
            </a:extLst>
          </p:cNvPr>
          <p:cNvSpPr>
            <a:spLocks noGrp="1"/>
          </p:cNvSpPr>
          <p:nvPr>
            <p:ph idx="1"/>
          </p:nvPr>
        </p:nvSpPr>
        <p:spPr>
          <a:xfrm>
            <a:off x="86088" y="1381676"/>
            <a:ext cx="10132856" cy="5207588"/>
          </a:xfrm>
        </p:spPr>
        <p:txBody>
          <a:bodyPr>
            <a:normAutofit fontScale="55000" lnSpcReduction="20000"/>
          </a:bodyPr>
          <a:lstStyle/>
          <a:p>
            <a:endParaRPr lang="en-GB" sz="3500" dirty="0">
              <a:latin typeface="Arial" panose="020B0604020202020204" pitchFamily="34" charset="0"/>
              <a:cs typeface="Arial" panose="020B0604020202020204" pitchFamily="34" charset="0"/>
            </a:endParaRPr>
          </a:p>
          <a:p>
            <a:r>
              <a:rPr lang="en-GB" sz="3500" dirty="0">
                <a:latin typeface="Arial" panose="020B0604020202020204" pitchFamily="34" charset="0"/>
                <a:cs typeface="Arial" panose="020B0604020202020204" pitchFamily="34" charset="0"/>
              </a:rPr>
              <a:t>SHIFA (Supporting Holistic and Integrated Assessment for Forced Migrants)</a:t>
            </a:r>
          </a:p>
          <a:p>
            <a:endParaRPr lang="en-GB" sz="3500" dirty="0">
              <a:latin typeface="Arial" panose="020B0604020202020204" pitchFamily="34" charset="0"/>
              <a:cs typeface="Arial" panose="020B0604020202020204" pitchFamily="34" charset="0"/>
            </a:endParaRPr>
          </a:p>
          <a:p>
            <a:r>
              <a:rPr lang="en-GB" sz="3500" dirty="0">
                <a:latin typeface="Arial" panose="020B0604020202020204" pitchFamily="34" charset="0"/>
                <a:cs typeface="Arial" panose="020B0604020202020204" pitchFamily="34" charset="0"/>
              </a:rPr>
              <a:t>Part of the </a:t>
            </a:r>
            <a:r>
              <a:rPr lang="en-GB" sz="3500" b="1" dirty="0">
                <a:latin typeface="Arial" panose="020B0604020202020204" pitchFamily="34" charset="0"/>
                <a:cs typeface="Arial" panose="020B0604020202020204" pitchFamily="34" charset="0"/>
              </a:rPr>
              <a:t>Advancing Mental Health Equalities </a:t>
            </a:r>
            <a:r>
              <a:rPr lang="en-GB" sz="3500" dirty="0">
                <a:latin typeface="Arial" panose="020B0604020202020204" pitchFamily="34" charset="0"/>
                <a:cs typeface="Arial" panose="020B0604020202020204" pitchFamily="34" charset="0"/>
              </a:rPr>
              <a:t>QI Collaborative, which the Royal College of Psychiatrists launched to reduce barriers to accessing mental health services for disadvantaged populations. </a:t>
            </a:r>
          </a:p>
          <a:p>
            <a:endParaRPr lang="en-GB"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Once monthly clinic based at the REST hub in Norwich (</a:t>
            </a:r>
            <a:r>
              <a:rPr lang="en-GB" sz="3500" dirty="0">
                <a:latin typeface="Arial" panose="020B0604020202020204" pitchFamily="34" charset="0"/>
                <a:cs typeface="Arial" panose="020B0604020202020204" pitchFamily="34" charset="0"/>
              </a:rPr>
              <a:t>the venue is run by the MIND)</a:t>
            </a:r>
          </a:p>
          <a:p>
            <a:endParaRPr lang="en-GB"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One Psychiatrist, one GP (Hannah Fox), two assistant psychologists (Izzy and Eirini) and psychiatric trainees. </a:t>
            </a:r>
          </a:p>
          <a:p>
            <a:endParaRPr lang="en-US"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Referrals received from primary care, social services (People from Abroad Team), charity </a:t>
            </a:r>
            <a:r>
              <a:rPr lang="en-US" sz="3500" dirty="0" err="1">
                <a:latin typeface="Arial" panose="020B0604020202020204" pitchFamily="34" charset="0"/>
                <a:cs typeface="Arial" panose="020B0604020202020204" pitchFamily="34" charset="0"/>
              </a:rPr>
              <a:t>organisations</a:t>
            </a:r>
            <a:r>
              <a:rPr lang="en-US" sz="3500" dirty="0">
                <a:latin typeface="Arial" panose="020B0604020202020204" pitchFamily="34" charset="0"/>
                <a:cs typeface="Arial" panose="020B0604020202020204" pitchFamily="34" charset="0"/>
              </a:rPr>
              <a:t>, Wellbeing service, inpatient and Community Mental Health Teams. </a:t>
            </a:r>
          </a:p>
          <a:p>
            <a:endParaRPr lang="en-US"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Referrals for all age groups are accepted</a:t>
            </a: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0FE60DC-7EE2-2F39-86EE-A1F9A9756C60}"/>
              </a:ext>
            </a:extLst>
          </p:cNvPr>
          <p:cNvPicPr>
            <a:picLocks noChangeAspect="1"/>
          </p:cNvPicPr>
          <p:nvPr/>
        </p:nvPicPr>
        <p:blipFill>
          <a:blip r:embed="rId2"/>
          <a:stretch>
            <a:fillRect/>
          </a:stretch>
        </p:blipFill>
        <p:spPr>
          <a:xfrm>
            <a:off x="9248350" y="5074571"/>
            <a:ext cx="2943649" cy="1774573"/>
          </a:xfrm>
          <a:prstGeom prst="rect">
            <a:avLst/>
          </a:prstGeom>
        </p:spPr>
      </p:pic>
    </p:spTree>
    <p:extLst>
      <p:ext uri="{BB962C8B-B14F-4D97-AF65-F5344CB8AC3E}">
        <p14:creationId xmlns:p14="http://schemas.microsoft.com/office/powerpoint/2010/main" val="37875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02FB9-3DB3-D908-68FA-75BCC04B3190}"/>
              </a:ext>
            </a:extLst>
          </p:cNvPr>
          <p:cNvSpPr>
            <a:spLocks noGrp="1"/>
          </p:cNvSpPr>
          <p:nvPr>
            <p:ph type="title"/>
          </p:nvPr>
        </p:nvSpPr>
        <p:spPr>
          <a:xfrm>
            <a:off x="609600" y="1143000"/>
            <a:ext cx="10972800" cy="1066800"/>
          </a:xfrm>
          <a:solidFill>
            <a:schemeClr val="tx2"/>
          </a:solidFill>
        </p:spPr>
        <p:txBody>
          <a:bodyPr anchor="ctr">
            <a:normAutofit/>
          </a:bodyPr>
          <a:lstStyle/>
          <a:p>
            <a:r>
              <a:rPr lang="en-US" sz="4800" b="1" dirty="0">
                <a:solidFill>
                  <a:srgbClr val="FFFF00"/>
                </a:solidFill>
                <a:latin typeface="Arial" panose="020B0604020202020204" pitchFamily="34" charset="0"/>
                <a:cs typeface="Arial" panose="020B0604020202020204" pitchFamily="34" charset="0"/>
              </a:rPr>
              <a:t>But how did we get there? </a:t>
            </a:r>
          </a:p>
        </p:txBody>
      </p:sp>
      <p:pic>
        <p:nvPicPr>
          <p:cNvPr id="6" name="Picture 5" descr="An astronaut walking on the moon with a flag&#10;&#10;Description automatically generated with low confidence">
            <a:extLst>
              <a:ext uri="{FF2B5EF4-FFF2-40B4-BE49-F238E27FC236}">
                <a16:creationId xmlns:a16="http://schemas.microsoft.com/office/drawing/2014/main" id="{3488F166-32B3-8786-CCAD-F54F7F344A6B}"/>
              </a:ext>
            </a:extLst>
          </p:cNvPr>
          <p:cNvPicPr>
            <a:picLocks noChangeAspect="1"/>
          </p:cNvPicPr>
          <p:nvPr/>
        </p:nvPicPr>
        <p:blipFill rotWithShape="1">
          <a:blip r:embed="rId2"/>
          <a:srcRect t="29008" b="31576"/>
          <a:stretch/>
        </p:blipFill>
        <p:spPr>
          <a:xfrm>
            <a:off x="609600" y="2249424"/>
            <a:ext cx="10972800" cy="4325112"/>
          </a:xfrm>
          <a:prstGeom prst="rect">
            <a:avLst/>
          </a:prstGeom>
          <a:noFill/>
        </p:spPr>
      </p:pic>
    </p:spTree>
    <p:extLst>
      <p:ext uri="{BB962C8B-B14F-4D97-AF65-F5344CB8AC3E}">
        <p14:creationId xmlns:p14="http://schemas.microsoft.com/office/powerpoint/2010/main" val="2474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02" y="697375"/>
            <a:ext cx="10972800" cy="1066800"/>
          </a:xfrm>
          <a:solidFill>
            <a:schemeClr val="accent2">
              <a:lumMod val="50000"/>
            </a:schemeClr>
          </a:solidFill>
          <a:ln>
            <a:solidFill>
              <a:srgbClr val="FFFF00"/>
            </a:solidFill>
          </a:ln>
        </p:spPr>
        <p:txBody>
          <a:bodyPr>
            <a:normAutofit/>
          </a:bodyPr>
          <a:lstStyle/>
          <a:p>
            <a:r>
              <a:rPr lang="en-GB" b="1" dirty="0">
                <a:solidFill>
                  <a:srgbClr val="FFFF00"/>
                </a:solidFill>
                <a:latin typeface="Arial" panose="020B0604020202020204" pitchFamily="34" charset="0"/>
                <a:cs typeface="Arial" panose="020B0604020202020204" pitchFamily="34" charset="0"/>
              </a:rPr>
              <a:t>My personal experience</a:t>
            </a:r>
          </a:p>
        </p:txBody>
      </p:sp>
      <p:sp>
        <p:nvSpPr>
          <p:cNvPr id="6" name="Subtitle 5"/>
          <p:cNvSpPr>
            <a:spLocks noGrp="1"/>
          </p:cNvSpPr>
          <p:nvPr>
            <p:ph idx="1"/>
          </p:nvPr>
        </p:nvSpPr>
        <p:spPr/>
        <p:txBody>
          <a:bodyPr>
            <a:normAutofit lnSpcReduction="10000"/>
          </a:bodyPr>
          <a:lstStyle/>
          <a:p>
            <a:r>
              <a:rPr lang="en-GB" dirty="0">
                <a:solidFill>
                  <a:schemeClr val="accent3">
                    <a:lumMod val="50000"/>
                  </a:schemeClr>
                </a:solidFill>
                <a:latin typeface="Arial" panose="020B0604020202020204" pitchFamily="34" charset="0"/>
                <a:cs typeface="Arial" panose="020B0604020202020204" pitchFamily="34" charset="0"/>
              </a:rPr>
              <a:t>I was born in Baghdad, 1978. </a:t>
            </a:r>
          </a:p>
          <a:p>
            <a:endParaRPr lang="en-GB" dirty="0">
              <a:solidFill>
                <a:schemeClr val="accent3">
                  <a:lumMod val="50000"/>
                </a:schemeClr>
              </a:solidFill>
              <a:latin typeface="Arial" panose="020B0604020202020204" pitchFamily="34" charset="0"/>
              <a:cs typeface="Arial" panose="020B0604020202020204" pitchFamily="34" charset="0"/>
            </a:endParaRPr>
          </a:p>
          <a:p>
            <a:r>
              <a:rPr lang="en-GB" dirty="0">
                <a:solidFill>
                  <a:schemeClr val="accent3">
                    <a:lumMod val="50000"/>
                  </a:schemeClr>
                </a:solidFill>
                <a:latin typeface="Arial" panose="020B0604020202020204" pitchFamily="34" charset="0"/>
                <a:cs typeface="Arial" panose="020B0604020202020204" pitchFamily="34" charset="0"/>
              </a:rPr>
              <a:t>Father was in army most of my childhood.</a:t>
            </a:r>
          </a:p>
          <a:p>
            <a:endParaRPr lang="en-GB" dirty="0">
              <a:solidFill>
                <a:schemeClr val="accent3">
                  <a:lumMod val="50000"/>
                </a:schemeClr>
              </a:solidFill>
              <a:latin typeface="Arial" panose="020B0604020202020204" pitchFamily="34" charset="0"/>
              <a:cs typeface="Arial" panose="020B0604020202020204" pitchFamily="34" charset="0"/>
            </a:endParaRPr>
          </a:p>
          <a:p>
            <a:r>
              <a:rPr lang="en-GB" dirty="0">
                <a:solidFill>
                  <a:schemeClr val="accent3">
                    <a:lumMod val="50000"/>
                  </a:schemeClr>
                </a:solidFill>
                <a:latin typeface="Arial" panose="020B0604020202020204" pitchFamily="34" charset="0"/>
                <a:cs typeface="Arial" panose="020B0604020202020204" pitchFamily="34" charset="0"/>
              </a:rPr>
              <a:t>Lived under the Iraq Iranian war (1980-1988), first Gulf war (1991), economic sanctions (1990-2003) and second Gulf war (2003) and its aftermath (until 2005).</a:t>
            </a:r>
          </a:p>
          <a:p>
            <a:endParaRPr lang="en-GB" dirty="0">
              <a:solidFill>
                <a:schemeClr val="accent3">
                  <a:lumMod val="50000"/>
                </a:schemeClr>
              </a:solidFill>
              <a:latin typeface="Arial" panose="020B0604020202020204" pitchFamily="34" charset="0"/>
              <a:cs typeface="Arial" panose="020B0604020202020204" pitchFamily="34" charset="0"/>
            </a:endParaRPr>
          </a:p>
          <a:p>
            <a:r>
              <a:rPr lang="en-GB" dirty="0">
                <a:solidFill>
                  <a:schemeClr val="accent3">
                    <a:lumMod val="50000"/>
                  </a:schemeClr>
                </a:solidFill>
                <a:latin typeface="Arial" panose="020B0604020202020204" pitchFamily="34" charset="0"/>
                <a:cs typeface="Arial" panose="020B0604020202020204" pitchFamily="34" charset="0"/>
              </a:rPr>
              <a:t>Grieved for many relatives and friends (cousin 2004, father 2005, older brother 2006) and many others.</a:t>
            </a:r>
          </a:p>
          <a:p>
            <a:endParaRPr lang="en-GB" dirty="0"/>
          </a:p>
        </p:txBody>
      </p:sp>
    </p:spTree>
    <p:extLst>
      <p:ext uri="{BB962C8B-B14F-4D97-AF65-F5344CB8AC3E}">
        <p14:creationId xmlns:p14="http://schemas.microsoft.com/office/powerpoint/2010/main" val="201208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845" y="416907"/>
            <a:ext cx="7315200" cy="1154097"/>
          </a:xfrm>
          <a:solidFill>
            <a:schemeClr val="accent2">
              <a:lumMod val="50000"/>
            </a:schemeClr>
          </a:solidFill>
        </p:spPr>
        <p:txBody>
          <a:bodyPr>
            <a:normAutofit fontScale="90000"/>
          </a:bodyPr>
          <a:lstStyle/>
          <a:p>
            <a:r>
              <a:rPr lang="en-GB" b="1" dirty="0">
                <a:solidFill>
                  <a:srgbClr val="FFFF00"/>
                </a:solidFill>
              </a:rPr>
              <a:t>Al </a:t>
            </a:r>
            <a:r>
              <a:rPr lang="en-GB" b="1" dirty="0" err="1">
                <a:solidFill>
                  <a:srgbClr val="FFFF00"/>
                </a:solidFill>
              </a:rPr>
              <a:t>Wasiti</a:t>
            </a:r>
            <a:r>
              <a:rPr lang="en-GB" b="1" dirty="0">
                <a:solidFill>
                  <a:srgbClr val="FFFF00"/>
                </a:solidFill>
              </a:rPr>
              <a:t> Hospital, Baghdad: 9</a:t>
            </a:r>
            <a:r>
              <a:rPr lang="en-GB" b="1" baseline="30000" dirty="0">
                <a:solidFill>
                  <a:srgbClr val="FFFF00"/>
                </a:solidFill>
              </a:rPr>
              <a:t>th</a:t>
            </a:r>
            <a:r>
              <a:rPr lang="en-GB" b="1" dirty="0">
                <a:solidFill>
                  <a:srgbClr val="FFFF00"/>
                </a:solidFill>
              </a:rPr>
              <a:t>  April 2003  </a:t>
            </a:r>
          </a:p>
        </p:txBody>
      </p:sp>
      <p:sp>
        <p:nvSpPr>
          <p:cNvPr id="3" name="Content Placeholder 2"/>
          <p:cNvSpPr>
            <a:spLocks noGrp="1"/>
          </p:cNvSpPr>
          <p:nvPr>
            <p:ph idx="1"/>
          </p:nvPr>
        </p:nvSpPr>
        <p:spPr>
          <a:xfrm>
            <a:off x="1290051" y="1615334"/>
            <a:ext cx="7315200" cy="3539527"/>
          </a:xfrm>
        </p:spPr>
        <p:txBody>
          <a:bodyPr>
            <a:normAutofit lnSpcReduction="10000"/>
          </a:bodyPr>
          <a:lstStyle/>
          <a:p>
            <a:r>
              <a:rPr lang="en-GB" dirty="0">
                <a:solidFill>
                  <a:schemeClr val="accent2">
                    <a:lumMod val="50000"/>
                  </a:schemeClr>
                </a:solidFill>
                <a:latin typeface="Arial" panose="020B0604020202020204" pitchFamily="34" charset="0"/>
                <a:cs typeface="Arial" panose="020B0604020202020204" pitchFamily="34" charset="0"/>
              </a:rPr>
              <a:t>“Al </a:t>
            </a:r>
            <a:r>
              <a:rPr lang="en-GB" dirty="0" err="1">
                <a:solidFill>
                  <a:schemeClr val="accent2">
                    <a:lumMod val="50000"/>
                  </a:schemeClr>
                </a:solidFill>
                <a:latin typeface="Arial" panose="020B0604020202020204" pitchFamily="34" charset="0"/>
                <a:cs typeface="Arial" panose="020B0604020202020204" pitchFamily="34" charset="0"/>
              </a:rPr>
              <a:t>Wasiti</a:t>
            </a:r>
            <a:r>
              <a:rPr lang="en-GB" dirty="0">
                <a:solidFill>
                  <a:schemeClr val="accent2">
                    <a:lumMod val="50000"/>
                  </a:schemeClr>
                </a:solidFill>
                <a:latin typeface="Arial" panose="020B0604020202020204" pitchFamily="34" charset="0"/>
                <a:cs typeface="Arial" panose="020B0604020202020204" pitchFamily="34" charset="0"/>
              </a:rPr>
              <a:t> was a filthy, chaotic place, and, on this chaotic day, the best Baghdad had to offer. It was filled with patients, gun-shot, broken and deathly ill.”</a:t>
            </a:r>
          </a:p>
          <a:p>
            <a:pPr marL="45720" indent="0">
              <a:buNone/>
            </a:pPr>
            <a:r>
              <a:rPr lang="en-GB" dirty="0">
                <a:solidFill>
                  <a:schemeClr val="accent2">
                    <a:lumMod val="50000"/>
                  </a:schemeClr>
                </a:solidFill>
                <a:latin typeface="Arial" panose="020B0604020202020204" pitchFamily="34" charset="0"/>
                <a:cs typeface="Arial" panose="020B0604020202020204" pitchFamily="34" charset="0"/>
              </a:rPr>
              <a:t> </a:t>
            </a:r>
          </a:p>
          <a:p>
            <a:r>
              <a:rPr lang="en-GB" dirty="0">
                <a:solidFill>
                  <a:schemeClr val="accent2">
                    <a:lumMod val="50000"/>
                  </a:schemeClr>
                </a:solidFill>
                <a:latin typeface="Arial" panose="020B0604020202020204" pitchFamily="34" charset="0"/>
                <a:cs typeface="Arial" panose="020B0604020202020204" pitchFamily="34" charset="0"/>
              </a:rPr>
              <a:t>“There was not enough of anything there, neither bandages nor antiseptic nor beds nor doctors.”</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783" y="4572000"/>
            <a:ext cx="482511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350" y="3559175"/>
            <a:ext cx="2152650"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5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28" y="572947"/>
            <a:ext cx="8229600" cy="4213665"/>
          </a:xfrm>
        </p:spPr>
        <p:txBody>
          <a:bodyPr/>
          <a:lstStyle/>
          <a:p>
            <a:r>
              <a:rPr lang="en-GB" dirty="0">
                <a:solidFill>
                  <a:schemeClr val="accent3">
                    <a:lumMod val="50000"/>
                  </a:schemeClr>
                </a:solidFill>
                <a:latin typeface="Arial" panose="020B0604020202020204" pitchFamily="34" charset="0"/>
                <a:cs typeface="Arial" panose="020B0604020202020204" pitchFamily="34" charset="0"/>
              </a:rPr>
              <a:t>September 2005: My father was kidnapped and killed by Iran backed militia forced in Baghdad. We never found his body.  </a:t>
            </a:r>
          </a:p>
          <a:p>
            <a:endParaRPr lang="en-GB" dirty="0">
              <a:solidFill>
                <a:schemeClr val="accent3">
                  <a:lumMod val="50000"/>
                </a:schemeClr>
              </a:solidFill>
              <a:latin typeface="Arial" panose="020B0604020202020204" pitchFamily="34" charset="0"/>
              <a:cs typeface="Arial" panose="020B0604020202020204" pitchFamily="34" charset="0"/>
            </a:endParaRPr>
          </a:p>
          <a:p>
            <a:r>
              <a:rPr lang="en-GB" dirty="0">
                <a:solidFill>
                  <a:schemeClr val="accent3">
                    <a:lumMod val="50000"/>
                  </a:schemeClr>
                </a:solidFill>
                <a:latin typeface="Arial" panose="020B0604020202020204" pitchFamily="34" charset="0"/>
                <a:cs typeface="Arial" panose="020B0604020202020204" pitchFamily="34" charset="0"/>
              </a:rPr>
              <a:t>August 2009: My brother got severe injuries and lost his right eye &amp; developed PTSD symptoms  following a terrorist attack on his workplace.</a:t>
            </a:r>
          </a:p>
        </p:txBody>
      </p:sp>
      <p:pic>
        <p:nvPicPr>
          <p:cNvPr id="5" name="Picture 4"/>
          <p:cNvPicPr>
            <a:picLocks noChangeAspect="1"/>
          </p:cNvPicPr>
          <p:nvPr/>
        </p:nvPicPr>
        <p:blipFill>
          <a:blip r:embed="rId2"/>
          <a:stretch>
            <a:fillRect/>
          </a:stretch>
        </p:blipFill>
        <p:spPr>
          <a:xfrm>
            <a:off x="7653482" y="4207397"/>
            <a:ext cx="2347045" cy="2650604"/>
          </a:xfrm>
          <a:prstGeom prst="rect">
            <a:avLst/>
          </a:prstGeom>
        </p:spPr>
      </p:pic>
      <p:pic>
        <p:nvPicPr>
          <p:cNvPr id="6" name="Picture 5" descr="A person in a uniform posing for a picture&#10;&#10;Description automatically generated with low confidence">
            <a:extLst>
              <a:ext uri="{FF2B5EF4-FFF2-40B4-BE49-F238E27FC236}">
                <a16:creationId xmlns:a16="http://schemas.microsoft.com/office/drawing/2014/main" id="{21381047-4B32-9498-4AED-34102B080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013" y="4207394"/>
            <a:ext cx="3651344" cy="2650605"/>
          </a:xfrm>
          <a:prstGeom prst="rect">
            <a:avLst/>
          </a:prstGeom>
        </p:spPr>
      </p:pic>
    </p:spTree>
    <p:extLst>
      <p:ext uri="{BB962C8B-B14F-4D97-AF65-F5344CB8AC3E}">
        <p14:creationId xmlns:p14="http://schemas.microsoft.com/office/powerpoint/2010/main" val="255934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0621-7FFC-3BF2-FA40-A1EB55D26BA3}"/>
              </a:ext>
            </a:extLst>
          </p:cNvPr>
          <p:cNvSpPr>
            <a:spLocks noGrp="1"/>
          </p:cNvSpPr>
          <p:nvPr>
            <p:ph type="title"/>
          </p:nvPr>
        </p:nvSpPr>
        <p:spPr>
          <a:xfrm>
            <a:off x="661686" y="691587"/>
            <a:ext cx="10972800" cy="1066800"/>
          </a:xfrm>
          <a:solidFill>
            <a:schemeClr val="accent2">
              <a:lumMod val="50000"/>
            </a:schemeClr>
          </a:solidFill>
        </p:spPr>
        <p:txBody>
          <a:bodyPr/>
          <a:lstStyle/>
          <a:p>
            <a:r>
              <a:rPr lang="en-US" b="1" dirty="0">
                <a:solidFill>
                  <a:srgbClr val="FFFF00"/>
                </a:solidFill>
                <a:latin typeface="Arial" panose="020B0604020202020204" pitchFamily="34" charset="0"/>
                <a:cs typeface="Arial" panose="020B0604020202020204" pitchFamily="34" charset="0"/>
              </a:rPr>
              <a:t>2005-2018</a:t>
            </a:r>
          </a:p>
        </p:txBody>
      </p:sp>
      <p:sp>
        <p:nvSpPr>
          <p:cNvPr id="3" name="Content Placeholder 2">
            <a:extLst>
              <a:ext uri="{FF2B5EF4-FFF2-40B4-BE49-F238E27FC236}">
                <a16:creationId xmlns:a16="http://schemas.microsoft.com/office/drawing/2014/main" id="{8F63EAAB-0DD5-18B4-FDCC-7BE6187C981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2005: Moved to Yemen and became a refugees </a:t>
            </a:r>
          </a:p>
          <a:p>
            <a:r>
              <a:rPr lang="en-US" dirty="0">
                <a:latin typeface="Arial" panose="020B0604020202020204" pitchFamily="34" charset="0"/>
                <a:cs typeface="Arial" panose="020B0604020202020204" pitchFamily="34" charset="0"/>
              </a:rPr>
              <a:t>2009: Moved to the UK </a:t>
            </a:r>
          </a:p>
          <a:p>
            <a:r>
              <a:rPr lang="en-US" dirty="0">
                <a:latin typeface="Arial" panose="020B0604020202020204" pitchFamily="34" charset="0"/>
                <a:cs typeface="Arial" panose="020B0604020202020204" pitchFamily="34" charset="0"/>
              </a:rPr>
              <a:t>2010-2017: Moved to Norwich and completed my psychiatry training. </a:t>
            </a:r>
          </a:p>
          <a:p>
            <a:r>
              <a:rPr lang="en-US" dirty="0">
                <a:latin typeface="Arial" panose="020B0604020202020204" pitchFamily="34" charset="0"/>
                <a:cs typeface="Arial" panose="020B0604020202020204" pitchFamily="34" charset="0"/>
              </a:rPr>
              <a:t>2018: volunteered at a local charity and started a once monthly clinic to see asylum seekers and refugee patients in partnership with primary care. No formal referral system. No outcomes recorded. No admin support. </a:t>
            </a:r>
          </a:p>
          <a:p>
            <a:r>
              <a:rPr lang="en-US" dirty="0">
                <a:latin typeface="Arial" panose="020B0604020202020204" pitchFamily="34" charset="0"/>
                <a:cs typeface="Arial" panose="020B0604020202020204" pitchFamily="34" charset="0"/>
              </a:rPr>
              <a:t>2020-2022: Stopped due to COVID-19 </a:t>
            </a:r>
          </a:p>
          <a:p>
            <a:endParaRPr lang="en-US" dirty="0"/>
          </a:p>
        </p:txBody>
      </p:sp>
    </p:spTree>
    <p:extLst>
      <p:ext uri="{BB962C8B-B14F-4D97-AF65-F5344CB8AC3E}">
        <p14:creationId xmlns:p14="http://schemas.microsoft.com/office/powerpoint/2010/main" val="383270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EA96-CF3C-AE16-5DA4-A0F97F39CE5D}"/>
              </a:ext>
            </a:extLst>
          </p:cNvPr>
          <p:cNvSpPr>
            <a:spLocks noGrp="1"/>
          </p:cNvSpPr>
          <p:nvPr>
            <p:ph type="title"/>
          </p:nvPr>
        </p:nvSpPr>
        <p:spPr>
          <a:xfrm>
            <a:off x="243068" y="677118"/>
            <a:ext cx="8461138" cy="572947"/>
          </a:xfrm>
          <a:solidFill>
            <a:schemeClr val="accent2">
              <a:lumMod val="50000"/>
            </a:schemeClr>
          </a:solidFill>
        </p:spPr>
        <p:txBody>
          <a:bodyPr>
            <a:normAutofit fontScale="90000"/>
          </a:bodyPr>
          <a:lstStyle/>
          <a:p>
            <a:br>
              <a:rPr lang="en-US" b="1" dirty="0">
                <a:solidFill>
                  <a:srgbClr val="FFFF00"/>
                </a:solidFill>
                <a:latin typeface="Arial" panose="020B0604020202020204" pitchFamily="34" charset="0"/>
                <a:cs typeface="Arial" panose="020B0604020202020204" pitchFamily="34" charset="0"/>
              </a:rPr>
            </a:br>
            <a:r>
              <a:rPr lang="en-US" sz="3100" b="1" dirty="0">
                <a:solidFill>
                  <a:srgbClr val="FFFF00"/>
                </a:solidFill>
                <a:latin typeface="Arial" panose="020B0604020202020204" pitchFamily="34" charset="0"/>
                <a:cs typeface="Arial" panose="020B0604020202020204" pitchFamily="34" charset="0"/>
              </a:rPr>
              <a:t>Challenges and opportunities </a:t>
            </a:r>
            <a:endParaRPr lang="en-US" b="1" dirty="0">
              <a:solidFill>
                <a:srgbClr val="FFFF00"/>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F5DA0BB-F348-A4A4-6C25-20FF0D41B308}"/>
              </a:ext>
            </a:extLst>
          </p:cNvPr>
          <p:cNvSpPr>
            <a:spLocks noGrp="1"/>
          </p:cNvSpPr>
          <p:nvPr>
            <p:ph type="body" idx="2"/>
          </p:nvPr>
        </p:nvSpPr>
        <p:spPr>
          <a:xfrm>
            <a:off x="363403" y="1707266"/>
            <a:ext cx="6413574" cy="4925031"/>
          </a:xfrm>
        </p:spPr>
        <p:txBody>
          <a:bodyPr>
            <a:normAutofit fontScale="92500" lnSpcReduction="10000"/>
          </a:bodyPr>
          <a:lstStyle/>
          <a:p>
            <a:pPr marL="294894"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2021-2022: Many meetings with the Trust leads/primary care leads/charities/other </a:t>
            </a:r>
            <a:r>
              <a:rPr lang="en-US" sz="2400" dirty="0" err="1">
                <a:latin typeface="Arial" panose="020B0604020202020204" pitchFamily="34" charset="0"/>
                <a:cs typeface="Arial" panose="020B0604020202020204" pitchFamily="34" charset="0"/>
              </a:rPr>
              <a:t>organisations</a:t>
            </a:r>
            <a:r>
              <a:rPr lang="en-US" sz="2400" dirty="0">
                <a:latin typeface="Arial" panose="020B0604020202020204" pitchFamily="34" charset="0"/>
                <a:cs typeface="Arial" panose="020B0604020202020204" pitchFamily="34" charset="0"/>
              </a:rPr>
              <a:t>.</a:t>
            </a:r>
          </a:p>
          <a:p>
            <a:pPr marL="294894"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94894"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Concerns regarding referral pathways/risk assessments/limited resources vs demands </a:t>
            </a:r>
          </a:p>
          <a:p>
            <a:pPr marL="294894"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94894"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Although the Trust was very supportive, the care of these patients was not seen as a priority or part of the focus of the CQC reports or actions for the Trust to address in order to improve its rating. </a:t>
            </a:r>
          </a:p>
          <a:p>
            <a:pPr marL="294894"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94894"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 funding was possible, so where would the resources would come from? </a:t>
            </a:r>
            <a:r>
              <a:rPr lang="en-US" sz="180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A65F489-A469-9F87-AB3E-268103850BAF}"/>
              </a:ext>
            </a:extLst>
          </p:cNvPr>
          <p:cNvPicPr>
            <a:picLocks noChangeAspect="1"/>
          </p:cNvPicPr>
          <p:nvPr/>
        </p:nvPicPr>
        <p:blipFill>
          <a:blip r:embed="rId2"/>
          <a:stretch>
            <a:fillRect/>
          </a:stretch>
        </p:blipFill>
        <p:spPr>
          <a:xfrm>
            <a:off x="7662441" y="1667297"/>
            <a:ext cx="4529559" cy="4759546"/>
          </a:xfrm>
          <a:prstGeom prst="rect">
            <a:avLst/>
          </a:prstGeom>
        </p:spPr>
      </p:pic>
    </p:spTree>
    <p:extLst>
      <p:ext uri="{BB962C8B-B14F-4D97-AF65-F5344CB8AC3E}">
        <p14:creationId xmlns:p14="http://schemas.microsoft.com/office/powerpoint/2010/main" val="411578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1B44-4958-99F4-8DF4-E89C4971D088}"/>
              </a:ext>
            </a:extLst>
          </p:cNvPr>
          <p:cNvSpPr>
            <a:spLocks noGrp="1"/>
          </p:cNvSpPr>
          <p:nvPr>
            <p:ph type="title"/>
          </p:nvPr>
        </p:nvSpPr>
        <p:spPr>
          <a:xfrm>
            <a:off x="364602" y="505353"/>
            <a:ext cx="9328185" cy="877824"/>
          </a:xfrm>
          <a:solidFill>
            <a:schemeClr val="accent2">
              <a:lumMod val="50000"/>
            </a:schemeClr>
          </a:solidFill>
        </p:spPr>
        <p:txBody>
          <a:bodyPr>
            <a:normAutofit/>
          </a:bodyPr>
          <a:lstStyle/>
          <a:p>
            <a:r>
              <a:rPr lang="en-US" sz="2800" dirty="0">
                <a:solidFill>
                  <a:srgbClr val="FFFF00"/>
                </a:solidFill>
                <a:latin typeface="Arial" panose="020B0604020202020204" pitchFamily="34" charset="0"/>
                <a:cs typeface="Arial" panose="020B0604020202020204" pitchFamily="34" charset="0"/>
              </a:rPr>
              <a:t>The clinic was eventually launched in April 2022</a:t>
            </a:r>
          </a:p>
        </p:txBody>
      </p:sp>
      <p:sp>
        <p:nvSpPr>
          <p:cNvPr id="3" name="Content Placeholder 2">
            <a:extLst>
              <a:ext uri="{FF2B5EF4-FFF2-40B4-BE49-F238E27FC236}">
                <a16:creationId xmlns:a16="http://schemas.microsoft.com/office/drawing/2014/main" id="{C2291818-54D7-DB88-6464-52CE16736F16}"/>
              </a:ext>
            </a:extLst>
          </p:cNvPr>
          <p:cNvSpPr>
            <a:spLocks noGrp="1"/>
          </p:cNvSpPr>
          <p:nvPr>
            <p:ph sz="half" idx="1"/>
          </p:nvPr>
        </p:nvSpPr>
        <p:spPr>
          <a:xfrm>
            <a:off x="203200" y="1533647"/>
            <a:ext cx="6648510" cy="5173882"/>
          </a:xfrm>
        </p:spPr>
        <p:txBody>
          <a:bodyPr>
            <a:normAutofit lnSpcReduction="10000"/>
          </a:bodyPr>
          <a:lstStyle/>
          <a:p>
            <a:r>
              <a:rPr lang="en-US" dirty="0">
                <a:latin typeface="Arial" panose="020B0604020202020204" pitchFamily="34" charset="0"/>
                <a:cs typeface="Arial" panose="020B0604020202020204" pitchFamily="34" charset="0"/>
              </a:rPr>
              <a:t>AMHE collaborative helped to generate a strong will and sustain the motivation to carry on the project.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AMHE working group brought professionals and service user representatives from various services and backgrounds to  support this work and achieve its aims. </a:t>
            </a:r>
          </a:p>
        </p:txBody>
      </p:sp>
      <p:pic>
        <p:nvPicPr>
          <p:cNvPr id="6" name="Picture 5">
            <a:extLst>
              <a:ext uri="{FF2B5EF4-FFF2-40B4-BE49-F238E27FC236}">
                <a16:creationId xmlns:a16="http://schemas.microsoft.com/office/drawing/2014/main" id="{C5E3738E-E38B-D21D-F9C5-34A6725D456D}"/>
              </a:ext>
            </a:extLst>
          </p:cNvPr>
          <p:cNvPicPr>
            <a:picLocks noChangeAspect="1"/>
          </p:cNvPicPr>
          <p:nvPr/>
        </p:nvPicPr>
        <p:blipFill>
          <a:blip r:embed="rId2"/>
          <a:stretch>
            <a:fillRect/>
          </a:stretch>
        </p:blipFill>
        <p:spPr>
          <a:xfrm>
            <a:off x="6851710" y="3755985"/>
            <a:ext cx="5256745" cy="3102014"/>
          </a:xfrm>
          <a:prstGeom prst="rect">
            <a:avLst/>
          </a:prstGeom>
        </p:spPr>
      </p:pic>
    </p:spTree>
    <p:extLst>
      <p:ext uri="{BB962C8B-B14F-4D97-AF65-F5344CB8AC3E}">
        <p14:creationId xmlns:p14="http://schemas.microsoft.com/office/powerpoint/2010/main" val="1786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E6E4D-C6D4-80CB-D48B-FA1E2E217810}"/>
              </a:ext>
            </a:extLst>
          </p:cNvPr>
          <p:cNvSpPr>
            <a:spLocks noGrp="1"/>
          </p:cNvSpPr>
          <p:nvPr>
            <p:ph type="title"/>
          </p:nvPr>
        </p:nvSpPr>
        <p:spPr>
          <a:xfrm>
            <a:off x="687410" y="365124"/>
            <a:ext cx="10515600" cy="1325563"/>
          </a:xfrm>
        </p:spPr>
        <p:txBody>
          <a:bodyPr/>
          <a:lstStyle/>
          <a:p>
            <a:r>
              <a:rPr lang="en-GB" b="1">
                <a:latin typeface="Montserrat" panose="00000500000000000000" pitchFamily="2" charset="0"/>
              </a:rPr>
              <a:t>       Twitter</a:t>
            </a:r>
          </a:p>
        </p:txBody>
      </p:sp>
      <p:sp>
        <p:nvSpPr>
          <p:cNvPr id="3" name="Content Placeholder 2">
            <a:extLst>
              <a:ext uri="{FF2B5EF4-FFF2-40B4-BE49-F238E27FC236}">
                <a16:creationId xmlns:a16="http://schemas.microsoft.com/office/drawing/2014/main" id="{3805ED39-016E-CF9D-F2EF-C67E18B104E0}"/>
              </a:ext>
            </a:extLst>
          </p:cNvPr>
          <p:cNvSpPr>
            <a:spLocks noGrp="1"/>
          </p:cNvSpPr>
          <p:nvPr>
            <p:ph idx="1"/>
          </p:nvPr>
        </p:nvSpPr>
        <p:spPr>
          <a:xfrm>
            <a:off x="687410" y="1825625"/>
            <a:ext cx="10817180" cy="4351338"/>
          </a:xfrm>
        </p:spPr>
        <p:txBody>
          <a:bodyPr vert="horz" lIns="91440" tIns="45720" rIns="91440" bIns="45720" rtlCol="0" anchor="t">
            <a:normAutofit/>
          </a:bodyPr>
          <a:lstStyle/>
          <a:p>
            <a:pPr>
              <a:lnSpc>
                <a:spcPct val="110000"/>
              </a:lnSpc>
              <a:spcAft>
                <a:spcPts val="1800"/>
              </a:spcAft>
            </a:pPr>
            <a:r>
              <a:rPr lang="en-US" sz="2000">
                <a:latin typeface="Montserrat" panose="00000500000000000000" pitchFamily="2" charset="0"/>
              </a:rPr>
              <a:t>We will be live tweeting this event so you may see the QI coaches on their phones or laptops during some sessions. Please also find and follow us </a:t>
            </a:r>
            <a:r>
              <a:rPr lang="en-US" sz="2000" b="1">
                <a:latin typeface="Montserrat" panose="00000500000000000000" pitchFamily="2" charset="0"/>
              </a:rPr>
              <a:t>@NCCMentalHealth </a:t>
            </a:r>
            <a:r>
              <a:rPr lang="en-US" sz="2000">
                <a:latin typeface="Montserrat" panose="00000500000000000000" pitchFamily="2" charset="0"/>
              </a:rPr>
              <a:t>or search for </a:t>
            </a:r>
            <a:r>
              <a:rPr lang="en-US" sz="2000" b="1">
                <a:latin typeface="Montserrat" panose="00000500000000000000" pitchFamily="2" charset="0"/>
              </a:rPr>
              <a:t>#AMHE</a:t>
            </a:r>
            <a:r>
              <a:rPr lang="en-US" sz="2000">
                <a:latin typeface="Montserrat" panose="00000500000000000000" pitchFamily="2" charset="0"/>
              </a:rPr>
              <a:t>.</a:t>
            </a:r>
            <a:endParaRPr lang="en-US" sz="2000" b="1">
              <a:latin typeface="Montserrat" panose="00000500000000000000" pitchFamily="2" charset="0"/>
            </a:endParaRPr>
          </a:p>
          <a:p>
            <a:pPr>
              <a:lnSpc>
                <a:spcPct val="110000"/>
              </a:lnSpc>
              <a:spcAft>
                <a:spcPts val="1800"/>
              </a:spcAft>
            </a:pPr>
            <a:r>
              <a:rPr lang="en-GB" sz="2000">
                <a:latin typeface="Montserrat"/>
              </a:rPr>
              <a:t>We encourage use of Twitter and social media to share the work that you are doing throughout the collaborative. </a:t>
            </a:r>
            <a:endParaRPr lang="en-GB" sz="2000">
              <a:latin typeface="Montserrat" panose="00000500000000000000" pitchFamily="2" charset="0"/>
            </a:endParaRPr>
          </a:p>
          <a:p>
            <a:pPr>
              <a:lnSpc>
                <a:spcPct val="110000"/>
              </a:lnSpc>
              <a:spcAft>
                <a:spcPts val="1800"/>
              </a:spcAft>
            </a:pPr>
            <a:r>
              <a:rPr lang="en-GB" sz="2000">
                <a:latin typeface="Montserrat" panose="00000500000000000000" pitchFamily="2" charset="0"/>
              </a:rPr>
              <a:t>However, we kindly ask you not to tweet people’s names, photographs of people’s faces or their talks without their permission.</a:t>
            </a:r>
          </a:p>
          <a:p>
            <a:pPr marL="0" indent="0" algn="ctr">
              <a:lnSpc>
                <a:spcPct val="110000"/>
              </a:lnSpc>
              <a:spcAft>
                <a:spcPts val="1800"/>
              </a:spcAft>
              <a:buNone/>
            </a:pPr>
            <a:r>
              <a:rPr lang="en-GB" sz="2400" b="1">
                <a:latin typeface="Montserrat" panose="00000500000000000000" pitchFamily="2" charset="0"/>
              </a:rPr>
              <a:t>Thank you!</a:t>
            </a:r>
          </a:p>
          <a:p>
            <a:pPr marL="0" indent="0">
              <a:lnSpc>
                <a:spcPct val="110000"/>
              </a:lnSpc>
              <a:spcAft>
                <a:spcPts val="1800"/>
              </a:spcAft>
              <a:buNone/>
            </a:pPr>
            <a:endParaRPr lang="en-US" sz="2000">
              <a:latin typeface="Montserrat" panose="00000500000000000000" pitchFamily="2" charset="0"/>
              <a:ea typeface="+mn-lt"/>
              <a:cs typeface="+mn-lt"/>
            </a:endParaRPr>
          </a:p>
          <a:p>
            <a:pPr marL="0" indent="0">
              <a:lnSpc>
                <a:spcPct val="110000"/>
              </a:lnSpc>
              <a:spcAft>
                <a:spcPts val="1800"/>
              </a:spcAft>
              <a:buNone/>
            </a:pPr>
            <a:endParaRPr lang="en-GB"/>
          </a:p>
        </p:txBody>
      </p:sp>
      <p:pic>
        <p:nvPicPr>
          <p:cNvPr id="4" name="Picture 3">
            <a:extLst>
              <a:ext uri="{FF2B5EF4-FFF2-40B4-BE49-F238E27FC236}">
                <a16:creationId xmlns:a16="http://schemas.microsoft.com/office/drawing/2014/main" id="{EF9A848C-5EC2-947E-1108-85CC3AD3546D}"/>
              </a:ext>
            </a:extLst>
          </p:cNvPr>
          <p:cNvPicPr>
            <a:picLocks noChangeAspect="1"/>
          </p:cNvPicPr>
          <p:nvPr/>
        </p:nvPicPr>
        <p:blipFill>
          <a:blip r:embed="rId2"/>
          <a:stretch>
            <a:fillRect/>
          </a:stretch>
        </p:blipFill>
        <p:spPr>
          <a:xfrm>
            <a:off x="687410" y="588955"/>
            <a:ext cx="1079086" cy="877900"/>
          </a:xfrm>
          <a:prstGeom prst="rect">
            <a:avLst/>
          </a:prstGeom>
        </p:spPr>
      </p:pic>
    </p:spTree>
    <p:extLst>
      <p:ext uri="{BB962C8B-B14F-4D97-AF65-F5344CB8AC3E}">
        <p14:creationId xmlns:p14="http://schemas.microsoft.com/office/powerpoint/2010/main" val="2080766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A9B4-602E-4AF6-A380-BE61C99E248B}"/>
              </a:ext>
            </a:extLst>
          </p:cNvPr>
          <p:cNvSpPr>
            <a:spLocks noGrp="1"/>
          </p:cNvSpPr>
          <p:nvPr>
            <p:ph type="title"/>
          </p:nvPr>
        </p:nvSpPr>
        <p:spPr>
          <a:xfrm>
            <a:off x="174628" y="850998"/>
            <a:ext cx="10515600" cy="663575"/>
          </a:xfrm>
        </p:spPr>
        <p:txBody>
          <a:bodyPr>
            <a:normAutofit fontScale="90000"/>
          </a:bodyPr>
          <a:lstStyle/>
          <a:p>
            <a:r>
              <a:rPr lang="en-GB" sz="3600" b="1" dirty="0">
                <a:latin typeface="Arial" panose="020B0604020202020204" pitchFamily="34" charset="0"/>
                <a:cs typeface="Arial" panose="020B0604020202020204" pitchFamily="34" charset="0"/>
              </a:rPr>
              <a:t>Potential MH Specialist Clinic for Refugees and support pathway</a:t>
            </a:r>
            <a:br>
              <a:rPr lang="en-GB" dirty="0"/>
            </a:br>
            <a:endParaRPr lang="en-GB" dirty="0"/>
          </a:p>
        </p:txBody>
      </p:sp>
      <p:sp>
        <p:nvSpPr>
          <p:cNvPr id="7" name="Rectangle: Rounded Corners 6">
            <a:extLst>
              <a:ext uri="{FF2B5EF4-FFF2-40B4-BE49-F238E27FC236}">
                <a16:creationId xmlns:a16="http://schemas.microsoft.com/office/drawing/2014/main" id="{C58841F2-C996-4A6F-BB05-FE059A0014DE}"/>
              </a:ext>
            </a:extLst>
          </p:cNvPr>
          <p:cNvSpPr/>
          <p:nvPr/>
        </p:nvSpPr>
        <p:spPr>
          <a:xfrm>
            <a:off x="4048122" y="2774949"/>
            <a:ext cx="2286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Mental Health Specialist Clinic</a:t>
            </a:r>
          </a:p>
        </p:txBody>
      </p:sp>
      <p:sp>
        <p:nvSpPr>
          <p:cNvPr id="8" name="Rectangle: Rounded Corners 7">
            <a:extLst>
              <a:ext uri="{FF2B5EF4-FFF2-40B4-BE49-F238E27FC236}">
                <a16:creationId xmlns:a16="http://schemas.microsoft.com/office/drawing/2014/main" id="{9B5F7AD9-7B59-4974-A183-F14A7BD25821}"/>
              </a:ext>
            </a:extLst>
          </p:cNvPr>
          <p:cNvSpPr/>
          <p:nvPr/>
        </p:nvSpPr>
        <p:spPr>
          <a:xfrm>
            <a:off x="7258048" y="1355725"/>
            <a:ext cx="3438527" cy="10668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Social Prescribing/Community Groups</a:t>
            </a:r>
          </a:p>
        </p:txBody>
      </p:sp>
      <p:sp>
        <p:nvSpPr>
          <p:cNvPr id="9" name="Rectangle: Rounded Corners 8">
            <a:extLst>
              <a:ext uri="{FF2B5EF4-FFF2-40B4-BE49-F238E27FC236}">
                <a16:creationId xmlns:a16="http://schemas.microsoft.com/office/drawing/2014/main" id="{B98A12E4-5288-48CB-9999-464DFDC43C00}"/>
              </a:ext>
            </a:extLst>
          </p:cNvPr>
          <p:cNvSpPr/>
          <p:nvPr/>
        </p:nvSpPr>
        <p:spPr>
          <a:xfrm>
            <a:off x="7258049" y="2562225"/>
            <a:ext cx="3438526" cy="1066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Community Partner MH Support</a:t>
            </a:r>
          </a:p>
        </p:txBody>
      </p:sp>
      <p:sp>
        <p:nvSpPr>
          <p:cNvPr id="10" name="Rectangle: Rounded Corners 9">
            <a:extLst>
              <a:ext uri="{FF2B5EF4-FFF2-40B4-BE49-F238E27FC236}">
                <a16:creationId xmlns:a16="http://schemas.microsoft.com/office/drawing/2014/main" id="{68C88F35-462B-494D-B01C-74F9A2645CCB}"/>
              </a:ext>
            </a:extLst>
          </p:cNvPr>
          <p:cNvSpPr/>
          <p:nvPr/>
        </p:nvSpPr>
        <p:spPr>
          <a:xfrm>
            <a:off x="7258050" y="3800475"/>
            <a:ext cx="3432178" cy="1066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Wellbeing Services</a:t>
            </a:r>
          </a:p>
        </p:txBody>
      </p:sp>
      <p:sp>
        <p:nvSpPr>
          <p:cNvPr id="11" name="Rectangle: Rounded Corners 10">
            <a:extLst>
              <a:ext uri="{FF2B5EF4-FFF2-40B4-BE49-F238E27FC236}">
                <a16:creationId xmlns:a16="http://schemas.microsoft.com/office/drawing/2014/main" id="{BDBA7F0E-BB53-4B4E-9AE5-A11907EF4C51}"/>
              </a:ext>
            </a:extLst>
          </p:cNvPr>
          <p:cNvSpPr/>
          <p:nvPr/>
        </p:nvSpPr>
        <p:spPr>
          <a:xfrm>
            <a:off x="7258050" y="4962525"/>
            <a:ext cx="3432178" cy="10668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Secondary Community MH Services</a:t>
            </a:r>
          </a:p>
        </p:txBody>
      </p:sp>
      <p:sp>
        <p:nvSpPr>
          <p:cNvPr id="12" name="Rectangle: Rounded Corners 11">
            <a:extLst>
              <a:ext uri="{FF2B5EF4-FFF2-40B4-BE49-F238E27FC236}">
                <a16:creationId xmlns:a16="http://schemas.microsoft.com/office/drawing/2014/main" id="{0AC3417C-1665-403F-8409-D8E13ABD655C}"/>
              </a:ext>
            </a:extLst>
          </p:cNvPr>
          <p:cNvSpPr/>
          <p:nvPr/>
        </p:nvSpPr>
        <p:spPr>
          <a:xfrm>
            <a:off x="285754" y="1708149"/>
            <a:ext cx="2714621" cy="1066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GP</a:t>
            </a:r>
          </a:p>
        </p:txBody>
      </p:sp>
      <p:sp>
        <p:nvSpPr>
          <p:cNvPr id="13" name="Rectangle: Rounded Corners 12">
            <a:extLst>
              <a:ext uri="{FF2B5EF4-FFF2-40B4-BE49-F238E27FC236}">
                <a16:creationId xmlns:a16="http://schemas.microsoft.com/office/drawing/2014/main" id="{AC4334A4-073F-4FB5-9665-5E9F01B70275}"/>
              </a:ext>
            </a:extLst>
          </p:cNvPr>
          <p:cNvSpPr/>
          <p:nvPr/>
        </p:nvSpPr>
        <p:spPr>
          <a:xfrm>
            <a:off x="285754" y="2895600"/>
            <a:ext cx="2714621" cy="1066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Community Partners</a:t>
            </a:r>
          </a:p>
        </p:txBody>
      </p:sp>
      <p:sp>
        <p:nvSpPr>
          <p:cNvPr id="14" name="Rectangle: Rounded Corners 13">
            <a:extLst>
              <a:ext uri="{FF2B5EF4-FFF2-40B4-BE49-F238E27FC236}">
                <a16:creationId xmlns:a16="http://schemas.microsoft.com/office/drawing/2014/main" id="{6FC8E9E9-2DB1-46D2-BDE3-6B8888E62A4E}"/>
              </a:ext>
            </a:extLst>
          </p:cNvPr>
          <p:cNvSpPr/>
          <p:nvPr/>
        </p:nvSpPr>
        <p:spPr>
          <a:xfrm>
            <a:off x="249240" y="5149851"/>
            <a:ext cx="2714621" cy="1066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(Self-Referral)</a:t>
            </a:r>
          </a:p>
        </p:txBody>
      </p:sp>
      <p:cxnSp>
        <p:nvCxnSpPr>
          <p:cNvPr id="16" name="Straight Arrow Connector 15">
            <a:extLst>
              <a:ext uri="{FF2B5EF4-FFF2-40B4-BE49-F238E27FC236}">
                <a16:creationId xmlns:a16="http://schemas.microsoft.com/office/drawing/2014/main" id="{12FEF595-B81B-41CC-AA89-07519EB432F4}"/>
              </a:ext>
            </a:extLst>
          </p:cNvPr>
          <p:cNvCxnSpPr>
            <a:cxnSpLocks/>
            <a:stCxn id="12" idx="3"/>
          </p:cNvCxnSpPr>
          <p:nvPr/>
        </p:nvCxnSpPr>
        <p:spPr>
          <a:xfrm>
            <a:off x="3000375" y="2241549"/>
            <a:ext cx="1114425" cy="4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217FA7-7584-4C34-95FD-21F5BC949D92}"/>
              </a:ext>
            </a:extLst>
          </p:cNvPr>
          <p:cNvCxnSpPr>
            <a:cxnSpLocks/>
            <a:stCxn id="13" idx="3"/>
          </p:cNvCxnSpPr>
          <p:nvPr/>
        </p:nvCxnSpPr>
        <p:spPr>
          <a:xfrm>
            <a:off x="3000375" y="3429000"/>
            <a:ext cx="11144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2E3F5F3-3B50-4499-97FB-ECDCE677F54F}"/>
              </a:ext>
            </a:extLst>
          </p:cNvPr>
          <p:cNvCxnSpPr>
            <a:cxnSpLocks/>
          </p:cNvCxnSpPr>
          <p:nvPr/>
        </p:nvCxnSpPr>
        <p:spPr>
          <a:xfrm flipV="1">
            <a:off x="3000374" y="3873935"/>
            <a:ext cx="1458374" cy="1621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ADE88B-FE93-40DE-9CC2-0917674FA274}"/>
              </a:ext>
            </a:extLst>
          </p:cNvPr>
          <p:cNvCxnSpPr>
            <a:cxnSpLocks/>
          </p:cNvCxnSpPr>
          <p:nvPr/>
        </p:nvCxnSpPr>
        <p:spPr>
          <a:xfrm flipV="1">
            <a:off x="6448427" y="2324100"/>
            <a:ext cx="809621" cy="72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B8253A0-9F3A-4930-887C-C51EF6006D66}"/>
              </a:ext>
            </a:extLst>
          </p:cNvPr>
          <p:cNvCxnSpPr>
            <a:cxnSpLocks/>
            <a:endCxn id="9" idx="1"/>
          </p:cNvCxnSpPr>
          <p:nvPr/>
        </p:nvCxnSpPr>
        <p:spPr>
          <a:xfrm flipV="1">
            <a:off x="6474618" y="3095625"/>
            <a:ext cx="783431"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B59346E-2033-4AB3-88A5-BF9382915E34}"/>
              </a:ext>
            </a:extLst>
          </p:cNvPr>
          <p:cNvCxnSpPr>
            <a:cxnSpLocks/>
            <a:stCxn id="7" idx="3"/>
          </p:cNvCxnSpPr>
          <p:nvPr/>
        </p:nvCxnSpPr>
        <p:spPr>
          <a:xfrm>
            <a:off x="6334122" y="3308349"/>
            <a:ext cx="704849" cy="877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75E912-979E-4AB4-8F8B-1F4060AC7A75}"/>
              </a:ext>
            </a:extLst>
          </p:cNvPr>
          <p:cNvCxnSpPr>
            <a:cxnSpLocks/>
          </p:cNvCxnSpPr>
          <p:nvPr/>
        </p:nvCxnSpPr>
        <p:spPr>
          <a:xfrm>
            <a:off x="6367461" y="3533775"/>
            <a:ext cx="857250" cy="2228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D32D0A4-6153-4CEE-96D7-A1AAA6473056}"/>
              </a:ext>
            </a:extLst>
          </p:cNvPr>
          <p:cNvSpPr/>
          <p:nvPr/>
        </p:nvSpPr>
        <p:spPr>
          <a:xfrm>
            <a:off x="279406" y="3997521"/>
            <a:ext cx="2714621" cy="1066800"/>
          </a:xfrm>
          <a:prstGeom prst="roundRect">
            <a:avLst/>
          </a:prstGeom>
          <a:solidFill>
            <a:schemeClr val="bg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2DFCC">
                    <a:lumMod val="25000"/>
                  </a:srgbClr>
                </a:solidFill>
                <a:effectLst/>
                <a:uLnTx/>
                <a:uFillTx/>
                <a:latin typeface="Calibri" panose="020F0502020204030204"/>
                <a:ea typeface="+mn-ea"/>
                <a:cs typeface="+mn-cs"/>
              </a:rPr>
              <a:t>NSFT teams (including MHLS) and Wellbeing </a:t>
            </a:r>
          </a:p>
        </p:txBody>
      </p:sp>
    </p:spTree>
    <p:extLst>
      <p:ext uri="{BB962C8B-B14F-4D97-AF65-F5344CB8AC3E}">
        <p14:creationId xmlns:p14="http://schemas.microsoft.com/office/powerpoint/2010/main" val="92580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F071EFE-729E-4E59-8171-AAE5521BB1E7}"/>
              </a:ext>
            </a:extLst>
          </p:cNvPr>
          <p:cNvSpPr>
            <a:spLocks noGrp="1" noChangeArrowheads="1"/>
          </p:cNvSpPr>
          <p:nvPr>
            <p:ph type="title"/>
          </p:nvPr>
        </p:nvSpPr>
        <p:spPr>
          <a:xfrm>
            <a:off x="677862" y="499347"/>
            <a:ext cx="9292501" cy="843318"/>
          </a:xfrm>
          <a:solidFill>
            <a:schemeClr val="accent2">
              <a:lumMod val="50000"/>
            </a:schemeClr>
          </a:solidFill>
        </p:spPr>
        <p:txBody>
          <a:bodyPr/>
          <a:lstStyle/>
          <a:p>
            <a:r>
              <a:rPr lang="en-GB" altLang="en-US" b="1" dirty="0">
                <a:solidFill>
                  <a:srgbClr val="FFFF00"/>
                </a:solidFill>
                <a:latin typeface="Arial" panose="020B0604020202020204" pitchFamily="34" charset="0"/>
                <a:cs typeface="Arial" panose="020B0604020202020204" pitchFamily="34" charset="0"/>
              </a:rPr>
              <a:t>What do we offer? </a:t>
            </a:r>
            <a:endParaRPr lang="en-US" altLang="en-US"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6879AA-00CB-405A-9372-A834C784B068}"/>
              </a:ext>
            </a:extLst>
          </p:cNvPr>
          <p:cNvSpPr>
            <a:spLocks noGrp="1"/>
          </p:cNvSpPr>
          <p:nvPr>
            <p:ph idx="1"/>
          </p:nvPr>
        </p:nvSpPr>
        <p:spPr>
          <a:xfrm>
            <a:off x="677862" y="1489242"/>
            <a:ext cx="9990137" cy="5036972"/>
          </a:xfrm>
        </p:spPr>
        <p:txBody>
          <a:bodyPr>
            <a:normAutofit fontScale="85000" lnSpcReduction="20000"/>
          </a:bodyPr>
          <a:lstStyle/>
          <a:p>
            <a:pPr marL="624078" indent="-514350">
              <a:buFont typeface="+mj-lt"/>
              <a:buAutoNum type="arabicPeriod"/>
              <a:defRPr/>
            </a:pPr>
            <a:r>
              <a:rPr lang="en-GB" dirty="0">
                <a:solidFill>
                  <a:schemeClr val="accent3">
                    <a:lumMod val="50000"/>
                  </a:schemeClr>
                </a:solidFill>
                <a:latin typeface="Arial" panose="020B0604020202020204" pitchFamily="34" charset="0"/>
                <a:cs typeface="Arial" panose="020B0604020202020204" pitchFamily="34" charset="0"/>
              </a:rPr>
              <a:t>Holistic: a person centred, trauma informed approach (creating a safe &amp; empowering environment). </a:t>
            </a:r>
          </a:p>
          <a:p>
            <a:pPr marL="624078" indent="-514350">
              <a:buFont typeface="+mj-lt"/>
              <a:buAutoNum type="arabicPeriod"/>
              <a:defRPr/>
            </a:pPr>
            <a:endParaRPr lang="en-GB" dirty="0">
              <a:solidFill>
                <a:schemeClr val="accent3">
                  <a:lumMod val="50000"/>
                </a:schemeClr>
              </a:solidFill>
              <a:latin typeface="Arial" panose="020B0604020202020204" pitchFamily="34" charset="0"/>
              <a:cs typeface="Arial" panose="020B0604020202020204" pitchFamily="34" charset="0"/>
            </a:endParaRPr>
          </a:p>
          <a:p>
            <a:pPr marL="624078" indent="-514350">
              <a:buFont typeface="+mj-lt"/>
              <a:buAutoNum type="arabicPeriod"/>
              <a:defRPr/>
            </a:pPr>
            <a:r>
              <a:rPr lang="en-GB" dirty="0">
                <a:solidFill>
                  <a:schemeClr val="accent3">
                    <a:lumMod val="50000"/>
                  </a:schemeClr>
                </a:solidFill>
                <a:latin typeface="Arial" panose="020B0604020202020204" pitchFamily="34" charset="0"/>
                <a:cs typeface="Arial" panose="020B0604020202020204" pitchFamily="34" charset="0"/>
              </a:rPr>
              <a:t>Integrated: Improving communication between services and continuity of care </a:t>
            </a:r>
          </a:p>
          <a:p>
            <a:pPr marL="624078" indent="-514350">
              <a:buFont typeface="+mj-lt"/>
              <a:buAutoNum type="arabicPeriod"/>
              <a:defRPr/>
            </a:pPr>
            <a:endParaRPr lang="en-GB" dirty="0">
              <a:solidFill>
                <a:schemeClr val="accent3">
                  <a:lumMod val="50000"/>
                </a:schemeClr>
              </a:solidFill>
              <a:latin typeface="Arial" panose="020B0604020202020204" pitchFamily="34" charset="0"/>
              <a:cs typeface="Arial" panose="020B0604020202020204" pitchFamily="34" charset="0"/>
            </a:endParaRPr>
          </a:p>
          <a:p>
            <a:pPr marL="624078" indent="-514350">
              <a:buFont typeface="+mj-lt"/>
              <a:buAutoNum type="arabicPeriod"/>
              <a:defRPr/>
            </a:pPr>
            <a:r>
              <a:rPr lang="en-GB" dirty="0">
                <a:solidFill>
                  <a:schemeClr val="accent3">
                    <a:lumMod val="50000"/>
                  </a:schemeClr>
                </a:solidFill>
                <a:latin typeface="Arial" panose="020B0604020202020204" pitchFamily="34" charset="0"/>
                <a:cs typeface="Arial" panose="020B0604020202020204" pitchFamily="34" charset="0"/>
              </a:rPr>
              <a:t>Access to appropriate treatment </a:t>
            </a:r>
          </a:p>
          <a:p>
            <a:pPr marL="624078" indent="-514350">
              <a:buFont typeface="+mj-lt"/>
              <a:buAutoNum type="arabicPeriod"/>
              <a:defRPr/>
            </a:pPr>
            <a:endParaRPr lang="en-GB" dirty="0">
              <a:solidFill>
                <a:schemeClr val="accent3">
                  <a:lumMod val="50000"/>
                </a:schemeClr>
              </a:solidFill>
              <a:latin typeface="Arial" panose="020B0604020202020204" pitchFamily="34" charset="0"/>
              <a:cs typeface="Arial" panose="020B0604020202020204" pitchFamily="34" charset="0"/>
            </a:endParaRPr>
          </a:p>
          <a:p>
            <a:pPr marL="624078" indent="-514350">
              <a:buFont typeface="+mj-lt"/>
              <a:buAutoNum type="arabicPeriod"/>
              <a:defRPr/>
            </a:pPr>
            <a:r>
              <a:rPr lang="en-GB" dirty="0">
                <a:solidFill>
                  <a:schemeClr val="accent3">
                    <a:lumMod val="50000"/>
                  </a:schemeClr>
                </a:solidFill>
                <a:latin typeface="Arial" panose="020B0604020202020204" pitchFamily="34" charset="0"/>
                <a:cs typeface="Arial" panose="020B0604020202020204" pitchFamily="34" charset="0"/>
              </a:rPr>
              <a:t>Drop in session in hotels where asylum seekers are housed. </a:t>
            </a:r>
          </a:p>
          <a:p>
            <a:pPr marL="624078" indent="-514350">
              <a:buFont typeface="+mj-lt"/>
              <a:buAutoNum type="arabicPeriod"/>
              <a:defRPr/>
            </a:pPr>
            <a:endParaRPr lang="en-GB" dirty="0">
              <a:solidFill>
                <a:schemeClr val="accent3">
                  <a:lumMod val="50000"/>
                </a:schemeClr>
              </a:solidFill>
              <a:latin typeface="Arial" panose="020B0604020202020204" pitchFamily="34" charset="0"/>
              <a:cs typeface="Arial" panose="020B0604020202020204" pitchFamily="34" charset="0"/>
            </a:endParaRPr>
          </a:p>
          <a:p>
            <a:pPr marL="624078" indent="-514350">
              <a:buFont typeface="+mj-lt"/>
              <a:buAutoNum type="arabicPeriod"/>
              <a:defRPr/>
            </a:pPr>
            <a:r>
              <a:rPr lang="en-GB" dirty="0">
                <a:solidFill>
                  <a:schemeClr val="accent3">
                    <a:lumMod val="50000"/>
                  </a:schemeClr>
                </a:solidFill>
                <a:latin typeface="Arial" panose="020B0604020202020204" pitchFamily="34" charset="0"/>
                <a:cs typeface="Arial" panose="020B0604020202020204" pitchFamily="34" charset="0"/>
              </a:rPr>
              <a:t>Training opportunities.</a:t>
            </a:r>
          </a:p>
          <a:p>
            <a:pPr marL="624078" indent="-514350">
              <a:buFont typeface="+mj-lt"/>
              <a:buAutoNum type="arabicPeriod"/>
              <a:defRPr/>
            </a:pPr>
            <a:endParaRPr lang="en-GB" dirty="0">
              <a:solidFill>
                <a:schemeClr val="accent3">
                  <a:lumMod val="50000"/>
                </a:schemeClr>
              </a:solidFill>
              <a:latin typeface="Arial" panose="020B0604020202020204" pitchFamily="34" charset="0"/>
              <a:cs typeface="Arial" panose="020B0604020202020204" pitchFamily="34" charset="0"/>
            </a:endParaRPr>
          </a:p>
          <a:p>
            <a:pPr marL="624078" indent="-514350">
              <a:buFont typeface="+mj-lt"/>
              <a:buAutoNum type="arabicPeriod"/>
              <a:defRPr/>
            </a:pPr>
            <a:r>
              <a:rPr lang="en-GB" dirty="0">
                <a:solidFill>
                  <a:schemeClr val="accent3">
                    <a:lumMod val="50000"/>
                  </a:schemeClr>
                </a:solidFill>
                <a:latin typeface="Arial" panose="020B0604020202020204" pitchFamily="34" charset="0"/>
                <a:cs typeface="Arial" panose="020B0604020202020204" pitchFamily="34" charset="0"/>
              </a:rPr>
              <a:t>Offer psychoeducation and awareness about mental health issues, available resources and coping strategies.  </a:t>
            </a:r>
          </a:p>
          <a:p>
            <a:pPr marL="624078" indent="-514350">
              <a:buFont typeface="+mj-lt"/>
              <a:buAutoNum type="arabicPeriod"/>
              <a:defRPr/>
            </a:pPr>
            <a:endParaRPr lang="en-GB" dirty="0">
              <a:solidFill>
                <a:schemeClr val="accent3">
                  <a:lumMod val="50000"/>
                </a:schemeClr>
              </a:solidFill>
              <a:latin typeface="Arial" panose="020B0604020202020204" pitchFamily="34" charset="0"/>
              <a:cs typeface="Arial" panose="020B0604020202020204" pitchFamily="34" charset="0"/>
            </a:endParaRPr>
          </a:p>
          <a:p>
            <a:pPr marL="624078" indent="-514350">
              <a:buFont typeface="+mj-lt"/>
              <a:buAutoNum type="arabicPeriod"/>
              <a:defRPr/>
            </a:pPr>
            <a:endParaRPr lang="en-GB" dirty="0">
              <a:latin typeface="Arial" panose="020B0604020202020204" pitchFamily="34" charset="0"/>
              <a:cs typeface="Arial" panose="020B0604020202020204" pitchFamily="34" charset="0"/>
            </a:endParaRPr>
          </a:p>
          <a:p>
            <a:pPr marL="109728" indent="0">
              <a:buNone/>
              <a:defRPr/>
            </a:pPr>
            <a:endParaRPr lang="en-GB" dirty="0">
              <a:latin typeface="Arial" panose="020B0604020202020204" pitchFamily="34" charset="0"/>
              <a:cs typeface="Arial" panose="020B0604020202020204" pitchFamily="34" charset="0"/>
            </a:endParaRPr>
          </a:p>
          <a:p>
            <a:pPr marL="109728" indent="0">
              <a:buNone/>
              <a:defRPr/>
            </a:pPr>
            <a:endParaRPr lang="en-GB" dirty="0">
              <a:latin typeface="Arial" panose="020B0604020202020204" pitchFamily="34" charset="0"/>
              <a:cs typeface="Arial" panose="020B0604020202020204" pitchFamily="34" charset="0"/>
            </a:endParaRPr>
          </a:p>
          <a:p>
            <a:pPr marL="109728" indent="0">
              <a:buNone/>
              <a:defRPr/>
            </a:pPr>
            <a:endParaRPr lang="en-GB" dirty="0">
              <a:latin typeface="Arial" panose="020B0604020202020204" pitchFamily="34" charset="0"/>
              <a:cs typeface="Arial" panose="020B0604020202020204" pitchFamily="34" charset="0"/>
            </a:endParaRPr>
          </a:p>
          <a:p>
            <a:pPr marL="109728" indent="0">
              <a:buNone/>
              <a:defRPr/>
            </a:pPr>
            <a:endParaRPr lang="en-GB" sz="1500" dirty="0">
              <a:solidFill>
                <a:srgbClr val="0070C0"/>
              </a:solidFill>
            </a:endParaRPr>
          </a:p>
        </p:txBody>
      </p:sp>
    </p:spTree>
    <p:extLst>
      <p:ext uri="{BB962C8B-B14F-4D97-AF65-F5344CB8AC3E}">
        <p14:creationId xmlns:p14="http://schemas.microsoft.com/office/powerpoint/2010/main" val="117142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BA51-DAC8-4BE2-8B94-8BD1CE54FF0E}"/>
              </a:ext>
            </a:extLst>
          </p:cNvPr>
          <p:cNvSpPr>
            <a:spLocks noGrp="1"/>
          </p:cNvSpPr>
          <p:nvPr>
            <p:ph type="title"/>
          </p:nvPr>
        </p:nvSpPr>
        <p:spPr>
          <a:xfrm>
            <a:off x="514710" y="521898"/>
            <a:ext cx="10197660" cy="751317"/>
          </a:xfrm>
          <a:solidFill>
            <a:schemeClr val="accent2">
              <a:lumMod val="50000"/>
            </a:schemeClr>
          </a:solidFill>
        </p:spPr>
        <p:txBody>
          <a:bodyPr>
            <a:normAutofit/>
          </a:bodyPr>
          <a:lstStyle/>
          <a:p>
            <a:r>
              <a:rPr lang="en-US" b="1" dirty="0">
                <a:solidFill>
                  <a:srgbClr val="FFFF00"/>
                </a:solidFill>
                <a:latin typeface="Arial" panose="020B0604020202020204" pitchFamily="34" charset="0"/>
                <a:cs typeface="Arial" panose="020B0604020202020204" pitchFamily="34" charset="0"/>
              </a:rPr>
              <a:t>Referral criteria</a:t>
            </a:r>
            <a:endParaRPr lang="en-GB"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719489-F3AA-45A2-81FF-452CD490345A}"/>
              </a:ext>
            </a:extLst>
          </p:cNvPr>
          <p:cNvSpPr>
            <a:spLocks noGrp="1"/>
          </p:cNvSpPr>
          <p:nvPr>
            <p:ph idx="1"/>
          </p:nvPr>
        </p:nvSpPr>
        <p:spPr>
          <a:xfrm>
            <a:off x="609600" y="1863306"/>
            <a:ext cx="10972800" cy="4711230"/>
          </a:xfrm>
        </p:spPr>
        <p:txBody>
          <a:bodyPr>
            <a:normAutofit/>
          </a:bodyPr>
          <a:lstStyle/>
          <a:p>
            <a:r>
              <a:rPr lang="en-GB" sz="3500" dirty="0">
                <a:latin typeface="Arial" panose="020B0604020202020204" pitchFamily="34" charset="0"/>
                <a:cs typeface="Arial" panose="020B0604020202020204" pitchFamily="34" charset="0"/>
              </a:rPr>
              <a:t>Forced migration history </a:t>
            </a:r>
          </a:p>
          <a:p>
            <a:r>
              <a:rPr lang="en-GB" sz="3500" dirty="0">
                <a:latin typeface="Arial" panose="020B0604020202020204" pitchFamily="34" charset="0"/>
                <a:cs typeface="Arial" panose="020B0604020202020204" pitchFamily="34" charset="0"/>
              </a:rPr>
              <a:t>Any age </a:t>
            </a:r>
          </a:p>
          <a:p>
            <a:r>
              <a:rPr lang="en-GB" sz="3500" dirty="0">
                <a:latin typeface="Arial" panose="020B0604020202020204" pitchFamily="34" charset="0"/>
                <a:cs typeface="Arial" panose="020B0604020202020204" pitchFamily="34" charset="0"/>
              </a:rPr>
              <a:t>Any area in Norfolk</a:t>
            </a:r>
          </a:p>
          <a:p>
            <a:r>
              <a:rPr lang="en-GB" sz="3500" dirty="0">
                <a:latin typeface="Arial" panose="020B0604020202020204" pitchFamily="34" charset="0"/>
                <a:cs typeface="Arial" panose="020B0604020202020204" pitchFamily="34" charset="0"/>
              </a:rPr>
              <a:t>We can’t accept “urgent” referrals </a:t>
            </a:r>
          </a:p>
          <a:p>
            <a:r>
              <a:rPr lang="en-GB" sz="3500" dirty="0">
                <a:latin typeface="Arial" panose="020B0604020202020204" pitchFamily="34" charset="0"/>
                <a:cs typeface="Arial" panose="020B0604020202020204" pitchFamily="34" charset="0"/>
              </a:rPr>
              <a:t>Patients who are in crisis or requires Crisis Team input: we still offer co-working, advice and support.  </a:t>
            </a:r>
          </a:p>
          <a:p>
            <a:pPr marL="109728"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7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F071EFE-729E-4E59-8171-AAE5521BB1E7}"/>
              </a:ext>
            </a:extLst>
          </p:cNvPr>
          <p:cNvSpPr>
            <a:spLocks noGrp="1" noChangeArrowheads="1"/>
          </p:cNvSpPr>
          <p:nvPr>
            <p:ph type="title"/>
          </p:nvPr>
        </p:nvSpPr>
        <p:spPr>
          <a:xfrm>
            <a:off x="88780" y="470408"/>
            <a:ext cx="9061007" cy="924341"/>
          </a:xfrm>
          <a:solidFill>
            <a:schemeClr val="accent3">
              <a:lumMod val="50000"/>
            </a:schemeClr>
          </a:solidFill>
        </p:spPr>
        <p:txBody>
          <a:bodyPr/>
          <a:lstStyle/>
          <a:p>
            <a:r>
              <a:rPr lang="en-GB" altLang="en-US" b="1" dirty="0">
                <a:solidFill>
                  <a:srgbClr val="FFFF00"/>
                </a:solidFill>
                <a:latin typeface="Arial" panose="020B0604020202020204" pitchFamily="34" charset="0"/>
                <a:cs typeface="Arial" panose="020B0604020202020204" pitchFamily="34" charset="0"/>
              </a:rPr>
              <a:t>Why we needed it? (1) </a:t>
            </a:r>
            <a:endParaRPr lang="en-US" altLang="en-US"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6879AA-00CB-405A-9372-A834C784B068}"/>
              </a:ext>
            </a:extLst>
          </p:cNvPr>
          <p:cNvSpPr>
            <a:spLocks noGrp="1"/>
          </p:cNvSpPr>
          <p:nvPr>
            <p:ph idx="1"/>
          </p:nvPr>
        </p:nvSpPr>
        <p:spPr>
          <a:xfrm>
            <a:off x="677862" y="1489242"/>
            <a:ext cx="9990137" cy="5036972"/>
          </a:xfrm>
        </p:spPr>
        <p:txBody>
          <a:bodyPr>
            <a:normAutofit fontScale="92500" lnSpcReduction="20000"/>
          </a:bodyPr>
          <a:lstStyle/>
          <a:p>
            <a:pPr>
              <a:defRPr/>
            </a:pPr>
            <a:r>
              <a:rPr lang="en-GB" dirty="0">
                <a:latin typeface="Arial" panose="020B0604020202020204" pitchFamily="34" charset="0"/>
                <a:cs typeface="Arial" panose="020B0604020202020204" pitchFamily="34" charset="0"/>
              </a:rPr>
              <a:t>Many asylum seekers and refugees struggle to access mental health services due to various reasons (internal vs external factors). </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Compared to local population, they experience higher prevalence of various mental disorders, such as depression and PTSD. </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Mental illness can occur before, during or after their arrival to the host country. </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Poor housing, separation from family, hostile environment, discrimination and racism are all factors that have major impact on their mental health. </a:t>
            </a:r>
          </a:p>
          <a:p>
            <a:pPr>
              <a:defRPr/>
            </a:pPr>
            <a:endParaRPr lang="en-GB" sz="1500" dirty="0">
              <a:solidFill>
                <a:srgbClr val="0070C0"/>
              </a:solidFill>
            </a:endParaRPr>
          </a:p>
        </p:txBody>
      </p:sp>
    </p:spTree>
    <p:extLst>
      <p:ext uri="{BB962C8B-B14F-4D97-AF65-F5344CB8AC3E}">
        <p14:creationId xmlns:p14="http://schemas.microsoft.com/office/powerpoint/2010/main" val="52685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F071EFE-729E-4E59-8171-AAE5521BB1E7}"/>
              </a:ext>
            </a:extLst>
          </p:cNvPr>
          <p:cNvSpPr>
            <a:spLocks noGrp="1" noChangeArrowheads="1"/>
          </p:cNvSpPr>
          <p:nvPr>
            <p:ph type="title"/>
          </p:nvPr>
        </p:nvSpPr>
        <p:spPr>
          <a:xfrm>
            <a:off x="210314" y="412536"/>
            <a:ext cx="9043645" cy="773870"/>
          </a:xfrm>
          <a:solidFill>
            <a:schemeClr val="accent3">
              <a:lumMod val="50000"/>
            </a:schemeClr>
          </a:solidFill>
        </p:spPr>
        <p:txBody>
          <a:bodyPr/>
          <a:lstStyle/>
          <a:p>
            <a:r>
              <a:rPr lang="en-GB" altLang="en-US" b="1" dirty="0">
                <a:solidFill>
                  <a:srgbClr val="FFFF00"/>
                </a:solidFill>
                <a:latin typeface="Arial" panose="020B0604020202020204" pitchFamily="34" charset="0"/>
                <a:cs typeface="Arial" panose="020B0604020202020204" pitchFamily="34" charset="0"/>
              </a:rPr>
              <a:t>Why we need it? (2) </a:t>
            </a:r>
            <a:endParaRPr lang="en-US" altLang="en-US"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6879AA-00CB-405A-9372-A834C784B068}"/>
              </a:ext>
            </a:extLst>
          </p:cNvPr>
          <p:cNvSpPr>
            <a:spLocks noGrp="1"/>
          </p:cNvSpPr>
          <p:nvPr>
            <p:ph idx="1"/>
          </p:nvPr>
        </p:nvSpPr>
        <p:spPr>
          <a:xfrm>
            <a:off x="677862" y="1489242"/>
            <a:ext cx="9990137" cy="5036972"/>
          </a:xfrm>
        </p:spPr>
        <p:txBody>
          <a:bodyPr>
            <a:normAutofit fontScale="92500" lnSpcReduction="10000"/>
          </a:bodyPr>
          <a:lstStyle/>
          <a:p>
            <a:pPr>
              <a:defRPr/>
            </a:pPr>
            <a:r>
              <a:rPr lang="en-GB" dirty="0">
                <a:latin typeface="Arial" panose="020B0604020202020204" pitchFamily="34" charset="0"/>
                <a:cs typeface="Arial" panose="020B0604020202020204" pitchFamily="34" charset="0"/>
              </a:rPr>
              <a:t>Mental health services are under unprecedented pressures and find it difficult to clearly identify the needs of these patients. </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The standard interventions that mainstream mental health services can be ineffective or even inappropriate for them. </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Their difficulties could be seen as “situational” </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Many similar initiatives around the world showed that such “specialist” services provide better quality of care and better service-user experience compared to usual mental health services (but more research is needed)</a:t>
            </a:r>
          </a:p>
          <a:p>
            <a:pPr>
              <a:defRPr/>
            </a:pPr>
            <a:endParaRPr lang="en-GB" sz="1500" dirty="0">
              <a:solidFill>
                <a:srgbClr val="0070C0"/>
              </a:solidFill>
            </a:endParaRPr>
          </a:p>
        </p:txBody>
      </p:sp>
    </p:spTree>
    <p:extLst>
      <p:ext uri="{BB962C8B-B14F-4D97-AF65-F5344CB8AC3E}">
        <p14:creationId xmlns:p14="http://schemas.microsoft.com/office/powerpoint/2010/main" val="20104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BE9B-B24D-4E7B-8F59-F89A711F7ACF}"/>
              </a:ext>
            </a:extLst>
          </p:cNvPr>
          <p:cNvSpPr>
            <a:spLocks noGrp="1"/>
          </p:cNvSpPr>
          <p:nvPr>
            <p:ph type="title"/>
          </p:nvPr>
        </p:nvSpPr>
        <p:spPr>
          <a:xfrm>
            <a:off x="437148" y="485274"/>
            <a:ext cx="10972800" cy="805303"/>
          </a:xfrm>
          <a:solidFill>
            <a:schemeClr val="accent2">
              <a:lumMod val="50000"/>
            </a:schemeClr>
          </a:solidFill>
        </p:spPr>
        <p:txBody>
          <a:bodyPr/>
          <a:lstStyle/>
          <a:p>
            <a:r>
              <a:rPr lang="en-GB" b="1" dirty="0">
                <a:solidFill>
                  <a:srgbClr val="FFFF00"/>
                </a:solidFill>
                <a:latin typeface="Arial" panose="020B0604020202020204" pitchFamily="34" charset="0"/>
                <a:cs typeface="Arial" panose="020B0604020202020204" pitchFamily="34" charset="0"/>
              </a:rPr>
              <a:t>The situation in Norfolk </a:t>
            </a:r>
          </a:p>
        </p:txBody>
      </p:sp>
      <p:sp>
        <p:nvSpPr>
          <p:cNvPr id="3" name="Content Placeholder 2">
            <a:extLst>
              <a:ext uri="{FF2B5EF4-FFF2-40B4-BE49-F238E27FC236}">
                <a16:creationId xmlns:a16="http://schemas.microsoft.com/office/drawing/2014/main" id="{DF463911-1329-48AB-A6C2-233C98F25DEE}"/>
              </a:ext>
            </a:extLst>
          </p:cNvPr>
          <p:cNvSpPr>
            <a:spLocks noGrp="1"/>
          </p:cNvSpPr>
          <p:nvPr>
            <p:ph idx="1"/>
          </p:nvPr>
        </p:nvSpPr>
        <p:spPr>
          <a:xfrm>
            <a:off x="609600" y="1574157"/>
            <a:ext cx="10972800" cy="5000379"/>
          </a:xfrm>
        </p:spPr>
        <p:txBody>
          <a:bodyPr>
            <a:normAutofit fontScale="92500" lnSpcReduction="10000"/>
          </a:bodyPr>
          <a:lstStyle/>
          <a:p>
            <a:r>
              <a:rPr lang="en-GB" dirty="0">
                <a:latin typeface="Arial" panose="020B0604020202020204" pitchFamily="34" charset="0"/>
                <a:cs typeface="Arial" panose="020B0604020202020204" pitchFamily="34" charset="0"/>
              </a:rPr>
              <a:t>Over the last few years, Norfolk welcomed thousands of refugees and asylum seekers.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Recently, Norfolk saw increasing number of asylum seekers. Home Office opened three Initial Accommodation (IA) sites in Norwich and one in Great Yarmouth. The approximate number of people living in the hotels is 450.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Initial Accommodation should be offered for only three to four weeks before individuals are moved to dispersal housing. However, we have seen that they have to live there for months.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Asylum seekers in these hotels are given £8 weekly allowance.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a:p>
            <a:endParaRPr lang="en-GB" dirty="0"/>
          </a:p>
        </p:txBody>
      </p:sp>
    </p:spTree>
    <p:extLst>
      <p:ext uri="{BB962C8B-B14F-4D97-AF65-F5344CB8AC3E}">
        <p14:creationId xmlns:p14="http://schemas.microsoft.com/office/powerpoint/2010/main" val="15733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AABD-7FDC-4A52-AD63-3D5C9152FD6B}"/>
              </a:ext>
            </a:extLst>
          </p:cNvPr>
          <p:cNvSpPr>
            <a:spLocks noGrp="1"/>
          </p:cNvSpPr>
          <p:nvPr>
            <p:ph type="title"/>
          </p:nvPr>
        </p:nvSpPr>
        <p:spPr/>
        <p:txBody>
          <a:bodyPr/>
          <a:lstStyle/>
          <a:p>
            <a:endParaRPr lang="en-GB" dirty="0"/>
          </a:p>
        </p:txBody>
      </p:sp>
      <p:pic>
        <p:nvPicPr>
          <p:cNvPr id="7" name="Picture 6">
            <a:extLst>
              <a:ext uri="{FF2B5EF4-FFF2-40B4-BE49-F238E27FC236}">
                <a16:creationId xmlns:a16="http://schemas.microsoft.com/office/drawing/2014/main" id="{E359B4E2-0F87-4CD6-8AB6-4547ACE004F7}"/>
              </a:ext>
            </a:extLst>
          </p:cNvPr>
          <p:cNvPicPr>
            <a:picLocks noChangeAspect="1"/>
          </p:cNvPicPr>
          <p:nvPr/>
        </p:nvPicPr>
        <p:blipFill>
          <a:blip r:embed="rId2"/>
          <a:stretch>
            <a:fillRect/>
          </a:stretch>
        </p:blipFill>
        <p:spPr>
          <a:xfrm>
            <a:off x="222885" y="737776"/>
            <a:ext cx="5821647" cy="4516999"/>
          </a:xfrm>
          <a:prstGeom prst="rect">
            <a:avLst/>
          </a:prstGeom>
        </p:spPr>
      </p:pic>
      <p:pic>
        <p:nvPicPr>
          <p:cNvPr id="9" name="Picture 8">
            <a:extLst>
              <a:ext uri="{FF2B5EF4-FFF2-40B4-BE49-F238E27FC236}">
                <a16:creationId xmlns:a16="http://schemas.microsoft.com/office/drawing/2014/main" id="{8ABE0648-40D4-48FB-8D6D-0DD47F7872B3}"/>
              </a:ext>
            </a:extLst>
          </p:cNvPr>
          <p:cNvPicPr>
            <a:picLocks noChangeAspect="1"/>
          </p:cNvPicPr>
          <p:nvPr/>
        </p:nvPicPr>
        <p:blipFill>
          <a:blip r:embed="rId3"/>
          <a:stretch>
            <a:fillRect/>
          </a:stretch>
        </p:blipFill>
        <p:spPr>
          <a:xfrm>
            <a:off x="5937222" y="645309"/>
            <a:ext cx="6165860" cy="4516999"/>
          </a:xfrm>
          <a:prstGeom prst="rect">
            <a:avLst/>
          </a:prstGeom>
        </p:spPr>
      </p:pic>
      <p:sp>
        <p:nvSpPr>
          <p:cNvPr id="4" name="Content Placeholder 3">
            <a:extLst>
              <a:ext uri="{FF2B5EF4-FFF2-40B4-BE49-F238E27FC236}">
                <a16:creationId xmlns:a16="http://schemas.microsoft.com/office/drawing/2014/main" id="{5181C34D-929B-9A4B-BB69-39083C5AA70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6695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ADEE-2B54-1B1F-CD94-420F9ED2ED7F}"/>
              </a:ext>
            </a:extLst>
          </p:cNvPr>
          <p:cNvSpPr>
            <a:spLocks noGrp="1"/>
          </p:cNvSpPr>
          <p:nvPr>
            <p:ph type="title"/>
          </p:nvPr>
        </p:nvSpPr>
        <p:spPr>
          <a:xfrm>
            <a:off x="412830" y="639501"/>
            <a:ext cx="10972800" cy="882570"/>
          </a:xfrm>
          <a:solidFill>
            <a:schemeClr val="accent2">
              <a:lumMod val="50000"/>
            </a:schemeClr>
          </a:solidFill>
        </p:spPr>
        <p:txBody>
          <a:bodyPr/>
          <a:lstStyle/>
          <a:p>
            <a:r>
              <a:rPr lang="en-US" b="1" dirty="0">
                <a:solidFill>
                  <a:srgbClr val="FFFF00"/>
                </a:solidFill>
                <a:latin typeface="Arial" panose="020B0604020202020204" pitchFamily="34" charset="0"/>
                <a:cs typeface="Arial" panose="020B0604020202020204" pitchFamily="34" charset="0"/>
              </a:rPr>
              <a:t>From April 2022-May 2023</a:t>
            </a:r>
          </a:p>
        </p:txBody>
      </p:sp>
      <p:sp>
        <p:nvSpPr>
          <p:cNvPr id="3" name="Content Placeholder 2">
            <a:extLst>
              <a:ext uri="{FF2B5EF4-FFF2-40B4-BE49-F238E27FC236}">
                <a16:creationId xmlns:a16="http://schemas.microsoft.com/office/drawing/2014/main" id="{1FE4B8E5-6C9E-0AD6-577E-20926A45DC97}"/>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Youngest patient was 10 years old, oldest was 59 years old.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followed nearly half of these patients in the clinic in subsequent visits.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Only 10 patients out of 59 were referred to the CMHTs. None were referred to CRHT. 16 patients were referred to Wellbeing Services. Others were signposted to access support from charities or did not need further input. </a:t>
            </a:r>
          </a:p>
          <a:p>
            <a:endParaRPr lang="en-US" dirty="0"/>
          </a:p>
          <a:p>
            <a:endParaRPr lang="en-US" dirty="0"/>
          </a:p>
        </p:txBody>
      </p:sp>
    </p:spTree>
    <p:extLst>
      <p:ext uri="{BB962C8B-B14F-4D97-AF65-F5344CB8AC3E}">
        <p14:creationId xmlns:p14="http://schemas.microsoft.com/office/powerpoint/2010/main" val="109985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ADEE-2B54-1B1F-CD94-420F9ED2ED7F}"/>
              </a:ext>
            </a:extLst>
          </p:cNvPr>
          <p:cNvSpPr>
            <a:spLocks noGrp="1"/>
          </p:cNvSpPr>
          <p:nvPr>
            <p:ph type="title"/>
          </p:nvPr>
        </p:nvSpPr>
        <p:spPr>
          <a:xfrm>
            <a:off x="412830" y="639501"/>
            <a:ext cx="10972800" cy="882570"/>
          </a:xfrm>
          <a:solidFill>
            <a:schemeClr val="accent2">
              <a:lumMod val="50000"/>
            </a:schemeClr>
          </a:solidFill>
        </p:spPr>
        <p:txBody>
          <a:bodyPr/>
          <a:lstStyle/>
          <a:p>
            <a:r>
              <a:rPr lang="en-US" b="1" dirty="0">
                <a:solidFill>
                  <a:srgbClr val="FFFF00"/>
                </a:solidFill>
                <a:latin typeface="Arial" panose="020B0604020202020204" pitchFamily="34" charset="0"/>
                <a:cs typeface="Arial" panose="020B0604020202020204" pitchFamily="34" charset="0"/>
              </a:rPr>
              <a:t>From April 2022-May 2023</a:t>
            </a:r>
          </a:p>
        </p:txBody>
      </p:sp>
      <p:sp>
        <p:nvSpPr>
          <p:cNvPr id="3" name="Content Placeholder 2">
            <a:extLst>
              <a:ext uri="{FF2B5EF4-FFF2-40B4-BE49-F238E27FC236}">
                <a16:creationId xmlns:a16="http://schemas.microsoft.com/office/drawing/2014/main" id="{1FE4B8E5-6C9E-0AD6-577E-20926A45DC97}"/>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Feedback from professionals and patients was very positive.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Funding was finally approved for 6 months (June 2023-December 2023)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Recorded videos of consultation will be used in training.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Advocacy and raising awareness locally and also reaching out to politicians and stakeholders.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751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a16="http://schemas.microsoft.com/office/drawing/2014/main" id="{B6909AE8-325A-49A2-AAE5-92A82B6DF63F}"/>
              </a:ext>
            </a:extLst>
          </p:cNvPr>
          <p:cNvSpPr>
            <a:spLocks noGrp="1" noChangeArrowheads="1"/>
          </p:cNvSpPr>
          <p:nvPr>
            <p:ph idx="1"/>
          </p:nvPr>
        </p:nvSpPr>
        <p:spPr>
          <a:xfrm>
            <a:off x="609600" y="1990846"/>
            <a:ext cx="10972800" cy="4373378"/>
          </a:xfrm>
        </p:spPr>
        <p:txBody>
          <a:bodyPr>
            <a:noAutofit/>
          </a:bodyPr>
          <a:lstStyle/>
          <a:p>
            <a:pPr marL="685800" indent="-685800"/>
            <a:r>
              <a:rPr lang="en-US" altLang="en-US" dirty="0">
                <a:solidFill>
                  <a:schemeClr val="accent3">
                    <a:lumMod val="50000"/>
                  </a:schemeClr>
                </a:solidFill>
                <a:latin typeface="Arial" panose="020B0604020202020204" pitchFamily="34" charset="0"/>
                <a:cs typeface="Arial" panose="020B0604020202020204" pitchFamily="34" charset="0"/>
              </a:rPr>
              <a:t>Encountering the harms endured by people seeking asylum prior to arrival in the UK and through the UK’s </a:t>
            </a:r>
            <a:r>
              <a:rPr lang="en-US" altLang="en-US" b="1" dirty="0">
                <a:solidFill>
                  <a:schemeClr val="accent3">
                    <a:lumMod val="50000"/>
                  </a:schemeClr>
                </a:solidFill>
                <a:latin typeface="Arial" panose="020B0604020202020204" pitchFamily="34" charset="0"/>
                <a:cs typeface="Arial" panose="020B0604020202020204" pitchFamily="34" charset="0"/>
              </a:rPr>
              <a:t>’Hostile Environment</a:t>
            </a:r>
            <a:r>
              <a:rPr lang="en-US" altLang="en-US" dirty="0">
                <a:solidFill>
                  <a:schemeClr val="accent3">
                    <a:lumMod val="50000"/>
                  </a:schemeClr>
                </a:solidFill>
                <a:latin typeface="Arial" panose="020B0604020202020204" pitchFamily="34" charset="0"/>
                <a:cs typeface="Arial" panose="020B0604020202020204" pitchFamily="34" charset="0"/>
              </a:rPr>
              <a:t>’ caused healthcare staff moral suffering. </a:t>
            </a:r>
          </a:p>
          <a:p>
            <a:pPr marL="0" indent="0" eaLnBrk="1" hangingPunct="1">
              <a:buFont typeface="Arial" panose="020B0604020202020204" pitchFamily="34" charset="0"/>
              <a:buNone/>
            </a:pPr>
            <a:endParaRPr lang="en-US" altLang="en-US" dirty="0">
              <a:solidFill>
                <a:schemeClr val="accent3">
                  <a:lumMod val="50000"/>
                </a:schemeClr>
              </a:solidFill>
              <a:latin typeface="Arial" panose="020B0604020202020204" pitchFamily="34" charset="0"/>
              <a:cs typeface="Arial" panose="020B0604020202020204" pitchFamily="34" charset="0"/>
            </a:endParaRPr>
          </a:p>
          <a:p>
            <a:pPr marL="685800" indent="-685800"/>
            <a:r>
              <a:rPr lang="en-US" altLang="en-US" dirty="0">
                <a:solidFill>
                  <a:schemeClr val="accent3">
                    <a:lumMod val="50000"/>
                  </a:schemeClr>
                </a:solidFill>
                <a:latin typeface="Arial" panose="020B0604020202020204" pitchFamily="34" charset="0"/>
                <a:cs typeface="Arial" panose="020B0604020202020204" pitchFamily="34" charset="0"/>
              </a:rPr>
              <a:t>They responded to this in several ways, including: (1) feeling grateful for their own fortunes; (2) defining the limitations of their professional obligations; (3) focusing on the rewards of work and (4) going above and beyond usual care.</a:t>
            </a:r>
            <a:endParaRPr lang="en-GB" altLang="en-US" dirty="0">
              <a:solidFill>
                <a:schemeClr val="accent3">
                  <a:lumMod val="50000"/>
                </a:schemeClr>
              </a:solidFill>
              <a:latin typeface="Arial" panose="020B0604020202020204" pitchFamily="34" charset="0"/>
              <a:cs typeface="Arial" panose="020B0604020202020204" pitchFamily="34" charset="0"/>
            </a:endParaRPr>
          </a:p>
        </p:txBody>
      </p:sp>
      <p:sp>
        <p:nvSpPr>
          <p:cNvPr id="25603" name="Title 2">
            <a:extLst>
              <a:ext uri="{FF2B5EF4-FFF2-40B4-BE49-F238E27FC236}">
                <a16:creationId xmlns:a16="http://schemas.microsoft.com/office/drawing/2014/main" id="{DD942E1C-6577-4480-AC1C-3686276F68B6}"/>
              </a:ext>
            </a:extLst>
          </p:cNvPr>
          <p:cNvSpPr>
            <a:spLocks noGrp="1" noChangeArrowheads="1"/>
          </p:cNvSpPr>
          <p:nvPr>
            <p:ph type="title"/>
          </p:nvPr>
        </p:nvSpPr>
        <p:spPr>
          <a:xfrm>
            <a:off x="356230" y="644941"/>
            <a:ext cx="10972800" cy="1066800"/>
          </a:xfrm>
          <a:solidFill>
            <a:schemeClr val="accent2">
              <a:lumMod val="50000"/>
            </a:schemeClr>
          </a:solidFill>
        </p:spPr>
        <p:txBody>
          <a:bodyPr>
            <a:noAutofit/>
          </a:bodyPr>
          <a:lstStyle/>
          <a:p>
            <a:pPr eaLnBrk="1" hangingPunct="1"/>
            <a:r>
              <a:rPr lang="en-US" altLang="en-US" sz="2400" dirty="0">
                <a:solidFill>
                  <a:srgbClr val="FFFF00"/>
                </a:solidFill>
                <a:latin typeface="Arial" panose="020B0604020202020204" pitchFamily="34" charset="0"/>
                <a:cs typeface="Arial" panose="020B0604020202020204" pitchFamily="34" charset="0"/>
              </a:rPr>
              <a:t>In critique of moral resilience: UK healthcare professionals’ experiences working with asylum applicants housed in contingency accommodation during the COVID- 19 pandemic</a:t>
            </a:r>
            <a:r>
              <a:rPr lang="en-US" altLang="en-US" sz="1800" dirty="0">
                <a:solidFill>
                  <a:srgbClr val="FFFF00"/>
                </a:solidFill>
                <a:latin typeface="Arial" panose="020B0604020202020204" pitchFamily="34" charset="0"/>
                <a:cs typeface="Arial" panose="020B0604020202020204" pitchFamily="34" charset="0"/>
              </a:rPr>
              <a:t>. </a:t>
            </a:r>
            <a:r>
              <a:rPr lang="en-US" altLang="en-US" sz="1000" dirty="0" err="1">
                <a:solidFill>
                  <a:srgbClr val="FFFF00"/>
                </a:solidFill>
                <a:latin typeface="Arial" panose="020B0604020202020204" pitchFamily="34" charset="0"/>
                <a:cs typeface="Arial" panose="020B0604020202020204" pitchFamily="34" charset="0"/>
              </a:rPr>
              <a:t>Tomkow</a:t>
            </a:r>
            <a:r>
              <a:rPr lang="en-US" altLang="en-US" sz="1000" dirty="0">
                <a:solidFill>
                  <a:srgbClr val="FFFF00"/>
                </a:solidFill>
                <a:latin typeface="Arial" panose="020B0604020202020204" pitchFamily="34" charset="0"/>
                <a:cs typeface="Arial" panose="020B0604020202020204" pitchFamily="34" charset="0"/>
              </a:rPr>
              <a:t> L, Prager </a:t>
            </a:r>
            <a:r>
              <a:rPr lang="en-US" altLang="en-US" sz="1000" dirty="0" err="1">
                <a:solidFill>
                  <a:srgbClr val="FFFF00"/>
                </a:solidFill>
                <a:latin typeface="Arial" panose="020B0604020202020204" pitchFamily="34" charset="0"/>
                <a:cs typeface="Arial" panose="020B0604020202020204" pitchFamily="34" charset="0"/>
              </a:rPr>
              <a:t>G,Worthing</a:t>
            </a:r>
            <a:r>
              <a:rPr lang="en-US" altLang="en-US" sz="1000" dirty="0">
                <a:solidFill>
                  <a:srgbClr val="FFFF00"/>
                </a:solidFill>
                <a:latin typeface="Arial" panose="020B0604020202020204" pitchFamily="34" charset="0"/>
                <a:cs typeface="Arial" panose="020B0604020202020204" pitchFamily="34" charset="0"/>
              </a:rPr>
              <a:t> K, et al. J Med Ethics .11 May 2023. doi:10.1136/jme-2022-10863</a:t>
            </a:r>
            <a:endParaRPr lang="en-GB" altLang="en-US" sz="1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05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41436C-AB00-1E01-3F9C-F17E27C7486A}"/>
              </a:ext>
            </a:extLst>
          </p:cNvPr>
          <p:cNvSpPr/>
          <p:nvPr/>
        </p:nvSpPr>
        <p:spPr>
          <a:xfrm>
            <a:off x="0" y="5756856"/>
            <a:ext cx="12192000" cy="1719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4C62F7-69E0-408D-AD5B-918FEE0F799A}"/>
              </a:ext>
            </a:extLst>
          </p:cNvPr>
          <p:cNvSpPr>
            <a:spLocks noGrp="1"/>
          </p:cNvSpPr>
          <p:nvPr>
            <p:ph type="title"/>
          </p:nvPr>
        </p:nvSpPr>
        <p:spPr>
          <a:xfrm>
            <a:off x="804926" y="340205"/>
            <a:ext cx="2515092" cy="601994"/>
          </a:xfrm>
        </p:spPr>
        <p:txBody>
          <a:bodyPr>
            <a:noAutofit/>
          </a:bodyPr>
          <a:lstStyle/>
          <a:p>
            <a:r>
              <a:rPr lang="en-US" sz="3600" b="1">
                <a:latin typeface="Montserrat"/>
              </a:rPr>
              <a:t>Agenda</a:t>
            </a:r>
            <a:endParaRPr lang="en-GB" sz="3600" b="1">
              <a:latin typeface="Montserrat"/>
            </a:endParaRPr>
          </a:p>
        </p:txBody>
      </p:sp>
      <p:graphicFrame>
        <p:nvGraphicFramePr>
          <p:cNvPr id="3" name="Table 4">
            <a:extLst>
              <a:ext uri="{FF2B5EF4-FFF2-40B4-BE49-F238E27FC236}">
                <a16:creationId xmlns:a16="http://schemas.microsoft.com/office/drawing/2014/main" id="{FB06642E-3D7A-A459-B221-3AB0F4DA24F9}"/>
              </a:ext>
            </a:extLst>
          </p:cNvPr>
          <p:cNvGraphicFramePr>
            <a:graphicFrameLocks noGrp="1"/>
          </p:cNvGraphicFramePr>
          <p:nvPr>
            <p:extLst>
              <p:ext uri="{D42A27DB-BD31-4B8C-83A1-F6EECF244321}">
                <p14:modId xmlns:p14="http://schemas.microsoft.com/office/powerpoint/2010/main" val="2059448546"/>
              </p:ext>
            </p:extLst>
          </p:nvPr>
        </p:nvGraphicFramePr>
        <p:xfrm>
          <a:off x="804926" y="1142224"/>
          <a:ext cx="10721658" cy="5349872"/>
        </p:xfrm>
        <a:graphic>
          <a:graphicData uri="http://schemas.openxmlformats.org/drawingml/2006/table">
            <a:tbl>
              <a:tblPr firstRow="1" bandRow="1">
                <a:tableStyleId>{5C22544A-7EE6-4342-B048-85BDC9FD1C3A}</a:tableStyleId>
              </a:tblPr>
              <a:tblGrid>
                <a:gridCol w="1267150">
                  <a:extLst>
                    <a:ext uri="{9D8B030D-6E8A-4147-A177-3AD203B41FA5}">
                      <a16:colId xmlns:a16="http://schemas.microsoft.com/office/drawing/2014/main" val="3341960823"/>
                    </a:ext>
                  </a:extLst>
                </a:gridCol>
                <a:gridCol w="4062024">
                  <a:extLst>
                    <a:ext uri="{9D8B030D-6E8A-4147-A177-3AD203B41FA5}">
                      <a16:colId xmlns:a16="http://schemas.microsoft.com/office/drawing/2014/main" val="3239155681"/>
                    </a:ext>
                  </a:extLst>
                </a:gridCol>
                <a:gridCol w="5392484">
                  <a:extLst>
                    <a:ext uri="{9D8B030D-6E8A-4147-A177-3AD203B41FA5}">
                      <a16:colId xmlns:a16="http://schemas.microsoft.com/office/drawing/2014/main" val="2799832630"/>
                    </a:ext>
                  </a:extLst>
                </a:gridCol>
              </a:tblGrid>
              <a:tr h="303609">
                <a:tc>
                  <a:txBody>
                    <a:bodyPr/>
                    <a:lstStyle/>
                    <a:p>
                      <a:pPr>
                        <a:spcAft>
                          <a:spcPts val="300"/>
                        </a:spcAft>
                      </a:pPr>
                      <a:r>
                        <a:rPr lang="en-GB" sz="1400">
                          <a:latin typeface="Montserrat"/>
                        </a:rPr>
                        <a:t>Time</a:t>
                      </a:r>
                    </a:p>
                  </a:txBody>
                  <a:tcPr anchor="ctr">
                    <a:solidFill>
                      <a:srgbClr val="1A558E"/>
                    </a:solidFill>
                  </a:tcPr>
                </a:tc>
                <a:tc>
                  <a:txBody>
                    <a:bodyPr/>
                    <a:lstStyle/>
                    <a:p>
                      <a:pPr>
                        <a:spcAft>
                          <a:spcPts val="300"/>
                        </a:spcAft>
                      </a:pPr>
                      <a:r>
                        <a:rPr lang="en-GB" sz="1400">
                          <a:latin typeface="Montserrat"/>
                        </a:rPr>
                        <a:t>Item</a:t>
                      </a:r>
                    </a:p>
                  </a:txBody>
                  <a:tcPr anchor="ctr">
                    <a:solidFill>
                      <a:srgbClr val="1A558E"/>
                    </a:solidFill>
                  </a:tcPr>
                </a:tc>
                <a:tc>
                  <a:txBody>
                    <a:bodyPr/>
                    <a:lstStyle/>
                    <a:p>
                      <a:pPr>
                        <a:spcAft>
                          <a:spcPts val="300"/>
                        </a:spcAft>
                      </a:pPr>
                      <a:r>
                        <a:rPr lang="en-GB" sz="1400">
                          <a:latin typeface="Montserrat"/>
                        </a:rPr>
                        <a:t>Speaker</a:t>
                      </a:r>
                    </a:p>
                  </a:txBody>
                  <a:tcPr anchor="ctr">
                    <a:solidFill>
                      <a:srgbClr val="1A558E"/>
                    </a:solidFill>
                  </a:tcPr>
                </a:tc>
                <a:extLst>
                  <a:ext uri="{0D108BD9-81ED-4DB2-BD59-A6C34878D82A}">
                    <a16:rowId xmlns:a16="http://schemas.microsoft.com/office/drawing/2014/main" val="2222498448"/>
                  </a:ext>
                </a:extLst>
              </a:tr>
              <a:tr h="451843">
                <a:tc>
                  <a:txBody>
                    <a:bodyPr/>
                    <a:lstStyle/>
                    <a:p>
                      <a:pPr>
                        <a:spcAft>
                          <a:spcPts val="300"/>
                        </a:spcAft>
                      </a:pPr>
                      <a:r>
                        <a:rPr lang="en-GB" sz="1400">
                          <a:latin typeface="Montserrat"/>
                        </a:rPr>
                        <a:t>11:00-11:10</a:t>
                      </a:r>
                    </a:p>
                  </a:txBody>
                  <a:tcPr anchor="ctr">
                    <a:solidFill>
                      <a:srgbClr val="E8E8E8"/>
                    </a:solidFill>
                  </a:tcPr>
                </a:tc>
                <a:tc>
                  <a:txBody>
                    <a:bodyPr/>
                    <a:lstStyle/>
                    <a:p>
                      <a:pPr>
                        <a:spcAft>
                          <a:spcPts val="300"/>
                        </a:spcAft>
                      </a:pPr>
                      <a:r>
                        <a:rPr lang="en-GB" sz="1400" b="1">
                          <a:latin typeface="Montserrat"/>
                        </a:rPr>
                        <a:t>Welcome and introductions</a:t>
                      </a:r>
                    </a:p>
                  </a:txBody>
                  <a:tcPr anchor="ctr">
                    <a:solidFill>
                      <a:srgbClr val="E8E8E8"/>
                    </a:solidFill>
                  </a:tcPr>
                </a:tc>
                <a:tc>
                  <a:txBody>
                    <a:bodyPr/>
                    <a:lstStyle/>
                    <a:p>
                      <a:pPr>
                        <a:spcAft>
                          <a:spcPts val="300"/>
                        </a:spcAft>
                      </a:pPr>
                      <a:r>
                        <a:rPr lang="en-GB" sz="1400" b="0">
                          <a:latin typeface="Montserrat"/>
                        </a:rPr>
                        <a:t>Emily Cannon, Head of Quality Improvement, NCCMH</a:t>
                      </a:r>
                      <a:endParaRPr lang="en-GB" sz="1400" b="1">
                        <a:latin typeface="Montserrat"/>
                      </a:endParaRPr>
                    </a:p>
                  </a:txBody>
                  <a:tcPr anchor="ctr">
                    <a:solidFill>
                      <a:srgbClr val="E8E8E8"/>
                    </a:solidFill>
                  </a:tcPr>
                </a:tc>
                <a:extLst>
                  <a:ext uri="{0D108BD9-81ED-4DB2-BD59-A6C34878D82A}">
                    <a16:rowId xmlns:a16="http://schemas.microsoft.com/office/drawing/2014/main" val="4123942109"/>
                  </a:ext>
                </a:extLst>
              </a:tr>
              <a:tr h="450760">
                <a:tc>
                  <a:txBody>
                    <a:bodyPr/>
                    <a:lstStyle/>
                    <a:p>
                      <a:pPr>
                        <a:spcAft>
                          <a:spcPts val="300"/>
                        </a:spcAft>
                      </a:pPr>
                      <a:r>
                        <a:rPr lang="en-GB" sz="1400">
                          <a:latin typeface="Montserrat"/>
                        </a:rPr>
                        <a:t>11:10-11:45</a:t>
                      </a:r>
                    </a:p>
                  </a:txBody>
                  <a:tcPr anchor="ctr">
                    <a:solidFill>
                      <a:srgbClr val="E8E8E8"/>
                    </a:solidFill>
                  </a:tcPr>
                </a:tc>
                <a:tc>
                  <a:txBody>
                    <a:bodyPr/>
                    <a:lstStyle/>
                    <a:p>
                      <a:pPr>
                        <a:spcAft>
                          <a:spcPts val="300"/>
                        </a:spcAft>
                      </a:pPr>
                      <a:r>
                        <a:rPr lang="en-GB" sz="1400" b="1">
                          <a:latin typeface="Montserrat"/>
                        </a:rPr>
                        <a:t>Celebrating World Refugee Day </a:t>
                      </a:r>
                    </a:p>
                  </a:txBody>
                  <a:tcPr anchor="ctr">
                    <a:solidFill>
                      <a:srgbClr val="E8E8E8"/>
                    </a:solidFill>
                  </a:tcPr>
                </a:tc>
                <a:tc>
                  <a:txBody>
                    <a:bodyPr/>
                    <a:lstStyle/>
                    <a:p>
                      <a:pPr>
                        <a:spcAft>
                          <a:spcPts val="600"/>
                        </a:spcAft>
                      </a:pPr>
                      <a:r>
                        <a:rPr lang="en-GB" sz="1400" b="0">
                          <a:latin typeface="Montserrat"/>
                        </a:rPr>
                        <a:t>Joshua Bailey, Research Insight and Involvement Officer, Solent Mind </a:t>
                      </a:r>
                    </a:p>
                    <a:p>
                      <a:pPr>
                        <a:spcAft>
                          <a:spcPts val="600"/>
                        </a:spcAft>
                      </a:pPr>
                      <a:r>
                        <a:rPr lang="en-GB" sz="1400" b="0">
                          <a:latin typeface="Montserrat"/>
                        </a:rPr>
                        <a:t>Wayne Lawrence, Assistant Director, Northamptonshire Healthcare NHS Foundation Trust</a:t>
                      </a:r>
                    </a:p>
                    <a:p>
                      <a:pPr>
                        <a:spcAft>
                          <a:spcPts val="600"/>
                        </a:spcAft>
                      </a:pPr>
                      <a:r>
                        <a:rPr lang="en-GB" sz="1400" b="0">
                          <a:latin typeface="Montserrat"/>
                        </a:rPr>
                        <a:t>Dr Yasir Hameed, Consultant Psychiatrist, Norfolk and Suffolk NHS Foundation Trust</a:t>
                      </a:r>
                      <a:endParaRPr lang="en-GB" sz="1400" b="1">
                        <a:latin typeface="Montserrat"/>
                      </a:endParaRPr>
                    </a:p>
                  </a:txBody>
                  <a:tcPr anchor="ctr">
                    <a:solidFill>
                      <a:srgbClr val="E8E8E8"/>
                    </a:solidFill>
                  </a:tcPr>
                </a:tc>
                <a:extLst>
                  <a:ext uri="{0D108BD9-81ED-4DB2-BD59-A6C34878D82A}">
                    <a16:rowId xmlns:a16="http://schemas.microsoft.com/office/drawing/2014/main" val="2390866128"/>
                  </a:ext>
                </a:extLst>
              </a:tr>
              <a:tr h="400686">
                <a:tc>
                  <a:txBody>
                    <a:bodyPr/>
                    <a:lstStyle/>
                    <a:p>
                      <a:pPr>
                        <a:spcAft>
                          <a:spcPts val="300"/>
                        </a:spcAft>
                      </a:pPr>
                      <a:r>
                        <a:rPr lang="en-GB" sz="1400">
                          <a:latin typeface="Montserrat"/>
                        </a:rPr>
                        <a:t>11:45-12:10</a:t>
                      </a:r>
                    </a:p>
                  </a:txBody>
                  <a:tcPr anchor="ctr">
                    <a:solidFill>
                      <a:srgbClr val="E8E8E8"/>
                    </a:solidFill>
                  </a:tcPr>
                </a:tc>
                <a:tc>
                  <a:txBody>
                    <a:bodyPr/>
                    <a:lstStyle/>
                    <a:p>
                      <a:pPr>
                        <a:spcAft>
                          <a:spcPts val="300"/>
                        </a:spcAft>
                      </a:pPr>
                      <a:r>
                        <a:rPr lang="en-GB" sz="1400" b="1">
                          <a:latin typeface="Montserrat"/>
                        </a:rPr>
                        <a:t>Q&amp;A panel</a:t>
                      </a:r>
                    </a:p>
                  </a:txBody>
                  <a:tcPr anchor="ctr">
                    <a:solidFill>
                      <a:srgbClr val="E8E8E8"/>
                    </a:solidFill>
                  </a:tcPr>
                </a:tc>
                <a:tc>
                  <a:txBody>
                    <a:bodyPr/>
                    <a:lstStyle/>
                    <a:p>
                      <a:pPr>
                        <a:spcAft>
                          <a:spcPts val="300"/>
                        </a:spcAft>
                      </a:pPr>
                      <a:r>
                        <a:rPr lang="en-GB" sz="1400" b="0">
                          <a:latin typeface="Montserrat"/>
                        </a:rPr>
                        <a:t>Tom Ayers, Director, NCCMH</a:t>
                      </a:r>
                    </a:p>
                  </a:txBody>
                  <a:tcPr anchor="ctr">
                    <a:solidFill>
                      <a:srgbClr val="E8E8E8"/>
                    </a:solidFill>
                  </a:tcPr>
                </a:tc>
                <a:extLst>
                  <a:ext uri="{0D108BD9-81ED-4DB2-BD59-A6C34878D82A}">
                    <a16:rowId xmlns:a16="http://schemas.microsoft.com/office/drawing/2014/main" val="2928999579"/>
                  </a:ext>
                </a:extLst>
              </a:tr>
              <a:tr h="372006">
                <a:tc>
                  <a:txBody>
                    <a:bodyPr/>
                    <a:lstStyle/>
                    <a:p>
                      <a:pPr>
                        <a:spcAft>
                          <a:spcPts val="300"/>
                        </a:spcAft>
                      </a:pPr>
                      <a:r>
                        <a:rPr lang="en-GB" sz="1400">
                          <a:latin typeface="Montserrat"/>
                        </a:rPr>
                        <a:t>12:10-12:40</a:t>
                      </a:r>
                    </a:p>
                  </a:txBody>
                  <a:tcPr anchor="ctr">
                    <a:solidFill>
                      <a:srgbClr val="E8E8E8"/>
                    </a:solidFill>
                  </a:tcPr>
                </a:tc>
                <a:tc>
                  <a:txBody>
                    <a:bodyPr/>
                    <a:lstStyle/>
                    <a:p>
                      <a:pPr>
                        <a:spcAft>
                          <a:spcPts val="300"/>
                        </a:spcAft>
                      </a:pPr>
                      <a:r>
                        <a:rPr lang="en-GB" sz="1400" b="1" kern="1200">
                          <a:solidFill>
                            <a:schemeClr val="dk1"/>
                          </a:solidFill>
                          <a:latin typeface="Montserrat"/>
                          <a:ea typeface="+mn-ea"/>
                          <a:cs typeface="+mn-cs"/>
                        </a:rPr>
                        <a:t>Reflecting on progress</a:t>
                      </a:r>
                      <a:endParaRPr lang="en-GB" sz="1400" b="1" kern="1200">
                        <a:solidFill>
                          <a:schemeClr val="dk1"/>
                        </a:solidFill>
                        <a:latin typeface="Montserrat" panose="00000500000000000000" pitchFamily="2" charset="0"/>
                        <a:ea typeface="+mn-ea"/>
                        <a:cs typeface="+mn-cs"/>
                      </a:endParaRPr>
                    </a:p>
                  </a:txBody>
                  <a:tcPr anchor="ctr">
                    <a:solidFill>
                      <a:srgbClr val="E8E8E8"/>
                    </a:solidFill>
                  </a:tcPr>
                </a:tc>
                <a:tc>
                  <a:txBody>
                    <a:bodyPr/>
                    <a:lstStyle/>
                    <a:p>
                      <a:pPr>
                        <a:spcAft>
                          <a:spcPts val="300"/>
                        </a:spcAft>
                      </a:pPr>
                      <a:r>
                        <a:rPr lang="en-GB" sz="1400" b="0" kern="1200">
                          <a:solidFill>
                            <a:schemeClr val="dk1"/>
                          </a:solidFill>
                          <a:latin typeface="Montserrat"/>
                          <a:ea typeface="+mn-ea"/>
                          <a:cs typeface="+mn-cs"/>
                        </a:rPr>
                        <a:t>All</a:t>
                      </a:r>
                      <a:endParaRPr lang="en-GB" sz="1400" b="1" kern="1200">
                        <a:solidFill>
                          <a:schemeClr val="dk1"/>
                        </a:solidFill>
                        <a:latin typeface="Montserrat" panose="00000500000000000000" pitchFamily="2" charset="0"/>
                        <a:ea typeface="+mn-ea"/>
                        <a:cs typeface="+mn-cs"/>
                      </a:endParaRPr>
                    </a:p>
                  </a:txBody>
                  <a:tcPr anchor="ctr">
                    <a:solidFill>
                      <a:srgbClr val="E8E8E8"/>
                    </a:solidFill>
                  </a:tcPr>
                </a:tc>
                <a:extLst>
                  <a:ext uri="{0D108BD9-81ED-4DB2-BD59-A6C34878D82A}">
                    <a16:rowId xmlns:a16="http://schemas.microsoft.com/office/drawing/2014/main" val="278736551"/>
                  </a:ext>
                </a:extLst>
              </a:tr>
              <a:tr h="274682">
                <a:tc>
                  <a:txBody>
                    <a:bodyPr/>
                    <a:lstStyle/>
                    <a:p>
                      <a:pPr>
                        <a:spcAft>
                          <a:spcPts val="300"/>
                        </a:spcAft>
                      </a:pPr>
                      <a:r>
                        <a:rPr lang="en-GB" sz="1400">
                          <a:solidFill>
                            <a:schemeClr val="bg1"/>
                          </a:solidFill>
                          <a:latin typeface="Montserrat"/>
                        </a:rPr>
                        <a:t>12:40 – 13:25</a:t>
                      </a:r>
                    </a:p>
                  </a:txBody>
                  <a:tcPr anchor="ctr">
                    <a:solidFill>
                      <a:srgbClr val="7B9EBC"/>
                    </a:solidFill>
                  </a:tcPr>
                </a:tc>
                <a:tc gridSpan="2">
                  <a:txBody>
                    <a:bodyPr/>
                    <a:lstStyle/>
                    <a:p>
                      <a:pPr>
                        <a:spcAft>
                          <a:spcPts val="300"/>
                        </a:spcAft>
                      </a:pPr>
                      <a:r>
                        <a:rPr lang="en-GB" sz="1400" b="0">
                          <a:solidFill>
                            <a:schemeClr val="bg1"/>
                          </a:solidFill>
                          <a:latin typeface="Montserrat"/>
                        </a:rPr>
                        <a:t>Lunch</a:t>
                      </a:r>
                    </a:p>
                  </a:txBody>
                  <a:tcPr anchor="ctr">
                    <a:solidFill>
                      <a:srgbClr val="7B9EBC"/>
                    </a:solidFill>
                  </a:tcPr>
                </a:tc>
                <a:tc hMerge="1">
                  <a:txBody>
                    <a:bodyPr/>
                    <a:lstStyle/>
                    <a:p>
                      <a:endParaRPr lang="en-GB"/>
                    </a:p>
                  </a:txBody>
                  <a:tcPr/>
                </a:tc>
                <a:extLst>
                  <a:ext uri="{0D108BD9-81ED-4DB2-BD59-A6C34878D82A}">
                    <a16:rowId xmlns:a16="http://schemas.microsoft.com/office/drawing/2014/main" val="3152693718"/>
                  </a:ext>
                </a:extLst>
              </a:tr>
              <a:tr h="747916">
                <a:tc>
                  <a:txBody>
                    <a:bodyPr/>
                    <a:lstStyle/>
                    <a:p>
                      <a:pPr>
                        <a:spcAft>
                          <a:spcPts val="300"/>
                        </a:spcAft>
                      </a:pPr>
                      <a:r>
                        <a:rPr lang="en-GB" sz="1400">
                          <a:latin typeface="Montserrat"/>
                        </a:rPr>
                        <a:t>13:25-13:55</a:t>
                      </a:r>
                    </a:p>
                  </a:txBody>
                  <a:tcPr anchor="ctr">
                    <a:solidFill>
                      <a:srgbClr val="E8E8E8"/>
                    </a:solidFill>
                  </a:tcPr>
                </a:tc>
                <a:tc>
                  <a:txBody>
                    <a:bodyPr/>
                    <a:lstStyle/>
                    <a:p>
                      <a:pPr>
                        <a:spcAft>
                          <a:spcPts val="300"/>
                        </a:spcAft>
                      </a:pPr>
                      <a:r>
                        <a:rPr lang="en-US" sz="1400" b="1">
                          <a:latin typeface="Montserrat"/>
                        </a:rPr>
                        <a:t>Advancing mental health equalities for people who require an interpreter</a:t>
                      </a:r>
                      <a:endParaRPr lang="en-GB" sz="1400" b="1">
                        <a:latin typeface="Montserrat"/>
                      </a:endParaRPr>
                    </a:p>
                  </a:txBody>
                  <a:tcPr anchor="ctr">
                    <a:solidFill>
                      <a:srgbClr val="E8E8E8"/>
                    </a:solidFill>
                  </a:tcPr>
                </a:tc>
                <a:tc>
                  <a:txBody>
                    <a:bodyPr/>
                    <a:lstStyle/>
                    <a:p>
                      <a:pPr>
                        <a:spcAft>
                          <a:spcPts val="300"/>
                        </a:spcAft>
                      </a:pPr>
                      <a:r>
                        <a:rPr lang="en-US" sz="1400" b="0" kern="1200">
                          <a:solidFill>
                            <a:schemeClr val="dk1"/>
                          </a:solidFill>
                          <a:latin typeface="Montserrat"/>
                          <a:ea typeface="+mn-ea"/>
                          <a:cs typeface="+mn-cs"/>
                        </a:rPr>
                        <a:t>Jennie Lee Sims, John </a:t>
                      </a:r>
                      <a:r>
                        <a:rPr lang="en-US" sz="1400" b="0" kern="1200" err="1">
                          <a:solidFill>
                            <a:schemeClr val="dk1"/>
                          </a:solidFill>
                          <a:latin typeface="Montserrat"/>
                          <a:ea typeface="+mn-ea"/>
                          <a:cs typeface="+mn-cs"/>
                        </a:rPr>
                        <a:t>Macairt</a:t>
                      </a:r>
                      <a:r>
                        <a:rPr lang="en-US" sz="1400" b="0" kern="1200">
                          <a:solidFill>
                            <a:schemeClr val="dk1"/>
                          </a:solidFill>
                          <a:latin typeface="Montserrat"/>
                          <a:ea typeface="+mn-ea"/>
                          <a:cs typeface="+mn-cs"/>
                        </a:rPr>
                        <a:t> &amp; </a:t>
                      </a:r>
                      <a:r>
                        <a:rPr lang="en-US" sz="1400" b="0" kern="1200" err="1">
                          <a:solidFill>
                            <a:schemeClr val="dk1"/>
                          </a:solidFill>
                          <a:latin typeface="Montserrat"/>
                          <a:ea typeface="+mn-ea"/>
                          <a:cs typeface="+mn-cs"/>
                        </a:rPr>
                        <a:t>Oisin</a:t>
                      </a:r>
                      <a:r>
                        <a:rPr lang="en-US" sz="1400" b="0" kern="1200">
                          <a:solidFill>
                            <a:schemeClr val="dk1"/>
                          </a:solidFill>
                          <a:latin typeface="Montserrat"/>
                          <a:ea typeface="+mn-ea"/>
                          <a:cs typeface="+mn-cs"/>
                        </a:rPr>
                        <a:t> McAuley </a:t>
                      </a:r>
                      <a:r>
                        <a:rPr lang="en-US" sz="1400" b="0">
                          <a:latin typeface="Montserrat"/>
                        </a:rPr>
                        <a:t>, Southern Health and Social Care Trust</a:t>
                      </a:r>
                      <a:endParaRPr lang="en-GB" sz="1400" b="1">
                        <a:latin typeface="Montserrat"/>
                      </a:endParaRPr>
                    </a:p>
                  </a:txBody>
                  <a:tcPr anchor="ctr">
                    <a:solidFill>
                      <a:srgbClr val="E8E8E8"/>
                    </a:solidFill>
                  </a:tcPr>
                </a:tc>
                <a:extLst>
                  <a:ext uri="{0D108BD9-81ED-4DB2-BD59-A6C34878D82A}">
                    <a16:rowId xmlns:a16="http://schemas.microsoft.com/office/drawing/2014/main" val="92373627"/>
                  </a:ext>
                </a:extLst>
              </a:tr>
              <a:tr h="725661">
                <a:tc>
                  <a:txBody>
                    <a:bodyPr/>
                    <a:lstStyle/>
                    <a:p>
                      <a:pPr>
                        <a:spcAft>
                          <a:spcPts val="300"/>
                        </a:spcAft>
                      </a:pPr>
                      <a:r>
                        <a:rPr lang="en-GB" sz="1400">
                          <a:latin typeface="Montserrat"/>
                        </a:rPr>
                        <a:t>13:55 – 14:55 </a:t>
                      </a:r>
                      <a:endParaRPr lang="en-GB" sz="1400">
                        <a:latin typeface="Montserrat" panose="00000500000000000000" pitchFamily="2" charset="0"/>
                      </a:endParaRPr>
                    </a:p>
                  </a:txBody>
                  <a:tcPr anchor="ctr">
                    <a:solidFill>
                      <a:srgbClr val="E8E8E8"/>
                    </a:solidFill>
                  </a:tcPr>
                </a:tc>
                <a:tc>
                  <a:txBody>
                    <a:bodyPr/>
                    <a:lstStyle/>
                    <a:p>
                      <a:pPr>
                        <a:spcAft>
                          <a:spcPts val="300"/>
                        </a:spcAft>
                      </a:pPr>
                      <a:r>
                        <a:rPr lang="en-US" sz="1400" b="1" kern="1200">
                          <a:solidFill>
                            <a:schemeClr val="dk1"/>
                          </a:solidFill>
                          <a:latin typeface="Montserrat"/>
                          <a:ea typeface="+mn-ea"/>
                          <a:cs typeface="+mn-cs"/>
                        </a:rPr>
                        <a:t>Coproducing mental health services and support with refugees</a:t>
                      </a:r>
                      <a:endParaRPr lang="en-GB" sz="1400" b="1" kern="1200">
                        <a:solidFill>
                          <a:schemeClr val="dk1"/>
                        </a:solidFill>
                        <a:latin typeface="Montserrat"/>
                        <a:ea typeface="+mn-ea"/>
                        <a:cs typeface="+mn-cs"/>
                      </a:endParaRPr>
                    </a:p>
                  </a:txBody>
                  <a:tcPr anchor="ctr">
                    <a:solidFill>
                      <a:srgbClr val="E8E8E8"/>
                    </a:solidFill>
                  </a:tcPr>
                </a:tc>
                <a:tc>
                  <a:txBody>
                    <a:bodyPr/>
                    <a:lstStyle/>
                    <a:p>
                      <a:pPr>
                        <a:spcAft>
                          <a:spcPts val="300"/>
                        </a:spcAft>
                      </a:pPr>
                      <a:r>
                        <a:rPr lang="en-GB" sz="1400" b="0" kern="1200" noProof="0">
                          <a:solidFill>
                            <a:schemeClr val="dk1"/>
                          </a:solidFill>
                          <a:latin typeface="Montserrat"/>
                          <a:ea typeface="+mn-ea"/>
                          <a:cs typeface="+mn-cs"/>
                        </a:rPr>
                        <a:t>Mark Farmer and Meera Burgess, Patient and Carer Representatives, NCCMH </a:t>
                      </a:r>
                      <a:endParaRPr lang="en-GB" sz="1400" b="1" kern="1200">
                        <a:solidFill>
                          <a:schemeClr val="dk1"/>
                        </a:solidFill>
                        <a:latin typeface="Montserrat"/>
                        <a:ea typeface="+mn-ea"/>
                        <a:cs typeface="+mn-cs"/>
                      </a:endParaRPr>
                    </a:p>
                  </a:txBody>
                  <a:tcPr anchor="ctr">
                    <a:solidFill>
                      <a:srgbClr val="E8E8E8"/>
                    </a:solidFill>
                  </a:tcPr>
                </a:tc>
                <a:extLst>
                  <a:ext uri="{0D108BD9-81ED-4DB2-BD59-A6C34878D82A}">
                    <a16:rowId xmlns:a16="http://schemas.microsoft.com/office/drawing/2014/main" val="3302236288"/>
                  </a:ext>
                </a:extLst>
              </a:tr>
              <a:tr h="434182">
                <a:tc>
                  <a:txBody>
                    <a:bodyPr/>
                    <a:lstStyle/>
                    <a:p>
                      <a:pPr>
                        <a:spcAft>
                          <a:spcPts val="300"/>
                        </a:spcAft>
                      </a:pPr>
                      <a:r>
                        <a:rPr lang="en-GB" sz="1400">
                          <a:latin typeface="Montserrat"/>
                        </a:rPr>
                        <a:t>14:55 – 15:00</a:t>
                      </a:r>
                    </a:p>
                  </a:txBody>
                  <a:tcPr anchor="ctr">
                    <a:solidFill>
                      <a:srgbClr val="E8E8E8"/>
                    </a:solidFill>
                  </a:tcPr>
                </a:tc>
                <a:tc>
                  <a:txBody>
                    <a:bodyPr/>
                    <a:lstStyle/>
                    <a:p>
                      <a:pPr>
                        <a:spcAft>
                          <a:spcPts val="300"/>
                        </a:spcAft>
                      </a:pPr>
                      <a:r>
                        <a:rPr lang="en-GB" sz="1400" b="1">
                          <a:latin typeface="Montserrat"/>
                        </a:rPr>
                        <a:t>Feedback, next steps and close</a:t>
                      </a:r>
                    </a:p>
                  </a:txBody>
                  <a:tcPr anchor="ctr">
                    <a:solidFill>
                      <a:srgbClr val="E8E8E8"/>
                    </a:solidFill>
                  </a:tcPr>
                </a:tc>
                <a:tc>
                  <a:txBody>
                    <a:bodyPr/>
                    <a:lstStyle/>
                    <a:p>
                      <a:pPr>
                        <a:spcAft>
                          <a:spcPts val="300"/>
                        </a:spcAft>
                      </a:pPr>
                      <a:r>
                        <a:rPr lang="en-GB" sz="1400" b="0">
                          <a:latin typeface="Montserrat"/>
                        </a:rPr>
                        <a:t>Matt Milarski, Senior Quality Improvement Advisor, NCCMH</a:t>
                      </a:r>
                      <a:endParaRPr lang="en-GB" sz="1400" b="1">
                        <a:latin typeface="Montserrat"/>
                      </a:endParaRPr>
                    </a:p>
                  </a:txBody>
                  <a:tcPr anchor="ctr">
                    <a:solidFill>
                      <a:srgbClr val="E8E8E8"/>
                    </a:solidFill>
                  </a:tcPr>
                </a:tc>
                <a:extLst>
                  <a:ext uri="{0D108BD9-81ED-4DB2-BD59-A6C34878D82A}">
                    <a16:rowId xmlns:a16="http://schemas.microsoft.com/office/drawing/2014/main" val="2068400358"/>
                  </a:ext>
                </a:extLst>
              </a:tr>
            </a:tbl>
          </a:graphicData>
        </a:graphic>
      </p:graphicFrame>
    </p:spTree>
    <p:extLst>
      <p:ext uri="{BB962C8B-B14F-4D97-AF65-F5344CB8AC3E}">
        <p14:creationId xmlns:p14="http://schemas.microsoft.com/office/powerpoint/2010/main" val="2141834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12240-E281-786B-4E56-3DDB99DBB7E6}"/>
              </a:ext>
            </a:extLst>
          </p:cNvPr>
          <p:cNvSpPr>
            <a:spLocks noGrp="1"/>
          </p:cNvSpPr>
          <p:nvPr>
            <p:ph idx="1"/>
          </p:nvPr>
        </p:nvSpPr>
        <p:spPr/>
        <p:txBody>
          <a:bodyPr>
            <a:normAutofit/>
          </a:bodyPr>
          <a:lstStyle/>
          <a:p>
            <a:r>
              <a:rPr lang="en-US" sz="3600" dirty="0">
                <a:latin typeface="Arial" panose="020B0604020202020204" pitchFamily="34" charset="0"/>
                <a:cs typeface="Arial" panose="020B0604020202020204" pitchFamily="34" charset="0"/>
              </a:rPr>
              <a:t>“Although moral resilience is reflected in much of the data, some participants described how the work caused ideological transformations and motivated challenges to systems of oppression”. </a:t>
            </a:r>
          </a:p>
        </p:txBody>
      </p:sp>
    </p:spTree>
    <p:extLst>
      <p:ext uri="{BB962C8B-B14F-4D97-AF65-F5344CB8AC3E}">
        <p14:creationId xmlns:p14="http://schemas.microsoft.com/office/powerpoint/2010/main" val="38177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E249D-ED13-EAB7-A210-1D963C6FBA9E}"/>
              </a:ext>
            </a:extLst>
          </p:cNvPr>
          <p:cNvSpPr>
            <a:spLocks noGrp="1"/>
          </p:cNvSpPr>
          <p:nvPr>
            <p:ph type="title"/>
          </p:nvPr>
        </p:nvSpPr>
        <p:spPr>
          <a:xfrm>
            <a:off x="609600" y="661369"/>
            <a:ext cx="10972800" cy="1066800"/>
          </a:xfrm>
          <a:solidFill>
            <a:schemeClr val="accent2">
              <a:lumMod val="50000"/>
            </a:schemeClr>
          </a:solidFill>
        </p:spPr>
        <p:txBody>
          <a:bodyPr>
            <a:normAutofit fontScale="90000"/>
          </a:bodyPr>
          <a:lstStyle/>
          <a:p>
            <a:r>
              <a:rPr lang="en-US" b="1" dirty="0">
                <a:solidFill>
                  <a:srgbClr val="FFFF00"/>
                </a:solidFill>
                <a:latin typeface="Arial" panose="020B0604020202020204" pitchFamily="34" charset="0"/>
                <a:cs typeface="Arial" panose="020B0604020202020204" pitchFamily="34" charset="0"/>
              </a:rPr>
              <a:t>May 2023: Voting for a new name for the service</a:t>
            </a:r>
          </a:p>
        </p:txBody>
      </p:sp>
      <p:sp>
        <p:nvSpPr>
          <p:cNvPr id="6" name="Content Placeholder 5">
            <a:extLst>
              <a:ext uri="{FF2B5EF4-FFF2-40B4-BE49-F238E27FC236}">
                <a16:creationId xmlns:a16="http://schemas.microsoft.com/office/drawing/2014/main" id="{0BBEF2E6-58CC-F7D4-EF90-39D53541AE38}"/>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SHIFA </a:t>
            </a:r>
            <a:r>
              <a:rPr lang="en-US" dirty="0">
                <a:latin typeface="Arial" panose="020B0604020202020204" pitchFamily="34" charset="0"/>
                <a:cs typeface="Arial" panose="020B0604020202020204" pitchFamily="34" charset="0"/>
              </a:rPr>
              <a:t>(Supporting Holistic and Integrated Assessment for Forced Migrants) </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Shifa</a:t>
            </a:r>
            <a:r>
              <a:rPr lang="en-US" dirty="0">
                <a:latin typeface="Arial" panose="020B0604020202020204" pitchFamily="34" charset="0"/>
                <a:cs typeface="Arial" panose="020B0604020202020204" pitchFamily="34" charset="0"/>
              </a:rPr>
              <a:t> means “healing” in Arabic, Turkish, Persian, Urdu, Pashtu and other languages.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voting included service users and experts by experience and co-production professionals. </a:t>
            </a:r>
          </a:p>
        </p:txBody>
      </p:sp>
    </p:spTree>
    <p:extLst>
      <p:ext uri="{BB962C8B-B14F-4D97-AF65-F5344CB8AC3E}">
        <p14:creationId xmlns:p14="http://schemas.microsoft.com/office/powerpoint/2010/main" val="304027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F071EFE-729E-4E59-8171-AAE5521BB1E7}"/>
              </a:ext>
            </a:extLst>
          </p:cNvPr>
          <p:cNvSpPr>
            <a:spLocks noGrp="1" noChangeArrowheads="1"/>
          </p:cNvSpPr>
          <p:nvPr>
            <p:ph type="title"/>
          </p:nvPr>
        </p:nvSpPr>
        <p:spPr>
          <a:xfrm>
            <a:off x="285550" y="163679"/>
            <a:ext cx="9286713" cy="1034301"/>
          </a:xfrm>
          <a:solidFill>
            <a:schemeClr val="accent2">
              <a:lumMod val="50000"/>
            </a:schemeClr>
          </a:solidFill>
        </p:spPr>
        <p:txBody>
          <a:bodyPr/>
          <a:lstStyle/>
          <a:p>
            <a:r>
              <a:rPr lang="en-GB" altLang="en-US" b="1" dirty="0">
                <a:solidFill>
                  <a:srgbClr val="FFFF00"/>
                </a:solidFill>
                <a:latin typeface="Arial" panose="020B0604020202020204" pitchFamily="34" charset="0"/>
                <a:cs typeface="Arial" panose="020B0604020202020204" pitchFamily="34" charset="0"/>
              </a:rPr>
              <a:t>Questions and aspirations </a:t>
            </a:r>
            <a:endParaRPr lang="en-US" altLang="en-US"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6879AA-00CB-405A-9372-A834C784B068}"/>
              </a:ext>
            </a:extLst>
          </p:cNvPr>
          <p:cNvSpPr>
            <a:spLocks noGrp="1"/>
          </p:cNvSpPr>
          <p:nvPr>
            <p:ph idx="1"/>
          </p:nvPr>
        </p:nvSpPr>
        <p:spPr>
          <a:xfrm>
            <a:off x="677862" y="1489242"/>
            <a:ext cx="9990137" cy="5036972"/>
          </a:xfrm>
        </p:spPr>
        <p:txBody>
          <a:bodyPr>
            <a:normAutofit/>
          </a:bodyPr>
          <a:lstStyle/>
          <a:p>
            <a:pPr>
              <a:defRPr/>
            </a:pPr>
            <a:r>
              <a:rPr lang="en-GB" dirty="0">
                <a:latin typeface="Arial" panose="020B0604020202020204" pitchFamily="34" charset="0"/>
                <a:cs typeface="Arial" panose="020B0604020202020204" pitchFamily="34" charset="0"/>
              </a:rPr>
              <a:t>How do we build the competence and confidence of clinical and community teams to best support the mental health needs of forced migrants?</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How do we ensure sustainability of such initiative? </a:t>
            </a:r>
          </a:p>
          <a:p>
            <a:pPr>
              <a:defRPr/>
            </a:pPr>
            <a:endParaRPr lang="en-GB" dirty="0">
              <a:latin typeface="Arial" panose="020B0604020202020204" pitchFamily="34" charset="0"/>
              <a:cs typeface="Arial" panose="020B0604020202020204" pitchFamily="34" charset="0"/>
            </a:endParaRPr>
          </a:p>
          <a:p>
            <a:pPr>
              <a:defRPr/>
            </a:pPr>
            <a:endParaRPr lang="en-GB" dirty="0">
              <a:latin typeface="Arial" panose="020B0604020202020204" pitchFamily="34" charset="0"/>
              <a:cs typeface="Arial" panose="020B0604020202020204" pitchFamily="34" charset="0"/>
            </a:endParaRPr>
          </a:p>
          <a:p>
            <a:pPr>
              <a:defRPr/>
            </a:pPr>
            <a:endParaRPr lang="en-GB" dirty="0">
              <a:latin typeface="Arial" panose="020B0604020202020204" pitchFamily="34" charset="0"/>
              <a:cs typeface="Arial" panose="020B0604020202020204" pitchFamily="34" charset="0"/>
            </a:endParaRPr>
          </a:p>
          <a:p>
            <a:pPr>
              <a:defRPr/>
            </a:pPr>
            <a:endParaRPr lang="en-GB" sz="1500" dirty="0">
              <a:solidFill>
                <a:srgbClr val="0070C0"/>
              </a:solidFill>
            </a:endParaRPr>
          </a:p>
        </p:txBody>
      </p:sp>
    </p:spTree>
    <p:extLst>
      <p:ext uri="{BB962C8B-B14F-4D97-AF65-F5344CB8AC3E}">
        <p14:creationId xmlns:p14="http://schemas.microsoft.com/office/powerpoint/2010/main" val="18110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6A31-4A18-4854-8CA5-64945D2ED7C1}"/>
              </a:ext>
            </a:extLst>
          </p:cNvPr>
          <p:cNvSpPr>
            <a:spLocks noGrp="1"/>
          </p:cNvSpPr>
          <p:nvPr>
            <p:ph type="title"/>
          </p:nvPr>
        </p:nvSpPr>
        <p:spPr/>
        <p:txBody>
          <a:bodyPr/>
          <a:lstStyle/>
          <a:p>
            <a:r>
              <a:rPr lang="en-GB" dirty="0"/>
              <a:t>Contact us</a:t>
            </a:r>
          </a:p>
        </p:txBody>
      </p:sp>
      <p:sp>
        <p:nvSpPr>
          <p:cNvPr id="3" name="Content Placeholder 2">
            <a:extLst>
              <a:ext uri="{FF2B5EF4-FFF2-40B4-BE49-F238E27FC236}">
                <a16:creationId xmlns:a16="http://schemas.microsoft.com/office/drawing/2014/main" id="{8049BEAA-5605-4B23-9545-DF20BECA2BE7}"/>
              </a:ext>
            </a:extLst>
          </p:cNvPr>
          <p:cNvSpPr>
            <a:spLocks noGrp="1"/>
          </p:cNvSpPr>
          <p:nvPr>
            <p:ph idx="1"/>
          </p:nvPr>
        </p:nvSpPr>
        <p:spPr/>
        <p:txBody>
          <a:bodyPr/>
          <a:lstStyle/>
          <a:p>
            <a:r>
              <a:rPr lang="en-GB" dirty="0">
                <a:hlinkClick r:id="rId2"/>
              </a:rPr>
              <a:t>https://www.nsft.nhs.uk/community-services/service/asylum-seekers-and-refugees-clinic-at-the-rest-hub-150/</a:t>
            </a:r>
            <a:endParaRPr lang="en-GB" dirty="0"/>
          </a:p>
          <a:p>
            <a:endParaRPr lang="en-GB" dirty="0"/>
          </a:p>
          <a:p>
            <a:r>
              <a:rPr lang="en-GB" dirty="0">
                <a:hlinkClick r:id="rId3"/>
              </a:rPr>
              <a:t>asylumseekerandrefugeeclinic@nsft.nhs.uk</a:t>
            </a:r>
            <a:endParaRPr lang="en-GB" dirty="0"/>
          </a:p>
          <a:p>
            <a:endParaRPr lang="en-GB" dirty="0"/>
          </a:p>
          <a:p>
            <a:r>
              <a:rPr lang="en-US" dirty="0">
                <a:effectLst/>
                <a:latin typeface="Calibri" panose="020F0502020204030204" pitchFamily="34" charset="0"/>
                <a:ea typeface="Times New Roman" panose="02020603050405020304" pitchFamily="18" charset="0"/>
                <a:hlinkClick r:id="rId4"/>
              </a:rPr>
              <a:t>Yasir.Hameed@nsft.nhs.uk</a:t>
            </a:r>
            <a:r>
              <a:rPr lang="en-GB" dirty="0">
                <a:effectLst/>
                <a:latin typeface="Calibri" panose="020F0502020204030204" pitchFamily="34" charset="0"/>
                <a:ea typeface="Times New Roman" panose="02020603050405020304" pitchFamily="18" charset="0"/>
              </a:rPr>
              <a:t> </a:t>
            </a:r>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8D471EB0-2D34-FC38-B330-862C7EBDE0A9}"/>
              </a:ext>
            </a:extLst>
          </p:cNvPr>
          <p:cNvPicPr>
            <a:picLocks noChangeAspect="1"/>
          </p:cNvPicPr>
          <p:nvPr/>
        </p:nvPicPr>
        <p:blipFill>
          <a:blip r:embed="rId5"/>
          <a:stretch>
            <a:fillRect/>
          </a:stretch>
        </p:blipFill>
        <p:spPr>
          <a:xfrm>
            <a:off x="9182573" y="3036366"/>
            <a:ext cx="2840370" cy="3821634"/>
          </a:xfrm>
          <a:prstGeom prst="rect">
            <a:avLst/>
          </a:prstGeom>
        </p:spPr>
      </p:pic>
    </p:spTree>
    <p:extLst>
      <p:ext uri="{BB962C8B-B14F-4D97-AF65-F5344CB8AC3E}">
        <p14:creationId xmlns:p14="http://schemas.microsoft.com/office/powerpoint/2010/main" val="15146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A85B-2AC6-4E29-B074-AB92F8FA9BB1}"/>
              </a:ext>
            </a:extLst>
          </p:cNvPr>
          <p:cNvSpPr>
            <a:spLocks noGrp="1"/>
          </p:cNvSpPr>
          <p:nvPr>
            <p:ph type="title"/>
          </p:nvPr>
        </p:nvSpPr>
        <p:spPr>
          <a:xfrm>
            <a:off x="5084064" y="1078992"/>
            <a:ext cx="6272784" cy="3675888"/>
          </a:xfrm>
        </p:spPr>
        <p:txBody>
          <a:bodyPr>
            <a:normAutofit/>
          </a:bodyPr>
          <a:lstStyle/>
          <a:p>
            <a:pPr algn="ctr"/>
            <a:r>
              <a:rPr lang="en-US" sz="8800" dirty="0">
                <a:latin typeface="+mj-lt"/>
              </a:rPr>
              <a:t>Thank you</a:t>
            </a:r>
            <a:br>
              <a:rPr lang="en-US" sz="8800" dirty="0">
                <a:latin typeface="+mj-lt"/>
              </a:rPr>
            </a:br>
            <a:r>
              <a:rPr lang="ar-IQ" sz="8800" dirty="0">
                <a:latin typeface="+mj-lt"/>
              </a:rPr>
              <a:t>شكرا جزيلا</a:t>
            </a:r>
            <a:endParaRPr lang="en-US" sz="8800" dirty="0"/>
          </a:p>
        </p:txBody>
      </p:sp>
      <p:pic>
        <p:nvPicPr>
          <p:cNvPr id="11" name="Picture Placeholder 10" descr="team work hand gesture">
            <a:extLst>
              <a:ext uri="{FF2B5EF4-FFF2-40B4-BE49-F238E27FC236}">
                <a16:creationId xmlns:a16="http://schemas.microsoft.com/office/drawing/2014/main" id="{41749033-B92E-4E63-82DE-801849DA2B1E}"/>
              </a:ext>
            </a:extLst>
          </p:cNvPr>
          <p:cNvPicPr>
            <a:picLocks noGrp="1" noChangeAspect="1"/>
          </p:cNvPicPr>
          <p:nvPr>
            <p:ph type="pic" sz="quarter" idx="13"/>
          </p:nvPr>
        </p:nvPicPr>
        <p:blipFill rotWithShape="1">
          <a:blip r:embed="rId2"/>
          <a:srcRect l="16" r="16"/>
          <a:stretch/>
        </p:blipFill>
        <p:spPr/>
      </p:pic>
      <p:sp>
        <p:nvSpPr>
          <p:cNvPr id="6" name="Slide Number Placeholder 5">
            <a:extLst>
              <a:ext uri="{FF2B5EF4-FFF2-40B4-BE49-F238E27FC236}">
                <a16:creationId xmlns:a16="http://schemas.microsoft.com/office/drawing/2014/main" id="{B49FA539-2DA6-4197-AA13-56E0C3395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A5C87-DF58-40C8-B092-1DE63DB4547E}"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8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947A0D-D570-4850-705E-94F90C316CF9}"/>
              </a:ext>
            </a:extLst>
          </p:cNvPr>
          <p:cNvSpPr>
            <a:spLocks noGrp="1"/>
          </p:cNvSpPr>
          <p:nvPr>
            <p:ph type="ctrTitle"/>
          </p:nvPr>
        </p:nvSpPr>
        <p:spPr>
          <a:xfrm>
            <a:off x="3229876" y="2841602"/>
            <a:ext cx="4923524" cy="793796"/>
          </a:xfrm>
        </p:spPr>
        <p:txBody>
          <a:bodyPr>
            <a:noAutofit/>
          </a:bodyPr>
          <a:lstStyle/>
          <a:p>
            <a:r>
              <a:rPr lang="en-GB" sz="6000" b="1">
                <a:latin typeface="Montserrat"/>
              </a:rPr>
              <a:t>Q&amp;A panel</a:t>
            </a:r>
          </a:p>
        </p:txBody>
      </p:sp>
    </p:spTree>
    <p:extLst>
      <p:ext uri="{BB962C8B-B14F-4D97-AF65-F5344CB8AC3E}">
        <p14:creationId xmlns:p14="http://schemas.microsoft.com/office/powerpoint/2010/main" val="3232722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417D0-5820-AA27-D465-5C304F9D1E60}"/>
              </a:ext>
            </a:extLst>
          </p:cNvPr>
          <p:cNvSpPr>
            <a:spLocks noGrp="1"/>
          </p:cNvSpPr>
          <p:nvPr>
            <p:ph type="title"/>
          </p:nvPr>
        </p:nvSpPr>
        <p:spPr>
          <a:xfrm>
            <a:off x="542925" y="279400"/>
            <a:ext cx="10515600" cy="682625"/>
          </a:xfrm>
        </p:spPr>
        <p:txBody>
          <a:bodyPr>
            <a:normAutofit fontScale="90000"/>
          </a:bodyPr>
          <a:lstStyle/>
          <a:p>
            <a:r>
              <a:rPr lang="en-GB" b="1">
                <a:latin typeface="Montserrat" panose="00000500000000000000" pitchFamily="2" charset="0"/>
              </a:rPr>
              <a:t>Reflecting on your AMHE project…</a:t>
            </a:r>
          </a:p>
        </p:txBody>
      </p:sp>
      <p:pic>
        <p:nvPicPr>
          <p:cNvPr id="5" name="Graphic 4" descr="Clock with solid fill">
            <a:extLst>
              <a:ext uri="{FF2B5EF4-FFF2-40B4-BE49-F238E27FC236}">
                <a16:creationId xmlns:a16="http://schemas.microsoft.com/office/drawing/2014/main" id="{708725F1-62BF-3150-481E-958723FD0D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823" y="2072567"/>
            <a:ext cx="1774064" cy="1774064"/>
          </a:xfrm>
          <a:prstGeom prst="rect">
            <a:avLst/>
          </a:prstGeom>
        </p:spPr>
      </p:pic>
      <p:sp>
        <p:nvSpPr>
          <p:cNvPr id="7" name="TextBox 6">
            <a:extLst>
              <a:ext uri="{FF2B5EF4-FFF2-40B4-BE49-F238E27FC236}">
                <a16:creationId xmlns:a16="http://schemas.microsoft.com/office/drawing/2014/main" id="{37D2573D-0D68-128B-C948-3FA8B0933CA4}"/>
              </a:ext>
            </a:extLst>
          </p:cNvPr>
          <p:cNvSpPr txBox="1"/>
          <p:nvPr/>
        </p:nvSpPr>
        <p:spPr>
          <a:xfrm>
            <a:off x="822253" y="3846631"/>
            <a:ext cx="2123204" cy="523220"/>
          </a:xfrm>
          <a:prstGeom prst="rect">
            <a:avLst/>
          </a:prstGeom>
          <a:noFill/>
        </p:spPr>
        <p:txBody>
          <a:bodyPr wrap="square" lIns="91440" tIns="45720" rIns="91440" bIns="45720" anchor="t">
            <a:spAutoFit/>
          </a:bodyPr>
          <a:lstStyle/>
          <a:p>
            <a:pPr algn="l" rtl="0" fontAlgn="base"/>
            <a:r>
              <a:rPr lang="en-GB" sz="2800">
                <a:solidFill>
                  <a:srgbClr val="000000"/>
                </a:solidFill>
                <a:latin typeface="Montserrat" panose="00000500000000000000" pitchFamily="2" charset="0"/>
                <a:cs typeface="Segoe UI"/>
              </a:rPr>
              <a:t>5</a:t>
            </a:r>
            <a:r>
              <a:rPr lang="en-GB" sz="2800" b="0" i="0">
                <a:solidFill>
                  <a:srgbClr val="000000"/>
                </a:solidFill>
                <a:effectLst/>
                <a:latin typeface="Montserrat" panose="00000500000000000000" pitchFamily="2" charset="0"/>
                <a:cs typeface="Segoe UI"/>
              </a:rPr>
              <a:t> minutes</a:t>
            </a:r>
          </a:p>
        </p:txBody>
      </p:sp>
      <p:cxnSp>
        <p:nvCxnSpPr>
          <p:cNvPr id="8" name="Straight Connector 7">
            <a:extLst>
              <a:ext uri="{FF2B5EF4-FFF2-40B4-BE49-F238E27FC236}">
                <a16:creationId xmlns:a16="http://schemas.microsoft.com/office/drawing/2014/main" id="{01E5A6B4-BDCC-9826-C811-7E36D56107E7}"/>
              </a:ext>
            </a:extLst>
          </p:cNvPr>
          <p:cNvCxnSpPr/>
          <p:nvPr/>
        </p:nvCxnSpPr>
        <p:spPr>
          <a:xfrm>
            <a:off x="3400022" y="1495727"/>
            <a:ext cx="0" cy="38665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85D74F-1C94-A528-4DE4-F5ECE457112E}"/>
              </a:ext>
            </a:extLst>
          </p:cNvPr>
          <p:cNvSpPr txBox="1"/>
          <p:nvPr/>
        </p:nvSpPr>
        <p:spPr>
          <a:xfrm>
            <a:off x="3758682" y="2481885"/>
            <a:ext cx="8051437" cy="1754326"/>
          </a:xfrm>
          <a:prstGeom prst="rect">
            <a:avLst/>
          </a:prstGeom>
          <a:noFill/>
        </p:spPr>
        <p:txBody>
          <a:bodyPr wrap="square" lIns="91440" tIns="45720" rIns="91440" bIns="45720" anchor="t">
            <a:spAutoFit/>
          </a:bodyPr>
          <a:lstStyle/>
          <a:p>
            <a:r>
              <a:rPr lang="en-GB" sz="3600">
                <a:latin typeface="Montserrat" panose="00000500000000000000" pitchFamily="2" charset="0"/>
                <a:ea typeface="+mj-ea"/>
                <a:cs typeface="Calibri" panose="020F0502020204030204" pitchFamily="34" charset="0"/>
              </a:rPr>
              <a:t>What have been the key achievements of your AMHE project in the last few months?</a:t>
            </a:r>
          </a:p>
        </p:txBody>
      </p:sp>
    </p:spTree>
    <p:extLst>
      <p:ext uri="{BB962C8B-B14F-4D97-AF65-F5344CB8AC3E}">
        <p14:creationId xmlns:p14="http://schemas.microsoft.com/office/powerpoint/2010/main" val="181869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417D0-5820-AA27-D465-5C304F9D1E60}"/>
              </a:ext>
            </a:extLst>
          </p:cNvPr>
          <p:cNvSpPr>
            <a:spLocks noGrp="1"/>
          </p:cNvSpPr>
          <p:nvPr>
            <p:ph type="title"/>
          </p:nvPr>
        </p:nvSpPr>
        <p:spPr>
          <a:xfrm>
            <a:off x="542925" y="279400"/>
            <a:ext cx="10515600" cy="682625"/>
          </a:xfrm>
        </p:spPr>
        <p:txBody>
          <a:bodyPr>
            <a:normAutofit fontScale="90000"/>
          </a:bodyPr>
          <a:lstStyle/>
          <a:p>
            <a:r>
              <a:rPr lang="en-GB" b="1">
                <a:latin typeface="Montserrat" panose="00000500000000000000" pitchFamily="2" charset="0"/>
              </a:rPr>
              <a:t>Reflecting on your AMHE project…</a:t>
            </a:r>
          </a:p>
        </p:txBody>
      </p:sp>
      <p:pic>
        <p:nvPicPr>
          <p:cNvPr id="5" name="Graphic 4" descr="Clock with solid fill">
            <a:extLst>
              <a:ext uri="{FF2B5EF4-FFF2-40B4-BE49-F238E27FC236}">
                <a16:creationId xmlns:a16="http://schemas.microsoft.com/office/drawing/2014/main" id="{708725F1-62BF-3150-481E-958723FD0D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823" y="2072567"/>
            <a:ext cx="1774064" cy="1774064"/>
          </a:xfrm>
          <a:prstGeom prst="rect">
            <a:avLst/>
          </a:prstGeom>
        </p:spPr>
      </p:pic>
      <p:sp>
        <p:nvSpPr>
          <p:cNvPr id="7" name="TextBox 6">
            <a:extLst>
              <a:ext uri="{FF2B5EF4-FFF2-40B4-BE49-F238E27FC236}">
                <a16:creationId xmlns:a16="http://schemas.microsoft.com/office/drawing/2014/main" id="{37D2573D-0D68-128B-C948-3FA8B0933CA4}"/>
              </a:ext>
            </a:extLst>
          </p:cNvPr>
          <p:cNvSpPr txBox="1"/>
          <p:nvPr/>
        </p:nvSpPr>
        <p:spPr>
          <a:xfrm>
            <a:off x="827017" y="3846631"/>
            <a:ext cx="2113675" cy="523220"/>
          </a:xfrm>
          <a:prstGeom prst="rect">
            <a:avLst/>
          </a:prstGeom>
          <a:noFill/>
        </p:spPr>
        <p:txBody>
          <a:bodyPr wrap="square" lIns="91440" tIns="45720" rIns="91440" bIns="45720" anchor="t">
            <a:spAutoFit/>
          </a:bodyPr>
          <a:lstStyle/>
          <a:p>
            <a:pPr algn="l" rtl="0" fontAlgn="base"/>
            <a:r>
              <a:rPr lang="en-GB" sz="2800">
                <a:solidFill>
                  <a:srgbClr val="000000"/>
                </a:solidFill>
                <a:latin typeface="Montserrat" panose="00000500000000000000" pitchFamily="2" charset="0"/>
                <a:cs typeface="Segoe UI"/>
              </a:rPr>
              <a:t>15</a:t>
            </a:r>
            <a:r>
              <a:rPr lang="en-GB" sz="2800" b="0" i="0">
                <a:solidFill>
                  <a:srgbClr val="000000"/>
                </a:solidFill>
                <a:effectLst/>
                <a:latin typeface="Montserrat" panose="00000500000000000000" pitchFamily="2" charset="0"/>
                <a:cs typeface="Segoe UI"/>
              </a:rPr>
              <a:t> minutes</a:t>
            </a:r>
          </a:p>
        </p:txBody>
      </p:sp>
      <p:cxnSp>
        <p:nvCxnSpPr>
          <p:cNvPr id="8" name="Straight Connector 7">
            <a:extLst>
              <a:ext uri="{FF2B5EF4-FFF2-40B4-BE49-F238E27FC236}">
                <a16:creationId xmlns:a16="http://schemas.microsoft.com/office/drawing/2014/main" id="{01E5A6B4-BDCC-9826-C811-7E36D56107E7}"/>
              </a:ext>
            </a:extLst>
          </p:cNvPr>
          <p:cNvCxnSpPr/>
          <p:nvPr/>
        </p:nvCxnSpPr>
        <p:spPr>
          <a:xfrm>
            <a:off x="3400022" y="1495727"/>
            <a:ext cx="0" cy="38665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85D74F-1C94-A528-4DE4-F5ECE457112E}"/>
              </a:ext>
            </a:extLst>
          </p:cNvPr>
          <p:cNvSpPr txBox="1"/>
          <p:nvPr/>
        </p:nvSpPr>
        <p:spPr>
          <a:xfrm>
            <a:off x="3768206" y="2005533"/>
            <a:ext cx="8051437" cy="2846933"/>
          </a:xfrm>
          <a:prstGeom prst="rect">
            <a:avLst/>
          </a:prstGeom>
          <a:noFill/>
        </p:spPr>
        <p:txBody>
          <a:bodyPr wrap="square" lIns="91440" tIns="45720" rIns="91440" bIns="45720" anchor="t">
            <a:spAutoFit/>
          </a:bodyPr>
          <a:lstStyle/>
          <a:p>
            <a:pPr marL="742950" indent="-742950">
              <a:spcAft>
                <a:spcPts val="4200"/>
              </a:spcAft>
              <a:buFont typeface="+mj-lt"/>
              <a:buAutoNum type="arabicPeriod"/>
            </a:pPr>
            <a:r>
              <a:rPr lang="en-GB" sz="3600">
                <a:latin typeface="Montserrat" panose="00000500000000000000" pitchFamily="2" charset="0"/>
                <a:ea typeface="+mj-ea"/>
                <a:cs typeface="Calibri" panose="020F0502020204030204" pitchFamily="34" charset="0"/>
              </a:rPr>
              <a:t>Form groups of 3-4 people, from different teams</a:t>
            </a:r>
          </a:p>
          <a:p>
            <a:pPr marL="742950" indent="-742950">
              <a:spcAft>
                <a:spcPts val="4200"/>
              </a:spcAft>
              <a:buFont typeface="+mj-lt"/>
              <a:buAutoNum type="arabicPeriod"/>
            </a:pPr>
            <a:r>
              <a:rPr lang="en-GB" sz="3600">
                <a:latin typeface="Montserrat" panose="00000500000000000000" pitchFamily="2" charset="0"/>
                <a:ea typeface="+mj-ea"/>
                <a:cs typeface="Calibri" panose="020F0502020204030204" pitchFamily="34" charset="0"/>
              </a:rPr>
              <a:t>Share your achievements with colleagues</a:t>
            </a:r>
          </a:p>
        </p:txBody>
      </p:sp>
    </p:spTree>
    <p:extLst>
      <p:ext uri="{BB962C8B-B14F-4D97-AF65-F5344CB8AC3E}">
        <p14:creationId xmlns:p14="http://schemas.microsoft.com/office/powerpoint/2010/main" val="1412957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417D0-5820-AA27-D465-5C304F9D1E60}"/>
              </a:ext>
            </a:extLst>
          </p:cNvPr>
          <p:cNvSpPr>
            <a:spLocks noGrp="1"/>
          </p:cNvSpPr>
          <p:nvPr>
            <p:ph type="title"/>
          </p:nvPr>
        </p:nvSpPr>
        <p:spPr>
          <a:xfrm>
            <a:off x="542925" y="279400"/>
            <a:ext cx="10515600" cy="682625"/>
          </a:xfrm>
        </p:spPr>
        <p:txBody>
          <a:bodyPr>
            <a:normAutofit fontScale="90000"/>
          </a:bodyPr>
          <a:lstStyle/>
          <a:p>
            <a:r>
              <a:rPr lang="en-GB" b="1">
                <a:latin typeface="Montserrat" panose="00000500000000000000" pitchFamily="2" charset="0"/>
              </a:rPr>
              <a:t>Reflecting on your AMHE project…</a:t>
            </a:r>
          </a:p>
        </p:txBody>
      </p:sp>
      <p:pic>
        <p:nvPicPr>
          <p:cNvPr id="5" name="Graphic 4" descr="Clock with solid fill">
            <a:extLst>
              <a:ext uri="{FF2B5EF4-FFF2-40B4-BE49-F238E27FC236}">
                <a16:creationId xmlns:a16="http://schemas.microsoft.com/office/drawing/2014/main" id="{708725F1-62BF-3150-481E-958723FD0D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823" y="2072567"/>
            <a:ext cx="1774064" cy="1774064"/>
          </a:xfrm>
          <a:prstGeom prst="rect">
            <a:avLst/>
          </a:prstGeom>
        </p:spPr>
      </p:pic>
      <p:sp>
        <p:nvSpPr>
          <p:cNvPr id="7" name="TextBox 6">
            <a:extLst>
              <a:ext uri="{FF2B5EF4-FFF2-40B4-BE49-F238E27FC236}">
                <a16:creationId xmlns:a16="http://schemas.microsoft.com/office/drawing/2014/main" id="{37D2573D-0D68-128B-C948-3FA8B0933CA4}"/>
              </a:ext>
            </a:extLst>
          </p:cNvPr>
          <p:cNvSpPr txBox="1"/>
          <p:nvPr/>
        </p:nvSpPr>
        <p:spPr>
          <a:xfrm>
            <a:off x="795124" y="3846631"/>
            <a:ext cx="2177461" cy="523220"/>
          </a:xfrm>
          <a:prstGeom prst="rect">
            <a:avLst/>
          </a:prstGeom>
          <a:noFill/>
        </p:spPr>
        <p:txBody>
          <a:bodyPr wrap="square" lIns="91440" tIns="45720" rIns="91440" bIns="45720" anchor="t">
            <a:spAutoFit/>
          </a:bodyPr>
          <a:lstStyle/>
          <a:p>
            <a:pPr algn="l" rtl="0" fontAlgn="base"/>
            <a:r>
              <a:rPr lang="en-GB" sz="2800">
                <a:solidFill>
                  <a:srgbClr val="000000"/>
                </a:solidFill>
                <a:latin typeface="Montserrat" panose="00000500000000000000" pitchFamily="2" charset="0"/>
                <a:cs typeface="Segoe UI"/>
              </a:rPr>
              <a:t>10</a:t>
            </a:r>
            <a:r>
              <a:rPr lang="en-GB" sz="2800" b="0" i="0">
                <a:solidFill>
                  <a:srgbClr val="000000"/>
                </a:solidFill>
                <a:effectLst/>
                <a:latin typeface="Montserrat" panose="00000500000000000000" pitchFamily="2" charset="0"/>
                <a:cs typeface="Segoe UI"/>
              </a:rPr>
              <a:t> minutes</a:t>
            </a:r>
          </a:p>
        </p:txBody>
      </p:sp>
      <p:cxnSp>
        <p:nvCxnSpPr>
          <p:cNvPr id="8" name="Straight Connector 7">
            <a:extLst>
              <a:ext uri="{FF2B5EF4-FFF2-40B4-BE49-F238E27FC236}">
                <a16:creationId xmlns:a16="http://schemas.microsoft.com/office/drawing/2014/main" id="{01E5A6B4-BDCC-9826-C811-7E36D56107E7}"/>
              </a:ext>
            </a:extLst>
          </p:cNvPr>
          <p:cNvCxnSpPr/>
          <p:nvPr/>
        </p:nvCxnSpPr>
        <p:spPr>
          <a:xfrm>
            <a:off x="3400022" y="1495727"/>
            <a:ext cx="0" cy="38665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85D74F-1C94-A528-4DE4-F5ECE457112E}"/>
              </a:ext>
            </a:extLst>
          </p:cNvPr>
          <p:cNvSpPr txBox="1"/>
          <p:nvPr/>
        </p:nvSpPr>
        <p:spPr>
          <a:xfrm>
            <a:off x="3777732" y="2274838"/>
            <a:ext cx="8051437" cy="2308324"/>
          </a:xfrm>
          <a:prstGeom prst="rect">
            <a:avLst/>
          </a:prstGeom>
          <a:noFill/>
        </p:spPr>
        <p:txBody>
          <a:bodyPr wrap="square" lIns="91440" tIns="45720" rIns="91440" bIns="45720" anchor="t">
            <a:spAutoFit/>
          </a:bodyPr>
          <a:lstStyle/>
          <a:p>
            <a:r>
              <a:rPr lang="en-GB" sz="3600">
                <a:latin typeface="Montserrat" panose="00000500000000000000" pitchFamily="2" charset="0"/>
                <a:ea typeface="+mj-ea"/>
                <a:cs typeface="Calibri" panose="020F0502020204030204" pitchFamily="34" charset="0"/>
              </a:rPr>
              <a:t>Go back to your tables and identify the key next steps/actions to take forward to continue to progress your AMHE project</a:t>
            </a:r>
          </a:p>
        </p:txBody>
      </p:sp>
    </p:spTree>
    <p:extLst>
      <p:ext uri="{BB962C8B-B14F-4D97-AF65-F5344CB8AC3E}">
        <p14:creationId xmlns:p14="http://schemas.microsoft.com/office/powerpoint/2010/main" val="2034395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62F7-69E0-408D-AD5B-918FEE0F799A}"/>
              </a:ext>
            </a:extLst>
          </p:cNvPr>
          <p:cNvSpPr>
            <a:spLocks noGrp="1"/>
          </p:cNvSpPr>
          <p:nvPr>
            <p:ph type="title"/>
          </p:nvPr>
        </p:nvSpPr>
        <p:spPr>
          <a:xfrm>
            <a:off x="4251666" y="2410288"/>
            <a:ext cx="3221795" cy="1018712"/>
          </a:xfrm>
        </p:spPr>
        <p:txBody>
          <a:bodyPr>
            <a:normAutofit fontScale="90000"/>
          </a:bodyPr>
          <a:lstStyle/>
          <a:p>
            <a:pPr algn="ctr"/>
            <a:r>
              <a:rPr lang="en-US" sz="6000" b="1">
                <a:latin typeface="Montserrat" panose="00000500000000000000" pitchFamily="2" charset="0"/>
              </a:rPr>
              <a:t>Lunch</a:t>
            </a:r>
            <a:br>
              <a:rPr lang="en-US" b="1">
                <a:latin typeface="Montserrat" panose="00000500000000000000" pitchFamily="2" charset="0"/>
              </a:rPr>
            </a:br>
            <a:br>
              <a:rPr lang="en-US" b="1">
                <a:latin typeface="Montserrat" panose="00000500000000000000" pitchFamily="2" charset="0"/>
              </a:rPr>
            </a:br>
            <a:r>
              <a:rPr lang="en-US">
                <a:latin typeface="Montserrat" panose="00000500000000000000" pitchFamily="2" charset="0"/>
              </a:rPr>
              <a:t>12:40 – 13:25</a:t>
            </a:r>
            <a:br>
              <a:rPr lang="en-US">
                <a:latin typeface="Montserrat" panose="00000500000000000000" pitchFamily="2" charset="0"/>
              </a:rPr>
            </a:br>
            <a:br>
              <a:rPr lang="en-US" b="1">
                <a:latin typeface="Montserrat" panose="00000500000000000000" pitchFamily="2" charset="0"/>
              </a:rPr>
            </a:br>
            <a:endParaRPr lang="en-GB" b="1">
              <a:latin typeface="Montserrat" panose="00000500000000000000" pitchFamily="2" charset="0"/>
            </a:endParaRPr>
          </a:p>
        </p:txBody>
      </p:sp>
      <p:pic>
        <p:nvPicPr>
          <p:cNvPr id="6" name="Picture 5">
            <a:extLst>
              <a:ext uri="{FF2B5EF4-FFF2-40B4-BE49-F238E27FC236}">
                <a16:creationId xmlns:a16="http://schemas.microsoft.com/office/drawing/2014/main" id="{5F350819-55DC-E1FC-6266-D32A966945D2}"/>
              </a:ext>
            </a:extLst>
          </p:cNvPr>
          <p:cNvPicPr>
            <a:picLocks noChangeAspect="1"/>
          </p:cNvPicPr>
          <p:nvPr/>
        </p:nvPicPr>
        <p:blipFill>
          <a:blip r:embed="rId2"/>
          <a:stretch>
            <a:fillRect/>
          </a:stretch>
        </p:blipFill>
        <p:spPr>
          <a:xfrm>
            <a:off x="5319972" y="3789843"/>
            <a:ext cx="1085182" cy="1085182"/>
          </a:xfrm>
          <a:prstGeom prst="rect">
            <a:avLst/>
          </a:prstGeom>
        </p:spPr>
      </p:pic>
    </p:spTree>
    <p:extLst>
      <p:ext uri="{BB962C8B-B14F-4D97-AF65-F5344CB8AC3E}">
        <p14:creationId xmlns:p14="http://schemas.microsoft.com/office/powerpoint/2010/main" val="416247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F66-21CD-C8E7-4519-1767DF480621}"/>
              </a:ext>
            </a:extLst>
          </p:cNvPr>
          <p:cNvSpPr>
            <a:spLocks noGrp="1"/>
          </p:cNvSpPr>
          <p:nvPr>
            <p:ph type="ctrTitle"/>
          </p:nvPr>
        </p:nvSpPr>
        <p:spPr>
          <a:xfrm>
            <a:off x="481914" y="2635204"/>
            <a:ext cx="8500161" cy="793796"/>
          </a:xfrm>
        </p:spPr>
        <p:txBody>
          <a:bodyPr>
            <a:noAutofit/>
          </a:bodyPr>
          <a:lstStyle/>
          <a:p>
            <a:r>
              <a:rPr lang="en-GB" sz="4800" b="1">
                <a:latin typeface="Montserrat" panose="00000500000000000000" pitchFamily="2" charset="0"/>
              </a:rPr>
              <a:t>Celebrating World Refugee Day</a:t>
            </a:r>
          </a:p>
        </p:txBody>
      </p:sp>
    </p:spTree>
    <p:extLst>
      <p:ext uri="{BB962C8B-B14F-4D97-AF65-F5344CB8AC3E}">
        <p14:creationId xmlns:p14="http://schemas.microsoft.com/office/powerpoint/2010/main" val="3661534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148" y="1262510"/>
            <a:ext cx="9461518" cy="2211668"/>
          </a:xfrm>
        </p:spPr>
        <p:txBody>
          <a:bodyPr>
            <a:normAutofit fontScale="90000"/>
          </a:bodyPr>
          <a:lstStyle/>
          <a:p>
            <a:pPr algn="ctr"/>
            <a:r>
              <a:rPr lang="en-GB"/>
              <a:t>Advancing Mental Health Equalities for People Who Require An Interpreter</a:t>
            </a:r>
          </a:p>
        </p:txBody>
      </p:sp>
      <p:sp>
        <p:nvSpPr>
          <p:cNvPr id="3" name="Subtitle 2"/>
          <p:cNvSpPr>
            <a:spLocks noGrp="1"/>
          </p:cNvSpPr>
          <p:nvPr>
            <p:ph type="subTitle" idx="1"/>
          </p:nvPr>
        </p:nvSpPr>
        <p:spPr>
          <a:xfrm>
            <a:off x="3656401" y="7015470"/>
            <a:ext cx="8884795" cy="2850944"/>
          </a:xfrm>
          <a:effectLst>
            <a:softEdge rad="203200"/>
          </a:effectLst>
        </p:spPr>
        <p:txBody>
          <a:bodyPr/>
          <a:lstStyle/>
          <a:p>
            <a:endParaRPr lang="en-GB"/>
          </a:p>
        </p:txBody>
      </p:sp>
      <p:pic>
        <p:nvPicPr>
          <p:cNvPr id="4098" name="Picture 2" descr="SHSC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960" y="137857"/>
            <a:ext cx="32289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7c5462a1-b2ee-43bc-9709-09e80c2544b2@GBRP2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010" y="3609201"/>
            <a:ext cx="3048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641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Aim</a:t>
            </a:r>
          </a:p>
        </p:txBody>
      </p:sp>
      <p:sp>
        <p:nvSpPr>
          <p:cNvPr id="3" name="Content Placeholder 2"/>
          <p:cNvSpPr>
            <a:spLocks noGrp="1"/>
          </p:cNvSpPr>
          <p:nvPr>
            <p:ph idx="1"/>
          </p:nvPr>
        </p:nvSpPr>
        <p:spPr/>
        <p:txBody>
          <a:bodyPr/>
          <a:lstStyle/>
          <a:p>
            <a:r>
              <a:rPr lang="en-US" sz="2800">
                <a:solidFill>
                  <a:schemeClr val="tx1"/>
                </a:solidFill>
                <a:latin typeface="Circular"/>
              </a:rPr>
              <a:t>By June 2024, all patients admitted to the Bluestone Inpatient Unit who require an interpreting service, will be able to self-refer to Interpreting Services NI and have full access to this during their admission and post-discharge</a:t>
            </a:r>
            <a:endParaRPr lang="en-GB" sz="2800">
              <a:solidFill>
                <a:schemeClr val="tx1"/>
              </a:solidFill>
              <a:latin typeface="Segoe UI" panose="020B0502040204020203" pitchFamily="34" charset="0"/>
            </a:endParaRPr>
          </a:p>
        </p:txBody>
      </p:sp>
    </p:spTree>
    <p:extLst>
      <p:ext uri="{BB962C8B-B14F-4D97-AF65-F5344CB8AC3E}">
        <p14:creationId xmlns:p14="http://schemas.microsoft.com/office/powerpoint/2010/main" val="2406872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Background</a:t>
            </a:r>
          </a:p>
        </p:txBody>
      </p:sp>
      <p:sp>
        <p:nvSpPr>
          <p:cNvPr id="3" name="Content Placeholder 2"/>
          <p:cNvSpPr>
            <a:spLocks noGrp="1"/>
          </p:cNvSpPr>
          <p:nvPr>
            <p:ph idx="1"/>
          </p:nvPr>
        </p:nvSpPr>
        <p:spPr/>
        <p:txBody>
          <a:bodyPr>
            <a:normAutofit/>
          </a:bodyPr>
          <a:lstStyle/>
          <a:p>
            <a:r>
              <a:rPr lang="en-GB" sz="2800">
                <a:solidFill>
                  <a:schemeClr val="tx1"/>
                </a:solidFill>
              </a:rPr>
              <a:t>High quality care is essential</a:t>
            </a:r>
          </a:p>
          <a:p>
            <a:r>
              <a:rPr lang="en-GB" sz="2800">
                <a:solidFill>
                  <a:schemeClr val="tx1"/>
                </a:solidFill>
              </a:rPr>
              <a:t>Be more responsive </a:t>
            </a:r>
          </a:p>
          <a:p>
            <a:r>
              <a:rPr lang="en-GB" sz="2800">
                <a:solidFill>
                  <a:schemeClr val="tx1"/>
                </a:solidFill>
              </a:rPr>
              <a:t>How people interact  </a:t>
            </a:r>
          </a:p>
          <a:p>
            <a:r>
              <a:rPr lang="en-GB" sz="2800">
                <a:solidFill>
                  <a:schemeClr val="tx1"/>
                </a:solidFill>
              </a:rPr>
              <a:t>Characteristics such as race/language</a:t>
            </a:r>
          </a:p>
          <a:p>
            <a:r>
              <a:rPr lang="en-GB" sz="2800">
                <a:solidFill>
                  <a:schemeClr val="tx1"/>
                </a:solidFill>
              </a:rPr>
              <a:t>Referral rates</a:t>
            </a:r>
          </a:p>
          <a:p>
            <a:r>
              <a:rPr lang="en-GB" sz="2800">
                <a:solidFill>
                  <a:schemeClr val="tx1"/>
                </a:solidFill>
              </a:rPr>
              <a:t>Regional “Learning Matters” </a:t>
            </a:r>
          </a:p>
          <a:p>
            <a:r>
              <a:rPr lang="en-GB" sz="2800">
                <a:solidFill>
                  <a:schemeClr val="tx1"/>
                </a:solidFill>
              </a:rPr>
              <a:t>Medication error and communication issues</a:t>
            </a:r>
          </a:p>
        </p:txBody>
      </p:sp>
    </p:spTree>
    <p:extLst>
      <p:ext uri="{BB962C8B-B14F-4D97-AF65-F5344CB8AC3E}">
        <p14:creationId xmlns:p14="http://schemas.microsoft.com/office/powerpoint/2010/main" val="3277026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Interpreting Service Requests Per Year (N.I)</a:t>
            </a:r>
          </a:p>
        </p:txBody>
      </p:sp>
      <p:pic>
        <p:nvPicPr>
          <p:cNvPr id="4" name="Content Placeholder 3">
            <a:extLst>
              <a:ext uri="{FF2B5EF4-FFF2-40B4-BE49-F238E27FC236}">
                <a16:creationId xmlns:a16="http://schemas.microsoft.com/office/drawing/2014/main" id="{35B0C77D-427A-49CF-81BA-2F130F2C6170}"/>
              </a:ext>
            </a:extLst>
          </p:cNvPr>
          <p:cNvPicPr>
            <a:picLocks noGrp="1" noChangeAspect="1"/>
          </p:cNvPicPr>
          <p:nvPr>
            <p:ph idx="1"/>
          </p:nvPr>
        </p:nvPicPr>
        <p:blipFill>
          <a:blip r:embed="rId3"/>
          <a:stretch>
            <a:fillRect/>
          </a:stretch>
        </p:blipFill>
        <p:spPr>
          <a:xfrm>
            <a:off x="3868738" y="1123836"/>
            <a:ext cx="7315200" cy="4601183"/>
          </a:xfrm>
          <a:prstGeom prst="rect">
            <a:avLst/>
          </a:prstGeom>
        </p:spPr>
      </p:pic>
    </p:spTree>
    <p:extLst>
      <p:ext uri="{BB962C8B-B14F-4D97-AF65-F5344CB8AC3E}">
        <p14:creationId xmlns:p14="http://schemas.microsoft.com/office/powerpoint/2010/main" val="2253778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Interpreting Service Monthly Requests 22-23 (N.I)</a:t>
            </a:r>
          </a:p>
        </p:txBody>
      </p:sp>
      <p:pic>
        <p:nvPicPr>
          <p:cNvPr id="4" name="Content Placeholder 3">
            <a:extLst>
              <a:ext uri="{FF2B5EF4-FFF2-40B4-BE49-F238E27FC236}">
                <a16:creationId xmlns:a16="http://schemas.microsoft.com/office/drawing/2014/main" id="{4BFF9099-86F4-498A-9D6A-08B417809DDE}"/>
              </a:ext>
            </a:extLst>
          </p:cNvPr>
          <p:cNvPicPr>
            <a:picLocks noGrp="1" noChangeAspect="1"/>
          </p:cNvPicPr>
          <p:nvPr>
            <p:ph idx="1"/>
          </p:nvPr>
        </p:nvPicPr>
        <p:blipFill>
          <a:blip r:embed="rId3"/>
          <a:stretch>
            <a:fillRect/>
          </a:stretch>
        </p:blipFill>
        <p:spPr>
          <a:xfrm>
            <a:off x="4073237" y="1123838"/>
            <a:ext cx="7481454" cy="4601182"/>
          </a:xfrm>
          <a:prstGeom prst="rect">
            <a:avLst/>
          </a:prstGeom>
        </p:spPr>
      </p:pic>
    </p:spTree>
    <p:extLst>
      <p:ext uri="{BB962C8B-B14F-4D97-AF65-F5344CB8AC3E}">
        <p14:creationId xmlns:p14="http://schemas.microsoft.com/office/powerpoint/2010/main" val="2883026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Interpreting Service Requests </a:t>
            </a:r>
            <a:br>
              <a:rPr lang="en-GB"/>
            </a:br>
            <a:r>
              <a:rPr lang="en-GB"/>
              <a:t>April 22-Mar 23</a:t>
            </a:r>
          </a:p>
        </p:txBody>
      </p:sp>
      <p:graphicFrame>
        <p:nvGraphicFramePr>
          <p:cNvPr id="4" name="Table 3"/>
          <p:cNvGraphicFramePr>
            <a:graphicFrameLocks noGrp="1"/>
          </p:cNvGraphicFramePr>
          <p:nvPr/>
        </p:nvGraphicFramePr>
        <p:xfrm>
          <a:off x="3656831" y="766620"/>
          <a:ext cx="2900987" cy="5310909"/>
        </p:xfrm>
        <a:graphic>
          <a:graphicData uri="http://schemas.openxmlformats.org/drawingml/2006/table">
            <a:tbl>
              <a:tblPr firstRow="1" bandRow="1">
                <a:tableStyleId>{5C22544A-7EE6-4342-B048-85BDC9FD1C3A}</a:tableStyleId>
              </a:tblPr>
              <a:tblGrid>
                <a:gridCol w="1675397">
                  <a:extLst>
                    <a:ext uri="{9D8B030D-6E8A-4147-A177-3AD203B41FA5}">
                      <a16:colId xmlns:a16="http://schemas.microsoft.com/office/drawing/2014/main" val="2006988461"/>
                    </a:ext>
                  </a:extLst>
                </a:gridCol>
                <a:gridCol w="1225590">
                  <a:extLst>
                    <a:ext uri="{9D8B030D-6E8A-4147-A177-3AD203B41FA5}">
                      <a16:colId xmlns:a16="http://schemas.microsoft.com/office/drawing/2014/main" val="3757767215"/>
                    </a:ext>
                  </a:extLst>
                </a:gridCol>
              </a:tblGrid>
              <a:tr h="544709">
                <a:tc>
                  <a:txBody>
                    <a:bodyPr/>
                    <a:lstStyle/>
                    <a:p>
                      <a:r>
                        <a:rPr lang="en-GB" sz="2000"/>
                        <a:t>Trust</a:t>
                      </a:r>
                    </a:p>
                  </a:txBody>
                  <a:tcPr/>
                </a:tc>
                <a:tc>
                  <a:txBody>
                    <a:bodyPr/>
                    <a:lstStyle/>
                    <a:p>
                      <a:r>
                        <a:rPr lang="en-GB" sz="2000"/>
                        <a:t>Requests</a:t>
                      </a:r>
                    </a:p>
                  </a:txBody>
                  <a:tcPr/>
                </a:tc>
                <a:extLst>
                  <a:ext uri="{0D108BD9-81ED-4DB2-BD59-A6C34878D82A}">
                    <a16:rowId xmlns:a16="http://schemas.microsoft.com/office/drawing/2014/main" val="4291609038"/>
                  </a:ext>
                </a:extLst>
              </a:tr>
              <a:tr h="953240">
                <a:tc>
                  <a:txBody>
                    <a:bodyPr/>
                    <a:lstStyle/>
                    <a:p>
                      <a:r>
                        <a:rPr lang="en-GB" sz="2000"/>
                        <a:t>Southern HSC Trust</a:t>
                      </a:r>
                    </a:p>
                  </a:txBody>
                  <a:tcPr/>
                </a:tc>
                <a:tc>
                  <a:txBody>
                    <a:bodyPr/>
                    <a:lstStyle/>
                    <a:p>
                      <a:r>
                        <a:rPr lang="en-GB" sz="2000"/>
                        <a:t>44219</a:t>
                      </a:r>
                    </a:p>
                  </a:txBody>
                  <a:tcPr/>
                </a:tc>
                <a:extLst>
                  <a:ext uri="{0D108BD9-81ED-4DB2-BD59-A6C34878D82A}">
                    <a16:rowId xmlns:a16="http://schemas.microsoft.com/office/drawing/2014/main" val="3156566149"/>
                  </a:ext>
                </a:extLst>
              </a:tr>
              <a:tr h="953240">
                <a:tc>
                  <a:txBody>
                    <a:bodyPr/>
                    <a:lstStyle/>
                    <a:p>
                      <a:r>
                        <a:rPr lang="en-GB" sz="2000"/>
                        <a:t>Belfast HSC Trust</a:t>
                      </a:r>
                    </a:p>
                  </a:txBody>
                  <a:tcPr/>
                </a:tc>
                <a:tc>
                  <a:txBody>
                    <a:bodyPr/>
                    <a:lstStyle/>
                    <a:p>
                      <a:r>
                        <a:rPr lang="en-GB" sz="2000"/>
                        <a:t>39570</a:t>
                      </a:r>
                      <a:r>
                        <a:rPr lang="en-GB" sz="2000" baseline="0"/>
                        <a:t> </a:t>
                      </a:r>
                      <a:endParaRPr lang="en-GB" sz="2000"/>
                    </a:p>
                  </a:txBody>
                  <a:tcPr/>
                </a:tc>
                <a:extLst>
                  <a:ext uri="{0D108BD9-81ED-4DB2-BD59-A6C34878D82A}">
                    <a16:rowId xmlns:a16="http://schemas.microsoft.com/office/drawing/2014/main" val="97017530"/>
                  </a:ext>
                </a:extLst>
              </a:tr>
              <a:tr h="953240">
                <a:tc>
                  <a:txBody>
                    <a:bodyPr/>
                    <a:lstStyle/>
                    <a:p>
                      <a:r>
                        <a:rPr lang="en-GB" sz="2000"/>
                        <a:t>Northern HSC Trust</a:t>
                      </a:r>
                    </a:p>
                  </a:txBody>
                  <a:tcPr/>
                </a:tc>
                <a:tc>
                  <a:txBody>
                    <a:bodyPr/>
                    <a:lstStyle/>
                    <a:p>
                      <a:r>
                        <a:rPr lang="en-GB" sz="2000"/>
                        <a:t>14914</a:t>
                      </a:r>
                    </a:p>
                  </a:txBody>
                  <a:tcPr/>
                </a:tc>
                <a:extLst>
                  <a:ext uri="{0D108BD9-81ED-4DB2-BD59-A6C34878D82A}">
                    <a16:rowId xmlns:a16="http://schemas.microsoft.com/office/drawing/2014/main" val="2456904646"/>
                  </a:ext>
                </a:extLst>
              </a:tr>
              <a:tr h="953240">
                <a:tc>
                  <a:txBody>
                    <a:bodyPr/>
                    <a:lstStyle/>
                    <a:p>
                      <a:r>
                        <a:rPr lang="en-GB" sz="2000" err="1"/>
                        <a:t>SouthEastern</a:t>
                      </a:r>
                      <a:r>
                        <a:rPr lang="en-GB" sz="2000"/>
                        <a:t> HSC Trust</a:t>
                      </a:r>
                    </a:p>
                  </a:txBody>
                  <a:tcPr/>
                </a:tc>
                <a:tc>
                  <a:txBody>
                    <a:bodyPr/>
                    <a:lstStyle/>
                    <a:p>
                      <a:r>
                        <a:rPr lang="en-GB" sz="2000"/>
                        <a:t>7367</a:t>
                      </a:r>
                    </a:p>
                  </a:txBody>
                  <a:tcPr/>
                </a:tc>
                <a:extLst>
                  <a:ext uri="{0D108BD9-81ED-4DB2-BD59-A6C34878D82A}">
                    <a16:rowId xmlns:a16="http://schemas.microsoft.com/office/drawing/2014/main" val="2124673492"/>
                  </a:ext>
                </a:extLst>
              </a:tr>
              <a:tr h="953240">
                <a:tc>
                  <a:txBody>
                    <a:bodyPr/>
                    <a:lstStyle/>
                    <a:p>
                      <a:r>
                        <a:rPr lang="en-GB" sz="2000"/>
                        <a:t>Western HSC Trust</a:t>
                      </a:r>
                    </a:p>
                  </a:txBody>
                  <a:tcPr/>
                </a:tc>
                <a:tc>
                  <a:txBody>
                    <a:bodyPr/>
                    <a:lstStyle/>
                    <a:p>
                      <a:r>
                        <a:rPr lang="en-GB" sz="2000"/>
                        <a:t>6487</a:t>
                      </a:r>
                    </a:p>
                  </a:txBody>
                  <a:tcPr/>
                </a:tc>
                <a:extLst>
                  <a:ext uri="{0D108BD9-81ED-4DB2-BD59-A6C34878D82A}">
                    <a16:rowId xmlns:a16="http://schemas.microsoft.com/office/drawing/2014/main" val="2398933024"/>
                  </a:ext>
                </a:extLst>
              </a:tr>
            </a:tbl>
          </a:graphicData>
        </a:graphic>
      </p:graphicFrame>
      <p:pic>
        <p:nvPicPr>
          <p:cNvPr id="5" name="Content Placeholder 4">
            <a:extLst>
              <a:ext uri="{FF2B5EF4-FFF2-40B4-BE49-F238E27FC236}">
                <a16:creationId xmlns:a16="http://schemas.microsoft.com/office/drawing/2014/main" id="{19700E21-860C-4214-BD6A-B2F79975C058}"/>
              </a:ext>
            </a:extLst>
          </p:cNvPr>
          <p:cNvPicPr>
            <a:picLocks noGrp="1" noChangeAspect="1"/>
          </p:cNvPicPr>
          <p:nvPr>
            <p:ph idx="1"/>
          </p:nvPr>
        </p:nvPicPr>
        <p:blipFill>
          <a:blip r:embed="rId3"/>
          <a:stretch>
            <a:fillRect/>
          </a:stretch>
        </p:blipFill>
        <p:spPr>
          <a:xfrm>
            <a:off x="6557818" y="1311564"/>
            <a:ext cx="5200450" cy="3823856"/>
          </a:xfrm>
          <a:prstGeom prst="rect">
            <a:avLst/>
          </a:prstGeom>
        </p:spPr>
      </p:pic>
    </p:spTree>
    <p:extLst>
      <p:ext uri="{BB962C8B-B14F-4D97-AF65-F5344CB8AC3E}">
        <p14:creationId xmlns:p14="http://schemas.microsoft.com/office/powerpoint/2010/main" val="3200041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869265" y="864102"/>
          <a:ext cx="7315202" cy="5204188"/>
        </p:xfrm>
        <a:graphic>
          <a:graphicData uri="http://schemas.openxmlformats.org/drawingml/2006/table">
            <a:tbl>
              <a:tblPr firstRow="1" bandRow="1">
                <a:tableStyleId>{5C22544A-7EE6-4342-B048-85BDC9FD1C3A}</a:tableStyleId>
              </a:tblPr>
              <a:tblGrid>
                <a:gridCol w="3657601">
                  <a:extLst>
                    <a:ext uri="{9D8B030D-6E8A-4147-A177-3AD203B41FA5}">
                      <a16:colId xmlns:a16="http://schemas.microsoft.com/office/drawing/2014/main" val="2440249634"/>
                    </a:ext>
                  </a:extLst>
                </a:gridCol>
                <a:gridCol w="3657601">
                  <a:extLst>
                    <a:ext uri="{9D8B030D-6E8A-4147-A177-3AD203B41FA5}">
                      <a16:colId xmlns:a16="http://schemas.microsoft.com/office/drawing/2014/main" val="1556965376"/>
                    </a:ext>
                  </a:extLst>
                </a:gridCol>
              </a:tblGrid>
              <a:tr h="473108">
                <a:tc>
                  <a:txBody>
                    <a:bodyPr/>
                    <a:lstStyle/>
                    <a:p>
                      <a:r>
                        <a:rPr lang="en-GB" sz="2000"/>
                        <a:t>Top 10 Languages</a:t>
                      </a:r>
                      <a:r>
                        <a:rPr lang="en-GB" sz="2000" baseline="0"/>
                        <a:t> in SHSCT</a:t>
                      </a:r>
                      <a:endParaRPr lang="en-GB" sz="2000"/>
                    </a:p>
                  </a:txBody>
                  <a:tcPr/>
                </a:tc>
                <a:tc>
                  <a:txBody>
                    <a:bodyPr/>
                    <a:lstStyle/>
                    <a:p>
                      <a:r>
                        <a:rPr lang="en-GB" sz="2000"/>
                        <a:t>Top 10 Users</a:t>
                      </a:r>
                      <a:r>
                        <a:rPr lang="en-GB" sz="2000" baseline="0"/>
                        <a:t> SHSCT</a:t>
                      </a:r>
                      <a:endParaRPr lang="en-GB" sz="2000"/>
                    </a:p>
                  </a:txBody>
                  <a:tcPr/>
                </a:tc>
                <a:extLst>
                  <a:ext uri="{0D108BD9-81ED-4DB2-BD59-A6C34878D82A}">
                    <a16:rowId xmlns:a16="http://schemas.microsoft.com/office/drawing/2014/main" val="1079650389"/>
                  </a:ext>
                </a:extLst>
              </a:tr>
              <a:tr h="473108">
                <a:tc>
                  <a:txBody>
                    <a:bodyPr/>
                    <a:lstStyle/>
                    <a:p>
                      <a:pPr marL="0" indent="0">
                        <a:buNone/>
                      </a:pPr>
                      <a:r>
                        <a:rPr lang="en-GB" sz="2000" baseline="0"/>
                        <a:t>1. Polish</a:t>
                      </a:r>
                      <a:endParaRPr lang="en-GB" sz="2000"/>
                    </a:p>
                  </a:txBody>
                  <a:tcPr/>
                </a:tc>
                <a:tc>
                  <a:txBody>
                    <a:bodyPr/>
                    <a:lstStyle/>
                    <a:p>
                      <a:pPr marL="0" indent="0">
                        <a:buNone/>
                      </a:pPr>
                      <a:r>
                        <a:rPr lang="en-GB" sz="2000"/>
                        <a:t>1.</a:t>
                      </a:r>
                      <a:r>
                        <a:rPr lang="en-GB" sz="2000" baseline="0"/>
                        <a:t> </a:t>
                      </a:r>
                      <a:r>
                        <a:rPr lang="en-GB" sz="2000">
                          <a:solidFill>
                            <a:srgbClr val="FF0000"/>
                          </a:solidFill>
                        </a:rPr>
                        <a:t>Outpatients</a:t>
                      </a:r>
                    </a:p>
                  </a:txBody>
                  <a:tcPr/>
                </a:tc>
                <a:extLst>
                  <a:ext uri="{0D108BD9-81ED-4DB2-BD59-A6C34878D82A}">
                    <a16:rowId xmlns:a16="http://schemas.microsoft.com/office/drawing/2014/main" val="3147275648"/>
                  </a:ext>
                </a:extLst>
              </a:tr>
              <a:tr h="473108">
                <a:tc>
                  <a:txBody>
                    <a:bodyPr/>
                    <a:lstStyle/>
                    <a:p>
                      <a:r>
                        <a:rPr lang="en-GB" sz="2000"/>
                        <a:t>2. Lithuanian</a:t>
                      </a:r>
                    </a:p>
                  </a:txBody>
                  <a:tcPr/>
                </a:tc>
                <a:tc>
                  <a:txBody>
                    <a:bodyPr/>
                    <a:lstStyle/>
                    <a:p>
                      <a:r>
                        <a:rPr lang="en-GB" sz="2000"/>
                        <a:t>2. Health Visiting</a:t>
                      </a:r>
                    </a:p>
                  </a:txBody>
                  <a:tcPr/>
                </a:tc>
                <a:extLst>
                  <a:ext uri="{0D108BD9-81ED-4DB2-BD59-A6C34878D82A}">
                    <a16:rowId xmlns:a16="http://schemas.microsoft.com/office/drawing/2014/main" val="130398267"/>
                  </a:ext>
                </a:extLst>
              </a:tr>
              <a:tr h="473108">
                <a:tc>
                  <a:txBody>
                    <a:bodyPr/>
                    <a:lstStyle/>
                    <a:p>
                      <a:r>
                        <a:rPr lang="en-GB" sz="2000"/>
                        <a:t>3. Tetum</a:t>
                      </a:r>
                    </a:p>
                  </a:txBody>
                  <a:tcPr/>
                </a:tc>
                <a:tc>
                  <a:txBody>
                    <a:bodyPr/>
                    <a:lstStyle/>
                    <a:p>
                      <a:r>
                        <a:rPr lang="en-GB" sz="2000"/>
                        <a:t>3. Physiotherapy</a:t>
                      </a:r>
                    </a:p>
                  </a:txBody>
                  <a:tcPr/>
                </a:tc>
                <a:extLst>
                  <a:ext uri="{0D108BD9-81ED-4DB2-BD59-A6C34878D82A}">
                    <a16:rowId xmlns:a16="http://schemas.microsoft.com/office/drawing/2014/main" val="998102637"/>
                  </a:ext>
                </a:extLst>
              </a:tr>
              <a:tr h="473108">
                <a:tc>
                  <a:txBody>
                    <a:bodyPr/>
                    <a:lstStyle/>
                    <a:p>
                      <a:r>
                        <a:rPr lang="en-GB" sz="2000"/>
                        <a:t>4. </a:t>
                      </a:r>
                      <a:r>
                        <a:rPr lang="en-GB" sz="2000" err="1"/>
                        <a:t>Portugese</a:t>
                      </a:r>
                      <a:endParaRPr lang="en-GB" sz="2000"/>
                    </a:p>
                  </a:txBody>
                  <a:tcPr/>
                </a:tc>
                <a:tc>
                  <a:txBody>
                    <a:bodyPr/>
                    <a:lstStyle/>
                    <a:p>
                      <a:r>
                        <a:rPr lang="en-GB" sz="2000"/>
                        <a:t>4. Radiology</a:t>
                      </a:r>
                    </a:p>
                  </a:txBody>
                  <a:tcPr/>
                </a:tc>
                <a:extLst>
                  <a:ext uri="{0D108BD9-81ED-4DB2-BD59-A6C34878D82A}">
                    <a16:rowId xmlns:a16="http://schemas.microsoft.com/office/drawing/2014/main" val="3415979204"/>
                  </a:ext>
                </a:extLst>
              </a:tr>
              <a:tr h="473108">
                <a:tc>
                  <a:txBody>
                    <a:bodyPr/>
                    <a:lstStyle/>
                    <a:p>
                      <a:r>
                        <a:rPr lang="en-GB" sz="2000"/>
                        <a:t>5. Romanian</a:t>
                      </a:r>
                    </a:p>
                  </a:txBody>
                  <a:tcPr/>
                </a:tc>
                <a:tc>
                  <a:txBody>
                    <a:bodyPr/>
                    <a:lstStyle/>
                    <a:p>
                      <a:r>
                        <a:rPr lang="en-GB" sz="2000"/>
                        <a:t>5. Family Intervention Team</a:t>
                      </a:r>
                    </a:p>
                  </a:txBody>
                  <a:tcPr/>
                </a:tc>
                <a:extLst>
                  <a:ext uri="{0D108BD9-81ED-4DB2-BD59-A6C34878D82A}">
                    <a16:rowId xmlns:a16="http://schemas.microsoft.com/office/drawing/2014/main" val="3788995073"/>
                  </a:ext>
                </a:extLst>
              </a:tr>
              <a:tr h="473108">
                <a:tc>
                  <a:txBody>
                    <a:bodyPr/>
                    <a:lstStyle/>
                    <a:p>
                      <a:r>
                        <a:rPr lang="en-GB" sz="2000"/>
                        <a:t>6. Arabic</a:t>
                      </a:r>
                    </a:p>
                  </a:txBody>
                  <a:tcPr/>
                </a:tc>
                <a:tc>
                  <a:txBody>
                    <a:bodyPr/>
                    <a:lstStyle/>
                    <a:p>
                      <a:r>
                        <a:rPr lang="en-GB" sz="2000">
                          <a:solidFill>
                            <a:srgbClr val="FF0000"/>
                          </a:solidFill>
                        </a:rPr>
                        <a:t>6. Bluestone Unit</a:t>
                      </a:r>
                    </a:p>
                  </a:txBody>
                  <a:tcPr/>
                </a:tc>
                <a:extLst>
                  <a:ext uri="{0D108BD9-81ED-4DB2-BD59-A6C34878D82A}">
                    <a16:rowId xmlns:a16="http://schemas.microsoft.com/office/drawing/2014/main" val="1984035263"/>
                  </a:ext>
                </a:extLst>
              </a:tr>
              <a:tr h="473108">
                <a:tc>
                  <a:txBody>
                    <a:bodyPr/>
                    <a:lstStyle/>
                    <a:p>
                      <a:r>
                        <a:rPr lang="en-GB" sz="2000"/>
                        <a:t>7. Russian</a:t>
                      </a:r>
                    </a:p>
                  </a:txBody>
                  <a:tcPr/>
                </a:tc>
                <a:tc>
                  <a:txBody>
                    <a:bodyPr/>
                    <a:lstStyle/>
                    <a:p>
                      <a:r>
                        <a:rPr lang="en-GB" sz="2000"/>
                        <a:t>7. Children &amp; Young People</a:t>
                      </a:r>
                    </a:p>
                  </a:txBody>
                  <a:tcPr/>
                </a:tc>
                <a:extLst>
                  <a:ext uri="{0D108BD9-81ED-4DB2-BD59-A6C34878D82A}">
                    <a16:rowId xmlns:a16="http://schemas.microsoft.com/office/drawing/2014/main" val="1047146225"/>
                  </a:ext>
                </a:extLst>
              </a:tr>
              <a:tr h="473108">
                <a:tc>
                  <a:txBody>
                    <a:bodyPr/>
                    <a:lstStyle/>
                    <a:p>
                      <a:r>
                        <a:rPr lang="en-GB" sz="2000"/>
                        <a:t>8. Latvian</a:t>
                      </a:r>
                    </a:p>
                  </a:txBody>
                  <a:tcPr/>
                </a:tc>
                <a:tc>
                  <a:txBody>
                    <a:bodyPr/>
                    <a:lstStyle/>
                    <a:p>
                      <a:r>
                        <a:rPr lang="en-GB" sz="2000"/>
                        <a:t>8. NINES B Floor STH</a:t>
                      </a:r>
                    </a:p>
                  </a:txBody>
                  <a:tcPr/>
                </a:tc>
                <a:extLst>
                  <a:ext uri="{0D108BD9-81ED-4DB2-BD59-A6C34878D82A}">
                    <a16:rowId xmlns:a16="http://schemas.microsoft.com/office/drawing/2014/main" val="1319358322"/>
                  </a:ext>
                </a:extLst>
              </a:tr>
              <a:tr h="473108">
                <a:tc>
                  <a:txBody>
                    <a:bodyPr/>
                    <a:lstStyle/>
                    <a:p>
                      <a:r>
                        <a:rPr lang="en-GB" sz="2000"/>
                        <a:t>9. </a:t>
                      </a:r>
                      <a:r>
                        <a:rPr lang="en-GB" sz="2000" err="1"/>
                        <a:t>Ukranian</a:t>
                      </a:r>
                      <a:endParaRPr lang="en-GB" sz="2000"/>
                    </a:p>
                  </a:txBody>
                  <a:tcPr/>
                </a:tc>
                <a:tc>
                  <a:txBody>
                    <a:bodyPr/>
                    <a:lstStyle/>
                    <a:p>
                      <a:r>
                        <a:rPr lang="en-GB" sz="2000"/>
                        <a:t>9. Antenatal &amp; </a:t>
                      </a:r>
                      <a:r>
                        <a:rPr lang="en-GB" sz="2000" err="1"/>
                        <a:t>Gynae</a:t>
                      </a:r>
                      <a:r>
                        <a:rPr lang="en-GB" sz="2000"/>
                        <a:t> Outpatient</a:t>
                      </a:r>
                    </a:p>
                  </a:txBody>
                  <a:tcPr/>
                </a:tc>
                <a:extLst>
                  <a:ext uri="{0D108BD9-81ED-4DB2-BD59-A6C34878D82A}">
                    <a16:rowId xmlns:a16="http://schemas.microsoft.com/office/drawing/2014/main" val="2192133504"/>
                  </a:ext>
                </a:extLst>
              </a:tr>
              <a:tr h="473108">
                <a:tc>
                  <a:txBody>
                    <a:bodyPr/>
                    <a:lstStyle/>
                    <a:p>
                      <a:r>
                        <a:rPr lang="en-GB" sz="2000"/>
                        <a:t>10. Slovak</a:t>
                      </a:r>
                    </a:p>
                  </a:txBody>
                  <a:tcPr/>
                </a:tc>
                <a:tc>
                  <a:txBody>
                    <a:bodyPr/>
                    <a:lstStyle/>
                    <a:p>
                      <a:r>
                        <a:rPr lang="en-GB" sz="2000"/>
                        <a:t>10. Acute Services</a:t>
                      </a:r>
                    </a:p>
                  </a:txBody>
                  <a:tcPr/>
                </a:tc>
                <a:extLst>
                  <a:ext uri="{0D108BD9-81ED-4DB2-BD59-A6C34878D82A}">
                    <a16:rowId xmlns:a16="http://schemas.microsoft.com/office/drawing/2014/main" val="3839569924"/>
                  </a:ext>
                </a:extLst>
              </a:tr>
            </a:tbl>
          </a:graphicData>
        </a:graphic>
      </p:graphicFrame>
      <p:sp>
        <p:nvSpPr>
          <p:cNvPr id="9" name="Title 8"/>
          <p:cNvSpPr>
            <a:spLocks noGrp="1"/>
          </p:cNvSpPr>
          <p:nvPr>
            <p:ph type="title"/>
          </p:nvPr>
        </p:nvSpPr>
        <p:spPr/>
        <p:txBody>
          <a:bodyPr/>
          <a:lstStyle/>
          <a:p>
            <a:r>
              <a:rPr lang="en-GB"/>
              <a:t>A few Local stats!</a:t>
            </a:r>
          </a:p>
        </p:txBody>
      </p:sp>
    </p:spTree>
    <p:extLst>
      <p:ext uri="{BB962C8B-B14F-4D97-AF65-F5344CB8AC3E}">
        <p14:creationId xmlns:p14="http://schemas.microsoft.com/office/powerpoint/2010/main" val="4039182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5242BC2C-0D73-4FCB-A7A2-D9E17C5A2656}"/>
              </a:ext>
            </a:extLst>
          </p:cNvPr>
          <p:cNvSpPr/>
          <p:nvPr/>
        </p:nvSpPr>
        <p:spPr>
          <a:xfrm>
            <a:off x="5788730" y="337214"/>
            <a:ext cx="2493332" cy="325956"/>
          </a:xfrm>
          <a:prstGeom prst="roundRect">
            <a:avLst/>
          </a:prstGeom>
          <a:solidFill>
            <a:srgbClr val="F4C0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58" b="0" i="0" u="none" strike="noStrike" kern="1200" cap="none" spc="0" normalizeH="0" baseline="0" noProof="0">
                <a:ln>
                  <a:noFill/>
                </a:ln>
                <a:solidFill>
                  <a:prstClr val="black"/>
                </a:solidFill>
                <a:effectLst/>
                <a:uLnTx/>
                <a:uFillTx/>
                <a:latin typeface="Arial" pitchFamily="34" charset="0"/>
                <a:ea typeface="+mn-ea"/>
                <a:cs typeface="Arial" pitchFamily="34" charset="0"/>
              </a:rPr>
              <a:t>Empower service users to self-refer</a:t>
            </a:r>
            <a:endParaRPr kumimoji="0" lang="en-GB" sz="1158"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3" name="Rectangle: Rounded Corners 62">
            <a:extLst>
              <a:ext uri="{FF2B5EF4-FFF2-40B4-BE49-F238E27FC236}">
                <a16:creationId xmlns:a16="http://schemas.microsoft.com/office/drawing/2014/main" id="{1F5BF87F-6E57-4C3E-AA90-F5445CB14445}"/>
              </a:ext>
            </a:extLst>
          </p:cNvPr>
          <p:cNvSpPr/>
          <p:nvPr/>
        </p:nvSpPr>
        <p:spPr>
          <a:xfrm>
            <a:off x="5788730" y="755005"/>
            <a:ext cx="2493332" cy="325955"/>
          </a:xfrm>
          <a:prstGeom prst="roundRect">
            <a:avLst/>
          </a:prstGeom>
          <a:solidFill>
            <a:srgbClr val="F4C0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6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1" b="0" i="0" u="none" strike="noStrike" kern="1200" cap="none" spc="0" normalizeH="0" baseline="0" noProof="0">
                <a:ln>
                  <a:noFill/>
                </a:ln>
                <a:solidFill>
                  <a:prstClr val="black"/>
                </a:solidFill>
                <a:effectLst/>
                <a:uLnTx/>
                <a:uFillTx/>
                <a:latin typeface="Arial" pitchFamily="34" charset="0"/>
                <a:ea typeface="+mn-ea"/>
                <a:cs typeface="Arial" pitchFamily="34" charset="0"/>
              </a:rPr>
              <a:t>Patient centred approach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65"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5" name="Rectangle: Rounded Corners 64">
            <a:extLst>
              <a:ext uri="{FF2B5EF4-FFF2-40B4-BE49-F238E27FC236}">
                <a16:creationId xmlns:a16="http://schemas.microsoft.com/office/drawing/2014/main" id="{BAD62C31-AA66-4EFB-8B54-EB9B5C9EF8EB}"/>
              </a:ext>
            </a:extLst>
          </p:cNvPr>
          <p:cNvSpPr/>
          <p:nvPr/>
        </p:nvSpPr>
        <p:spPr>
          <a:xfrm>
            <a:off x="5790947" y="1173984"/>
            <a:ext cx="2478627" cy="320983"/>
          </a:xfrm>
          <a:prstGeom prst="roundRect">
            <a:avLst/>
          </a:prstGeom>
          <a:solidFill>
            <a:srgbClr val="F4C0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58" b="0" i="0" u="none" strike="noStrike" kern="1200" cap="none" spc="0" normalizeH="0" baseline="0" noProof="0">
                <a:ln>
                  <a:noFill/>
                </a:ln>
                <a:solidFill>
                  <a:prstClr val="black"/>
                </a:solidFill>
                <a:effectLst/>
                <a:uLnTx/>
                <a:uFillTx/>
                <a:latin typeface="Arial" pitchFamily="34" charset="0"/>
                <a:ea typeface="+mn-ea"/>
                <a:cs typeface="Arial" pitchFamily="34" charset="0"/>
              </a:rPr>
              <a:t>Patient experience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 name="Rectangle: Rounded Corners 5">
            <a:extLst>
              <a:ext uri="{FF2B5EF4-FFF2-40B4-BE49-F238E27FC236}">
                <a16:creationId xmlns:a16="http://schemas.microsoft.com/office/drawing/2014/main" id="{D6353B04-AC08-4CEE-A653-ECBD0D50F8A7}"/>
              </a:ext>
            </a:extLst>
          </p:cNvPr>
          <p:cNvSpPr/>
          <p:nvPr/>
        </p:nvSpPr>
        <p:spPr>
          <a:xfrm>
            <a:off x="2368759" y="528808"/>
            <a:ext cx="2964967" cy="1208712"/>
          </a:xfrm>
          <a:prstGeom prst="roundRect">
            <a:avLst/>
          </a:prstGeom>
          <a:solidFill>
            <a:srgbClr val="CCCDD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000000"/>
                </a:solidFill>
                <a:effectLst/>
                <a:uLnTx/>
                <a:uFillTx/>
                <a:latin typeface="Corbel" panose="020B0503020204020204"/>
                <a:ea typeface="+mn-ea"/>
                <a:cs typeface="+mn-cs"/>
              </a:rPr>
              <a:t>Patients</a:t>
            </a:r>
            <a:endParaRPr kumimoji="0" lang="en-GB" sz="1799"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 name="Rectangle: Rounded Corners 4">
            <a:extLst>
              <a:ext uri="{FF2B5EF4-FFF2-40B4-BE49-F238E27FC236}">
                <a16:creationId xmlns:a16="http://schemas.microsoft.com/office/drawing/2014/main" id="{61ADDDD9-AC3D-42F0-923E-23DA7C8568C2}"/>
              </a:ext>
            </a:extLst>
          </p:cNvPr>
          <p:cNvSpPr/>
          <p:nvPr/>
        </p:nvSpPr>
        <p:spPr>
          <a:xfrm>
            <a:off x="173917" y="755005"/>
            <a:ext cx="1838010" cy="4224279"/>
          </a:xfrm>
          <a:prstGeom prst="roundRect">
            <a:avLst/>
          </a:prstGeom>
          <a:solidFill>
            <a:srgbClr val="7B9E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44" b="0" i="0" u="none" strike="noStrike" kern="1200" cap="none" spc="0" normalizeH="0" baseline="0" noProof="0">
                <a:ln>
                  <a:noFill/>
                </a:ln>
                <a:solidFill>
                  <a:srgbClr val="FFFFFF"/>
                </a:solidFill>
                <a:effectLst/>
                <a:uLnTx/>
                <a:uFillTx/>
                <a:latin typeface="Circular"/>
                <a:ea typeface="+mn-ea"/>
                <a:cs typeface="+mn-cs"/>
              </a:rPr>
              <a:t>By June 2024, all patients admitted to the Bluestone Inpatient Unit who require an interpreting service, will be able to self-refer to Interpreting Services NI and have full access to this during their admission and post-discharge</a:t>
            </a:r>
            <a:endParaRPr kumimoji="0" lang="en-GB" sz="1544"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31" name="TextBox 30">
            <a:extLst>
              <a:ext uri="{FF2B5EF4-FFF2-40B4-BE49-F238E27FC236}">
                <a16:creationId xmlns:a16="http://schemas.microsoft.com/office/drawing/2014/main" id="{B93E501C-A8F3-4219-A79D-6C6D336CC471}"/>
              </a:ext>
            </a:extLst>
          </p:cNvPr>
          <p:cNvSpPr txBox="1"/>
          <p:nvPr/>
        </p:nvSpPr>
        <p:spPr>
          <a:xfrm>
            <a:off x="2256602" y="54297"/>
            <a:ext cx="2964967" cy="3563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737" b="0" i="0" u="none" strike="noStrike" kern="1200" cap="none" spc="0" normalizeH="0" baseline="0" noProof="0">
                <a:ln>
                  <a:noFill/>
                </a:ln>
                <a:solidFill>
                  <a:srgbClr val="000000"/>
                </a:solidFill>
                <a:effectLst/>
                <a:uLnTx/>
                <a:uFillTx/>
                <a:latin typeface="Corbel" panose="020B0503020204020204"/>
                <a:ea typeface="+mn-ea"/>
                <a:cs typeface="+mn-cs"/>
              </a:rPr>
              <a:t>Primary drivers</a:t>
            </a:r>
          </a:p>
        </p:txBody>
      </p:sp>
      <p:sp>
        <p:nvSpPr>
          <p:cNvPr id="71" name="TextBox 70">
            <a:extLst>
              <a:ext uri="{FF2B5EF4-FFF2-40B4-BE49-F238E27FC236}">
                <a16:creationId xmlns:a16="http://schemas.microsoft.com/office/drawing/2014/main" id="{7BF5389E-7767-4291-8A14-B2086464D440}"/>
              </a:ext>
            </a:extLst>
          </p:cNvPr>
          <p:cNvSpPr txBox="1"/>
          <p:nvPr/>
        </p:nvSpPr>
        <p:spPr>
          <a:xfrm>
            <a:off x="5621639" y="24889"/>
            <a:ext cx="2927577" cy="3563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737" b="0" i="0" u="none" strike="noStrike" kern="1200" cap="none" spc="0" normalizeH="0" baseline="0" noProof="0">
                <a:ln>
                  <a:noFill/>
                </a:ln>
                <a:solidFill>
                  <a:srgbClr val="000000"/>
                </a:solidFill>
                <a:effectLst/>
                <a:uLnTx/>
                <a:uFillTx/>
                <a:latin typeface="Corbel" panose="020B0503020204020204"/>
                <a:ea typeface="+mn-ea"/>
                <a:cs typeface="+mn-cs"/>
              </a:rPr>
              <a:t>Secondary drivers</a:t>
            </a:r>
          </a:p>
        </p:txBody>
      </p:sp>
      <p:sp>
        <p:nvSpPr>
          <p:cNvPr id="83" name="TextBox 82">
            <a:extLst>
              <a:ext uri="{FF2B5EF4-FFF2-40B4-BE49-F238E27FC236}">
                <a16:creationId xmlns:a16="http://schemas.microsoft.com/office/drawing/2014/main" id="{D6140476-84AB-4C4B-BBE4-4B59FC373D96}"/>
              </a:ext>
            </a:extLst>
          </p:cNvPr>
          <p:cNvSpPr txBox="1"/>
          <p:nvPr/>
        </p:nvSpPr>
        <p:spPr>
          <a:xfrm>
            <a:off x="62389" y="54297"/>
            <a:ext cx="1676400" cy="3563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737" b="0" i="0" u="none" strike="noStrike" kern="1200" cap="none" spc="0" normalizeH="0" baseline="0" noProof="0">
                <a:ln>
                  <a:noFill/>
                </a:ln>
                <a:solidFill>
                  <a:srgbClr val="000000"/>
                </a:solidFill>
                <a:effectLst/>
                <a:uLnTx/>
                <a:uFillTx/>
                <a:latin typeface="Corbel" panose="020B0503020204020204"/>
                <a:ea typeface="+mn-ea"/>
                <a:cs typeface="+mn-cs"/>
              </a:rPr>
              <a:t>Aim</a:t>
            </a:r>
          </a:p>
        </p:txBody>
      </p:sp>
      <p:cxnSp>
        <p:nvCxnSpPr>
          <p:cNvPr id="4" name="Straight Arrow Connector 3">
            <a:extLst>
              <a:ext uri="{FF2B5EF4-FFF2-40B4-BE49-F238E27FC236}">
                <a16:creationId xmlns:a16="http://schemas.microsoft.com/office/drawing/2014/main" id="{61AF4C33-F8D2-4D9F-9AFE-0602EC57D212}"/>
              </a:ext>
            </a:extLst>
          </p:cNvPr>
          <p:cNvCxnSpPr>
            <a:cxnSpLocks/>
            <a:stCxn id="63" idx="1"/>
          </p:cNvCxnSpPr>
          <p:nvPr/>
        </p:nvCxnSpPr>
        <p:spPr>
          <a:xfrm flipH="1">
            <a:off x="5329583" y="917983"/>
            <a:ext cx="459146" cy="447"/>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0C9EC3F-00A4-4FFB-84FA-84EC3D8D1B5D}"/>
              </a:ext>
            </a:extLst>
          </p:cNvPr>
          <p:cNvCxnSpPr>
            <a:cxnSpLocks/>
            <a:stCxn id="98" idx="1"/>
          </p:cNvCxnSpPr>
          <p:nvPr/>
        </p:nvCxnSpPr>
        <p:spPr>
          <a:xfrm flipH="1" flipV="1">
            <a:off x="5339612" y="2914850"/>
            <a:ext cx="446099" cy="67410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2683A1-781A-48CD-B3D7-2498925A91FE}"/>
              </a:ext>
            </a:extLst>
          </p:cNvPr>
          <p:cNvCxnSpPr>
            <a:cxnSpLocks/>
          </p:cNvCxnSpPr>
          <p:nvPr/>
        </p:nvCxnSpPr>
        <p:spPr>
          <a:xfrm flipH="1">
            <a:off x="5352763" y="490783"/>
            <a:ext cx="438184" cy="25710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96A6C18-BEC3-40F7-8030-DE10D6BE11B7}"/>
              </a:ext>
            </a:extLst>
          </p:cNvPr>
          <p:cNvCxnSpPr>
            <a:cxnSpLocks/>
            <a:stCxn id="65" idx="1"/>
          </p:cNvCxnSpPr>
          <p:nvPr/>
        </p:nvCxnSpPr>
        <p:spPr>
          <a:xfrm flipH="1">
            <a:off x="5341306" y="1334476"/>
            <a:ext cx="449641"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F5C14EF-D3CC-4C2E-A486-41A851116994}"/>
              </a:ext>
            </a:extLst>
          </p:cNvPr>
          <p:cNvCxnSpPr>
            <a:cxnSpLocks/>
            <a:stCxn id="47" idx="1"/>
          </p:cNvCxnSpPr>
          <p:nvPr/>
        </p:nvCxnSpPr>
        <p:spPr>
          <a:xfrm flipH="1">
            <a:off x="5300682" y="4557707"/>
            <a:ext cx="502754"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D6809860-2465-473C-BF44-A4AEA273CBEC}"/>
              </a:ext>
            </a:extLst>
          </p:cNvPr>
          <p:cNvCxnSpPr>
            <a:cxnSpLocks/>
          </p:cNvCxnSpPr>
          <p:nvPr/>
        </p:nvCxnSpPr>
        <p:spPr>
          <a:xfrm flipH="1">
            <a:off x="5383646" y="5558354"/>
            <a:ext cx="55766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A6C3899-06B2-4044-BCE2-4413A0D42E24}"/>
              </a:ext>
            </a:extLst>
          </p:cNvPr>
          <p:cNvCxnSpPr>
            <a:cxnSpLocks/>
            <a:stCxn id="65" idx="1"/>
          </p:cNvCxnSpPr>
          <p:nvPr/>
        </p:nvCxnSpPr>
        <p:spPr>
          <a:xfrm flipH="1">
            <a:off x="5352750" y="1334476"/>
            <a:ext cx="438197" cy="104102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321C8FC-E8A9-4C85-92C9-C055FF9F247E}"/>
              </a:ext>
            </a:extLst>
          </p:cNvPr>
          <p:cNvCxnSpPr>
            <a:cxnSpLocks/>
          </p:cNvCxnSpPr>
          <p:nvPr/>
        </p:nvCxnSpPr>
        <p:spPr>
          <a:xfrm flipH="1">
            <a:off x="5363781" y="6036788"/>
            <a:ext cx="541624"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614D2FC-3023-4D71-8860-BAE1EA1DE5DC}"/>
              </a:ext>
            </a:extLst>
          </p:cNvPr>
          <p:cNvCxnSpPr>
            <a:cxnSpLocks/>
          </p:cNvCxnSpPr>
          <p:nvPr/>
        </p:nvCxnSpPr>
        <p:spPr>
          <a:xfrm flipH="1">
            <a:off x="2008267" y="2584118"/>
            <a:ext cx="398569"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82B9C51-3595-45A4-B027-FB1B6F2EE023}"/>
              </a:ext>
            </a:extLst>
          </p:cNvPr>
          <p:cNvCxnSpPr>
            <a:cxnSpLocks/>
            <a:stCxn id="9" idx="1"/>
          </p:cNvCxnSpPr>
          <p:nvPr/>
        </p:nvCxnSpPr>
        <p:spPr>
          <a:xfrm flipH="1">
            <a:off x="2008267" y="4020582"/>
            <a:ext cx="379530"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134D89E-C4DE-4BD2-A2A7-DC0BB8D9E8D8}"/>
              </a:ext>
            </a:extLst>
          </p:cNvPr>
          <p:cNvSpPr/>
          <p:nvPr/>
        </p:nvSpPr>
        <p:spPr>
          <a:xfrm>
            <a:off x="2387797" y="3381289"/>
            <a:ext cx="2964966" cy="1278585"/>
          </a:xfrm>
          <a:prstGeom prst="roundRect">
            <a:avLst/>
          </a:prstGeom>
          <a:solidFill>
            <a:srgbClr val="CCCDD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000000"/>
                </a:solidFill>
                <a:effectLst/>
                <a:uLnTx/>
                <a:uFillTx/>
                <a:latin typeface="Corbel" panose="020B0503020204020204"/>
                <a:ea typeface="+mn-ea"/>
                <a:cs typeface="+mn-cs"/>
              </a:rPr>
              <a:t>Ward (Environment)</a:t>
            </a:r>
            <a:endParaRPr kumimoji="0" lang="en-GB" sz="1799" b="1"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100" name="Straight Arrow Connector 99">
            <a:extLst>
              <a:ext uri="{FF2B5EF4-FFF2-40B4-BE49-F238E27FC236}">
                <a16:creationId xmlns:a16="http://schemas.microsoft.com/office/drawing/2014/main" id="{61B2414D-D0FE-4CB5-BA39-093F49DBA79E}"/>
              </a:ext>
            </a:extLst>
          </p:cNvPr>
          <p:cNvCxnSpPr>
            <a:cxnSpLocks/>
            <a:stCxn id="39" idx="1"/>
          </p:cNvCxnSpPr>
          <p:nvPr/>
        </p:nvCxnSpPr>
        <p:spPr>
          <a:xfrm flipH="1" flipV="1">
            <a:off x="1815174" y="4940560"/>
            <a:ext cx="591662" cy="93685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8F1FF55B-FBC2-4540-A198-DE9DE5ECFEFA}"/>
              </a:ext>
            </a:extLst>
          </p:cNvPr>
          <p:cNvSpPr/>
          <p:nvPr/>
        </p:nvSpPr>
        <p:spPr>
          <a:xfrm>
            <a:off x="2406836" y="5238119"/>
            <a:ext cx="2964966" cy="1278585"/>
          </a:xfrm>
          <a:prstGeom prst="roundRect">
            <a:avLst/>
          </a:prstGeom>
          <a:solidFill>
            <a:srgbClr val="CCCDD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000000"/>
                </a:solidFill>
                <a:effectLst/>
                <a:uLnTx/>
                <a:uFillTx/>
                <a:latin typeface="Corbel" panose="020B0503020204020204"/>
                <a:ea typeface="+mn-ea"/>
                <a:cs typeface="+mn-cs"/>
              </a:rPr>
              <a:t>Interpreting service</a:t>
            </a:r>
            <a:endParaRPr kumimoji="0" lang="en-GB" sz="1799"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01" name="Rectangle: Rounded Corners 100">
            <a:extLst>
              <a:ext uri="{FF2B5EF4-FFF2-40B4-BE49-F238E27FC236}">
                <a16:creationId xmlns:a16="http://schemas.microsoft.com/office/drawing/2014/main" id="{06D86F32-4472-4D4E-A918-F7A53D51B816}"/>
              </a:ext>
            </a:extLst>
          </p:cNvPr>
          <p:cNvSpPr/>
          <p:nvPr/>
        </p:nvSpPr>
        <p:spPr>
          <a:xfrm>
            <a:off x="5772938" y="5873018"/>
            <a:ext cx="2513959" cy="320983"/>
          </a:xfrm>
          <a:prstGeom prst="roundRect">
            <a:avLst/>
          </a:prstGeom>
          <a:solidFill>
            <a:srgbClr val="4897A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srgbClr val="000000"/>
                </a:solidFill>
                <a:effectLst/>
                <a:uLnTx/>
                <a:uFillTx/>
                <a:latin typeface="Corbel" panose="020B0503020204020204"/>
                <a:ea typeface="+mn-ea"/>
                <a:cs typeface="+mn-cs"/>
              </a:rPr>
              <a:t>Interpreter experience</a:t>
            </a:r>
          </a:p>
        </p:txBody>
      </p:sp>
      <p:cxnSp>
        <p:nvCxnSpPr>
          <p:cNvPr id="57" name="Straight Arrow Connector 56">
            <a:extLst>
              <a:ext uri="{FF2B5EF4-FFF2-40B4-BE49-F238E27FC236}">
                <a16:creationId xmlns:a16="http://schemas.microsoft.com/office/drawing/2014/main" id="{BABE00AA-79DA-4A81-90ED-63D7394AA6FD}"/>
              </a:ext>
            </a:extLst>
          </p:cNvPr>
          <p:cNvCxnSpPr>
            <a:cxnSpLocks/>
          </p:cNvCxnSpPr>
          <p:nvPr/>
        </p:nvCxnSpPr>
        <p:spPr>
          <a:xfrm flipH="1" flipV="1">
            <a:off x="5352764" y="6427590"/>
            <a:ext cx="520419" cy="12555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C9B7E794-0673-43A0-9526-5B25E574ED1E}"/>
              </a:ext>
            </a:extLst>
          </p:cNvPr>
          <p:cNvSpPr/>
          <p:nvPr/>
        </p:nvSpPr>
        <p:spPr>
          <a:xfrm>
            <a:off x="5737714" y="2445366"/>
            <a:ext cx="2501239" cy="338175"/>
          </a:xfrm>
          <a:prstGeom prst="roundRect">
            <a:avLst/>
          </a:prstGeom>
          <a:solidFill>
            <a:srgbClr val="85AEA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Nursing huddles</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2" name="Rectangle: Rounded Corners 61">
            <a:extLst>
              <a:ext uri="{FF2B5EF4-FFF2-40B4-BE49-F238E27FC236}">
                <a16:creationId xmlns:a16="http://schemas.microsoft.com/office/drawing/2014/main" id="{E6C243C6-9351-4BF7-B6E2-9E637A865211}"/>
              </a:ext>
            </a:extLst>
          </p:cNvPr>
          <p:cNvSpPr/>
          <p:nvPr/>
        </p:nvSpPr>
        <p:spPr>
          <a:xfrm>
            <a:off x="5769905" y="2039583"/>
            <a:ext cx="2461142" cy="329723"/>
          </a:xfrm>
          <a:prstGeom prst="roundRect">
            <a:avLst/>
          </a:prstGeom>
          <a:solidFill>
            <a:srgbClr val="85AEA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rPr>
              <a:t>staff experience</a:t>
            </a:r>
            <a:endParaRPr kumimoji="0" lang="en-GB" sz="1351" b="1"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64" name="Straight Arrow Connector 63">
            <a:extLst>
              <a:ext uri="{FF2B5EF4-FFF2-40B4-BE49-F238E27FC236}">
                <a16:creationId xmlns:a16="http://schemas.microsoft.com/office/drawing/2014/main" id="{AB7C49FD-A9AF-401D-A6C4-C671605D45D1}"/>
              </a:ext>
            </a:extLst>
          </p:cNvPr>
          <p:cNvCxnSpPr>
            <a:cxnSpLocks/>
            <a:stCxn id="131" idx="1"/>
          </p:cNvCxnSpPr>
          <p:nvPr/>
        </p:nvCxnSpPr>
        <p:spPr>
          <a:xfrm flipH="1" flipV="1">
            <a:off x="5300649" y="1598841"/>
            <a:ext cx="437065" cy="134969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741EE79-65DF-4CB3-A229-F45327A74C87}"/>
              </a:ext>
            </a:extLst>
          </p:cNvPr>
          <p:cNvCxnSpPr>
            <a:cxnSpLocks/>
            <a:stCxn id="62" idx="1"/>
          </p:cNvCxnSpPr>
          <p:nvPr/>
        </p:nvCxnSpPr>
        <p:spPr>
          <a:xfrm flipH="1">
            <a:off x="5352750" y="2204445"/>
            <a:ext cx="417155" cy="135709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E0A544C-D515-4230-8655-12886C95A309}"/>
              </a:ext>
            </a:extLst>
          </p:cNvPr>
          <p:cNvCxnSpPr>
            <a:cxnSpLocks/>
          </p:cNvCxnSpPr>
          <p:nvPr/>
        </p:nvCxnSpPr>
        <p:spPr>
          <a:xfrm flipH="1">
            <a:off x="5221568" y="2738670"/>
            <a:ext cx="550334" cy="63092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Rounded Corners 119">
            <a:extLst>
              <a:ext uri="{FF2B5EF4-FFF2-40B4-BE49-F238E27FC236}">
                <a16:creationId xmlns:a16="http://schemas.microsoft.com/office/drawing/2014/main" id="{03B326F5-8D5D-4464-AF41-5A6CFDFBEAD9}"/>
              </a:ext>
            </a:extLst>
          </p:cNvPr>
          <p:cNvSpPr/>
          <p:nvPr/>
        </p:nvSpPr>
        <p:spPr>
          <a:xfrm>
            <a:off x="5772938" y="5435247"/>
            <a:ext cx="2513959" cy="297160"/>
          </a:xfrm>
          <a:prstGeom prst="roundRect">
            <a:avLst/>
          </a:prstGeom>
          <a:solidFill>
            <a:srgbClr val="4897A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1" b="0" i="0" u="none" strike="noStrike" kern="1200" cap="none" spc="0" normalizeH="0" baseline="0" noProof="0">
                <a:ln>
                  <a:noFill/>
                </a:ln>
                <a:solidFill>
                  <a:prstClr val="black"/>
                </a:solidFill>
                <a:effectLst/>
                <a:uLnTx/>
                <a:uFillTx/>
                <a:latin typeface="Arial" pitchFamily="34" charset="0"/>
                <a:ea typeface="+mn-ea"/>
                <a:cs typeface="Arial" pitchFamily="34" charset="0"/>
              </a:rPr>
              <a:t>Early psychoeducation for interpreters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47" name="Rectangle: Rounded Corners 46">
            <a:extLst>
              <a:ext uri="{FF2B5EF4-FFF2-40B4-BE49-F238E27FC236}">
                <a16:creationId xmlns:a16="http://schemas.microsoft.com/office/drawing/2014/main" id="{F8C4BF3C-840A-4524-A074-E9F4B5F5065F}"/>
              </a:ext>
            </a:extLst>
          </p:cNvPr>
          <p:cNvSpPr/>
          <p:nvPr/>
        </p:nvSpPr>
        <p:spPr>
          <a:xfrm>
            <a:off x="5803436" y="4397215"/>
            <a:ext cx="2495484" cy="320983"/>
          </a:xfrm>
          <a:prstGeom prst="roundRect">
            <a:avLst/>
          </a:prstGeom>
          <a:solidFill>
            <a:schemeClr val="accent6">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rPr>
              <a:t>Safe and Effective Practice</a:t>
            </a:r>
          </a:p>
        </p:txBody>
      </p:sp>
      <p:sp>
        <p:nvSpPr>
          <p:cNvPr id="48" name="Rectangle: Rounded Corners 47">
            <a:extLst>
              <a:ext uri="{FF2B5EF4-FFF2-40B4-BE49-F238E27FC236}">
                <a16:creationId xmlns:a16="http://schemas.microsoft.com/office/drawing/2014/main" id="{8F7AC00B-D5D9-4F85-85E6-D1D2180F5B17}"/>
              </a:ext>
            </a:extLst>
          </p:cNvPr>
          <p:cNvSpPr/>
          <p:nvPr/>
        </p:nvSpPr>
        <p:spPr>
          <a:xfrm>
            <a:off x="5770520" y="3899131"/>
            <a:ext cx="2513959" cy="320983"/>
          </a:xfrm>
          <a:prstGeom prst="roundRect">
            <a:avLst/>
          </a:prstGeom>
          <a:solidFill>
            <a:schemeClr val="accent6">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rPr>
              <a:t>Learning from incidents</a:t>
            </a:r>
          </a:p>
        </p:txBody>
      </p:sp>
      <p:sp>
        <p:nvSpPr>
          <p:cNvPr id="102" name="Rectangle: Rounded Corners 101">
            <a:extLst>
              <a:ext uri="{FF2B5EF4-FFF2-40B4-BE49-F238E27FC236}">
                <a16:creationId xmlns:a16="http://schemas.microsoft.com/office/drawing/2014/main" id="{86BEC1A5-BBAF-4E80-8CD6-5D031C45D0A1}"/>
              </a:ext>
            </a:extLst>
          </p:cNvPr>
          <p:cNvSpPr/>
          <p:nvPr/>
        </p:nvSpPr>
        <p:spPr>
          <a:xfrm>
            <a:off x="5775185" y="6316708"/>
            <a:ext cx="2513959" cy="322396"/>
          </a:xfrm>
          <a:prstGeom prst="roundRect">
            <a:avLst/>
          </a:prstGeom>
          <a:solidFill>
            <a:srgbClr val="4897A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61" b="1" i="0" u="none" strike="noStrike" kern="1200" cap="none" spc="0" normalizeH="0" baseline="0" noProof="0">
                <a:ln>
                  <a:noFill/>
                </a:ln>
                <a:solidFill>
                  <a:srgbClr val="000000"/>
                </a:solidFill>
                <a:effectLst/>
                <a:uLnTx/>
                <a:uFillTx/>
                <a:latin typeface="Corbel" panose="020B0503020204020204"/>
                <a:ea typeface="+mn-ea"/>
                <a:cs typeface="+mn-cs"/>
              </a:rPr>
              <a:t>Pros/cons of same person– boundary issues </a:t>
            </a:r>
            <a:endParaRPr kumimoji="0" lang="en-GB" sz="1061"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2" name="Rectangle: Rounded Corners 11">
            <a:extLst>
              <a:ext uri="{FF2B5EF4-FFF2-40B4-BE49-F238E27FC236}">
                <a16:creationId xmlns:a16="http://schemas.microsoft.com/office/drawing/2014/main" id="{76D088B6-65C5-EE88-4E24-8F4408C033E5}"/>
              </a:ext>
            </a:extLst>
          </p:cNvPr>
          <p:cNvSpPr/>
          <p:nvPr/>
        </p:nvSpPr>
        <p:spPr>
          <a:xfrm>
            <a:off x="8863467" y="755005"/>
            <a:ext cx="2969535" cy="430033"/>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8" b="0" i="0" u="none" strike="noStrike" kern="1200" cap="none" spc="0" normalizeH="0" baseline="0" noProof="0">
                <a:ln>
                  <a:noFill/>
                </a:ln>
                <a:solidFill>
                  <a:srgbClr val="000000"/>
                </a:solidFill>
                <a:effectLst/>
                <a:uLnTx/>
                <a:uFillTx/>
                <a:latin typeface="Corbel" panose="020B0503020204020204"/>
                <a:ea typeface="+mn-ea"/>
                <a:cs typeface="+mn-cs"/>
              </a:rPr>
              <a:t>During admission process offer patient choice/preference of interpreter </a:t>
            </a:r>
            <a:endParaRPr kumimoji="0" lang="en-GB" sz="1158"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3" name="Rectangle: Rounded Corners 12">
            <a:extLst>
              <a:ext uri="{FF2B5EF4-FFF2-40B4-BE49-F238E27FC236}">
                <a16:creationId xmlns:a16="http://schemas.microsoft.com/office/drawing/2014/main" id="{34040538-2F26-07EB-DD3D-8505EE9AB7B4}"/>
              </a:ext>
            </a:extLst>
          </p:cNvPr>
          <p:cNvSpPr/>
          <p:nvPr/>
        </p:nvSpPr>
        <p:spPr>
          <a:xfrm>
            <a:off x="8847975" y="1249971"/>
            <a:ext cx="2985028" cy="295569"/>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Promote patient choice</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14" name="Straight Arrow Connector 13">
            <a:extLst>
              <a:ext uri="{FF2B5EF4-FFF2-40B4-BE49-F238E27FC236}">
                <a16:creationId xmlns:a16="http://schemas.microsoft.com/office/drawing/2014/main" id="{D93B6A86-6D0C-4AA9-D6D4-2B79FED1EDAD}"/>
              </a:ext>
            </a:extLst>
          </p:cNvPr>
          <p:cNvCxnSpPr>
            <a:cxnSpLocks/>
            <a:stCxn id="12" idx="1"/>
          </p:cNvCxnSpPr>
          <p:nvPr/>
        </p:nvCxnSpPr>
        <p:spPr>
          <a:xfrm flipH="1" flipV="1">
            <a:off x="8289144" y="911870"/>
            <a:ext cx="574323" cy="5815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C7A79EB-12E7-C282-7EF2-D46098C27070}"/>
              </a:ext>
            </a:extLst>
          </p:cNvPr>
          <p:cNvCxnSpPr>
            <a:cxnSpLocks/>
            <a:stCxn id="13" idx="1"/>
          </p:cNvCxnSpPr>
          <p:nvPr/>
        </p:nvCxnSpPr>
        <p:spPr>
          <a:xfrm flipH="1" flipV="1">
            <a:off x="8298919" y="982225"/>
            <a:ext cx="549056" cy="41553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0E5D5CF-06D2-A72E-D20B-5408CA3ED1CD}"/>
              </a:ext>
            </a:extLst>
          </p:cNvPr>
          <p:cNvSpPr/>
          <p:nvPr/>
        </p:nvSpPr>
        <p:spPr>
          <a:xfrm>
            <a:off x="8847974" y="3874131"/>
            <a:ext cx="2992826" cy="320983"/>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1" b="0" i="0" u="none" strike="noStrike" kern="1200" cap="none" spc="0" normalizeH="0" baseline="0" noProof="0">
                <a:ln>
                  <a:noFill/>
                </a:ln>
                <a:solidFill>
                  <a:prstClr val="black"/>
                </a:solidFill>
                <a:effectLst/>
                <a:uLnTx/>
                <a:uFillTx/>
                <a:latin typeface="Arial" pitchFamily="34" charset="0"/>
                <a:ea typeface="+mn-ea"/>
                <a:cs typeface="Arial" pitchFamily="34" charset="0"/>
              </a:rPr>
              <a:t>Interpreters having debrief with staff post-interpreting session</a:t>
            </a:r>
            <a:endParaRPr kumimoji="0" lang="en-GB" sz="1351" b="1"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20" name="Straight Arrow Connector 19">
            <a:extLst>
              <a:ext uri="{FF2B5EF4-FFF2-40B4-BE49-F238E27FC236}">
                <a16:creationId xmlns:a16="http://schemas.microsoft.com/office/drawing/2014/main" id="{4A39574F-79A1-A2CB-5BBE-BCD963229403}"/>
              </a:ext>
            </a:extLst>
          </p:cNvPr>
          <p:cNvCxnSpPr>
            <a:cxnSpLocks/>
            <a:stCxn id="19" idx="1"/>
            <a:endCxn id="48" idx="3"/>
          </p:cNvCxnSpPr>
          <p:nvPr/>
        </p:nvCxnSpPr>
        <p:spPr>
          <a:xfrm flipH="1">
            <a:off x="8284479" y="4034623"/>
            <a:ext cx="563495" cy="2500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7880651E-90AF-7C3D-C8B2-4C80829EB8FF}"/>
              </a:ext>
            </a:extLst>
          </p:cNvPr>
          <p:cNvSpPr/>
          <p:nvPr/>
        </p:nvSpPr>
        <p:spPr>
          <a:xfrm>
            <a:off x="2388111" y="1926384"/>
            <a:ext cx="2964966" cy="1278585"/>
          </a:xfrm>
          <a:prstGeom prst="roundRect">
            <a:avLst/>
          </a:prstGeom>
          <a:solidFill>
            <a:srgbClr val="CCCDD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000000"/>
                </a:solidFill>
                <a:effectLst/>
                <a:uLnTx/>
                <a:uFillTx/>
                <a:latin typeface="Corbel" panose="020B0503020204020204"/>
                <a:ea typeface="+mn-ea"/>
                <a:cs typeface="+mn-cs"/>
              </a:rPr>
              <a:t>Staff </a:t>
            </a:r>
            <a:endParaRPr kumimoji="0" lang="en-GB" sz="1799" b="1"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26" name="Straight Arrow Connector 25">
            <a:extLst>
              <a:ext uri="{FF2B5EF4-FFF2-40B4-BE49-F238E27FC236}">
                <a16:creationId xmlns:a16="http://schemas.microsoft.com/office/drawing/2014/main" id="{94600D76-0105-0E1D-01AB-F8ECCCE03808}"/>
              </a:ext>
            </a:extLst>
          </p:cNvPr>
          <p:cNvCxnSpPr>
            <a:cxnSpLocks/>
            <a:stCxn id="65" idx="1"/>
            <a:endCxn id="39" idx="3"/>
          </p:cNvCxnSpPr>
          <p:nvPr/>
        </p:nvCxnSpPr>
        <p:spPr>
          <a:xfrm flipH="1">
            <a:off x="5371802" y="1334476"/>
            <a:ext cx="419145" cy="454293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816103E-A80F-0B4E-8C37-75A7A32EF9B4}"/>
              </a:ext>
            </a:extLst>
          </p:cNvPr>
          <p:cNvSpPr/>
          <p:nvPr/>
        </p:nvSpPr>
        <p:spPr>
          <a:xfrm>
            <a:off x="8863467" y="1626989"/>
            <a:ext cx="2956849" cy="365391"/>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surveys</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30" name="Straight Arrow Connector 29">
            <a:extLst>
              <a:ext uri="{FF2B5EF4-FFF2-40B4-BE49-F238E27FC236}">
                <a16:creationId xmlns:a16="http://schemas.microsoft.com/office/drawing/2014/main" id="{36AF1016-475C-37AB-4A70-9944C7B99A9B}"/>
              </a:ext>
            </a:extLst>
          </p:cNvPr>
          <p:cNvCxnSpPr>
            <a:cxnSpLocks/>
            <a:stCxn id="29" idx="1"/>
          </p:cNvCxnSpPr>
          <p:nvPr/>
        </p:nvCxnSpPr>
        <p:spPr>
          <a:xfrm flipH="1" flipV="1">
            <a:off x="8251673" y="1371165"/>
            <a:ext cx="611794" cy="43852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09279FED-047D-E119-A125-B87F49DA2D29}"/>
              </a:ext>
            </a:extLst>
          </p:cNvPr>
          <p:cNvSpPr/>
          <p:nvPr/>
        </p:nvSpPr>
        <p:spPr>
          <a:xfrm>
            <a:off x="8874248" y="4266556"/>
            <a:ext cx="2976767" cy="317261"/>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8" b="0" i="0" u="none" strike="noStrike" kern="1200" cap="none" spc="0" normalizeH="0" baseline="0" noProof="0">
                <a:ln>
                  <a:noFill/>
                </a:ln>
                <a:solidFill>
                  <a:srgbClr val="000000"/>
                </a:solidFill>
                <a:effectLst/>
                <a:uLnTx/>
                <a:uFillTx/>
                <a:latin typeface="Corbel" panose="020B0503020204020204"/>
                <a:ea typeface="+mn-ea"/>
                <a:cs typeface="+mn-cs"/>
              </a:rPr>
              <a:t>Identifying risk during admission process</a:t>
            </a:r>
            <a:endParaRPr kumimoji="0" lang="en-GB" sz="1158"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34" name="Rectangle: Rounded Corners 33">
            <a:extLst>
              <a:ext uri="{FF2B5EF4-FFF2-40B4-BE49-F238E27FC236}">
                <a16:creationId xmlns:a16="http://schemas.microsoft.com/office/drawing/2014/main" id="{C3CD3E75-AAA9-23C0-3D3C-852DC7FA9CFF}"/>
              </a:ext>
            </a:extLst>
          </p:cNvPr>
          <p:cNvSpPr/>
          <p:nvPr/>
        </p:nvSpPr>
        <p:spPr>
          <a:xfrm>
            <a:off x="8850980" y="2086322"/>
            <a:ext cx="2992827" cy="382302"/>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Promoting interpreting service (poster)</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35" name="Rectangle: Rounded Corners 34">
            <a:extLst>
              <a:ext uri="{FF2B5EF4-FFF2-40B4-BE49-F238E27FC236}">
                <a16:creationId xmlns:a16="http://schemas.microsoft.com/office/drawing/2014/main" id="{2AD2E455-C895-C117-8D14-D998D9C02A55}"/>
              </a:ext>
            </a:extLst>
          </p:cNvPr>
          <p:cNvSpPr/>
          <p:nvPr/>
        </p:nvSpPr>
        <p:spPr>
          <a:xfrm>
            <a:off x="8874248" y="4685514"/>
            <a:ext cx="2976767" cy="338138"/>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Handover during daily safety briefings</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36" name="Straight Arrow Connector 35">
            <a:extLst>
              <a:ext uri="{FF2B5EF4-FFF2-40B4-BE49-F238E27FC236}">
                <a16:creationId xmlns:a16="http://schemas.microsoft.com/office/drawing/2014/main" id="{CBD23757-5E0D-F8BE-C6C4-80A9B0D06EE8}"/>
              </a:ext>
            </a:extLst>
          </p:cNvPr>
          <p:cNvCxnSpPr>
            <a:cxnSpLocks/>
          </p:cNvCxnSpPr>
          <p:nvPr/>
        </p:nvCxnSpPr>
        <p:spPr>
          <a:xfrm flipH="1" flipV="1">
            <a:off x="8299516" y="4433993"/>
            <a:ext cx="607025" cy="2028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114CDC7-24C3-A466-26F4-9B42C7AA2A28}"/>
              </a:ext>
            </a:extLst>
          </p:cNvPr>
          <p:cNvCxnSpPr>
            <a:cxnSpLocks/>
            <a:endCxn id="131" idx="3"/>
          </p:cNvCxnSpPr>
          <p:nvPr/>
        </p:nvCxnSpPr>
        <p:spPr>
          <a:xfrm flipH="1" flipV="1">
            <a:off x="8225945" y="2948537"/>
            <a:ext cx="648304" cy="191901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62067C7-C95E-E0E2-4596-9A4A7EE86C95}"/>
              </a:ext>
            </a:extLst>
          </p:cNvPr>
          <p:cNvCxnSpPr>
            <a:cxnSpLocks/>
            <a:stCxn id="29" idx="1"/>
            <a:endCxn id="101" idx="3"/>
          </p:cNvCxnSpPr>
          <p:nvPr/>
        </p:nvCxnSpPr>
        <p:spPr>
          <a:xfrm flipH="1">
            <a:off x="8286897" y="1809685"/>
            <a:ext cx="576570" cy="422382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AA1A23D-AF9A-95CC-8E7A-5B590BFFC356}"/>
              </a:ext>
            </a:extLst>
          </p:cNvPr>
          <p:cNvCxnSpPr>
            <a:cxnSpLocks/>
            <a:stCxn id="29" idx="1"/>
            <a:endCxn id="62" idx="3"/>
          </p:cNvCxnSpPr>
          <p:nvPr/>
        </p:nvCxnSpPr>
        <p:spPr>
          <a:xfrm flipH="1">
            <a:off x="8231047" y="1809685"/>
            <a:ext cx="632420" cy="39476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6F6015CD-C625-45DE-3860-A1213A78745F}"/>
              </a:ext>
            </a:extLst>
          </p:cNvPr>
          <p:cNvSpPr/>
          <p:nvPr/>
        </p:nvSpPr>
        <p:spPr>
          <a:xfrm>
            <a:off x="8850980" y="2605857"/>
            <a:ext cx="2992827" cy="322396"/>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8" b="0" i="0" u="none" strike="noStrike" kern="1200" cap="none" spc="0" normalizeH="0" baseline="0" noProof="0">
                <a:ln>
                  <a:noFill/>
                </a:ln>
                <a:solidFill>
                  <a:srgbClr val="000000"/>
                </a:solidFill>
                <a:effectLst/>
                <a:uLnTx/>
                <a:uFillTx/>
                <a:latin typeface="Corbel" panose="020B0503020204020204"/>
                <a:ea typeface="+mn-ea"/>
                <a:cs typeface="+mn-cs"/>
              </a:rPr>
              <a:t>Raising awareness/improving engagement</a:t>
            </a:r>
            <a:endParaRPr kumimoji="0" lang="en-GB" sz="1158"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2" name="Rectangle: Rounded Corners 51">
            <a:extLst>
              <a:ext uri="{FF2B5EF4-FFF2-40B4-BE49-F238E27FC236}">
                <a16:creationId xmlns:a16="http://schemas.microsoft.com/office/drawing/2014/main" id="{57B3DD23-4FE4-EB1B-CB03-DEFD05095F2F}"/>
              </a:ext>
            </a:extLst>
          </p:cNvPr>
          <p:cNvSpPr/>
          <p:nvPr/>
        </p:nvSpPr>
        <p:spPr>
          <a:xfrm>
            <a:off x="8840176" y="3084352"/>
            <a:ext cx="2992827" cy="322396"/>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Interpreting service champions</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3" name="Rectangle: Rounded Corners 52">
            <a:extLst>
              <a:ext uri="{FF2B5EF4-FFF2-40B4-BE49-F238E27FC236}">
                <a16:creationId xmlns:a16="http://schemas.microsoft.com/office/drawing/2014/main" id="{7C13D246-1BCC-34EB-F74D-005BB555EC8B}"/>
              </a:ext>
            </a:extLst>
          </p:cNvPr>
          <p:cNvSpPr/>
          <p:nvPr/>
        </p:nvSpPr>
        <p:spPr>
          <a:xfrm>
            <a:off x="8840176" y="3463866"/>
            <a:ext cx="2992827" cy="322396"/>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rPr>
              <a:t>Admin - change to letter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6" name="Rectangle: Rounded Corners 55">
            <a:extLst>
              <a:ext uri="{FF2B5EF4-FFF2-40B4-BE49-F238E27FC236}">
                <a16:creationId xmlns:a16="http://schemas.microsoft.com/office/drawing/2014/main" id="{37C711DD-4EE1-8CD6-4412-2FE2F6E0DF9A}"/>
              </a:ext>
            </a:extLst>
          </p:cNvPr>
          <p:cNvSpPr/>
          <p:nvPr/>
        </p:nvSpPr>
        <p:spPr>
          <a:xfrm>
            <a:off x="8902498" y="5173090"/>
            <a:ext cx="2948518" cy="327524"/>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rPr>
              <a:t>Top 5 languages leaflet/slip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8" name="Rectangle: Rounded Corners 67">
            <a:extLst>
              <a:ext uri="{FF2B5EF4-FFF2-40B4-BE49-F238E27FC236}">
                <a16:creationId xmlns:a16="http://schemas.microsoft.com/office/drawing/2014/main" id="{E6C347D9-40F8-B3D2-F465-2B77299E7666}"/>
              </a:ext>
            </a:extLst>
          </p:cNvPr>
          <p:cNvSpPr/>
          <p:nvPr/>
        </p:nvSpPr>
        <p:spPr>
          <a:xfrm>
            <a:off x="8889836" y="5585310"/>
            <a:ext cx="2942557" cy="327523"/>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58" b="0" i="0" u="none" strike="noStrike" kern="1200" cap="none" spc="0" normalizeH="0" baseline="0" noProof="0">
                <a:ln>
                  <a:noFill/>
                </a:ln>
                <a:solidFill>
                  <a:prstClr val="black"/>
                </a:solidFill>
                <a:effectLst/>
                <a:uLnTx/>
                <a:uFillTx/>
                <a:latin typeface="Arial" pitchFamily="34" charset="0"/>
                <a:ea typeface="+mn-ea"/>
                <a:cs typeface="Arial" pitchFamily="34" charset="0"/>
              </a:rPr>
              <a:t>QR Code – service user self-booking</a:t>
            </a:r>
          </a:p>
        </p:txBody>
      </p:sp>
      <p:sp>
        <p:nvSpPr>
          <p:cNvPr id="69" name="Rectangle: Rounded Corners 68">
            <a:extLst>
              <a:ext uri="{FF2B5EF4-FFF2-40B4-BE49-F238E27FC236}">
                <a16:creationId xmlns:a16="http://schemas.microsoft.com/office/drawing/2014/main" id="{6B86987A-C8BB-2612-ADB6-3A3015B7EB93}"/>
              </a:ext>
            </a:extLst>
          </p:cNvPr>
          <p:cNvSpPr/>
          <p:nvPr/>
        </p:nvSpPr>
        <p:spPr>
          <a:xfrm>
            <a:off x="8889836" y="6003839"/>
            <a:ext cx="2957539" cy="327523"/>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51" b="0" i="0" u="none" strike="noStrike" kern="1200" cap="none" spc="0" normalizeH="0" baseline="0" noProof="0">
                <a:ln>
                  <a:noFill/>
                </a:ln>
                <a:solidFill>
                  <a:prstClr val="black"/>
                </a:solidFill>
                <a:effectLst/>
                <a:uLnTx/>
                <a:uFillTx/>
                <a:latin typeface="Arial" pitchFamily="34" charset="0"/>
                <a:ea typeface="+mn-ea"/>
                <a:cs typeface="Arial" pitchFamily="34" charset="0"/>
              </a:rPr>
              <a:t>More interpreters out of hours</a:t>
            </a:r>
          </a:p>
        </p:txBody>
      </p:sp>
      <p:sp>
        <p:nvSpPr>
          <p:cNvPr id="73" name="Rectangle: Rounded Corners 72">
            <a:extLst>
              <a:ext uri="{FF2B5EF4-FFF2-40B4-BE49-F238E27FC236}">
                <a16:creationId xmlns:a16="http://schemas.microsoft.com/office/drawing/2014/main" id="{522E2F30-FBCC-7314-C0D9-567CD2EAD842}"/>
              </a:ext>
            </a:extLst>
          </p:cNvPr>
          <p:cNvSpPr/>
          <p:nvPr/>
        </p:nvSpPr>
        <p:spPr>
          <a:xfrm>
            <a:off x="8889836" y="6381335"/>
            <a:ext cx="2957539" cy="327523"/>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61"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1" b="0" i="0" u="none" strike="noStrike" kern="1200" cap="none" spc="0" normalizeH="0" baseline="0" noProof="0">
                <a:ln>
                  <a:noFill/>
                </a:ln>
                <a:solidFill>
                  <a:prstClr val="black"/>
                </a:solidFill>
                <a:effectLst/>
                <a:uLnTx/>
                <a:uFillTx/>
                <a:latin typeface="Arial" pitchFamily="34" charset="0"/>
                <a:ea typeface="+mn-ea"/>
                <a:cs typeface="Arial" pitchFamily="34" charset="0"/>
              </a:rPr>
              <a:t>Clear messaging and communication on interpreting service for patients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77" name="Straight Arrow Connector 76">
            <a:extLst>
              <a:ext uri="{FF2B5EF4-FFF2-40B4-BE49-F238E27FC236}">
                <a16:creationId xmlns:a16="http://schemas.microsoft.com/office/drawing/2014/main" id="{21088398-60EC-C081-98C7-DC4C9FD89D27}"/>
              </a:ext>
            </a:extLst>
          </p:cNvPr>
          <p:cNvCxnSpPr>
            <a:cxnSpLocks/>
            <a:endCxn id="65" idx="3"/>
          </p:cNvCxnSpPr>
          <p:nvPr/>
        </p:nvCxnSpPr>
        <p:spPr>
          <a:xfrm flipH="1" flipV="1">
            <a:off x="8269575" y="1334476"/>
            <a:ext cx="654844" cy="481570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70E94D0-ADD9-954F-B82B-20D64FC1114E}"/>
              </a:ext>
            </a:extLst>
          </p:cNvPr>
          <p:cNvCxnSpPr>
            <a:cxnSpLocks/>
            <a:stCxn id="35" idx="1"/>
          </p:cNvCxnSpPr>
          <p:nvPr/>
        </p:nvCxnSpPr>
        <p:spPr>
          <a:xfrm flipH="1" flipV="1">
            <a:off x="8196579" y="3098767"/>
            <a:ext cx="677669" cy="175581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C2B1D32-E429-316A-97FB-A0DF1D052C95}"/>
              </a:ext>
            </a:extLst>
          </p:cNvPr>
          <p:cNvCxnSpPr>
            <a:cxnSpLocks/>
            <a:stCxn id="34" idx="1"/>
            <a:endCxn id="44" idx="3"/>
          </p:cNvCxnSpPr>
          <p:nvPr/>
        </p:nvCxnSpPr>
        <p:spPr>
          <a:xfrm flipH="1" flipV="1">
            <a:off x="8282062" y="500192"/>
            <a:ext cx="568918" cy="177728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FCCC6C1C-D605-AA47-9571-A6F223546A2B}"/>
              </a:ext>
            </a:extLst>
          </p:cNvPr>
          <p:cNvSpPr/>
          <p:nvPr/>
        </p:nvSpPr>
        <p:spPr>
          <a:xfrm>
            <a:off x="8847974" y="323273"/>
            <a:ext cx="2984419" cy="325956"/>
          </a:xfrm>
          <a:prstGeom prst="roundRect">
            <a:avLst/>
          </a:prstGeom>
          <a:solidFill>
            <a:srgbClr val="E69BA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8" b="0" i="0" u="none" strike="noStrike" kern="1200" cap="none" spc="0" normalizeH="0" baseline="0" noProof="0">
                <a:ln>
                  <a:noFill/>
                </a:ln>
                <a:solidFill>
                  <a:srgbClr val="000000"/>
                </a:solidFill>
                <a:effectLst/>
                <a:uLnTx/>
                <a:uFillTx/>
                <a:latin typeface="Corbel" panose="020B0503020204020204"/>
                <a:ea typeface="+mn-ea"/>
                <a:cs typeface="+mn-cs"/>
              </a:rPr>
              <a:t>Realtime feedback from patient after sessions with interpreters</a:t>
            </a:r>
            <a:endParaRPr kumimoji="0" lang="en-GB" sz="1158" b="0" i="0" u="none" strike="noStrike" kern="1200" cap="none" spc="0" normalizeH="0" baseline="0" noProof="0">
              <a:ln>
                <a:noFill/>
              </a:ln>
              <a:solidFill>
                <a:srgbClr val="000000"/>
              </a:solidFill>
              <a:effectLst/>
              <a:uLnTx/>
              <a:uFillTx/>
              <a:latin typeface="Corbel" panose="020B0503020204020204"/>
              <a:ea typeface="+mn-ea"/>
              <a:cs typeface="+mn-cs"/>
            </a:endParaRPr>
          </a:p>
        </p:txBody>
      </p:sp>
      <p:cxnSp>
        <p:nvCxnSpPr>
          <p:cNvPr id="94" name="Straight Arrow Connector 93">
            <a:extLst>
              <a:ext uri="{FF2B5EF4-FFF2-40B4-BE49-F238E27FC236}">
                <a16:creationId xmlns:a16="http://schemas.microsoft.com/office/drawing/2014/main" id="{FC6FE26B-C392-52FA-D4AE-952C20DED637}"/>
              </a:ext>
            </a:extLst>
          </p:cNvPr>
          <p:cNvCxnSpPr>
            <a:cxnSpLocks/>
            <a:stCxn id="73" idx="1"/>
            <a:endCxn id="47" idx="3"/>
          </p:cNvCxnSpPr>
          <p:nvPr/>
        </p:nvCxnSpPr>
        <p:spPr>
          <a:xfrm flipH="1" flipV="1">
            <a:off x="8298920" y="4557707"/>
            <a:ext cx="590916" cy="198739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5A8D9B1A-9B49-97C6-F8D9-2C03355997CE}"/>
              </a:ext>
            </a:extLst>
          </p:cNvPr>
          <p:cNvSpPr/>
          <p:nvPr/>
        </p:nvSpPr>
        <p:spPr>
          <a:xfrm>
            <a:off x="5785711" y="3345044"/>
            <a:ext cx="2498768" cy="487822"/>
          </a:xfrm>
          <a:prstGeom prst="roundRect">
            <a:avLst/>
          </a:prstGeom>
          <a:solidFill>
            <a:schemeClr val="accent6">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8" b="0" i="0" u="none" strike="noStrike" kern="1200" cap="none" spc="0" normalizeH="0" baseline="0" noProof="0">
                <a:ln>
                  <a:noFill/>
                </a:ln>
                <a:solidFill>
                  <a:prstClr val="black"/>
                </a:solidFill>
                <a:effectLst/>
                <a:uLnTx/>
                <a:uFillTx/>
                <a:latin typeface="Arial" pitchFamily="34" charset="0"/>
                <a:ea typeface="+mn-ea"/>
                <a:cs typeface="Arial" pitchFamily="34" charset="0"/>
              </a:rPr>
              <a:t>C</a:t>
            </a:r>
            <a:r>
              <a:rPr kumimoji="0" lang="en-GB" sz="1158" b="0" i="0" u="none" strike="noStrike" kern="1200" cap="none" spc="0" normalizeH="0" baseline="0" noProof="0" err="1">
                <a:ln>
                  <a:noFill/>
                </a:ln>
                <a:solidFill>
                  <a:prstClr val="black"/>
                </a:solidFill>
                <a:effectLst/>
                <a:uLnTx/>
                <a:uFillTx/>
                <a:latin typeface="Arial" pitchFamily="34" charset="0"/>
                <a:ea typeface="+mn-ea"/>
                <a:cs typeface="Arial" pitchFamily="34" charset="0"/>
              </a:rPr>
              <a:t>ommunication</a:t>
            </a:r>
            <a:r>
              <a:rPr kumimoji="0" lang="en-GB" sz="1158" b="0" i="0" u="none" strike="noStrike" kern="1200" cap="none" spc="0" normalizeH="0" baseline="0" noProof="0">
                <a:ln>
                  <a:noFill/>
                </a:ln>
                <a:solidFill>
                  <a:prstClr val="black"/>
                </a:solidFill>
                <a:effectLst/>
                <a:uLnTx/>
                <a:uFillTx/>
                <a:latin typeface="Arial" pitchFamily="34" charset="0"/>
                <a:ea typeface="+mn-ea"/>
                <a:cs typeface="Arial" pitchFamily="34" charset="0"/>
              </a:rPr>
              <a:t> re: interpreting service</a:t>
            </a:r>
          </a:p>
        </p:txBody>
      </p:sp>
      <p:cxnSp>
        <p:nvCxnSpPr>
          <p:cNvPr id="103" name="Straight Arrow Connector 102">
            <a:extLst>
              <a:ext uri="{FF2B5EF4-FFF2-40B4-BE49-F238E27FC236}">
                <a16:creationId xmlns:a16="http://schemas.microsoft.com/office/drawing/2014/main" id="{38A7B78C-117F-8676-47F9-033297944D29}"/>
              </a:ext>
            </a:extLst>
          </p:cNvPr>
          <p:cNvCxnSpPr>
            <a:cxnSpLocks/>
            <a:stCxn id="98" idx="1"/>
          </p:cNvCxnSpPr>
          <p:nvPr/>
        </p:nvCxnSpPr>
        <p:spPr>
          <a:xfrm flipH="1">
            <a:off x="5300681" y="3588955"/>
            <a:ext cx="485030" cy="180985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A896295B-B159-1D4C-B270-7E294175183F}"/>
              </a:ext>
            </a:extLst>
          </p:cNvPr>
          <p:cNvCxnSpPr>
            <a:cxnSpLocks/>
            <a:stCxn id="48" idx="1"/>
            <a:endCxn id="9" idx="3"/>
          </p:cNvCxnSpPr>
          <p:nvPr/>
        </p:nvCxnSpPr>
        <p:spPr>
          <a:xfrm flipH="1" flipV="1">
            <a:off x="5352763" y="4020582"/>
            <a:ext cx="417757" cy="3904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1AD8AEE-5E2E-D46D-6B0F-89C7F783F2F7}"/>
              </a:ext>
            </a:extLst>
          </p:cNvPr>
          <p:cNvCxnSpPr>
            <a:cxnSpLocks/>
          </p:cNvCxnSpPr>
          <p:nvPr/>
        </p:nvCxnSpPr>
        <p:spPr>
          <a:xfrm flipH="1" flipV="1">
            <a:off x="8291734" y="3490743"/>
            <a:ext cx="549574" cy="72847"/>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B683BB5-825D-BDF2-7D9D-402161CADCAF}"/>
              </a:ext>
            </a:extLst>
          </p:cNvPr>
          <p:cNvCxnSpPr>
            <a:cxnSpLocks/>
            <a:stCxn id="52" idx="1"/>
          </p:cNvCxnSpPr>
          <p:nvPr/>
        </p:nvCxnSpPr>
        <p:spPr>
          <a:xfrm flipH="1">
            <a:off x="8288100" y="3245550"/>
            <a:ext cx="552076" cy="54180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A07C53D-E7A4-18C6-465B-9407E2B3842C}"/>
              </a:ext>
            </a:extLst>
          </p:cNvPr>
          <p:cNvCxnSpPr>
            <a:cxnSpLocks/>
            <a:stCxn id="34" idx="1"/>
          </p:cNvCxnSpPr>
          <p:nvPr/>
        </p:nvCxnSpPr>
        <p:spPr>
          <a:xfrm flipH="1">
            <a:off x="8310089" y="2277473"/>
            <a:ext cx="540891" cy="125296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6231CE5E-64C0-ACE8-AFE0-05168D86A078}"/>
              </a:ext>
            </a:extLst>
          </p:cNvPr>
          <p:cNvCxnSpPr>
            <a:cxnSpLocks/>
            <a:endCxn id="98" idx="3"/>
          </p:cNvCxnSpPr>
          <p:nvPr/>
        </p:nvCxnSpPr>
        <p:spPr>
          <a:xfrm flipH="1">
            <a:off x="8284479" y="2827948"/>
            <a:ext cx="565850" cy="761007"/>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4E74BA2A-F79F-E864-E630-148764EB8669}"/>
              </a:ext>
            </a:extLst>
          </p:cNvPr>
          <p:cNvCxnSpPr>
            <a:cxnSpLocks/>
            <a:stCxn id="12" idx="1"/>
          </p:cNvCxnSpPr>
          <p:nvPr/>
        </p:nvCxnSpPr>
        <p:spPr>
          <a:xfrm flipH="1">
            <a:off x="8241751" y="970022"/>
            <a:ext cx="621716" cy="239294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92800198-35C3-15E5-00C4-B117F9089F2A}"/>
              </a:ext>
            </a:extLst>
          </p:cNvPr>
          <p:cNvCxnSpPr>
            <a:cxnSpLocks/>
            <a:stCxn id="33" idx="1"/>
            <a:endCxn id="102" idx="3"/>
          </p:cNvCxnSpPr>
          <p:nvPr/>
        </p:nvCxnSpPr>
        <p:spPr>
          <a:xfrm flipH="1">
            <a:off x="8289144" y="4425187"/>
            <a:ext cx="585104" cy="2052719"/>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25BA2C53-8167-3586-25F2-93FF6F2903E8}"/>
              </a:ext>
            </a:extLst>
          </p:cNvPr>
          <p:cNvCxnSpPr>
            <a:cxnSpLocks/>
            <a:stCxn id="56" idx="1"/>
          </p:cNvCxnSpPr>
          <p:nvPr/>
        </p:nvCxnSpPr>
        <p:spPr>
          <a:xfrm flipH="1" flipV="1">
            <a:off x="8278042" y="3799749"/>
            <a:ext cx="624456" cy="153710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1" name="Rectangle: Rounded Corners 130">
            <a:extLst>
              <a:ext uri="{FF2B5EF4-FFF2-40B4-BE49-F238E27FC236}">
                <a16:creationId xmlns:a16="http://schemas.microsoft.com/office/drawing/2014/main" id="{DDE0E643-4EDF-2483-7891-27F0B8CC61F4}"/>
              </a:ext>
            </a:extLst>
          </p:cNvPr>
          <p:cNvSpPr/>
          <p:nvPr/>
        </p:nvSpPr>
        <p:spPr>
          <a:xfrm>
            <a:off x="5737714" y="2805546"/>
            <a:ext cx="2488231" cy="285981"/>
          </a:xfrm>
          <a:prstGeom prst="roundRect">
            <a:avLst/>
          </a:prstGeom>
          <a:solidFill>
            <a:srgbClr val="85AEA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srgbClr val="000000"/>
                </a:solidFill>
                <a:effectLst/>
                <a:uLnTx/>
                <a:uFillTx/>
                <a:latin typeface="Corbel" panose="020B0503020204020204"/>
                <a:ea typeface="+mn-ea"/>
                <a:cs typeface="+mn-cs"/>
              </a:rPr>
              <a:t>Promoting interpreter service</a:t>
            </a:r>
            <a:endParaRPr kumimoji="0" lang="en-GB" sz="1351"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1" b="1"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37" name="TextBox 136">
            <a:extLst>
              <a:ext uri="{FF2B5EF4-FFF2-40B4-BE49-F238E27FC236}">
                <a16:creationId xmlns:a16="http://schemas.microsoft.com/office/drawing/2014/main" id="{0FA7336D-89F8-4B41-C16F-92E41A7046EA}"/>
              </a:ext>
            </a:extLst>
          </p:cNvPr>
          <p:cNvSpPr txBox="1"/>
          <p:nvPr/>
        </p:nvSpPr>
        <p:spPr>
          <a:xfrm>
            <a:off x="8840176" y="18785"/>
            <a:ext cx="2927577" cy="3563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737" b="0" i="0" u="none" strike="noStrike" kern="1200" cap="none" spc="0" normalizeH="0" baseline="0" noProof="0">
                <a:ln>
                  <a:noFill/>
                </a:ln>
                <a:solidFill>
                  <a:srgbClr val="000000"/>
                </a:solidFill>
                <a:effectLst/>
                <a:uLnTx/>
                <a:uFillTx/>
                <a:latin typeface="Corbel" panose="020B0503020204020204"/>
                <a:ea typeface="+mn-ea"/>
                <a:cs typeface="+mn-cs"/>
              </a:rPr>
              <a:t>Change ideas</a:t>
            </a:r>
          </a:p>
        </p:txBody>
      </p:sp>
      <p:cxnSp>
        <p:nvCxnSpPr>
          <p:cNvPr id="156" name="Straight Arrow Connector 155">
            <a:extLst>
              <a:ext uri="{FF2B5EF4-FFF2-40B4-BE49-F238E27FC236}">
                <a16:creationId xmlns:a16="http://schemas.microsoft.com/office/drawing/2014/main" id="{575D102E-B038-6209-5D54-9ECEE6883C40}"/>
              </a:ext>
            </a:extLst>
          </p:cNvPr>
          <p:cNvCxnSpPr>
            <a:cxnSpLocks/>
            <a:stCxn id="6" idx="1"/>
          </p:cNvCxnSpPr>
          <p:nvPr/>
        </p:nvCxnSpPr>
        <p:spPr>
          <a:xfrm flipH="1">
            <a:off x="2008267" y="1133164"/>
            <a:ext cx="360491" cy="27064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411E769-5D24-119B-9D70-97C7A98BBC19}"/>
              </a:ext>
            </a:extLst>
          </p:cNvPr>
          <p:cNvCxnSpPr>
            <a:cxnSpLocks/>
            <a:stCxn id="89" idx="1"/>
          </p:cNvCxnSpPr>
          <p:nvPr/>
        </p:nvCxnSpPr>
        <p:spPr>
          <a:xfrm flipH="1">
            <a:off x="8263009" y="486251"/>
            <a:ext cx="584965" cy="32128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806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Did We Do?</a:t>
            </a:r>
          </a:p>
        </p:txBody>
      </p:sp>
      <p:sp>
        <p:nvSpPr>
          <p:cNvPr id="3" name="Content Placeholder 2"/>
          <p:cNvSpPr>
            <a:spLocks noGrp="1"/>
          </p:cNvSpPr>
          <p:nvPr>
            <p:ph idx="1"/>
          </p:nvPr>
        </p:nvSpPr>
        <p:spPr/>
        <p:txBody>
          <a:bodyPr>
            <a:normAutofit lnSpcReduction="10000"/>
          </a:bodyPr>
          <a:lstStyle/>
          <a:p>
            <a:r>
              <a:rPr lang="en-GB" sz="2400" b="1">
                <a:solidFill>
                  <a:schemeClr val="accent1"/>
                </a:solidFill>
              </a:rPr>
              <a:t>Outpatient/Discharge Letter Amendment – </a:t>
            </a:r>
          </a:p>
          <a:p>
            <a:pPr marL="0" indent="0">
              <a:buNone/>
            </a:pPr>
            <a:endParaRPr lang="en-GB" sz="2400" b="1">
              <a:solidFill>
                <a:schemeClr val="accent1"/>
              </a:solidFill>
            </a:endParaRPr>
          </a:p>
          <a:p>
            <a:r>
              <a:rPr lang="en-GB" sz="2400">
                <a:solidFill>
                  <a:schemeClr val="tx1"/>
                </a:solidFill>
              </a:rPr>
              <a:t>Circulated proposed wording to appointment letter to service area governance groups for consultation</a:t>
            </a:r>
          </a:p>
          <a:p>
            <a:pPr marL="0" indent="0">
              <a:buNone/>
            </a:pPr>
            <a:endParaRPr lang="en-GB" sz="2400">
              <a:solidFill>
                <a:schemeClr val="tx1"/>
              </a:solidFill>
            </a:endParaRPr>
          </a:p>
          <a:p>
            <a:r>
              <a:rPr lang="en-GB" sz="2400" b="1">
                <a:solidFill>
                  <a:schemeClr val="tx1"/>
                </a:solidFill>
              </a:rPr>
              <a:t>Letter amendment </a:t>
            </a:r>
            <a:r>
              <a:rPr lang="en-GB" sz="2400">
                <a:solidFill>
                  <a:schemeClr val="tx1"/>
                </a:solidFill>
              </a:rPr>
              <a:t>– Inserted </a:t>
            </a:r>
            <a:r>
              <a:rPr lang="en-GB" sz="2400">
                <a:solidFill>
                  <a:srgbClr val="00B0F0"/>
                </a:solidFill>
              </a:rPr>
              <a:t>‘</a:t>
            </a:r>
            <a:r>
              <a:rPr lang="en-GB" sz="2400" i="1">
                <a:solidFill>
                  <a:srgbClr val="00B0F0"/>
                </a:solidFill>
              </a:rPr>
              <a:t>Interpreting Services are available, if required, please contact via Telephone No. on receipt of this letter.’</a:t>
            </a:r>
          </a:p>
          <a:p>
            <a:pPr marL="0" indent="0">
              <a:buNone/>
            </a:pPr>
            <a:endParaRPr lang="en-GB" sz="2400" i="1">
              <a:solidFill>
                <a:srgbClr val="00B0F0"/>
              </a:solidFill>
            </a:endParaRPr>
          </a:p>
          <a:p>
            <a:r>
              <a:rPr lang="en-GB" sz="2400" b="1" i="1">
                <a:solidFill>
                  <a:schemeClr val="tx1"/>
                </a:solidFill>
              </a:rPr>
              <a:t>Leaflet/insertion slip </a:t>
            </a:r>
            <a:r>
              <a:rPr lang="en-GB" sz="2400" i="1">
                <a:solidFill>
                  <a:schemeClr val="tx1"/>
                </a:solidFill>
              </a:rPr>
              <a:t>– a one page leaflet/slip for wards to be g</a:t>
            </a:r>
            <a:r>
              <a:rPr lang="en-GB" sz="2400">
                <a:solidFill>
                  <a:schemeClr val="tx1"/>
                </a:solidFill>
              </a:rPr>
              <a:t>iven out upon Discharge at Ward level so a Patient knows that should they require/moving forward into Outpatients that an Interpreter, if required can be sourced. </a:t>
            </a:r>
            <a:r>
              <a:rPr lang="en-GB" sz="2400">
                <a:solidFill>
                  <a:schemeClr val="accent1"/>
                </a:solidFill>
              </a:rPr>
              <a:t>[not agreed/finalised yet until letter is tested]</a:t>
            </a:r>
          </a:p>
          <a:p>
            <a:endParaRPr lang="en-GB" b="1"/>
          </a:p>
          <a:p>
            <a:endParaRPr lang="en-GB" sz="1300"/>
          </a:p>
        </p:txBody>
      </p:sp>
    </p:spTree>
    <p:extLst>
      <p:ext uri="{BB962C8B-B14F-4D97-AF65-F5344CB8AC3E}">
        <p14:creationId xmlns:p14="http://schemas.microsoft.com/office/powerpoint/2010/main" val="4204599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Did We Do?</a:t>
            </a:r>
          </a:p>
        </p:txBody>
      </p:sp>
      <p:sp>
        <p:nvSpPr>
          <p:cNvPr id="3" name="Content Placeholder 2"/>
          <p:cNvSpPr>
            <a:spLocks noGrp="1"/>
          </p:cNvSpPr>
          <p:nvPr>
            <p:ph idx="1"/>
          </p:nvPr>
        </p:nvSpPr>
        <p:spPr>
          <a:xfrm>
            <a:off x="3869268" y="736270"/>
            <a:ext cx="7315200" cy="5248478"/>
          </a:xfrm>
        </p:spPr>
        <p:txBody>
          <a:bodyPr>
            <a:normAutofit fontScale="92500"/>
          </a:bodyPr>
          <a:lstStyle/>
          <a:p>
            <a:endParaRPr lang="en-GB" b="1">
              <a:solidFill>
                <a:schemeClr val="accent1"/>
              </a:solidFill>
            </a:endParaRPr>
          </a:p>
          <a:p>
            <a:r>
              <a:rPr lang="en-GB" sz="2400" b="1">
                <a:solidFill>
                  <a:schemeClr val="accent1"/>
                </a:solidFill>
              </a:rPr>
              <a:t>Survey of service users – </a:t>
            </a:r>
          </a:p>
          <a:p>
            <a:pPr marL="0" indent="0">
              <a:buNone/>
            </a:pPr>
            <a:endParaRPr lang="en-GB" sz="2400" b="1">
              <a:solidFill>
                <a:schemeClr val="accent1"/>
              </a:solidFill>
            </a:endParaRPr>
          </a:p>
          <a:p>
            <a:r>
              <a:rPr lang="en-GB" sz="2400" i="1">
                <a:solidFill>
                  <a:schemeClr val="tx1"/>
                </a:solidFill>
              </a:rPr>
              <a:t>Early feedback suggests – </a:t>
            </a:r>
          </a:p>
          <a:p>
            <a:r>
              <a:rPr lang="en-GB" sz="2400">
                <a:solidFill>
                  <a:schemeClr val="tx1"/>
                </a:solidFill>
              </a:rPr>
              <a:t>Current communication is good</a:t>
            </a:r>
          </a:p>
          <a:p>
            <a:r>
              <a:rPr lang="en-GB" sz="2400">
                <a:solidFill>
                  <a:schemeClr val="tx1"/>
                </a:solidFill>
              </a:rPr>
              <a:t>Times slot – mixed response</a:t>
            </a:r>
          </a:p>
          <a:p>
            <a:r>
              <a:rPr lang="en-GB" sz="2400">
                <a:solidFill>
                  <a:schemeClr val="tx1"/>
                </a:solidFill>
              </a:rPr>
              <a:t>Patients unaware of booking process, high reliance on nursing staff</a:t>
            </a:r>
          </a:p>
          <a:p>
            <a:r>
              <a:rPr lang="en-GB" sz="2400">
                <a:solidFill>
                  <a:schemeClr val="tx1"/>
                </a:solidFill>
              </a:rPr>
              <a:t>No process visible on ward</a:t>
            </a:r>
          </a:p>
          <a:p>
            <a:r>
              <a:rPr lang="en-GB" sz="2400">
                <a:solidFill>
                  <a:schemeClr val="tx1"/>
                </a:solidFill>
              </a:rPr>
              <a:t>No issues with continuity</a:t>
            </a:r>
          </a:p>
          <a:p>
            <a:r>
              <a:rPr lang="en-GB" sz="2400">
                <a:solidFill>
                  <a:schemeClr val="tx1"/>
                </a:solidFill>
              </a:rPr>
              <a:t>Example of interpreting service was for detention rights</a:t>
            </a:r>
          </a:p>
          <a:p>
            <a:r>
              <a:rPr lang="en-GB" sz="2400">
                <a:solidFill>
                  <a:schemeClr val="tx1"/>
                </a:solidFill>
              </a:rPr>
              <a:t>There are 5 service users on the wards at present</a:t>
            </a:r>
          </a:p>
          <a:p>
            <a:endParaRPr lang="en-GB">
              <a:solidFill>
                <a:schemeClr val="accent1"/>
              </a:solidFill>
            </a:endParaRPr>
          </a:p>
          <a:p>
            <a:endParaRPr lang="en-GB" b="1" i="1">
              <a:solidFill>
                <a:srgbClr val="00B0F0"/>
              </a:solidFill>
            </a:endParaRPr>
          </a:p>
          <a:p>
            <a:endParaRPr lang="en-GB">
              <a:solidFill>
                <a:srgbClr val="00B0F0"/>
              </a:solidFill>
            </a:endParaRPr>
          </a:p>
        </p:txBody>
      </p:sp>
    </p:spTree>
    <p:extLst>
      <p:ext uri="{BB962C8B-B14F-4D97-AF65-F5344CB8AC3E}">
        <p14:creationId xmlns:p14="http://schemas.microsoft.com/office/powerpoint/2010/main" val="2670703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6367F4-8FC9-6746-AF96-D47876E99479}"/>
              </a:ext>
            </a:extLst>
          </p:cNvPr>
          <p:cNvSpPr>
            <a:spLocks noGrp="1"/>
          </p:cNvSpPr>
          <p:nvPr>
            <p:ph type="ctrTitle"/>
          </p:nvPr>
        </p:nvSpPr>
        <p:spPr>
          <a:xfrm>
            <a:off x="642899" y="2024269"/>
            <a:ext cx="9144000" cy="1909763"/>
          </a:xfrm>
        </p:spPr>
        <p:txBody>
          <a:bodyPr/>
          <a:lstStyle/>
          <a:p>
            <a:r>
              <a:rPr lang="en-US" sz="4267"/>
              <a:t>Advancing Mental Health Equality Collaborative </a:t>
            </a:r>
            <a:br>
              <a:rPr lang="en-US" sz="4267"/>
            </a:br>
            <a:r>
              <a:rPr lang="en-US" sz="4267"/>
              <a:t>Southampton Refugee Project </a:t>
            </a:r>
          </a:p>
        </p:txBody>
      </p:sp>
      <p:sp>
        <p:nvSpPr>
          <p:cNvPr id="5" name="Subtitle 4">
            <a:extLst>
              <a:ext uri="{FF2B5EF4-FFF2-40B4-BE49-F238E27FC236}">
                <a16:creationId xmlns:a16="http://schemas.microsoft.com/office/drawing/2014/main" id="{F3F73C6A-C942-C842-997D-F5D0194E5B3B}"/>
              </a:ext>
            </a:extLst>
          </p:cNvPr>
          <p:cNvSpPr>
            <a:spLocks noGrp="1"/>
          </p:cNvSpPr>
          <p:nvPr>
            <p:ph type="subTitle" idx="1"/>
          </p:nvPr>
        </p:nvSpPr>
        <p:spPr>
          <a:xfrm>
            <a:off x="642899" y="3611533"/>
            <a:ext cx="9144000" cy="1064639"/>
          </a:xfrm>
        </p:spPr>
        <p:txBody>
          <a:bodyPr/>
          <a:lstStyle/>
          <a:p>
            <a:endParaRPr lang="en-US" sz="2667"/>
          </a:p>
          <a:p>
            <a:r>
              <a:rPr lang="en-US" sz="2667"/>
              <a:t>Joshua Bailey, Research, Insight and Involvement Officer</a:t>
            </a:r>
          </a:p>
          <a:p>
            <a:r>
              <a:rPr lang="en-US" sz="2667"/>
              <a:t>Solent Mind  </a:t>
            </a:r>
          </a:p>
        </p:txBody>
      </p:sp>
    </p:spTree>
    <p:extLst>
      <p:ext uri="{BB962C8B-B14F-4D97-AF65-F5344CB8AC3E}">
        <p14:creationId xmlns:p14="http://schemas.microsoft.com/office/powerpoint/2010/main" val="506950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Measures	</a:t>
            </a:r>
          </a:p>
        </p:txBody>
      </p:sp>
      <p:sp>
        <p:nvSpPr>
          <p:cNvPr id="3" name="Content Placeholder 2"/>
          <p:cNvSpPr>
            <a:spLocks noGrp="1"/>
          </p:cNvSpPr>
          <p:nvPr>
            <p:ph idx="1"/>
          </p:nvPr>
        </p:nvSpPr>
        <p:spPr>
          <a:xfrm>
            <a:off x="3713693" y="835533"/>
            <a:ext cx="7315200" cy="5120640"/>
          </a:xfrm>
        </p:spPr>
        <p:txBody>
          <a:bodyPr/>
          <a:lstStyle/>
          <a:p>
            <a:r>
              <a:rPr lang="en-GB">
                <a:solidFill>
                  <a:schemeClr val="tx1"/>
                </a:solidFill>
              </a:rPr>
              <a:t>Uptake of services</a:t>
            </a:r>
          </a:p>
          <a:p>
            <a:endParaRPr lang="en-GB">
              <a:solidFill>
                <a:schemeClr val="tx1"/>
              </a:solidFill>
            </a:endParaRPr>
          </a:p>
          <a:p>
            <a:pPr lvl="1"/>
            <a:r>
              <a:rPr lang="en-GB">
                <a:solidFill>
                  <a:schemeClr val="tx1"/>
                </a:solidFill>
              </a:rPr>
              <a:t>Use ward clerk records to capture all referrals</a:t>
            </a:r>
          </a:p>
          <a:p>
            <a:pPr marL="502920" lvl="1" indent="0">
              <a:buNone/>
            </a:pPr>
            <a:r>
              <a:rPr lang="en-GB">
                <a:solidFill>
                  <a:schemeClr val="tx1"/>
                </a:solidFill>
              </a:rPr>
              <a:t> incl. referrals made by ward and self-referrals </a:t>
            </a:r>
          </a:p>
          <a:p>
            <a:pPr lvl="1"/>
            <a:endParaRPr lang="en-GB">
              <a:solidFill>
                <a:schemeClr val="tx1"/>
              </a:solidFill>
            </a:endParaRPr>
          </a:p>
          <a:p>
            <a:pPr lvl="1"/>
            <a:r>
              <a:rPr lang="en-GB">
                <a:solidFill>
                  <a:schemeClr val="tx1"/>
                </a:solidFill>
              </a:rPr>
              <a:t>How training improves –</a:t>
            </a:r>
          </a:p>
          <a:p>
            <a:pPr lvl="1"/>
            <a:r>
              <a:rPr lang="en-GB">
                <a:solidFill>
                  <a:schemeClr val="tx1"/>
                </a:solidFill>
              </a:rPr>
              <a:t>Patient experience</a:t>
            </a:r>
          </a:p>
          <a:p>
            <a:pPr lvl="1"/>
            <a:r>
              <a:rPr lang="en-GB">
                <a:solidFill>
                  <a:schemeClr val="tx1"/>
                </a:solidFill>
              </a:rPr>
              <a:t>Interpreter Experience</a:t>
            </a:r>
          </a:p>
          <a:p>
            <a:pPr lvl="1"/>
            <a:endParaRPr lang="en-GB">
              <a:solidFill>
                <a:schemeClr val="tx1"/>
              </a:solidFill>
            </a:endParaRPr>
          </a:p>
          <a:p>
            <a:pPr lvl="1"/>
            <a:r>
              <a:rPr lang="en-GB">
                <a:solidFill>
                  <a:schemeClr val="tx1"/>
                </a:solidFill>
              </a:rPr>
              <a:t>Care Opinion </a:t>
            </a:r>
          </a:p>
        </p:txBody>
      </p:sp>
      <p:pic>
        <p:nvPicPr>
          <p:cNvPr id="1026" name="Picture 2" descr="Care Opinion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290" y="4453586"/>
            <a:ext cx="2857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ck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267" y="1838632"/>
            <a:ext cx="2368048" cy="205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48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4257270"/>
            <a:ext cx="2947482" cy="1467750"/>
          </a:xfrm>
        </p:spPr>
        <p:txBody>
          <a:bodyPr/>
          <a:lstStyle/>
          <a:p>
            <a:r>
              <a:rPr lang="en-GB"/>
              <a:t>Learning &amp; Next Steps</a:t>
            </a:r>
          </a:p>
        </p:txBody>
      </p:sp>
      <p:graphicFrame>
        <p:nvGraphicFramePr>
          <p:cNvPr id="4" name="Content Placeholder 3"/>
          <p:cNvGraphicFramePr>
            <a:graphicFrameLocks noGrp="1"/>
          </p:cNvGraphicFramePr>
          <p:nvPr>
            <p:ph idx="1"/>
          </p:nvPr>
        </p:nvGraphicFramePr>
        <p:xfrm>
          <a:off x="3739429" y="380122"/>
          <a:ext cx="7418098" cy="6126480"/>
        </p:xfrm>
        <a:graphic>
          <a:graphicData uri="http://schemas.openxmlformats.org/drawingml/2006/table">
            <a:tbl>
              <a:tblPr firstRow="1" bandRow="1">
                <a:tableStyleId>{5C22544A-7EE6-4342-B048-85BDC9FD1C3A}</a:tableStyleId>
              </a:tblPr>
              <a:tblGrid>
                <a:gridCol w="3709049">
                  <a:extLst>
                    <a:ext uri="{9D8B030D-6E8A-4147-A177-3AD203B41FA5}">
                      <a16:colId xmlns:a16="http://schemas.microsoft.com/office/drawing/2014/main" val="1109528998"/>
                    </a:ext>
                  </a:extLst>
                </a:gridCol>
                <a:gridCol w="3709049">
                  <a:extLst>
                    <a:ext uri="{9D8B030D-6E8A-4147-A177-3AD203B41FA5}">
                      <a16:colId xmlns:a16="http://schemas.microsoft.com/office/drawing/2014/main" val="379177339"/>
                    </a:ext>
                  </a:extLst>
                </a:gridCol>
              </a:tblGrid>
              <a:tr h="1356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Await feedback from outpatient letters – letter to be amended and uploaded to electronic notes system. We need to monitor the effectiveness of this. </a:t>
                      </a:r>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92D050"/>
                          </a:solidFill>
                        </a:rPr>
                        <a:t>Have admin staff tick a sheet to say how many patients have requested an interpreter. Review after 3 months?</a:t>
                      </a:r>
                    </a:p>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8824288"/>
                  </a:ext>
                </a:extLst>
              </a:tr>
              <a:tr h="1383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t>Service User Experience Surveys – these are currently being distributed by ward staff – will take time to gather in responses</a:t>
                      </a:r>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a:solidFill>
                            <a:srgbClr val="92D050"/>
                          </a:solidFill>
                        </a:rPr>
                        <a:t>Keep promoting this and review after 3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486954"/>
                  </a:ext>
                </a:extLst>
              </a:tr>
              <a:tr h="465005">
                <a:tc>
                  <a:txBody>
                    <a:bodyPr/>
                    <a:lstStyle/>
                    <a:p>
                      <a:r>
                        <a:rPr lang="en-GB" sz="2000" b="1"/>
                        <a:t>How do we receive feedback from service users post-discharge from hospital?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a:solidFill>
                            <a:srgbClr val="92D050"/>
                          </a:solidFill>
                        </a:rPr>
                        <a:t>Link in with community teams and key workers. Keep them on board?</a:t>
                      </a:r>
                    </a:p>
                    <a:p>
                      <a:endParaRPr lang="en-GB" sz="2400">
                        <a:solidFill>
                          <a:srgbClr val="92D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085727"/>
                  </a:ext>
                </a:extLst>
              </a:tr>
              <a:tr h="465005">
                <a:tc>
                  <a:txBody>
                    <a:bodyPr/>
                    <a:lstStyle/>
                    <a:p>
                      <a:r>
                        <a:rPr lang="en-GB" sz="2000" b="1"/>
                        <a:t>QR Code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a:solidFill>
                            <a:srgbClr val="92D050"/>
                          </a:solidFill>
                          <a:latin typeface="Calibri" panose="020F0502020204030204" pitchFamily="34" charset="0"/>
                          <a:cs typeface="Calibri" panose="020F0502020204030204" pitchFamily="34" charset="0"/>
                        </a:rPr>
                        <a:t>Have placed on wards for patients to easily access?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8570207"/>
                  </a:ext>
                </a:extLst>
              </a:tr>
            </a:tbl>
          </a:graphicData>
        </a:graphic>
      </p:graphicFrame>
      <p:pic>
        <p:nvPicPr>
          <p:cNvPr id="5" name="Picture 2" descr="Six Ways to Help Ensure the Best Ideas Win - Michael K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56" y="1353497"/>
            <a:ext cx="2675008" cy="248458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6160654" y="2072639"/>
            <a:ext cx="1043709" cy="350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ight Arrow 6"/>
          <p:cNvSpPr/>
          <p:nvPr/>
        </p:nvSpPr>
        <p:spPr>
          <a:xfrm>
            <a:off x="6160653" y="3902040"/>
            <a:ext cx="1043709" cy="350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ight Arrow 7"/>
          <p:cNvSpPr/>
          <p:nvPr/>
        </p:nvSpPr>
        <p:spPr>
          <a:xfrm>
            <a:off x="6160653" y="5405029"/>
            <a:ext cx="1043709" cy="319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Right Arrow 8"/>
          <p:cNvSpPr/>
          <p:nvPr/>
        </p:nvSpPr>
        <p:spPr>
          <a:xfrm>
            <a:off x="6146797" y="6090919"/>
            <a:ext cx="1043709" cy="319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08286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Pixel Buds</a:t>
            </a:r>
          </a:p>
        </p:txBody>
      </p:sp>
      <p:pic>
        <p:nvPicPr>
          <p:cNvPr id="2050" name="Picture 2" descr="https://wp.technologyreview.com/wp-content/uploads/2018/02/googlepixelbuds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2155" y="863600"/>
            <a:ext cx="4255990" cy="2960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2155" y="3722255"/>
            <a:ext cx="6925300"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orbel" panose="020B0503020204020204"/>
                <a:ea typeface="+mn-ea"/>
                <a:cs typeface="+mn-cs"/>
              </a:rPr>
              <a:t>Pair of earbuds called Pixel Buds.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orbel" panose="020B0503020204020204"/>
                <a:ea typeface="+mn-ea"/>
                <a:cs typeface="+mn-cs"/>
              </a:rPr>
              <a:t>Work with its Pixel smartphones and Google Translate app to produce practically real-time translation.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orbel" panose="020B0503020204020204"/>
                <a:ea typeface="+mn-ea"/>
                <a:cs typeface="+mn-cs"/>
              </a:rPr>
              <a:t>Person talks into their phone and the service user can hear the translation through the earbud.</a:t>
            </a:r>
          </a:p>
        </p:txBody>
      </p:sp>
    </p:spTree>
    <p:extLst>
      <p:ext uri="{BB962C8B-B14F-4D97-AF65-F5344CB8AC3E}">
        <p14:creationId xmlns:p14="http://schemas.microsoft.com/office/powerpoint/2010/main" val="397129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Questions?</a:t>
            </a:r>
          </a:p>
        </p:txBody>
      </p:sp>
      <p:sp>
        <p:nvSpPr>
          <p:cNvPr id="3" name="Content Placeholder 2"/>
          <p:cNvSpPr>
            <a:spLocks noGrp="1"/>
          </p:cNvSpPr>
          <p:nvPr>
            <p:ph idx="1"/>
          </p:nvPr>
        </p:nvSpPr>
        <p:spPr>
          <a:xfrm>
            <a:off x="4167962" y="3934046"/>
            <a:ext cx="7016505" cy="2050701"/>
          </a:xfrm>
        </p:spPr>
        <p:txBody>
          <a:bodyPr>
            <a:normAutofit/>
          </a:bodyPr>
          <a:lstStyle/>
          <a:p>
            <a:pPr marL="0" indent="0" algn="ctr">
              <a:buNone/>
            </a:pPr>
            <a:r>
              <a:rPr lang="en-GB" sz="3600"/>
              <a:t>Thank You For Listening!</a:t>
            </a:r>
          </a:p>
        </p:txBody>
      </p:sp>
      <p:pic>
        <p:nvPicPr>
          <p:cNvPr id="4" name="Picture 2" descr="7a89b5f7-d2a2-4551-8226-47d484269716@GBRP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740" y="528126"/>
            <a:ext cx="6916479" cy="3831223"/>
          </a:xfrm>
          <a:prstGeom prst="rect">
            <a:avLst/>
          </a:prstGeom>
          <a:noFill/>
          <a:ln>
            <a:noFill/>
          </a:ln>
          <a:effectLst>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171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F66-21CD-C8E7-4519-1767DF480621}"/>
              </a:ext>
            </a:extLst>
          </p:cNvPr>
          <p:cNvSpPr>
            <a:spLocks noGrp="1"/>
          </p:cNvSpPr>
          <p:nvPr>
            <p:ph type="ctrTitle"/>
          </p:nvPr>
        </p:nvSpPr>
        <p:spPr>
          <a:xfrm>
            <a:off x="334276" y="1817518"/>
            <a:ext cx="9724123" cy="793796"/>
          </a:xfrm>
        </p:spPr>
        <p:txBody>
          <a:bodyPr>
            <a:noAutofit/>
          </a:bodyPr>
          <a:lstStyle/>
          <a:p>
            <a:r>
              <a:rPr lang="en-GB" sz="3600" b="1" i="0">
                <a:solidFill>
                  <a:srgbClr val="242424"/>
                </a:solidFill>
                <a:effectLst/>
                <a:latin typeface="Montserrat" panose="00000500000000000000" pitchFamily="2" charset="0"/>
              </a:rPr>
              <a:t>Co-producing mental health services and support with refugees</a:t>
            </a:r>
            <a:endParaRPr lang="en-GB" sz="3600" b="1">
              <a:latin typeface="Montserrat" panose="00000500000000000000" pitchFamily="2" charset="0"/>
            </a:endParaRPr>
          </a:p>
        </p:txBody>
      </p:sp>
      <p:sp>
        <p:nvSpPr>
          <p:cNvPr id="3" name="Subtitle 2">
            <a:extLst>
              <a:ext uri="{FF2B5EF4-FFF2-40B4-BE49-F238E27FC236}">
                <a16:creationId xmlns:a16="http://schemas.microsoft.com/office/drawing/2014/main" id="{1C5569F3-0DDF-D3B9-DE80-1FAFAD6FE4DF}"/>
              </a:ext>
            </a:extLst>
          </p:cNvPr>
          <p:cNvSpPr>
            <a:spLocks noGrp="1"/>
          </p:cNvSpPr>
          <p:nvPr>
            <p:ph type="subTitle" idx="1"/>
          </p:nvPr>
        </p:nvSpPr>
        <p:spPr>
          <a:xfrm>
            <a:off x="310464" y="3329262"/>
            <a:ext cx="9518560" cy="501222"/>
          </a:xfrm>
        </p:spPr>
        <p:txBody>
          <a:bodyPr vert="horz" lIns="91440" tIns="45720" rIns="91440" bIns="45720" rtlCol="0" anchor="t">
            <a:normAutofit fontScale="25000" lnSpcReduction="20000"/>
          </a:bodyPr>
          <a:lstStyle/>
          <a:p>
            <a:pPr>
              <a:lnSpc>
                <a:spcPct val="107000"/>
              </a:lnSpc>
              <a:buSzPts val="900"/>
            </a:pPr>
            <a:r>
              <a:rPr lang="en-GB" sz="9600">
                <a:solidFill>
                  <a:srgbClr val="000000"/>
                </a:solidFill>
                <a:latin typeface="Montserrat" panose="00000500000000000000" pitchFamily="2" charset="0"/>
                <a:ea typeface="Montserrat" panose="00000500000000000000" pitchFamily="2" charset="0"/>
                <a:cs typeface="Montserrat" panose="00000500000000000000" pitchFamily="2" charset="0"/>
              </a:rPr>
              <a:t>Mark Farmer and Meera Burgess</a:t>
            </a:r>
          </a:p>
          <a:p>
            <a:pPr>
              <a:lnSpc>
                <a:spcPct val="107000"/>
              </a:lnSpc>
              <a:buSzPts val="900"/>
            </a:pPr>
            <a:r>
              <a:rPr lang="en-GB" sz="9600">
                <a:solidFill>
                  <a:srgbClr val="000000"/>
                </a:solidFill>
                <a:latin typeface="Montserrat" panose="00000500000000000000" pitchFamily="2" charset="0"/>
                <a:ea typeface="Calibri" panose="020F0502020204030204" pitchFamily="34" charset="0"/>
                <a:cs typeface="Times New Roman" panose="02020603050405020304" pitchFamily="18" charset="0"/>
              </a:rPr>
              <a:t>Patient and Carer Representatives</a:t>
            </a:r>
          </a:p>
          <a:p>
            <a:pPr>
              <a:lnSpc>
                <a:spcPct val="107000"/>
              </a:lnSpc>
              <a:buSzPts val="900"/>
            </a:pPr>
            <a:r>
              <a:rPr lang="en-GB" sz="9600">
                <a:solidFill>
                  <a:srgbClr val="000000"/>
                </a:solidFill>
                <a:latin typeface="Montserrat" panose="00000500000000000000" pitchFamily="2" charset="0"/>
                <a:ea typeface="Calibri" panose="020F0502020204030204" pitchFamily="34" charset="0"/>
                <a:cs typeface="Times New Roman" panose="02020603050405020304" pitchFamily="18" charset="0"/>
              </a:rPr>
              <a:t>NCCMH</a:t>
            </a:r>
            <a:endParaRPr lang="en-GB" sz="9600">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buSzPts val="900"/>
            </a:pPr>
            <a:endParaRPr lang="en-GB" sz="9600">
              <a:latin typeface="Montserrat"/>
              <a:ea typeface="Calibri"/>
              <a:cs typeface="Times New Roman"/>
            </a:endParaRPr>
          </a:p>
          <a:p>
            <a:endParaRPr lang="en-GB">
              <a:ea typeface="Calibri"/>
              <a:cs typeface="Times New Roman"/>
            </a:endParaRPr>
          </a:p>
        </p:txBody>
      </p:sp>
    </p:spTree>
    <p:extLst>
      <p:ext uri="{BB962C8B-B14F-4D97-AF65-F5344CB8AC3E}">
        <p14:creationId xmlns:p14="http://schemas.microsoft.com/office/powerpoint/2010/main" val="2110409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9C210-521E-D4BD-1FA5-A81B88FB14D5}"/>
              </a:ext>
            </a:extLst>
          </p:cNvPr>
          <p:cNvSpPr txBox="1"/>
          <p:nvPr/>
        </p:nvSpPr>
        <p:spPr>
          <a:xfrm>
            <a:off x="140396" y="1501591"/>
            <a:ext cx="11311675" cy="3816429"/>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rPr>
              <a:t>In the last learning set we spoke about relationships within co-production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Montserrat"/>
                <a:ea typeface="+mn-ea"/>
                <a:cs typeface="Calibri"/>
              </a:rPr>
              <a:t>We reflected on taking risks in co-production and how taking risks can lead to positive change and innovation </a:t>
            </a:r>
            <a:endPar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rPr>
              <a:t>We considered if you were enable to take risks in your AMHE work, what the barriers were and how to address them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rPr>
              <a:t>In today’s sessions we are going to take a look at co-producing with refugees and people seeking asylum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Montserrat"/>
              <a:ea typeface="+mn-ea"/>
              <a:cs typeface="Calibri" panose="020F0502020204030204" pitchFamily="34" charset="0"/>
            </a:endParaRPr>
          </a:p>
        </p:txBody>
      </p:sp>
      <p:sp>
        <p:nvSpPr>
          <p:cNvPr id="5" name="Title 1">
            <a:extLst>
              <a:ext uri="{FF2B5EF4-FFF2-40B4-BE49-F238E27FC236}">
                <a16:creationId xmlns:a16="http://schemas.microsoft.com/office/drawing/2014/main" id="{775C5315-40A4-FA8B-371B-0D42E28ED19C}"/>
              </a:ext>
            </a:extLst>
          </p:cNvPr>
          <p:cNvSpPr txBox="1">
            <a:spLocks/>
          </p:cNvSpPr>
          <p:nvPr/>
        </p:nvSpPr>
        <p:spPr>
          <a:xfrm>
            <a:off x="136624" y="209608"/>
            <a:ext cx="1672857" cy="574977"/>
          </a:xfrm>
          <a:prstGeom prst="rect">
            <a:avLst/>
          </a:prstGeom>
        </p:spPr>
        <p:txBody>
          <a:bodyPr vert="horz" lIns="91440" tIns="45720" rIns="91440" bIns="45720" rtlCol="0" anchor="b">
            <a:noAutofit/>
          </a:bodyPr>
          <a:lstStyle>
            <a:lvl1pPr algn="ctr" defTabSz="914377" rtl="0" eaLnBrk="1" latinLnBrk="0" hangingPunct="1">
              <a:lnSpc>
                <a:spcPct val="90000"/>
              </a:lnSpc>
              <a:spcBef>
                <a:spcPct val="0"/>
              </a:spcBef>
              <a:buNone/>
              <a:defRPr sz="6000" kern="1200">
                <a:solidFill>
                  <a:schemeClr val="tx1"/>
                </a:solidFill>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Montserrat" panose="00000500000000000000" pitchFamily="2" charset="0"/>
                <a:ea typeface="+mj-ea"/>
                <a:cs typeface="+mj-cs"/>
              </a:rPr>
              <a:t>Recap</a:t>
            </a:r>
          </a:p>
        </p:txBody>
      </p:sp>
    </p:spTree>
    <p:extLst>
      <p:ext uri="{BB962C8B-B14F-4D97-AF65-F5344CB8AC3E}">
        <p14:creationId xmlns:p14="http://schemas.microsoft.com/office/powerpoint/2010/main" val="3839230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165D3A-9F06-DF41-04B0-AF35933F0F8C}"/>
              </a:ext>
            </a:extLst>
          </p:cNvPr>
          <p:cNvSpPr txBox="1"/>
          <p:nvPr/>
        </p:nvSpPr>
        <p:spPr>
          <a:xfrm>
            <a:off x="382799" y="350065"/>
            <a:ext cx="11294935" cy="57246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02C39"/>
                </a:solidFill>
                <a:effectLst/>
                <a:uLnTx/>
                <a:uFillTx/>
                <a:latin typeface="Montserrat"/>
                <a:ea typeface="+mn-ea"/>
                <a:cs typeface="+mn-cs"/>
              </a:rPr>
              <a:t>Using the right language is an important starting place- From the UK Refugee Council </a:t>
            </a:r>
            <a:br>
              <a:rPr kumimoji="0" lang="en-GB" sz="1600" b="0" i="0" u="none" strike="noStrike" kern="1200" cap="none" spc="0" normalizeH="0" baseline="0" noProof="0">
                <a:ln>
                  <a:noFill/>
                </a:ln>
                <a:solidFill>
                  <a:srgbClr val="202C39"/>
                </a:solidFill>
                <a:effectLst/>
                <a:uLnTx/>
                <a:uFillTx/>
                <a:latin typeface="Montserrat"/>
                <a:ea typeface="+mn-ea"/>
                <a:cs typeface="+mn-cs"/>
              </a:rPr>
            </a:br>
            <a:br>
              <a:rPr kumimoji="0" lang="en-GB" sz="1600" b="0" i="0" u="none" strike="noStrike" kern="1200" cap="none" spc="0" normalizeH="0" baseline="0" noProof="0">
                <a:ln>
                  <a:noFill/>
                </a:ln>
                <a:solidFill>
                  <a:srgbClr val="202C39"/>
                </a:solidFill>
                <a:effectLst/>
                <a:uLnTx/>
                <a:uFillTx/>
                <a:latin typeface="Montserrat"/>
                <a:ea typeface="+mn-ea"/>
                <a:cs typeface="+mn-cs"/>
              </a:rPr>
            </a:br>
            <a:r>
              <a:rPr kumimoji="0" lang="en-GB" sz="1600" b="0" i="0" u="none" strike="noStrike" kern="1200" cap="none" spc="0" normalizeH="0" baseline="0" noProof="0">
                <a:ln>
                  <a:noFill/>
                </a:ln>
                <a:solidFill>
                  <a:srgbClr val="202C39"/>
                </a:solidFill>
                <a:effectLst/>
                <a:uLnTx/>
                <a:uFillTx/>
                <a:latin typeface="Montserrat"/>
                <a:ea typeface="+mn-ea"/>
                <a:cs typeface="+mn-cs"/>
              </a:rPr>
              <a:t>The definition of a refugee according to The 1951 United Nations Convention Relating to the Status of Refugees is:</a:t>
            </a:r>
            <a:br>
              <a:rPr kumimoji="0" lang="en-GB" sz="1600" b="0" i="0" u="none" strike="noStrike" kern="1200" cap="none" spc="0" normalizeH="0" baseline="0" noProof="0">
                <a:ln>
                  <a:noFill/>
                </a:ln>
                <a:solidFill>
                  <a:srgbClr val="202C39"/>
                </a:solidFill>
                <a:effectLst/>
                <a:uLnTx/>
                <a:uFillTx/>
                <a:latin typeface="Montserrat"/>
                <a:ea typeface="+mn-ea"/>
                <a:cs typeface="+mn-cs"/>
              </a:rPr>
            </a:br>
            <a:br>
              <a:rPr kumimoji="0" lang="en-GB" sz="1600" b="0" i="0" u="none" strike="noStrike" kern="1200" cap="none" spc="0" normalizeH="0" baseline="0" noProof="0">
                <a:ln>
                  <a:noFill/>
                </a:ln>
                <a:solidFill>
                  <a:srgbClr val="202C39"/>
                </a:solidFill>
                <a:effectLst/>
                <a:uLnTx/>
                <a:uFillTx/>
                <a:latin typeface="Montserrat"/>
                <a:ea typeface="+mn-ea"/>
                <a:cs typeface="+mn-cs"/>
              </a:rPr>
            </a:br>
            <a:r>
              <a:rPr kumimoji="0" lang="en-GB" sz="1600" b="0" i="1" u="none" strike="noStrike" kern="1200" cap="none" spc="0" normalizeH="0" baseline="0" noProof="0">
                <a:ln>
                  <a:noFill/>
                </a:ln>
                <a:solidFill>
                  <a:srgbClr val="202C39"/>
                </a:solidFill>
                <a:effectLst/>
                <a:uLnTx/>
                <a:uFillTx/>
                <a:latin typeface="Montserrat"/>
                <a:ea typeface="+mn-ea"/>
                <a:cs typeface="+mn-cs"/>
              </a:rPr>
              <a:t>“A person who owing to a well-founded fear of being persecuted for reasons of race, religion, nationality, membership of a particular social group or political opinion, is outside the country of his nationality and is unable or, owing to such fear, is unwilling to avail himself of the protection of that country; or who, not having a nationality and being outside the country of his former habitual residence as a result of such events, is unable or, owing to such fear, is unwilling to return to it.”</a:t>
            </a:r>
            <a:br>
              <a:rPr kumimoji="0" lang="en-GB" sz="1600" b="0" i="0" u="none" strike="noStrike" kern="1200" cap="none" spc="0" normalizeH="0" baseline="0" noProof="0">
                <a:ln>
                  <a:noFill/>
                </a:ln>
                <a:solidFill>
                  <a:srgbClr val="202C39"/>
                </a:solidFill>
                <a:effectLst/>
                <a:uLnTx/>
                <a:uFillTx/>
                <a:latin typeface="Montserrat"/>
                <a:ea typeface="+mn-ea"/>
                <a:cs typeface="+mn-cs"/>
              </a:rPr>
            </a:br>
            <a:br>
              <a:rPr kumimoji="0" lang="en-GB" sz="1600" b="0" i="0" u="none" strike="noStrike" kern="1200" cap="none" spc="0" normalizeH="0" baseline="0" noProof="0">
                <a:ln>
                  <a:noFill/>
                </a:ln>
                <a:solidFill>
                  <a:srgbClr val="202C39"/>
                </a:solidFill>
                <a:effectLst/>
                <a:uLnTx/>
                <a:uFillTx/>
                <a:latin typeface="Montserrat"/>
                <a:ea typeface="+mn-ea"/>
                <a:cs typeface="+mn-cs"/>
              </a:rPr>
            </a:br>
            <a:r>
              <a:rPr kumimoji="0" lang="en-GB" sz="1600" b="0" i="0" u="none" strike="noStrike" kern="1200" cap="none" spc="0" normalizeH="0" baseline="0" noProof="0">
                <a:ln>
                  <a:noFill/>
                </a:ln>
                <a:solidFill>
                  <a:srgbClr val="202C39"/>
                </a:solidFill>
                <a:effectLst/>
                <a:uLnTx/>
                <a:uFillTx/>
                <a:latin typeface="Montserrat"/>
                <a:ea typeface="+mn-ea"/>
                <a:cs typeface="+mn-cs"/>
              </a:rPr>
              <a:t>In the UK, a person becomes a refugee when government agrees that an individual who has applied for asylum meets the definition in the Refugee Convention they will ‘recognise’ that person as a refugee and issue them with refugee status documentation. Usually refugees in the UK are given five years’ leave to remain as a refugee. They must then must apply for further leave, although their status as a refugee is not limited to five years.</a:t>
            </a:r>
            <a:br>
              <a:rPr kumimoji="0" lang="en-GB" sz="1600" b="0" i="0" u="none" strike="noStrike" kern="1200" cap="none" spc="0" normalizeH="0" baseline="0" noProof="0">
                <a:ln>
                  <a:noFill/>
                </a:ln>
                <a:solidFill>
                  <a:srgbClr val="202C39"/>
                </a:solidFill>
                <a:effectLst/>
                <a:uLnTx/>
                <a:uFillTx/>
                <a:latin typeface="Montserrat"/>
                <a:ea typeface="+mn-ea"/>
                <a:cs typeface="+mn-cs"/>
              </a:rPr>
            </a:br>
            <a:br>
              <a:rPr kumimoji="0" lang="en-GB" sz="1600" b="0" i="0" u="none" strike="noStrike" kern="1200" cap="none" spc="0" normalizeH="0" baseline="0" noProof="0">
                <a:ln>
                  <a:noFill/>
                </a:ln>
                <a:solidFill>
                  <a:srgbClr val="202C39"/>
                </a:solidFill>
                <a:effectLst/>
                <a:uLnTx/>
                <a:uFillTx/>
                <a:latin typeface="Montserrat"/>
                <a:ea typeface="+mn-ea"/>
                <a:cs typeface="+mn-cs"/>
              </a:rPr>
            </a:br>
            <a:r>
              <a:rPr kumimoji="0" lang="en-GB" sz="1600" b="0" i="0" u="none" strike="noStrike" kern="1200" cap="none" spc="0" normalizeH="0" baseline="0" noProof="0">
                <a:ln>
                  <a:noFill/>
                </a:ln>
                <a:solidFill>
                  <a:srgbClr val="202C39"/>
                </a:solidFill>
                <a:effectLst/>
                <a:uLnTx/>
                <a:uFillTx/>
                <a:latin typeface="Montserrat"/>
                <a:ea typeface="+mn-ea"/>
                <a:cs typeface="+mn-cs"/>
              </a:rPr>
              <a:t>A person seeking asylum</a:t>
            </a:r>
            <a:br>
              <a:rPr kumimoji="0" lang="en-GB" sz="1600" b="0" i="0" u="none" strike="noStrike" kern="1200" cap="none" spc="0" normalizeH="0" baseline="0" noProof="0">
                <a:ln>
                  <a:noFill/>
                </a:ln>
                <a:solidFill>
                  <a:srgbClr val="202C39"/>
                </a:solidFill>
                <a:effectLst/>
                <a:uLnTx/>
                <a:uFillTx/>
                <a:latin typeface="Montserrat"/>
                <a:ea typeface="+mn-ea"/>
                <a:cs typeface="+mn-cs"/>
              </a:rPr>
            </a:br>
            <a:br>
              <a:rPr kumimoji="0" lang="en-GB" sz="1600" b="0" i="0" u="none" strike="noStrike" kern="1200" cap="none" spc="0" normalizeH="0" baseline="0" noProof="0">
                <a:ln>
                  <a:noFill/>
                </a:ln>
                <a:solidFill>
                  <a:srgbClr val="202C39"/>
                </a:solidFill>
                <a:effectLst/>
                <a:uLnTx/>
                <a:uFillTx/>
                <a:latin typeface="Montserrat"/>
                <a:ea typeface="+mn-ea"/>
                <a:cs typeface="+mn-cs"/>
              </a:rPr>
            </a:br>
            <a:r>
              <a:rPr kumimoji="0" lang="en-GB" sz="1600" b="0" i="0" u="none" strike="noStrike" kern="1200" cap="none" spc="0" normalizeH="0" baseline="0" noProof="0">
                <a:ln>
                  <a:noFill/>
                </a:ln>
                <a:solidFill>
                  <a:srgbClr val="202C39"/>
                </a:solidFill>
                <a:effectLst/>
                <a:uLnTx/>
                <a:uFillTx/>
                <a:latin typeface="Montserrat"/>
                <a:ea typeface="+mn-ea"/>
                <a:cs typeface="+mn-cs"/>
              </a:rPr>
              <a:t>A person who has left their country of origin and formally applied for asylum in another country but whose application has not yet been concluded. Wherever possible, we prefer to describe someone as a person seeking asylum as we feel that the term asylum seeker is dehumanising</a:t>
            </a:r>
            <a:r>
              <a:rPr kumimoji="0" lang="en-GB" sz="1400" b="0" i="0" u="none" strike="noStrike" kern="1200" cap="none" spc="0" normalizeH="0" baseline="0" noProof="0">
                <a:ln>
                  <a:noFill/>
                </a:ln>
                <a:solidFill>
                  <a:srgbClr val="202C39"/>
                </a:solidFill>
                <a:effectLst/>
                <a:uLnTx/>
                <a:uFillTx/>
                <a:latin typeface="Montserrat"/>
                <a:ea typeface="+mn-ea"/>
                <a:cs typeface="+mn-cs"/>
              </a:rPr>
              <a:t>.</a:t>
            </a:r>
            <a:br>
              <a:rPr kumimoji="0" lang="en-GB" sz="1400" b="1" i="0" u="none" strike="noStrike" kern="1200" cap="none" spc="0" normalizeH="0" baseline="0" noProof="0">
                <a:ln>
                  <a:noFill/>
                </a:ln>
                <a:solidFill>
                  <a:srgbClr val="202C39"/>
                </a:solidFill>
                <a:effectLst/>
                <a:uLnTx/>
                <a:uFillTx/>
                <a:latin typeface="Open Sans" panose="020B0606030504020204" pitchFamily="34" charset="0"/>
                <a:ea typeface="+mn-ea"/>
                <a:cs typeface="+mn-cs"/>
              </a:rPr>
            </a:br>
            <a:endParaRPr kumimoji="0" lang="en-GB" sz="1400" b="1" i="0" u="none" strike="noStrike" kern="1200" cap="none" spc="0" normalizeH="0" baseline="0" noProof="0">
              <a:ln>
                <a:noFill/>
              </a:ln>
              <a:solidFill>
                <a:srgbClr val="202C39"/>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110323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376D-49DD-3797-1474-A3E27529B85B}"/>
              </a:ext>
            </a:extLst>
          </p:cNvPr>
          <p:cNvSpPr>
            <a:spLocks noGrp="1"/>
          </p:cNvSpPr>
          <p:nvPr>
            <p:ph type="ctrTitle"/>
          </p:nvPr>
        </p:nvSpPr>
        <p:spPr>
          <a:xfrm>
            <a:off x="1083733" y="1388457"/>
            <a:ext cx="10363200" cy="730553"/>
          </a:xfrm>
        </p:spPr>
        <p:txBody>
          <a:bodyPr>
            <a:noAutofit/>
          </a:bodyPr>
          <a:lstStyle/>
          <a:p>
            <a:pPr algn="ctr"/>
            <a:r>
              <a:rPr lang="en-GB" sz="3200" b="1"/>
              <a:t>How many traumatic events has a refugee survived in their country of origin? </a:t>
            </a:r>
          </a:p>
        </p:txBody>
      </p:sp>
      <p:pic>
        <p:nvPicPr>
          <p:cNvPr id="4" name="Picture 4" descr="Icon&#10;&#10;Description automatically generated">
            <a:extLst>
              <a:ext uri="{FF2B5EF4-FFF2-40B4-BE49-F238E27FC236}">
                <a16:creationId xmlns:a16="http://schemas.microsoft.com/office/drawing/2014/main" id="{26210C99-3AD7-F387-969F-1413AAAD46E1}"/>
              </a:ext>
            </a:extLst>
          </p:cNvPr>
          <p:cNvPicPr>
            <a:picLocks noChangeAspect="1"/>
          </p:cNvPicPr>
          <p:nvPr/>
        </p:nvPicPr>
        <p:blipFill>
          <a:blip r:embed="rId3"/>
          <a:stretch>
            <a:fillRect/>
          </a:stretch>
        </p:blipFill>
        <p:spPr>
          <a:xfrm>
            <a:off x="10965845" y="303893"/>
            <a:ext cx="952500" cy="952500"/>
          </a:xfrm>
          <a:prstGeom prst="rect">
            <a:avLst/>
          </a:prstGeom>
        </p:spPr>
      </p:pic>
      <p:graphicFrame>
        <p:nvGraphicFramePr>
          <p:cNvPr id="5" name="Table 5">
            <a:extLst>
              <a:ext uri="{FF2B5EF4-FFF2-40B4-BE49-F238E27FC236}">
                <a16:creationId xmlns:a16="http://schemas.microsoft.com/office/drawing/2014/main" id="{8A2AADC9-4DAE-6509-8214-B00A38850DE9}"/>
              </a:ext>
            </a:extLst>
          </p:cNvPr>
          <p:cNvGraphicFramePr>
            <a:graphicFrameLocks noGrp="1"/>
          </p:cNvGraphicFramePr>
          <p:nvPr/>
        </p:nvGraphicFramePr>
        <p:xfrm>
          <a:off x="1112762" y="2358571"/>
          <a:ext cx="10164444" cy="2941287"/>
        </p:xfrm>
        <a:graphic>
          <a:graphicData uri="http://schemas.openxmlformats.org/drawingml/2006/table">
            <a:tbl>
              <a:tblPr firstRow="1" bandRow="1">
                <a:tableStyleId>{5C22544A-7EE6-4342-B048-85BDC9FD1C3A}</a:tableStyleId>
              </a:tblPr>
              <a:tblGrid>
                <a:gridCol w="3388148">
                  <a:extLst>
                    <a:ext uri="{9D8B030D-6E8A-4147-A177-3AD203B41FA5}">
                      <a16:colId xmlns:a16="http://schemas.microsoft.com/office/drawing/2014/main" val="2773885689"/>
                    </a:ext>
                  </a:extLst>
                </a:gridCol>
                <a:gridCol w="3388148">
                  <a:extLst>
                    <a:ext uri="{9D8B030D-6E8A-4147-A177-3AD203B41FA5}">
                      <a16:colId xmlns:a16="http://schemas.microsoft.com/office/drawing/2014/main" val="1192194333"/>
                    </a:ext>
                  </a:extLst>
                </a:gridCol>
                <a:gridCol w="3388148">
                  <a:extLst>
                    <a:ext uri="{9D8B030D-6E8A-4147-A177-3AD203B41FA5}">
                      <a16:colId xmlns:a16="http://schemas.microsoft.com/office/drawing/2014/main" val="2945971161"/>
                    </a:ext>
                  </a:extLst>
                </a:gridCol>
              </a:tblGrid>
              <a:tr h="528771">
                <a:tc>
                  <a:txBody>
                    <a:bodyPr/>
                    <a:lstStyle/>
                    <a:p>
                      <a:pPr lvl="0" algn="ctr">
                        <a:lnSpc>
                          <a:spcPct val="100000"/>
                        </a:lnSpc>
                        <a:spcBef>
                          <a:spcPts val="0"/>
                        </a:spcBef>
                        <a:spcAft>
                          <a:spcPts val="0"/>
                        </a:spcAft>
                        <a:buNone/>
                      </a:pPr>
                      <a:r>
                        <a:rPr lang="en-GB" sz="1800" b="1" i="0" u="none" strike="noStrike" noProof="0">
                          <a:latin typeface="Montserrat"/>
                        </a:rPr>
                        <a:t>5 events</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8 events</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13 events </a:t>
                      </a:r>
                    </a:p>
                  </a:txBody>
                  <a:tcPr anchor="ctr"/>
                </a:tc>
                <a:extLst>
                  <a:ext uri="{0D108BD9-81ED-4DB2-BD59-A6C34878D82A}">
                    <a16:rowId xmlns:a16="http://schemas.microsoft.com/office/drawing/2014/main" val="2743381611"/>
                  </a:ext>
                </a:extLst>
              </a:tr>
              <a:tr h="2412516">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r>
                        <a:rPr lang="en-GB"/>
                        <a:t>Move to the left</a:t>
                      </a:r>
                    </a:p>
                  </a:txBody>
                  <a:tcPr/>
                </a:tc>
                <a:tc>
                  <a:txBody>
                    <a:bodyPr/>
                    <a:lstStyle/>
                    <a:p>
                      <a:pPr algn="ct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r>
                        <a:rPr lang="en-GB"/>
                        <a:t>Move to the middle</a:t>
                      </a:r>
                    </a:p>
                  </a:txBody>
                  <a:tcPr/>
                </a:tc>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lgn="r">
                        <a:buNone/>
                      </a:pPr>
                      <a:r>
                        <a:rPr lang="en-GB"/>
                        <a:t>Move to the right</a:t>
                      </a:r>
                    </a:p>
                  </a:txBody>
                  <a:tcPr/>
                </a:tc>
                <a:extLst>
                  <a:ext uri="{0D108BD9-81ED-4DB2-BD59-A6C34878D82A}">
                    <a16:rowId xmlns:a16="http://schemas.microsoft.com/office/drawing/2014/main" val="3567313419"/>
                  </a:ext>
                </a:extLst>
              </a:tr>
            </a:tbl>
          </a:graphicData>
        </a:graphic>
      </p:graphicFrame>
      <p:pic>
        <p:nvPicPr>
          <p:cNvPr id="6" name="Picture 6" descr="Shape, arrow&#10;&#10;Description automatically generated">
            <a:extLst>
              <a:ext uri="{FF2B5EF4-FFF2-40B4-BE49-F238E27FC236}">
                <a16:creationId xmlns:a16="http://schemas.microsoft.com/office/drawing/2014/main" id="{735E9FF8-1592-850F-4FFA-B8816592ED43}"/>
              </a:ext>
            </a:extLst>
          </p:cNvPr>
          <p:cNvPicPr>
            <a:picLocks noChangeAspect="1"/>
          </p:cNvPicPr>
          <p:nvPr/>
        </p:nvPicPr>
        <p:blipFill>
          <a:blip r:embed="rId4"/>
          <a:stretch>
            <a:fillRect/>
          </a:stretch>
        </p:blipFill>
        <p:spPr>
          <a:xfrm>
            <a:off x="8389257" y="2692170"/>
            <a:ext cx="2743200" cy="2610612"/>
          </a:xfrm>
          <a:prstGeom prst="rect">
            <a:avLst/>
          </a:prstGeom>
        </p:spPr>
      </p:pic>
      <p:pic>
        <p:nvPicPr>
          <p:cNvPr id="7" name="Picture 6" descr="Shape, arrow&#10;&#10;Description automatically generated">
            <a:extLst>
              <a:ext uri="{FF2B5EF4-FFF2-40B4-BE49-F238E27FC236}">
                <a16:creationId xmlns:a16="http://schemas.microsoft.com/office/drawing/2014/main" id="{5E2CC156-89CD-8726-E4B8-C35312A2F2C9}"/>
              </a:ext>
            </a:extLst>
          </p:cNvPr>
          <p:cNvPicPr>
            <a:picLocks noChangeAspect="1"/>
          </p:cNvPicPr>
          <p:nvPr/>
        </p:nvPicPr>
        <p:blipFill>
          <a:blip r:embed="rId4"/>
          <a:stretch>
            <a:fillRect/>
          </a:stretch>
        </p:blipFill>
        <p:spPr>
          <a:xfrm rot="10800000">
            <a:off x="1325637" y="2607503"/>
            <a:ext cx="2743200" cy="2610612"/>
          </a:xfrm>
          <a:prstGeom prst="rect">
            <a:avLst/>
          </a:prstGeom>
        </p:spPr>
      </p:pic>
      <p:sp>
        <p:nvSpPr>
          <p:cNvPr id="9" name="Subtitle 8">
            <a:extLst>
              <a:ext uri="{FF2B5EF4-FFF2-40B4-BE49-F238E27FC236}">
                <a16:creationId xmlns:a16="http://schemas.microsoft.com/office/drawing/2014/main" id="{E255EE77-1B58-F962-272C-6EFE7DF28BD7}"/>
              </a:ext>
            </a:extLst>
          </p:cNvPr>
          <p:cNvSpPr>
            <a:spLocks noGrp="1"/>
          </p:cNvSpPr>
          <p:nvPr>
            <p:ph type="subTitle" idx="1"/>
          </p:nvPr>
        </p:nvSpPr>
        <p:spPr/>
        <p:txBody>
          <a:bodyPr vert="horz" lIns="91440" tIns="45720" rIns="91440" bIns="45720" rtlCol="0" anchor="t">
            <a:normAutofit/>
          </a:bodyPr>
          <a:lstStyle/>
          <a:p>
            <a:endParaRPr lang="en-GB"/>
          </a:p>
          <a:p>
            <a:endParaRPr lang="en-GB"/>
          </a:p>
          <a:p>
            <a:endParaRPr lang="en-GB"/>
          </a:p>
        </p:txBody>
      </p:sp>
      <p:grpSp>
        <p:nvGrpSpPr>
          <p:cNvPr id="13" name="Group 12">
            <a:extLst>
              <a:ext uri="{FF2B5EF4-FFF2-40B4-BE49-F238E27FC236}">
                <a16:creationId xmlns:a16="http://schemas.microsoft.com/office/drawing/2014/main" id="{8DBDC49A-8796-950E-C13C-8053F69A7619}"/>
              </a:ext>
            </a:extLst>
          </p:cNvPr>
          <p:cNvGrpSpPr/>
          <p:nvPr/>
        </p:nvGrpSpPr>
        <p:grpSpPr>
          <a:xfrm>
            <a:off x="5022653" y="3118453"/>
            <a:ext cx="2623933" cy="1684345"/>
            <a:chOff x="5022653" y="3118453"/>
            <a:chExt cx="2623933" cy="1684345"/>
          </a:xfrm>
        </p:grpSpPr>
        <p:pic>
          <p:nvPicPr>
            <p:cNvPr id="11" name="Picture 6" descr="Shape, arrow&#10;&#10;Description automatically generated">
              <a:extLst>
                <a:ext uri="{FF2B5EF4-FFF2-40B4-BE49-F238E27FC236}">
                  <a16:creationId xmlns:a16="http://schemas.microsoft.com/office/drawing/2014/main" id="{0A2C5284-0AAA-E0B6-7019-649118BB94B2}"/>
                </a:ext>
              </a:extLst>
            </p:cNvPr>
            <p:cNvPicPr>
              <a:picLocks noChangeAspect="1"/>
            </p:cNvPicPr>
            <p:nvPr/>
          </p:nvPicPr>
          <p:blipFill rotWithShape="1">
            <a:blip r:embed="rId4"/>
            <a:srcRect l="56195" t="-465" r="-443"/>
            <a:stretch/>
          </p:blipFill>
          <p:spPr>
            <a:xfrm rot="16200000">
              <a:off x="5728304" y="2413979"/>
              <a:ext cx="1213808" cy="2622756"/>
            </a:xfrm>
            <a:prstGeom prst="rect">
              <a:avLst/>
            </a:prstGeom>
          </p:spPr>
        </p:pic>
        <p:pic>
          <p:nvPicPr>
            <p:cNvPr id="12" name="Picture 6" descr="Shape, arrow&#10;&#10;Description automatically generated">
              <a:extLst>
                <a:ext uri="{FF2B5EF4-FFF2-40B4-BE49-F238E27FC236}">
                  <a16:creationId xmlns:a16="http://schemas.microsoft.com/office/drawing/2014/main" id="{31263D4A-8821-6EEE-796F-7273E6024784}"/>
                </a:ext>
              </a:extLst>
            </p:cNvPr>
            <p:cNvPicPr>
              <a:picLocks noChangeAspect="1"/>
            </p:cNvPicPr>
            <p:nvPr/>
          </p:nvPicPr>
          <p:blipFill rotWithShape="1">
            <a:blip r:embed="rId4"/>
            <a:srcRect t="-465" r="80088"/>
            <a:stretch/>
          </p:blipFill>
          <p:spPr>
            <a:xfrm rot="-5400000">
              <a:off x="6060923" y="3218312"/>
              <a:ext cx="546216" cy="2622756"/>
            </a:xfrm>
            <a:prstGeom prst="rect">
              <a:avLst/>
            </a:prstGeom>
          </p:spPr>
        </p:pic>
      </p:grpSp>
    </p:spTree>
    <p:extLst>
      <p:ext uri="{BB962C8B-B14F-4D97-AF65-F5344CB8AC3E}">
        <p14:creationId xmlns:p14="http://schemas.microsoft.com/office/powerpoint/2010/main" val="2519697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376D-49DD-3797-1474-A3E27529B85B}"/>
              </a:ext>
            </a:extLst>
          </p:cNvPr>
          <p:cNvSpPr>
            <a:spLocks noGrp="1"/>
          </p:cNvSpPr>
          <p:nvPr>
            <p:ph type="ctrTitle"/>
          </p:nvPr>
        </p:nvSpPr>
        <p:spPr>
          <a:xfrm>
            <a:off x="1083733" y="1388457"/>
            <a:ext cx="10363200" cy="730553"/>
          </a:xfrm>
        </p:spPr>
        <p:txBody>
          <a:bodyPr>
            <a:noAutofit/>
          </a:bodyPr>
          <a:lstStyle/>
          <a:p>
            <a:pPr algn="ctr"/>
            <a:r>
              <a:rPr lang="en-GB" sz="3200" b="1"/>
              <a:t>People seeking asylum are banned from working, how much money are they provided with to live on per day </a:t>
            </a:r>
          </a:p>
        </p:txBody>
      </p:sp>
      <p:pic>
        <p:nvPicPr>
          <p:cNvPr id="4" name="Picture 4" descr="Icon&#10;&#10;Description automatically generated">
            <a:extLst>
              <a:ext uri="{FF2B5EF4-FFF2-40B4-BE49-F238E27FC236}">
                <a16:creationId xmlns:a16="http://schemas.microsoft.com/office/drawing/2014/main" id="{26210C99-3AD7-F387-969F-1413AAAD46E1}"/>
              </a:ext>
            </a:extLst>
          </p:cNvPr>
          <p:cNvPicPr>
            <a:picLocks noChangeAspect="1"/>
          </p:cNvPicPr>
          <p:nvPr/>
        </p:nvPicPr>
        <p:blipFill>
          <a:blip r:embed="rId3"/>
          <a:stretch>
            <a:fillRect/>
          </a:stretch>
        </p:blipFill>
        <p:spPr>
          <a:xfrm>
            <a:off x="10965845" y="303893"/>
            <a:ext cx="952500" cy="952500"/>
          </a:xfrm>
          <a:prstGeom prst="rect">
            <a:avLst/>
          </a:prstGeom>
        </p:spPr>
      </p:pic>
      <p:graphicFrame>
        <p:nvGraphicFramePr>
          <p:cNvPr id="5" name="Table 5">
            <a:extLst>
              <a:ext uri="{FF2B5EF4-FFF2-40B4-BE49-F238E27FC236}">
                <a16:creationId xmlns:a16="http://schemas.microsoft.com/office/drawing/2014/main" id="{8A2AADC9-4DAE-6509-8214-B00A38850DE9}"/>
              </a:ext>
            </a:extLst>
          </p:cNvPr>
          <p:cNvGraphicFramePr>
            <a:graphicFrameLocks noGrp="1"/>
          </p:cNvGraphicFramePr>
          <p:nvPr>
            <p:extLst>
              <p:ext uri="{D42A27DB-BD31-4B8C-83A1-F6EECF244321}">
                <p14:modId xmlns:p14="http://schemas.microsoft.com/office/powerpoint/2010/main" val="242403440"/>
              </p:ext>
            </p:extLst>
          </p:nvPr>
        </p:nvGraphicFramePr>
        <p:xfrm>
          <a:off x="1083733" y="2276828"/>
          <a:ext cx="10164444" cy="2941287"/>
        </p:xfrm>
        <a:graphic>
          <a:graphicData uri="http://schemas.openxmlformats.org/drawingml/2006/table">
            <a:tbl>
              <a:tblPr firstRow="1" bandRow="1">
                <a:tableStyleId>{5C22544A-7EE6-4342-B048-85BDC9FD1C3A}</a:tableStyleId>
              </a:tblPr>
              <a:tblGrid>
                <a:gridCol w="3388148">
                  <a:extLst>
                    <a:ext uri="{9D8B030D-6E8A-4147-A177-3AD203B41FA5}">
                      <a16:colId xmlns:a16="http://schemas.microsoft.com/office/drawing/2014/main" val="2773885689"/>
                    </a:ext>
                  </a:extLst>
                </a:gridCol>
                <a:gridCol w="3388148">
                  <a:extLst>
                    <a:ext uri="{9D8B030D-6E8A-4147-A177-3AD203B41FA5}">
                      <a16:colId xmlns:a16="http://schemas.microsoft.com/office/drawing/2014/main" val="1192194333"/>
                    </a:ext>
                  </a:extLst>
                </a:gridCol>
                <a:gridCol w="3388148">
                  <a:extLst>
                    <a:ext uri="{9D8B030D-6E8A-4147-A177-3AD203B41FA5}">
                      <a16:colId xmlns:a16="http://schemas.microsoft.com/office/drawing/2014/main" val="2945971161"/>
                    </a:ext>
                  </a:extLst>
                </a:gridCol>
              </a:tblGrid>
              <a:tr h="528771">
                <a:tc>
                  <a:txBody>
                    <a:bodyPr/>
                    <a:lstStyle/>
                    <a:p>
                      <a:pPr lvl="0" algn="ctr">
                        <a:lnSpc>
                          <a:spcPct val="100000"/>
                        </a:lnSpc>
                        <a:spcBef>
                          <a:spcPts val="0"/>
                        </a:spcBef>
                        <a:spcAft>
                          <a:spcPts val="0"/>
                        </a:spcAft>
                        <a:buNone/>
                      </a:pPr>
                      <a:r>
                        <a:rPr lang="en-GB" sz="1800" b="1" i="0" u="none" strike="noStrike" noProof="0">
                          <a:latin typeface="Montserrat"/>
                        </a:rPr>
                        <a:t> £7</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kern="1200" noProof="0">
                          <a:solidFill>
                            <a:schemeClr val="lt1"/>
                          </a:solidFill>
                          <a:latin typeface="Montserrat"/>
                          <a:ea typeface="+mn-ea"/>
                          <a:cs typeface="+mn-cs"/>
                        </a:rPr>
                        <a:t>£10</a:t>
                      </a: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£15</a:t>
                      </a:r>
                    </a:p>
                  </a:txBody>
                  <a:tcPr anchor="ctr"/>
                </a:tc>
                <a:extLst>
                  <a:ext uri="{0D108BD9-81ED-4DB2-BD59-A6C34878D82A}">
                    <a16:rowId xmlns:a16="http://schemas.microsoft.com/office/drawing/2014/main" val="2743381611"/>
                  </a:ext>
                </a:extLst>
              </a:tr>
              <a:tr h="2412516">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r>
                        <a:rPr lang="en-GB"/>
                        <a:t>Move to the left</a:t>
                      </a:r>
                    </a:p>
                  </a:txBody>
                  <a:tcPr/>
                </a:tc>
                <a:tc>
                  <a:txBody>
                    <a:bodyPr/>
                    <a:lstStyle/>
                    <a:p>
                      <a:pPr algn="ct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r>
                        <a:rPr lang="en-GB"/>
                        <a:t>Move to the middle</a:t>
                      </a:r>
                    </a:p>
                  </a:txBody>
                  <a:tcPr/>
                </a:tc>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lgn="r">
                        <a:buNone/>
                      </a:pPr>
                      <a:r>
                        <a:rPr lang="en-GB"/>
                        <a:t>Move to the right</a:t>
                      </a:r>
                    </a:p>
                  </a:txBody>
                  <a:tcPr/>
                </a:tc>
                <a:extLst>
                  <a:ext uri="{0D108BD9-81ED-4DB2-BD59-A6C34878D82A}">
                    <a16:rowId xmlns:a16="http://schemas.microsoft.com/office/drawing/2014/main" val="3567313419"/>
                  </a:ext>
                </a:extLst>
              </a:tr>
            </a:tbl>
          </a:graphicData>
        </a:graphic>
      </p:graphicFrame>
      <p:pic>
        <p:nvPicPr>
          <p:cNvPr id="6" name="Picture 6" descr="Shape, arrow&#10;&#10;Description automatically generated">
            <a:extLst>
              <a:ext uri="{FF2B5EF4-FFF2-40B4-BE49-F238E27FC236}">
                <a16:creationId xmlns:a16="http://schemas.microsoft.com/office/drawing/2014/main" id="{735E9FF8-1592-850F-4FFA-B8816592ED43}"/>
              </a:ext>
            </a:extLst>
          </p:cNvPr>
          <p:cNvPicPr>
            <a:picLocks noChangeAspect="1"/>
          </p:cNvPicPr>
          <p:nvPr/>
        </p:nvPicPr>
        <p:blipFill>
          <a:blip r:embed="rId4"/>
          <a:stretch>
            <a:fillRect/>
          </a:stretch>
        </p:blipFill>
        <p:spPr>
          <a:xfrm>
            <a:off x="8389257" y="2692170"/>
            <a:ext cx="2743200" cy="2610612"/>
          </a:xfrm>
          <a:prstGeom prst="rect">
            <a:avLst/>
          </a:prstGeom>
        </p:spPr>
      </p:pic>
      <p:pic>
        <p:nvPicPr>
          <p:cNvPr id="7" name="Picture 6" descr="Shape, arrow&#10;&#10;Description automatically generated">
            <a:extLst>
              <a:ext uri="{FF2B5EF4-FFF2-40B4-BE49-F238E27FC236}">
                <a16:creationId xmlns:a16="http://schemas.microsoft.com/office/drawing/2014/main" id="{5E2CC156-89CD-8726-E4B8-C35312A2F2C9}"/>
              </a:ext>
            </a:extLst>
          </p:cNvPr>
          <p:cNvPicPr>
            <a:picLocks noChangeAspect="1"/>
          </p:cNvPicPr>
          <p:nvPr/>
        </p:nvPicPr>
        <p:blipFill>
          <a:blip r:embed="rId4"/>
          <a:stretch>
            <a:fillRect/>
          </a:stretch>
        </p:blipFill>
        <p:spPr>
          <a:xfrm rot="10800000">
            <a:off x="1325637" y="2607503"/>
            <a:ext cx="2743200" cy="2610612"/>
          </a:xfrm>
          <a:prstGeom prst="rect">
            <a:avLst/>
          </a:prstGeom>
        </p:spPr>
      </p:pic>
      <p:sp>
        <p:nvSpPr>
          <p:cNvPr id="9" name="Subtitle 8">
            <a:extLst>
              <a:ext uri="{FF2B5EF4-FFF2-40B4-BE49-F238E27FC236}">
                <a16:creationId xmlns:a16="http://schemas.microsoft.com/office/drawing/2014/main" id="{E255EE77-1B58-F962-272C-6EFE7DF28BD7}"/>
              </a:ext>
            </a:extLst>
          </p:cNvPr>
          <p:cNvSpPr>
            <a:spLocks noGrp="1"/>
          </p:cNvSpPr>
          <p:nvPr>
            <p:ph type="subTitle" idx="1"/>
          </p:nvPr>
        </p:nvSpPr>
        <p:spPr/>
        <p:txBody>
          <a:bodyPr vert="horz" lIns="91440" tIns="45720" rIns="91440" bIns="45720" rtlCol="0" anchor="t">
            <a:normAutofit/>
          </a:bodyPr>
          <a:lstStyle/>
          <a:p>
            <a:endParaRPr lang="en-GB"/>
          </a:p>
          <a:p>
            <a:endParaRPr lang="en-GB"/>
          </a:p>
          <a:p>
            <a:endParaRPr lang="en-GB"/>
          </a:p>
        </p:txBody>
      </p:sp>
      <p:grpSp>
        <p:nvGrpSpPr>
          <p:cNvPr id="13" name="Group 12">
            <a:extLst>
              <a:ext uri="{FF2B5EF4-FFF2-40B4-BE49-F238E27FC236}">
                <a16:creationId xmlns:a16="http://schemas.microsoft.com/office/drawing/2014/main" id="{8DBDC49A-8796-950E-C13C-8053F69A7619}"/>
              </a:ext>
            </a:extLst>
          </p:cNvPr>
          <p:cNvGrpSpPr/>
          <p:nvPr/>
        </p:nvGrpSpPr>
        <p:grpSpPr>
          <a:xfrm>
            <a:off x="5022653" y="3118453"/>
            <a:ext cx="2623933" cy="1684345"/>
            <a:chOff x="5022653" y="3118453"/>
            <a:chExt cx="2623933" cy="1684345"/>
          </a:xfrm>
        </p:grpSpPr>
        <p:pic>
          <p:nvPicPr>
            <p:cNvPr id="11" name="Picture 6" descr="Shape, arrow&#10;&#10;Description automatically generated">
              <a:extLst>
                <a:ext uri="{FF2B5EF4-FFF2-40B4-BE49-F238E27FC236}">
                  <a16:creationId xmlns:a16="http://schemas.microsoft.com/office/drawing/2014/main" id="{0A2C5284-0AAA-E0B6-7019-649118BB94B2}"/>
                </a:ext>
              </a:extLst>
            </p:cNvPr>
            <p:cNvPicPr>
              <a:picLocks noChangeAspect="1"/>
            </p:cNvPicPr>
            <p:nvPr/>
          </p:nvPicPr>
          <p:blipFill rotWithShape="1">
            <a:blip r:embed="rId4"/>
            <a:srcRect l="56195" t="-465" r="-443"/>
            <a:stretch/>
          </p:blipFill>
          <p:spPr>
            <a:xfrm rot="16200000">
              <a:off x="5728304" y="2413979"/>
              <a:ext cx="1213808" cy="2622756"/>
            </a:xfrm>
            <a:prstGeom prst="rect">
              <a:avLst/>
            </a:prstGeom>
          </p:spPr>
        </p:pic>
        <p:pic>
          <p:nvPicPr>
            <p:cNvPr id="12" name="Picture 6" descr="Shape, arrow&#10;&#10;Description automatically generated">
              <a:extLst>
                <a:ext uri="{FF2B5EF4-FFF2-40B4-BE49-F238E27FC236}">
                  <a16:creationId xmlns:a16="http://schemas.microsoft.com/office/drawing/2014/main" id="{31263D4A-8821-6EEE-796F-7273E6024784}"/>
                </a:ext>
              </a:extLst>
            </p:cNvPr>
            <p:cNvPicPr>
              <a:picLocks noChangeAspect="1"/>
            </p:cNvPicPr>
            <p:nvPr/>
          </p:nvPicPr>
          <p:blipFill rotWithShape="1">
            <a:blip r:embed="rId4"/>
            <a:srcRect t="-465" r="80088"/>
            <a:stretch/>
          </p:blipFill>
          <p:spPr>
            <a:xfrm rot="-5400000">
              <a:off x="6060923" y="3218312"/>
              <a:ext cx="546216" cy="2622756"/>
            </a:xfrm>
            <a:prstGeom prst="rect">
              <a:avLst/>
            </a:prstGeom>
          </p:spPr>
        </p:pic>
      </p:grpSp>
    </p:spTree>
    <p:extLst>
      <p:ext uri="{BB962C8B-B14F-4D97-AF65-F5344CB8AC3E}">
        <p14:creationId xmlns:p14="http://schemas.microsoft.com/office/powerpoint/2010/main" val="3015205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376D-49DD-3797-1474-A3E27529B85B}"/>
              </a:ext>
            </a:extLst>
          </p:cNvPr>
          <p:cNvSpPr>
            <a:spLocks noGrp="1"/>
          </p:cNvSpPr>
          <p:nvPr>
            <p:ph type="ctrTitle"/>
          </p:nvPr>
        </p:nvSpPr>
        <p:spPr>
          <a:xfrm>
            <a:off x="1083733" y="1388457"/>
            <a:ext cx="10363200" cy="730553"/>
          </a:xfrm>
        </p:spPr>
        <p:txBody>
          <a:bodyPr>
            <a:noAutofit/>
          </a:bodyPr>
          <a:lstStyle/>
          <a:p>
            <a:pPr algn="ctr"/>
            <a:r>
              <a:rPr lang="en-GB" sz="2800">
                <a:latin typeface="Montserrat SemiBold"/>
              </a:rPr>
              <a:t>Which one is it?  </a:t>
            </a:r>
            <a:br>
              <a:rPr lang="en-GB" sz="2000">
                <a:latin typeface="Montserrat SemiBold"/>
              </a:rPr>
            </a:br>
            <a:br>
              <a:rPr lang="en-GB" sz="2000" b="1" i="0">
                <a:solidFill>
                  <a:srgbClr val="00AEDB"/>
                </a:solidFill>
                <a:effectLst/>
                <a:latin typeface="Poppins" panose="00000500000000000000" pitchFamily="2" charset="0"/>
              </a:rPr>
            </a:br>
            <a:r>
              <a:rPr lang="en-GB" sz="2000" b="1" i="0">
                <a:effectLst/>
                <a:latin typeface="Open Sans" panose="020B0606030504020204" pitchFamily="34" charset="0"/>
              </a:rPr>
              <a:t>How many more times likely are refugees to have mental health needs than the rest of the UK population?</a:t>
            </a:r>
            <a:endParaRPr lang="en-GB" sz="2000"/>
          </a:p>
        </p:txBody>
      </p:sp>
      <p:pic>
        <p:nvPicPr>
          <p:cNvPr id="4" name="Picture 4" descr="Icon&#10;&#10;Description automatically generated">
            <a:extLst>
              <a:ext uri="{FF2B5EF4-FFF2-40B4-BE49-F238E27FC236}">
                <a16:creationId xmlns:a16="http://schemas.microsoft.com/office/drawing/2014/main" id="{26210C99-3AD7-F387-969F-1413AAAD46E1}"/>
              </a:ext>
            </a:extLst>
          </p:cNvPr>
          <p:cNvPicPr>
            <a:picLocks noChangeAspect="1"/>
          </p:cNvPicPr>
          <p:nvPr/>
        </p:nvPicPr>
        <p:blipFill>
          <a:blip r:embed="rId3"/>
          <a:stretch>
            <a:fillRect/>
          </a:stretch>
        </p:blipFill>
        <p:spPr>
          <a:xfrm>
            <a:off x="10965845" y="303893"/>
            <a:ext cx="952500" cy="952500"/>
          </a:xfrm>
          <a:prstGeom prst="rect">
            <a:avLst/>
          </a:prstGeom>
        </p:spPr>
      </p:pic>
      <p:graphicFrame>
        <p:nvGraphicFramePr>
          <p:cNvPr id="5" name="Table 5">
            <a:extLst>
              <a:ext uri="{FF2B5EF4-FFF2-40B4-BE49-F238E27FC236}">
                <a16:creationId xmlns:a16="http://schemas.microsoft.com/office/drawing/2014/main" id="{8A2AADC9-4DAE-6509-8214-B00A38850DE9}"/>
              </a:ext>
            </a:extLst>
          </p:cNvPr>
          <p:cNvGraphicFramePr>
            <a:graphicFrameLocks noGrp="1"/>
          </p:cNvGraphicFramePr>
          <p:nvPr/>
        </p:nvGraphicFramePr>
        <p:xfrm>
          <a:off x="1120818" y="2361495"/>
          <a:ext cx="10164444" cy="2941287"/>
        </p:xfrm>
        <a:graphic>
          <a:graphicData uri="http://schemas.openxmlformats.org/drawingml/2006/table">
            <a:tbl>
              <a:tblPr firstRow="1" bandRow="1">
                <a:tableStyleId>{5C22544A-7EE6-4342-B048-85BDC9FD1C3A}</a:tableStyleId>
              </a:tblPr>
              <a:tblGrid>
                <a:gridCol w="3388148">
                  <a:extLst>
                    <a:ext uri="{9D8B030D-6E8A-4147-A177-3AD203B41FA5}">
                      <a16:colId xmlns:a16="http://schemas.microsoft.com/office/drawing/2014/main" val="2773885689"/>
                    </a:ext>
                  </a:extLst>
                </a:gridCol>
                <a:gridCol w="3388148">
                  <a:extLst>
                    <a:ext uri="{9D8B030D-6E8A-4147-A177-3AD203B41FA5}">
                      <a16:colId xmlns:a16="http://schemas.microsoft.com/office/drawing/2014/main" val="1192194333"/>
                    </a:ext>
                  </a:extLst>
                </a:gridCol>
                <a:gridCol w="3388148">
                  <a:extLst>
                    <a:ext uri="{9D8B030D-6E8A-4147-A177-3AD203B41FA5}">
                      <a16:colId xmlns:a16="http://schemas.microsoft.com/office/drawing/2014/main" val="2945971161"/>
                    </a:ext>
                  </a:extLst>
                </a:gridCol>
              </a:tblGrid>
              <a:tr h="528771">
                <a:tc>
                  <a:txBody>
                    <a:bodyPr/>
                    <a:lstStyle/>
                    <a:p>
                      <a:pPr lvl="0" algn="ctr">
                        <a:lnSpc>
                          <a:spcPct val="100000"/>
                        </a:lnSpc>
                        <a:spcBef>
                          <a:spcPts val="0"/>
                        </a:spcBef>
                        <a:spcAft>
                          <a:spcPts val="0"/>
                        </a:spcAft>
                        <a:buNone/>
                      </a:pPr>
                      <a:r>
                        <a:rPr lang="en-GB" sz="1800" b="1" i="0" u="none" strike="noStrike" noProof="0">
                          <a:latin typeface="Montserrat"/>
                        </a:rPr>
                        <a:t>Two times</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Five times</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Ten times</a:t>
                      </a:r>
                      <a:endParaRPr lang="en-GB" sz="1800" b="0" i="0" u="none" strike="noStrike" noProof="0">
                        <a:latin typeface="Montserrat"/>
                      </a:endParaRPr>
                    </a:p>
                  </a:txBody>
                  <a:tcPr anchor="ctr"/>
                </a:tc>
                <a:extLst>
                  <a:ext uri="{0D108BD9-81ED-4DB2-BD59-A6C34878D82A}">
                    <a16:rowId xmlns:a16="http://schemas.microsoft.com/office/drawing/2014/main" val="2743381611"/>
                  </a:ext>
                </a:extLst>
              </a:tr>
              <a:tr h="2412516">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r>
                        <a:rPr lang="en-GB"/>
                        <a:t>Move to the left</a:t>
                      </a:r>
                    </a:p>
                  </a:txBody>
                  <a:tcPr/>
                </a:tc>
                <a:tc>
                  <a:txBody>
                    <a:bodyPr/>
                    <a:lstStyle/>
                    <a:p>
                      <a:pPr algn="ct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r>
                        <a:rPr lang="en-GB"/>
                        <a:t>Move to the middle</a:t>
                      </a:r>
                    </a:p>
                  </a:txBody>
                  <a:tcPr/>
                </a:tc>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lgn="r">
                        <a:buNone/>
                      </a:pPr>
                      <a:r>
                        <a:rPr lang="en-GB"/>
                        <a:t>Move to the right</a:t>
                      </a:r>
                    </a:p>
                  </a:txBody>
                  <a:tcPr/>
                </a:tc>
                <a:extLst>
                  <a:ext uri="{0D108BD9-81ED-4DB2-BD59-A6C34878D82A}">
                    <a16:rowId xmlns:a16="http://schemas.microsoft.com/office/drawing/2014/main" val="3567313419"/>
                  </a:ext>
                </a:extLst>
              </a:tr>
            </a:tbl>
          </a:graphicData>
        </a:graphic>
      </p:graphicFrame>
      <p:pic>
        <p:nvPicPr>
          <p:cNvPr id="6" name="Picture 6" descr="Shape, arrow&#10;&#10;Description automatically generated">
            <a:extLst>
              <a:ext uri="{FF2B5EF4-FFF2-40B4-BE49-F238E27FC236}">
                <a16:creationId xmlns:a16="http://schemas.microsoft.com/office/drawing/2014/main" id="{735E9FF8-1592-850F-4FFA-B8816592ED43}"/>
              </a:ext>
            </a:extLst>
          </p:cNvPr>
          <p:cNvPicPr>
            <a:picLocks noChangeAspect="1"/>
          </p:cNvPicPr>
          <p:nvPr/>
        </p:nvPicPr>
        <p:blipFill>
          <a:blip r:embed="rId4"/>
          <a:stretch>
            <a:fillRect/>
          </a:stretch>
        </p:blipFill>
        <p:spPr>
          <a:xfrm>
            <a:off x="8389257" y="2692170"/>
            <a:ext cx="2743200" cy="2610612"/>
          </a:xfrm>
          <a:prstGeom prst="rect">
            <a:avLst/>
          </a:prstGeom>
        </p:spPr>
      </p:pic>
      <p:pic>
        <p:nvPicPr>
          <p:cNvPr id="7" name="Picture 6" descr="Shape, arrow&#10;&#10;Description automatically generated">
            <a:extLst>
              <a:ext uri="{FF2B5EF4-FFF2-40B4-BE49-F238E27FC236}">
                <a16:creationId xmlns:a16="http://schemas.microsoft.com/office/drawing/2014/main" id="{5E2CC156-89CD-8726-E4B8-C35312A2F2C9}"/>
              </a:ext>
            </a:extLst>
          </p:cNvPr>
          <p:cNvPicPr>
            <a:picLocks noChangeAspect="1"/>
          </p:cNvPicPr>
          <p:nvPr/>
        </p:nvPicPr>
        <p:blipFill>
          <a:blip r:embed="rId4"/>
          <a:stretch>
            <a:fillRect/>
          </a:stretch>
        </p:blipFill>
        <p:spPr>
          <a:xfrm rot="10800000">
            <a:off x="1325637" y="2607503"/>
            <a:ext cx="2743200" cy="2610612"/>
          </a:xfrm>
          <a:prstGeom prst="rect">
            <a:avLst/>
          </a:prstGeom>
        </p:spPr>
      </p:pic>
      <p:sp>
        <p:nvSpPr>
          <p:cNvPr id="9" name="Subtitle 8">
            <a:extLst>
              <a:ext uri="{FF2B5EF4-FFF2-40B4-BE49-F238E27FC236}">
                <a16:creationId xmlns:a16="http://schemas.microsoft.com/office/drawing/2014/main" id="{E255EE77-1B58-F962-272C-6EFE7DF28BD7}"/>
              </a:ext>
            </a:extLst>
          </p:cNvPr>
          <p:cNvSpPr>
            <a:spLocks noGrp="1"/>
          </p:cNvSpPr>
          <p:nvPr>
            <p:ph type="subTitle" idx="1"/>
          </p:nvPr>
        </p:nvSpPr>
        <p:spPr/>
        <p:txBody>
          <a:bodyPr vert="horz" lIns="91440" tIns="45720" rIns="91440" bIns="45720" rtlCol="0" anchor="t">
            <a:normAutofit/>
          </a:bodyPr>
          <a:lstStyle/>
          <a:p>
            <a:endParaRPr lang="en-GB"/>
          </a:p>
          <a:p>
            <a:endParaRPr lang="en-GB"/>
          </a:p>
          <a:p>
            <a:endParaRPr lang="en-GB"/>
          </a:p>
        </p:txBody>
      </p:sp>
      <p:grpSp>
        <p:nvGrpSpPr>
          <p:cNvPr id="13" name="Group 12">
            <a:extLst>
              <a:ext uri="{FF2B5EF4-FFF2-40B4-BE49-F238E27FC236}">
                <a16:creationId xmlns:a16="http://schemas.microsoft.com/office/drawing/2014/main" id="{8DBDC49A-8796-950E-C13C-8053F69A7619}"/>
              </a:ext>
            </a:extLst>
          </p:cNvPr>
          <p:cNvGrpSpPr/>
          <p:nvPr/>
        </p:nvGrpSpPr>
        <p:grpSpPr>
          <a:xfrm>
            <a:off x="5022653" y="3118453"/>
            <a:ext cx="2623933" cy="1684345"/>
            <a:chOff x="5022653" y="3118453"/>
            <a:chExt cx="2623933" cy="1684345"/>
          </a:xfrm>
        </p:grpSpPr>
        <p:pic>
          <p:nvPicPr>
            <p:cNvPr id="11" name="Picture 6" descr="Shape, arrow&#10;&#10;Description automatically generated">
              <a:extLst>
                <a:ext uri="{FF2B5EF4-FFF2-40B4-BE49-F238E27FC236}">
                  <a16:creationId xmlns:a16="http://schemas.microsoft.com/office/drawing/2014/main" id="{0A2C5284-0AAA-E0B6-7019-649118BB94B2}"/>
                </a:ext>
              </a:extLst>
            </p:cNvPr>
            <p:cNvPicPr>
              <a:picLocks noChangeAspect="1"/>
            </p:cNvPicPr>
            <p:nvPr/>
          </p:nvPicPr>
          <p:blipFill rotWithShape="1">
            <a:blip r:embed="rId4"/>
            <a:srcRect l="56195" t="-465" r="-443"/>
            <a:stretch/>
          </p:blipFill>
          <p:spPr>
            <a:xfrm rot="16200000">
              <a:off x="5728304" y="2413979"/>
              <a:ext cx="1213808" cy="2622756"/>
            </a:xfrm>
            <a:prstGeom prst="rect">
              <a:avLst/>
            </a:prstGeom>
          </p:spPr>
        </p:pic>
        <p:pic>
          <p:nvPicPr>
            <p:cNvPr id="12" name="Picture 6" descr="Shape, arrow&#10;&#10;Description automatically generated">
              <a:extLst>
                <a:ext uri="{FF2B5EF4-FFF2-40B4-BE49-F238E27FC236}">
                  <a16:creationId xmlns:a16="http://schemas.microsoft.com/office/drawing/2014/main" id="{31263D4A-8821-6EEE-796F-7273E6024784}"/>
                </a:ext>
              </a:extLst>
            </p:cNvPr>
            <p:cNvPicPr>
              <a:picLocks noChangeAspect="1"/>
            </p:cNvPicPr>
            <p:nvPr/>
          </p:nvPicPr>
          <p:blipFill rotWithShape="1">
            <a:blip r:embed="rId4"/>
            <a:srcRect t="-465" r="80088"/>
            <a:stretch/>
          </p:blipFill>
          <p:spPr>
            <a:xfrm rot="-5400000">
              <a:off x="6060923" y="3218312"/>
              <a:ext cx="546216" cy="2622756"/>
            </a:xfrm>
            <a:prstGeom prst="rect">
              <a:avLst/>
            </a:prstGeom>
          </p:spPr>
        </p:pic>
      </p:grpSp>
    </p:spTree>
    <p:extLst>
      <p:ext uri="{BB962C8B-B14F-4D97-AF65-F5344CB8AC3E}">
        <p14:creationId xmlns:p14="http://schemas.microsoft.com/office/powerpoint/2010/main" val="289608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661506" y="-574635"/>
            <a:ext cx="8649393" cy="1523635"/>
          </a:xfrm>
        </p:spPr>
        <p:txBody>
          <a:bodyPr/>
          <a:lstStyle/>
          <a:p>
            <a:r>
              <a:rPr lang="en-US" sz="3200"/>
              <a:t>Choosing this population</a:t>
            </a:r>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a:xfrm>
            <a:off x="460877" y="918135"/>
            <a:ext cx="9477919" cy="5393927"/>
          </a:xfrm>
        </p:spPr>
        <p:txBody>
          <a:bodyPr>
            <a:normAutofit/>
          </a:bodyPr>
          <a:lstStyle/>
          <a:p>
            <a:pPr marL="10584" indent="0">
              <a:buNone/>
            </a:pPr>
            <a:endParaRPr lang="en-US" sz="2133"/>
          </a:p>
          <a:p>
            <a:r>
              <a:rPr lang="en-US" sz="2133"/>
              <a:t>Limited local population data </a:t>
            </a:r>
          </a:p>
          <a:p>
            <a:pPr marL="10584" indent="0">
              <a:buNone/>
            </a:pPr>
            <a:endParaRPr lang="en-US" sz="2133"/>
          </a:p>
          <a:p>
            <a:r>
              <a:rPr lang="en-US" sz="2133"/>
              <a:t>Evidence of higher risk of mental heath problems </a:t>
            </a:r>
          </a:p>
          <a:p>
            <a:pPr lvl="1"/>
            <a:r>
              <a:rPr lang="en-GB" sz="1867"/>
              <a:t>Higher likelihood of poorer mental health than the local population including higher rates of depression, PTSD, and anxiety disorders</a:t>
            </a:r>
            <a:endParaRPr lang="en-US" sz="1867"/>
          </a:p>
          <a:p>
            <a:pPr lvl="1"/>
            <a:r>
              <a:rPr lang="en-US" sz="1867"/>
              <a:t>5x more likely to have mental health needs than general population</a:t>
            </a:r>
          </a:p>
          <a:p>
            <a:pPr lvl="1"/>
            <a:r>
              <a:rPr lang="en-US" sz="1867"/>
              <a:t>61% will experience severe mental distress </a:t>
            </a:r>
          </a:p>
          <a:p>
            <a:pPr lvl="1"/>
            <a:r>
              <a:rPr lang="en-US" sz="1867"/>
              <a:t>Less likely to receive support than the general population</a:t>
            </a:r>
            <a:endParaRPr lang="en-US"/>
          </a:p>
          <a:p>
            <a:endParaRPr lang="en-US" sz="2133"/>
          </a:p>
          <a:p>
            <a:r>
              <a:rPr lang="en-US" sz="2133"/>
              <a:t>Southampton City of Sanctuary and close links with other local organisations </a:t>
            </a:r>
          </a:p>
          <a:p>
            <a:endParaRPr lang="en-US" sz="2133"/>
          </a:p>
          <a:p>
            <a:r>
              <a:rPr lang="en-US" sz="2133"/>
              <a:t>Existing mental health and wellbeing support limited </a:t>
            </a:r>
          </a:p>
          <a:p>
            <a:endParaRPr lang="en-US" sz="2133"/>
          </a:p>
          <a:p>
            <a:pPr marL="393690" lvl="1" indent="0">
              <a:buNone/>
            </a:pPr>
            <a:endParaRPr lang="en-GB" sz="1867"/>
          </a:p>
          <a:p>
            <a:pPr lvl="1"/>
            <a:endParaRPr lang="en-GB" sz="1867"/>
          </a:p>
          <a:p>
            <a:pPr lvl="1"/>
            <a:endParaRPr lang="en-US" sz="1867"/>
          </a:p>
          <a:p>
            <a:endParaRPr lang="en-US" sz="2133"/>
          </a:p>
        </p:txBody>
      </p:sp>
    </p:spTree>
    <p:extLst>
      <p:ext uri="{BB962C8B-B14F-4D97-AF65-F5344CB8AC3E}">
        <p14:creationId xmlns:p14="http://schemas.microsoft.com/office/powerpoint/2010/main" val="11796463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376D-49DD-3797-1474-A3E27529B85B}"/>
              </a:ext>
            </a:extLst>
          </p:cNvPr>
          <p:cNvSpPr>
            <a:spLocks noGrp="1"/>
          </p:cNvSpPr>
          <p:nvPr>
            <p:ph type="ctrTitle"/>
          </p:nvPr>
        </p:nvSpPr>
        <p:spPr>
          <a:xfrm>
            <a:off x="1083733" y="1388457"/>
            <a:ext cx="10363200" cy="730553"/>
          </a:xfrm>
        </p:spPr>
        <p:txBody>
          <a:bodyPr>
            <a:noAutofit/>
          </a:bodyPr>
          <a:lstStyle/>
          <a:p>
            <a:r>
              <a:rPr lang="en-GB" sz="2400">
                <a:latin typeface="Montserrat SemiBold"/>
              </a:rPr>
              <a:t>  </a:t>
            </a:r>
            <a:br>
              <a:rPr lang="en-GB" sz="2400">
                <a:latin typeface="Montserrat SemiBold"/>
              </a:rPr>
            </a:br>
            <a:r>
              <a:rPr lang="en-GB" sz="2400">
                <a:latin typeface="Montserrat SemiBold"/>
              </a:rPr>
              <a:t>What percentage of refugees seekers experience serious mental distress</a:t>
            </a:r>
            <a:endParaRPr lang="en-GB" sz="2400"/>
          </a:p>
        </p:txBody>
      </p:sp>
      <p:pic>
        <p:nvPicPr>
          <p:cNvPr id="4" name="Picture 4" descr="Icon&#10;&#10;Description automatically generated">
            <a:extLst>
              <a:ext uri="{FF2B5EF4-FFF2-40B4-BE49-F238E27FC236}">
                <a16:creationId xmlns:a16="http://schemas.microsoft.com/office/drawing/2014/main" id="{26210C99-3AD7-F387-969F-1413AAAD46E1}"/>
              </a:ext>
            </a:extLst>
          </p:cNvPr>
          <p:cNvPicPr>
            <a:picLocks noChangeAspect="1"/>
          </p:cNvPicPr>
          <p:nvPr/>
        </p:nvPicPr>
        <p:blipFill>
          <a:blip r:embed="rId3"/>
          <a:stretch>
            <a:fillRect/>
          </a:stretch>
        </p:blipFill>
        <p:spPr>
          <a:xfrm>
            <a:off x="10965845" y="303893"/>
            <a:ext cx="952500" cy="952500"/>
          </a:xfrm>
          <a:prstGeom prst="rect">
            <a:avLst/>
          </a:prstGeom>
        </p:spPr>
      </p:pic>
      <p:graphicFrame>
        <p:nvGraphicFramePr>
          <p:cNvPr id="5" name="Table 5">
            <a:extLst>
              <a:ext uri="{FF2B5EF4-FFF2-40B4-BE49-F238E27FC236}">
                <a16:creationId xmlns:a16="http://schemas.microsoft.com/office/drawing/2014/main" id="{8A2AADC9-4DAE-6509-8214-B00A38850DE9}"/>
              </a:ext>
            </a:extLst>
          </p:cNvPr>
          <p:cNvGraphicFramePr>
            <a:graphicFrameLocks noGrp="1"/>
          </p:cNvGraphicFramePr>
          <p:nvPr>
            <p:extLst>
              <p:ext uri="{D42A27DB-BD31-4B8C-83A1-F6EECF244321}">
                <p14:modId xmlns:p14="http://schemas.microsoft.com/office/powerpoint/2010/main" val="2486678030"/>
              </p:ext>
            </p:extLst>
          </p:nvPr>
        </p:nvGraphicFramePr>
        <p:xfrm>
          <a:off x="1112762" y="2358571"/>
          <a:ext cx="10164444" cy="2941287"/>
        </p:xfrm>
        <a:graphic>
          <a:graphicData uri="http://schemas.openxmlformats.org/drawingml/2006/table">
            <a:tbl>
              <a:tblPr firstRow="1" bandRow="1">
                <a:tableStyleId>{5C22544A-7EE6-4342-B048-85BDC9FD1C3A}</a:tableStyleId>
              </a:tblPr>
              <a:tblGrid>
                <a:gridCol w="3388148">
                  <a:extLst>
                    <a:ext uri="{9D8B030D-6E8A-4147-A177-3AD203B41FA5}">
                      <a16:colId xmlns:a16="http://schemas.microsoft.com/office/drawing/2014/main" val="2773885689"/>
                    </a:ext>
                  </a:extLst>
                </a:gridCol>
                <a:gridCol w="3388148">
                  <a:extLst>
                    <a:ext uri="{9D8B030D-6E8A-4147-A177-3AD203B41FA5}">
                      <a16:colId xmlns:a16="http://schemas.microsoft.com/office/drawing/2014/main" val="1192194333"/>
                    </a:ext>
                  </a:extLst>
                </a:gridCol>
                <a:gridCol w="3388148">
                  <a:extLst>
                    <a:ext uri="{9D8B030D-6E8A-4147-A177-3AD203B41FA5}">
                      <a16:colId xmlns:a16="http://schemas.microsoft.com/office/drawing/2014/main" val="2945971161"/>
                    </a:ext>
                  </a:extLst>
                </a:gridCol>
              </a:tblGrid>
              <a:tr h="528771">
                <a:tc>
                  <a:txBody>
                    <a:bodyPr/>
                    <a:lstStyle/>
                    <a:p>
                      <a:pPr lvl="0" algn="ctr">
                        <a:lnSpc>
                          <a:spcPct val="100000"/>
                        </a:lnSpc>
                        <a:spcBef>
                          <a:spcPts val="0"/>
                        </a:spcBef>
                        <a:spcAft>
                          <a:spcPts val="0"/>
                        </a:spcAft>
                        <a:buNone/>
                      </a:pPr>
                      <a:r>
                        <a:rPr lang="en-GB" sz="1800" b="1" i="0" u="none" strike="noStrike" noProof="0">
                          <a:latin typeface="Montserrat"/>
                        </a:rPr>
                        <a:t>20 percent</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44 percent</a:t>
                      </a:r>
                      <a:endParaRPr lang="en-GB" sz="1800" b="0" i="0" u="none" strike="noStrike" noProof="0">
                        <a:latin typeface="Montserrat"/>
                      </a:endParaRPr>
                    </a:p>
                  </a:txBody>
                  <a:tcPr anchor="ctr"/>
                </a:tc>
                <a:tc>
                  <a:txBody>
                    <a:bodyPr/>
                    <a:lstStyle/>
                    <a:p>
                      <a:pPr lvl="0" algn="ctr">
                        <a:lnSpc>
                          <a:spcPct val="100000"/>
                        </a:lnSpc>
                        <a:spcBef>
                          <a:spcPts val="0"/>
                        </a:spcBef>
                        <a:spcAft>
                          <a:spcPts val="0"/>
                        </a:spcAft>
                        <a:buNone/>
                      </a:pPr>
                      <a:r>
                        <a:rPr lang="en-GB" sz="1800" b="1" i="0" u="none" strike="noStrike" noProof="0">
                          <a:latin typeface="Montserrat"/>
                        </a:rPr>
                        <a:t>61 per cent </a:t>
                      </a:r>
                      <a:endParaRPr lang="en-US"/>
                    </a:p>
                  </a:txBody>
                  <a:tcPr anchor="ctr"/>
                </a:tc>
                <a:extLst>
                  <a:ext uri="{0D108BD9-81ED-4DB2-BD59-A6C34878D82A}">
                    <a16:rowId xmlns:a16="http://schemas.microsoft.com/office/drawing/2014/main" val="2743381611"/>
                  </a:ext>
                </a:extLst>
              </a:tr>
              <a:tr h="2412516">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r>
                        <a:rPr lang="en-GB"/>
                        <a:t>Move to the left</a:t>
                      </a:r>
                    </a:p>
                  </a:txBody>
                  <a:tcPr/>
                </a:tc>
                <a:tc>
                  <a:txBody>
                    <a:bodyPr/>
                    <a:lstStyle/>
                    <a:p>
                      <a:pPr algn="ct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endParaRPr lang="en-GB"/>
                    </a:p>
                    <a:p>
                      <a:pPr lvl="0" algn="ctr">
                        <a:buNone/>
                      </a:pPr>
                      <a:r>
                        <a:rPr lang="en-GB"/>
                        <a:t>Move to the middle</a:t>
                      </a:r>
                    </a:p>
                  </a:txBody>
                  <a:tcPr/>
                </a:tc>
                <a:tc>
                  <a:txBody>
                    <a:bodyPr/>
                    <a:lstStyle/>
                    <a:p>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buNone/>
                      </a:pPr>
                      <a:endParaRPr lang="en-GB"/>
                    </a:p>
                    <a:p>
                      <a:pPr lvl="0" algn="r">
                        <a:buNone/>
                      </a:pPr>
                      <a:r>
                        <a:rPr lang="en-GB"/>
                        <a:t>Move to the right</a:t>
                      </a:r>
                    </a:p>
                  </a:txBody>
                  <a:tcPr/>
                </a:tc>
                <a:extLst>
                  <a:ext uri="{0D108BD9-81ED-4DB2-BD59-A6C34878D82A}">
                    <a16:rowId xmlns:a16="http://schemas.microsoft.com/office/drawing/2014/main" val="3567313419"/>
                  </a:ext>
                </a:extLst>
              </a:tr>
            </a:tbl>
          </a:graphicData>
        </a:graphic>
      </p:graphicFrame>
      <p:pic>
        <p:nvPicPr>
          <p:cNvPr id="6" name="Picture 6" descr="Shape, arrow&#10;&#10;Description automatically generated">
            <a:extLst>
              <a:ext uri="{FF2B5EF4-FFF2-40B4-BE49-F238E27FC236}">
                <a16:creationId xmlns:a16="http://schemas.microsoft.com/office/drawing/2014/main" id="{735E9FF8-1592-850F-4FFA-B8816592ED43}"/>
              </a:ext>
            </a:extLst>
          </p:cNvPr>
          <p:cNvPicPr>
            <a:picLocks noChangeAspect="1"/>
          </p:cNvPicPr>
          <p:nvPr/>
        </p:nvPicPr>
        <p:blipFill>
          <a:blip r:embed="rId4"/>
          <a:stretch>
            <a:fillRect/>
          </a:stretch>
        </p:blipFill>
        <p:spPr>
          <a:xfrm>
            <a:off x="8389257" y="2692170"/>
            <a:ext cx="2743200" cy="2610612"/>
          </a:xfrm>
          <a:prstGeom prst="rect">
            <a:avLst/>
          </a:prstGeom>
        </p:spPr>
      </p:pic>
      <p:pic>
        <p:nvPicPr>
          <p:cNvPr id="7" name="Picture 6" descr="Shape, arrow&#10;&#10;Description automatically generated">
            <a:extLst>
              <a:ext uri="{FF2B5EF4-FFF2-40B4-BE49-F238E27FC236}">
                <a16:creationId xmlns:a16="http://schemas.microsoft.com/office/drawing/2014/main" id="{5E2CC156-89CD-8726-E4B8-C35312A2F2C9}"/>
              </a:ext>
            </a:extLst>
          </p:cNvPr>
          <p:cNvPicPr>
            <a:picLocks noChangeAspect="1"/>
          </p:cNvPicPr>
          <p:nvPr/>
        </p:nvPicPr>
        <p:blipFill>
          <a:blip r:embed="rId4"/>
          <a:stretch>
            <a:fillRect/>
          </a:stretch>
        </p:blipFill>
        <p:spPr>
          <a:xfrm rot="10800000">
            <a:off x="1325637" y="2607503"/>
            <a:ext cx="2743200" cy="2610612"/>
          </a:xfrm>
          <a:prstGeom prst="rect">
            <a:avLst/>
          </a:prstGeom>
        </p:spPr>
      </p:pic>
      <p:sp>
        <p:nvSpPr>
          <p:cNvPr id="9" name="Subtitle 8">
            <a:extLst>
              <a:ext uri="{FF2B5EF4-FFF2-40B4-BE49-F238E27FC236}">
                <a16:creationId xmlns:a16="http://schemas.microsoft.com/office/drawing/2014/main" id="{E255EE77-1B58-F962-272C-6EFE7DF28BD7}"/>
              </a:ext>
            </a:extLst>
          </p:cNvPr>
          <p:cNvSpPr>
            <a:spLocks noGrp="1"/>
          </p:cNvSpPr>
          <p:nvPr>
            <p:ph type="subTitle" idx="1"/>
          </p:nvPr>
        </p:nvSpPr>
        <p:spPr/>
        <p:txBody>
          <a:bodyPr vert="horz" lIns="91440" tIns="45720" rIns="91440" bIns="45720" rtlCol="0" anchor="t">
            <a:normAutofit/>
          </a:bodyPr>
          <a:lstStyle/>
          <a:p>
            <a:endParaRPr lang="en-GB"/>
          </a:p>
          <a:p>
            <a:endParaRPr lang="en-GB"/>
          </a:p>
          <a:p>
            <a:endParaRPr lang="en-GB"/>
          </a:p>
        </p:txBody>
      </p:sp>
      <p:grpSp>
        <p:nvGrpSpPr>
          <p:cNvPr id="13" name="Group 12">
            <a:extLst>
              <a:ext uri="{FF2B5EF4-FFF2-40B4-BE49-F238E27FC236}">
                <a16:creationId xmlns:a16="http://schemas.microsoft.com/office/drawing/2014/main" id="{8DBDC49A-8796-950E-C13C-8053F69A7619}"/>
              </a:ext>
            </a:extLst>
          </p:cNvPr>
          <p:cNvGrpSpPr/>
          <p:nvPr/>
        </p:nvGrpSpPr>
        <p:grpSpPr>
          <a:xfrm>
            <a:off x="5022653" y="3118453"/>
            <a:ext cx="2623933" cy="1684345"/>
            <a:chOff x="5022653" y="3118453"/>
            <a:chExt cx="2623933" cy="1684345"/>
          </a:xfrm>
        </p:grpSpPr>
        <p:pic>
          <p:nvPicPr>
            <p:cNvPr id="11" name="Picture 6" descr="Shape, arrow&#10;&#10;Description automatically generated">
              <a:extLst>
                <a:ext uri="{FF2B5EF4-FFF2-40B4-BE49-F238E27FC236}">
                  <a16:creationId xmlns:a16="http://schemas.microsoft.com/office/drawing/2014/main" id="{0A2C5284-0AAA-E0B6-7019-649118BB94B2}"/>
                </a:ext>
              </a:extLst>
            </p:cNvPr>
            <p:cNvPicPr>
              <a:picLocks noChangeAspect="1"/>
            </p:cNvPicPr>
            <p:nvPr/>
          </p:nvPicPr>
          <p:blipFill rotWithShape="1">
            <a:blip r:embed="rId4"/>
            <a:srcRect l="56195" t="-465" r="-443"/>
            <a:stretch/>
          </p:blipFill>
          <p:spPr>
            <a:xfrm rot="16200000">
              <a:off x="5728304" y="2413979"/>
              <a:ext cx="1213808" cy="2622756"/>
            </a:xfrm>
            <a:prstGeom prst="rect">
              <a:avLst/>
            </a:prstGeom>
          </p:spPr>
        </p:pic>
        <p:pic>
          <p:nvPicPr>
            <p:cNvPr id="12" name="Picture 6" descr="Shape, arrow&#10;&#10;Description automatically generated">
              <a:extLst>
                <a:ext uri="{FF2B5EF4-FFF2-40B4-BE49-F238E27FC236}">
                  <a16:creationId xmlns:a16="http://schemas.microsoft.com/office/drawing/2014/main" id="{31263D4A-8821-6EEE-796F-7273E6024784}"/>
                </a:ext>
              </a:extLst>
            </p:cNvPr>
            <p:cNvPicPr>
              <a:picLocks noChangeAspect="1"/>
            </p:cNvPicPr>
            <p:nvPr/>
          </p:nvPicPr>
          <p:blipFill rotWithShape="1">
            <a:blip r:embed="rId4"/>
            <a:srcRect t="-465" r="80088"/>
            <a:stretch/>
          </p:blipFill>
          <p:spPr>
            <a:xfrm rot="-5400000">
              <a:off x="6060923" y="3218312"/>
              <a:ext cx="546216" cy="2622756"/>
            </a:xfrm>
            <a:prstGeom prst="rect">
              <a:avLst/>
            </a:prstGeom>
          </p:spPr>
        </p:pic>
      </p:grpSp>
    </p:spTree>
    <p:extLst>
      <p:ext uri="{BB962C8B-B14F-4D97-AF65-F5344CB8AC3E}">
        <p14:creationId xmlns:p14="http://schemas.microsoft.com/office/powerpoint/2010/main" val="1139411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C9500-A957-7009-3758-9F70411A9AB6}"/>
              </a:ext>
            </a:extLst>
          </p:cNvPr>
          <p:cNvSpPr>
            <a:spLocks noGrp="1"/>
          </p:cNvSpPr>
          <p:nvPr>
            <p:ph type="ctrTitle"/>
          </p:nvPr>
        </p:nvSpPr>
        <p:spPr>
          <a:xfrm>
            <a:off x="1073604" y="2506209"/>
            <a:ext cx="10363200" cy="2387600"/>
          </a:xfrm>
        </p:spPr>
        <p:txBody>
          <a:bodyPr>
            <a:noAutofit/>
          </a:bodyPr>
          <a:lstStyle/>
          <a:p>
            <a:r>
              <a:rPr lang="en-GB" sz="3200">
                <a:latin typeface="+mn-lt"/>
              </a:rPr>
              <a:t>These stats are the stark realities of life as a refugee. Research has shown that these stats are where they are because </a:t>
            </a:r>
            <a:r>
              <a:rPr lang="en-GB" sz="3200" b="0" i="0">
                <a:effectLst/>
                <a:latin typeface="+mn-lt"/>
              </a:rPr>
              <a:t>the increased vulnerability to mental health problems that refugees and asylum seekers face is linked to </a:t>
            </a:r>
            <a:r>
              <a:rPr lang="en-GB" sz="3200" b="1" i="0">
                <a:effectLst/>
                <a:latin typeface="+mn-lt"/>
              </a:rPr>
              <a:t>pre-migration experiences</a:t>
            </a:r>
            <a:r>
              <a:rPr lang="en-GB" sz="3200" b="0" i="0">
                <a:effectLst/>
                <a:latin typeface="+mn-lt"/>
              </a:rPr>
              <a:t> (such as war trauma, sexual abuse or discrimination) and </a:t>
            </a:r>
            <a:r>
              <a:rPr lang="en-GB" sz="3200" b="1" i="0">
                <a:effectLst/>
                <a:latin typeface="+mn-lt"/>
              </a:rPr>
              <a:t>post-migration conditions</a:t>
            </a:r>
            <a:r>
              <a:rPr lang="en-GB" sz="3200" b="0" i="0">
                <a:effectLst/>
                <a:latin typeface="+mn-lt"/>
              </a:rPr>
              <a:t> (such as separation from family, difficulties with asylum procedures, financial problems and poor housing)</a:t>
            </a:r>
            <a:endParaRPr lang="en-GB" sz="3200">
              <a:latin typeface="+mn-lt"/>
            </a:endParaRPr>
          </a:p>
        </p:txBody>
      </p:sp>
    </p:spTree>
    <p:extLst>
      <p:ext uri="{BB962C8B-B14F-4D97-AF65-F5344CB8AC3E}">
        <p14:creationId xmlns:p14="http://schemas.microsoft.com/office/powerpoint/2010/main" val="3323080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Clock with solid fill">
            <a:extLst>
              <a:ext uri="{FF2B5EF4-FFF2-40B4-BE49-F238E27FC236}">
                <a16:creationId xmlns:a16="http://schemas.microsoft.com/office/drawing/2014/main" id="{42BCD545-FEBF-A5BB-A5BD-2F1FD1B64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159" y="1654936"/>
            <a:ext cx="1774064" cy="1774064"/>
          </a:xfrm>
          <a:prstGeom prst="rect">
            <a:avLst/>
          </a:prstGeom>
        </p:spPr>
      </p:pic>
      <p:sp>
        <p:nvSpPr>
          <p:cNvPr id="10" name="TextBox 9">
            <a:extLst>
              <a:ext uri="{FF2B5EF4-FFF2-40B4-BE49-F238E27FC236}">
                <a16:creationId xmlns:a16="http://schemas.microsoft.com/office/drawing/2014/main" id="{3CB04499-9AFC-9284-504B-54CEB4DEE2CC}"/>
              </a:ext>
            </a:extLst>
          </p:cNvPr>
          <p:cNvSpPr txBox="1"/>
          <p:nvPr/>
        </p:nvSpPr>
        <p:spPr>
          <a:xfrm>
            <a:off x="791571" y="3364404"/>
            <a:ext cx="1931392"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800">
                <a:solidFill>
                  <a:srgbClr val="000000"/>
                </a:solidFill>
                <a:latin typeface="Segoe UI" panose="020B0502040204020203" pitchFamily="34" charset="0"/>
              </a:rPr>
              <a:t>15</a:t>
            </a:r>
            <a:r>
              <a:rPr kumimoji="0" lang="en-GB"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minutes</a:t>
            </a:r>
          </a:p>
        </p:txBody>
      </p:sp>
      <p:cxnSp>
        <p:nvCxnSpPr>
          <p:cNvPr id="13" name="Straight Connector 12">
            <a:extLst>
              <a:ext uri="{FF2B5EF4-FFF2-40B4-BE49-F238E27FC236}">
                <a16:creationId xmlns:a16="http://schemas.microsoft.com/office/drawing/2014/main" id="{47BEA1D2-6F23-CDA1-F6E4-A7B26874964E}"/>
              </a:ext>
            </a:extLst>
          </p:cNvPr>
          <p:cNvCxnSpPr/>
          <p:nvPr/>
        </p:nvCxnSpPr>
        <p:spPr>
          <a:xfrm>
            <a:off x="3400022" y="1239928"/>
            <a:ext cx="0" cy="38665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5822BFB-A1B3-3FE4-6E33-03E204EA19D4}"/>
              </a:ext>
            </a:extLst>
          </p:cNvPr>
          <p:cNvSpPr txBox="1"/>
          <p:nvPr/>
        </p:nvSpPr>
        <p:spPr>
          <a:xfrm>
            <a:off x="3430762" y="1878580"/>
            <a:ext cx="8051437" cy="224676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Montserrat" panose="00000500000000000000" pitchFamily="2" charset="0"/>
                <a:ea typeface="+mn-ea"/>
                <a:cs typeface="Calibri" panose="020F0502020204030204" pitchFamily="34" charset="0"/>
              </a:rPr>
              <a:t>In groups discuss what the barriers to co-production with refugees 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Montserrat" panose="00000500000000000000" pitchFamily="2" charset="0"/>
              <a:ea typeface="+mn-ea"/>
              <a:cs typeface="Calibri" panose="020F0502020204030204" pitchFamily="34" charset="0"/>
            </a:endParaRPr>
          </a:p>
        </p:txBody>
      </p:sp>
    </p:spTree>
    <p:extLst>
      <p:ext uri="{BB962C8B-B14F-4D97-AF65-F5344CB8AC3E}">
        <p14:creationId xmlns:p14="http://schemas.microsoft.com/office/powerpoint/2010/main" val="2600339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Clock with solid fill">
            <a:extLst>
              <a:ext uri="{FF2B5EF4-FFF2-40B4-BE49-F238E27FC236}">
                <a16:creationId xmlns:a16="http://schemas.microsoft.com/office/drawing/2014/main" id="{42BCD545-FEBF-A5BB-A5BD-2F1FD1B64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159" y="1654936"/>
            <a:ext cx="1774064" cy="1774064"/>
          </a:xfrm>
          <a:prstGeom prst="rect">
            <a:avLst/>
          </a:prstGeom>
        </p:spPr>
      </p:pic>
      <p:sp>
        <p:nvSpPr>
          <p:cNvPr id="10" name="TextBox 9">
            <a:extLst>
              <a:ext uri="{FF2B5EF4-FFF2-40B4-BE49-F238E27FC236}">
                <a16:creationId xmlns:a16="http://schemas.microsoft.com/office/drawing/2014/main" id="{3CB04499-9AFC-9284-504B-54CEB4DEE2CC}"/>
              </a:ext>
            </a:extLst>
          </p:cNvPr>
          <p:cNvSpPr txBox="1"/>
          <p:nvPr/>
        </p:nvSpPr>
        <p:spPr>
          <a:xfrm>
            <a:off x="791571" y="3364404"/>
            <a:ext cx="1931392"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800">
                <a:solidFill>
                  <a:srgbClr val="000000"/>
                </a:solidFill>
                <a:latin typeface="Segoe UI" panose="020B0502040204020203" pitchFamily="34" charset="0"/>
              </a:rPr>
              <a:t>20</a:t>
            </a:r>
            <a:r>
              <a:rPr kumimoji="0" lang="en-GB"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minutes</a:t>
            </a:r>
          </a:p>
        </p:txBody>
      </p:sp>
      <p:cxnSp>
        <p:nvCxnSpPr>
          <p:cNvPr id="13" name="Straight Connector 12">
            <a:extLst>
              <a:ext uri="{FF2B5EF4-FFF2-40B4-BE49-F238E27FC236}">
                <a16:creationId xmlns:a16="http://schemas.microsoft.com/office/drawing/2014/main" id="{47BEA1D2-6F23-CDA1-F6E4-A7B26874964E}"/>
              </a:ext>
            </a:extLst>
          </p:cNvPr>
          <p:cNvCxnSpPr/>
          <p:nvPr/>
        </p:nvCxnSpPr>
        <p:spPr>
          <a:xfrm>
            <a:off x="3400022" y="1239928"/>
            <a:ext cx="0" cy="38665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67E0D94-D17A-D43B-85BE-6060E40F474D}"/>
              </a:ext>
            </a:extLst>
          </p:cNvPr>
          <p:cNvSpPr txBox="1"/>
          <p:nvPr/>
        </p:nvSpPr>
        <p:spPr>
          <a:xfrm>
            <a:off x="3430762" y="1878580"/>
            <a:ext cx="8051437" cy="224676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Montserrat" panose="00000500000000000000" pitchFamily="2" charset="0"/>
                <a:ea typeface="+mn-ea"/>
                <a:cs typeface="Calibri" panose="020F0502020204030204" pitchFamily="34" charset="0"/>
              </a:rPr>
              <a:t>In groups discuss what a good mental health support service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Montserrat" panose="00000500000000000000" pitchFamily="2" charset="0"/>
              <a:ea typeface="+mn-ea"/>
              <a:cs typeface="Calibri" panose="020F0502020204030204" pitchFamily="34" charset="0"/>
            </a:endParaRPr>
          </a:p>
        </p:txBody>
      </p:sp>
    </p:spTree>
    <p:extLst>
      <p:ext uri="{BB962C8B-B14F-4D97-AF65-F5344CB8AC3E}">
        <p14:creationId xmlns:p14="http://schemas.microsoft.com/office/powerpoint/2010/main" val="2523563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331E90-8F52-5183-D569-E5F2DAF8E744}"/>
              </a:ext>
            </a:extLst>
          </p:cNvPr>
          <p:cNvSpPr txBox="1"/>
          <p:nvPr/>
        </p:nvSpPr>
        <p:spPr>
          <a:xfrm>
            <a:off x="3560046" y="2774417"/>
            <a:ext cx="683752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Montserrat "/>
                <a:ea typeface="+mn-ea"/>
                <a:cs typeface="+mn-cs"/>
              </a:rPr>
              <a:t>Any reflections?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Montserrat "/>
              <a:ea typeface="+mn-ea"/>
              <a:cs typeface="+mn-cs"/>
            </a:endParaRPr>
          </a:p>
        </p:txBody>
      </p:sp>
    </p:spTree>
    <p:extLst>
      <p:ext uri="{BB962C8B-B14F-4D97-AF65-F5344CB8AC3E}">
        <p14:creationId xmlns:p14="http://schemas.microsoft.com/office/powerpoint/2010/main" val="2495371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F66-21CD-C8E7-4519-1767DF480621}"/>
              </a:ext>
            </a:extLst>
          </p:cNvPr>
          <p:cNvSpPr>
            <a:spLocks noGrp="1"/>
          </p:cNvSpPr>
          <p:nvPr>
            <p:ph type="ctrTitle"/>
          </p:nvPr>
        </p:nvSpPr>
        <p:spPr>
          <a:xfrm>
            <a:off x="334276" y="2509668"/>
            <a:ext cx="9724123" cy="793796"/>
          </a:xfrm>
        </p:spPr>
        <p:txBody>
          <a:bodyPr>
            <a:noAutofit/>
          </a:bodyPr>
          <a:lstStyle/>
          <a:p>
            <a:r>
              <a:rPr lang="en-GB" sz="4800" b="1">
                <a:latin typeface="Montserrat"/>
              </a:rPr>
              <a:t>Close</a:t>
            </a:r>
          </a:p>
        </p:txBody>
      </p:sp>
      <p:sp>
        <p:nvSpPr>
          <p:cNvPr id="3" name="Subtitle 2">
            <a:extLst>
              <a:ext uri="{FF2B5EF4-FFF2-40B4-BE49-F238E27FC236}">
                <a16:creationId xmlns:a16="http://schemas.microsoft.com/office/drawing/2014/main" id="{1C5569F3-0DDF-D3B9-DE80-1FAFAD6FE4DF}"/>
              </a:ext>
            </a:extLst>
          </p:cNvPr>
          <p:cNvSpPr>
            <a:spLocks noGrp="1"/>
          </p:cNvSpPr>
          <p:nvPr>
            <p:ph type="subTitle" idx="1"/>
          </p:nvPr>
        </p:nvSpPr>
        <p:spPr>
          <a:xfrm>
            <a:off x="334276" y="3554537"/>
            <a:ext cx="9518560" cy="924996"/>
          </a:xfrm>
        </p:spPr>
        <p:txBody>
          <a:bodyPr vert="horz" lIns="91440" tIns="45720" rIns="91440" bIns="45720" rtlCol="0" anchor="t">
            <a:noAutofit/>
          </a:bodyPr>
          <a:lstStyle/>
          <a:p>
            <a:r>
              <a:rPr lang="en-GB" sz="2400" b="0">
                <a:latin typeface="Montserrat"/>
              </a:rPr>
              <a:t>Matt Milarski</a:t>
            </a:r>
          </a:p>
          <a:p>
            <a:r>
              <a:rPr lang="en-GB" sz="2400" b="0">
                <a:latin typeface="Montserrat"/>
              </a:rPr>
              <a:t>Senior Quality Improvement adviser</a:t>
            </a:r>
          </a:p>
          <a:p>
            <a:r>
              <a:rPr lang="en-GB" sz="2400" b="0">
                <a:latin typeface="Montserrat"/>
              </a:rPr>
              <a:t>NCCMH</a:t>
            </a:r>
          </a:p>
          <a:p>
            <a:endParaRPr lang="en-GB" sz="2400"/>
          </a:p>
        </p:txBody>
      </p:sp>
    </p:spTree>
    <p:extLst>
      <p:ext uri="{BB962C8B-B14F-4D97-AF65-F5344CB8AC3E}">
        <p14:creationId xmlns:p14="http://schemas.microsoft.com/office/powerpoint/2010/main" val="378435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F42944-5F78-EA6C-C3B0-4393AD9783B9}"/>
              </a:ext>
            </a:extLst>
          </p:cNvPr>
          <p:cNvSpPr/>
          <p:nvPr/>
        </p:nvSpPr>
        <p:spPr>
          <a:xfrm>
            <a:off x="0" y="5658323"/>
            <a:ext cx="3780148" cy="129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ED0EFAB3-1BFD-4BFE-94C6-976E9917123E}"/>
              </a:ext>
            </a:extLst>
          </p:cNvPr>
          <p:cNvSpPr>
            <a:spLocks noGrp="1"/>
          </p:cNvSpPr>
          <p:nvPr>
            <p:ph type="title"/>
          </p:nvPr>
        </p:nvSpPr>
        <p:spPr>
          <a:xfrm>
            <a:off x="468958" y="217504"/>
            <a:ext cx="11254084" cy="11655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GB" sz="3600" b="1">
                <a:solidFill>
                  <a:schemeClr val="tx1"/>
                </a:solidFill>
              </a:rPr>
              <a:t>Optional drop-in sessions</a:t>
            </a:r>
          </a:p>
        </p:txBody>
      </p:sp>
      <p:graphicFrame>
        <p:nvGraphicFramePr>
          <p:cNvPr id="3" name="Table 2">
            <a:extLst>
              <a:ext uri="{FF2B5EF4-FFF2-40B4-BE49-F238E27FC236}">
                <a16:creationId xmlns:a16="http://schemas.microsoft.com/office/drawing/2014/main" id="{6A97729F-D4BC-7AC5-333A-EA359FD6D0D5}"/>
              </a:ext>
            </a:extLst>
          </p:cNvPr>
          <p:cNvGraphicFramePr>
            <a:graphicFrameLocks noGrp="1"/>
          </p:cNvGraphicFramePr>
          <p:nvPr>
            <p:extLst>
              <p:ext uri="{D42A27DB-BD31-4B8C-83A1-F6EECF244321}">
                <p14:modId xmlns:p14="http://schemas.microsoft.com/office/powerpoint/2010/main" val="3549449603"/>
              </p:ext>
            </p:extLst>
          </p:nvPr>
        </p:nvGraphicFramePr>
        <p:xfrm>
          <a:off x="630363" y="2114964"/>
          <a:ext cx="10355922" cy="1981200"/>
        </p:xfrm>
        <a:graphic>
          <a:graphicData uri="http://schemas.openxmlformats.org/drawingml/2006/table">
            <a:tbl>
              <a:tblPr/>
              <a:tblGrid>
                <a:gridCol w="2216150">
                  <a:extLst>
                    <a:ext uri="{9D8B030D-6E8A-4147-A177-3AD203B41FA5}">
                      <a16:colId xmlns:a16="http://schemas.microsoft.com/office/drawing/2014/main" val="3136583651"/>
                    </a:ext>
                  </a:extLst>
                </a:gridCol>
                <a:gridCol w="5447943">
                  <a:extLst>
                    <a:ext uri="{9D8B030D-6E8A-4147-A177-3AD203B41FA5}">
                      <a16:colId xmlns:a16="http://schemas.microsoft.com/office/drawing/2014/main" val="3118630345"/>
                    </a:ext>
                  </a:extLst>
                </a:gridCol>
                <a:gridCol w="2691829">
                  <a:extLst>
                    <a:ext uri="{9D8B030D-6E8A-4147-A177-3AD203B41FA5}">
                      <a16:colId xmlns:a16="http://schemas.microsoft.com/office/drawing/2014/main" val="1782794802"/>
                    </a:ext>
                  </a:extLst>
                </a:gridCol>
              </a:tblGrid>
              <a:tr h="0">
                <a:tc>
                  <a:txBody>
                    <a:bodyPr/>
                    <a:lstStyle/>
                    <a:p>
                      <a:pPr algn="ctr" rtl="0" fontAlgn="base"/>
                      <a:r>
                        <a:rPr lang="en-GB" sz="1600" b="1" i="0">
                          <a:solidFill>
                            <a:srgbClr val="FFFFFF"/>
                          </a:solidFill>
                          <a:effectLst/>
                          <a:latin typeface="+mn-lt"/>
                        </a:rPr>
                        <a:t>Time </a:t>
                      </a:r>
                      <a:r>
                        <a:rPr lang="en-GB" sz="1600" b="0" i="0">
                          <a:solidFill>
                            <a:srgbClr val="FFFFFF"/>
                          </a:solidFill>
                          <a:effectLst/>
                          <a:latin typeface="+mn-lt"/>
                        </a:rPr>
                        <a:t> </a:t>
                      </a:r>
                      <a:endParaRPr lang="en-GB" sz="1600" b="0" i="0">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58E"/>
                    </a:solidFill>
                  </a:tcPr>
                </a:tc>
                <a:tc>
                  <a:txBody>
                    <a:bodyPr/>
                    <a:lstStyle/>
                    <a:p>
                      <a:pPr algn="ctr" rtl="0" fontAlgn="base"/>
                      <a:r>
                        <a:rPr lang="en-GB" sz="1600" b="1" i="0">
                          <a:solidFill>
                            <a:srgbClr val="FFFFFF"/>
                          </a:solidFill>
                          <a:effectLst/>
                          <a:latin typeface="+mn-lt"/>
                        </a:rPr>
                        <a:t>Optional drop-in sessions</a:t>
                      </a:r>
                      <a:r>
                        <a:rPr lang="en-GB" sz="1600" b="0" i="0">
                          <a:solidFill>
                            <a:srgbClr val="FFFFFF"/>
                          </a:solidFill>
                          <a:effectLst/>
                          <a:latin typeface="+mn-lt"/>
                        </a:rPr>
                        <a:t> </a:t>
                      </a:r>
                      <a:endParaRPr lang="en-GB" sz="1600" b="0" i="0">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58E"/>
                    </a:solidFill>
                  </a:tcPr>
                </a:tc>
                <a:tc>
                  <a:txBody>
                    <a:bodyPr/>
                    <a:lstStyle/>
                    <a:p>
                      <a:pPr algn="ctr" rtl="0" fontAlgn="base"/>
                      <a:r>
                        <a:rPr lang="en-GB" sz="1600" b="1" i="0">
                          <a:solidFill>
                            <a:srgbClr val="FFFFFF"/>
                          </a:solidFill>
                          <a:effectLst/>
                          <a:latin typeface="+mn-lt"/>
                        </a:rPr>
                        <a:t>Room</a:t>
                      </a:r>
                      <a:endParaRPr lang="en-GB" sz="1600" b="0" i="0">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58E"/>
                    </a:solidFill>
                  </a:tcPr>
                </a:tc>
                <a:extLst>
                  <a:ext uri="{0D108BD9-81ED-4DB2-BD59-A6C34878D82A}">
                    <a16:rowId xmlns:a16="http://schemas.microsoft.com/office/drawing/2014/main" val="2027359795"/>
                  </a:ext>
                </a:extLst>
              </a:tr>
              <a:tr h="196850">
                <a:tc rowSpan="2">
                  <a:txBody>
                    <a:bodyPr/>
                    <a:lstStyle/>
                    <a:p>
                      <a:pPr algn="l" rtl="0" fontAlgn="base"/>
                      <a:r>
                        <a:rPr lang="en-GB" sz="1600" b="0" i="0">
                          <a:effectLst/>
                          <a:latin typeface="+mn-lt"/>
                        </a:rPr>
                        <a:t>From 15:00 </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E6E6"/>
                    </a:solidFill>
                  </a:tcPr>
                </a:tc>
                <a:tc>
                  <a:txBody>
                    <a:bodyPr/>
                    <a:lstStyle/>
                    <a:p>
                      <a:pPr algn="l" rtl="0" fontAlgn="base"/>
                      <a:r>
                        <a:rPr lang="en-GB" sz="1600" b="1" i="0">
                          <a:effectLst/>
                          <a:latin typeface="+mn-lt"/>
                        </a:rPr>
                        <a:t>AMHE teams</a:t>
                      </a:r>
                      <a:r>
                        <a:rPr lang="en-GB" sz="1600" b="0" i="0">
                          <a:effectLst/>
                          <a:latin typeface="+mn-lt"/>
                        </a:rPr>
                        <a:t> </a:t>
                      </a:r>
                    </a:p>
                    <a:p>
                      <a:pPr algn="l" rtl="0" fontAlgn="base"/>
                      <a:r>
                        <a:rPr lang="en-GB" sz="1600" b="0" i="0">
                          <a:effectLst/>
                          <a:latin typeface="+mn-lt"/>
                        </a:rPr>
                        <a:t>Time to catch up with a coach, ask questions, think about your work or do some more planning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E6E6"/>
                    </a:solidFill>
                  </a:tcPr>
                </a:tc>
                <a:tc>
                  <a:txBody>
                    <a:bodyPr/>
                    <a:lstStyle/>
                    <a:p>
                      <a:pPr algn="l" rtl="0" fontAlgn="base"/>
                      <a:endParaRPr lang="en-GB" sz="1600" b="0" i="0">
                        <a:effectLst/>
                        <a:latin typeface="+mn-lt"/>
                      </a:endParaRPr>
                    </a:p>
                    <a:p>
                      <a:pPr algn="ctr" rtl="0" fontAlgn="base"/>
                      <a:r>
                        <a:rPr lang="en-GB" sz="1600" b="0" i="0">
                          <a:effectLst/>
                          <a:latin typeface="+mn-lt"/>
                        </a:rPr>
                        <a:t>1.7</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438572869"/>
                  </a:ext>
                </a:extLst>
              </a:tr>
              <a:tr h="196850">
                <a:tc vMerge="1">
                  <a:txBody>
                    <a:bodyPr/>
                    <a:lstStyle/>
                    <a:p>
                      <a:endParaRPr lang="en-GB"/>
                    </a:p>
                  </a:txBody>
                  <a:tcPr/>
                </a:tc>
                <a:tc>
                  <a:txBody>
                    <a:bodyPr/>
                    <a:lstStyle/>
                    <a:p>
                      <a:pPr algn="l" rtl="0" fontAlgn="base"/>
                      <a:r>
                        <a:rPr lang="en-GB" sz="1600" b="1" i="0">
                          <a:effectLst/>
                          <a:latin typeface="+mn-lt"/>
                        </a:rPr>
                        <a:t>Reflecting on the day</a:t>
                      </a:r>
                      <a:r>
                        <a:rPr lang="en-GB" sz="1600" b="0" i="0">
                          <a:effectLst/>
                          <a:latin typeface="+mn-lt"/>
                        </a:rPr>
                        <a:t> </a:t>
                      </a:r>
                    </a:p>
                    <a:p>
                      <a:pPr algn="l" rtl="0" fontAlgn="base"/>
                      <a:r>
                        <a:rPr lang="en-GB" sz="1600" b="0" i="0">
                          <a:effectLst/>
                          <a:latin typeface="+mn-lt"/>
                        </a:rPr>
                        <a:t>An invitation to talk, share and reflect on the day itself or any of the topics explored </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E6E6"/>
                    </a:solidFill>
                  </a:tcPr>
                </a:tc>
                <a:tc>
                  <a:txBody>
                    <a:bodyPr/>
                    <a:lstStyle/>
                    <a:p>
                      <a:pPr algn="ctr" rtl="0" fontAlgn="base"/>
                      <a:r>
                        <a:rPr lang="en-GB" sz="1600" b="0" i="0">
                          <a:effectLst/>
                          <a:latin typeface="+mn-lt"/>
                        </a:rPr>
                        <a:t>1.1</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155024707"/>
                  </a:ext>
                </a:extLst>
              </a:tr>
            </a:tbl>
          </a:graphicData>
        </a:graphic>
      </p:graphicFrame>
    </p:spTree>
    <p:extLst>
      <p:ext uri="{BB962C8B-B14F-4D97-AF65-F5344CB8AC3E}">
        <p14:creationId xmlns:p14="http://schemas.microsoft.com/office/powerpoint/2010/main" val="412224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684365" y="-533218"/>
            <a:ext cx="8649393" cy="1523635"/>
          </a:xfrm>
        </p:spPr>
        <p:txBody>
          <a:bodyPr/>
          <a:lstStyle/>
          <a:p>
            <a:r>
              <a:rPr lang="en-US" sz="3200"/>
              <a:t>Progress and learning so far  </a:t>
            </a:r>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a:xfrm>
            <a:off x="684365" y="1269764"/>
            <a:ext cx="9092739" cy="5066844"/>
          </a:xfrm>
        </p:spPr>
        <p:txBody>
          <a:bodyPr>
            <a:normAutofit fontScale="92500" lnSpcReduction="20000"/>
          </a:bodyPr>
          <a:lstStyle/>
          <a:p>
            <a:r>
              <a:rPr lang="en-US"/>
              <a:t>Extensive outreach work with community members and grassroots </a:t>
            </a:r>
            <a:r>
              <a:rPr lang="en-US" err="1"/>
              <a:t>organisations</a:t>
            </a:r>
            <a:r>
              <a:rPr lang="en-US"/>
              <a:t> </a:t>
            </a:r>
          </a:p>
          <a:p>
            <a:pPr lvl="2"/>
            <a:r>
              <a:rPr lang="en-US"/>
              <a:t>Southampton and Winchester Visitors Group </a:t>
            </a:r>
          </a:p>
          <a:p>
            <a:pPr lvl="2"/>
            <a:r>
              <a:rPr lang="en-GB"/>
              <a:t>CLEAR Project </a:t>
            </a:r>
          </a:p>
          <a:p>
            <a:pPr lvl="2"/>
            <a:r>
              <a:rPr lang="en-GB"/>
              <a:t>Two Saints </a:t>
            </a:r>
          </a:p>
          <a:p>
            <a:pPr lvl="2"/>
            <a:r>
              <a:rPr lang="en-GB"/>
              <a:t>Southampton Action</a:t>
            </a:r>
          </a:p>
          <a:p>
            <a:pPr lvl="2"/>
            <a:r>
              <a:rPr lang="en-US"/>
              <a:t>Red Cross</a:t>
            </a:r>
          </a:p>
          <a:p>
            <a:endParaRPr lang="en-US"/>
          </a:p>
          <a:p>
            <a:r>
              <a:rPr lang="en-US"/>
              <a:t>Great need for specific trauma informed support</a:t>
            </a:r>
          </a:p>
          <a:p>
            <a:pPr marL="10584" indent="0">
              <a:buNone/>
            </a:pPr>
            <a:endParaRPr lang="en-US"/>
          </a:p>
          <a:p>
            <a:r>
              <a:rPr lang="en-US"/>
              <a:t>Language barriers and terminology </a:t>
            </a:r>
          </a:p>
          <a:p>
            <a:endParaRPr lang="en-US"/>
          </a:p>
          <a:p>
            <a:r>
              <a:rPr lang="en-US"/>
              <a:t>Cultural competence </a:t>
            </a:r>
          </a:p>
          <a:p>
            <a:endParaRPr lang="en-US"/>
          </a:p>
          <a:p>
            <a:r>
              <a:rPr lang="en-US"/>
              <a:t>Wellbeing of staff and volunteers in the refugee and asylum sector</a:t>
            </a:r>
          </a:p>
          <a:p>
            <a:endParaRPr lang="en-US"/>
          </a:p>
          <a:p>
            <a:endParaRPr lang="en-US"/>
          </a:p>
          <a:p>
            <a:endParaRPr lang="en-US"/>
          </a:p>
          <a:p>
            <a:endParaRPr lang="en-US"/>
          </a:p>
        </p:txBody>
      </p:sp>
    </p:spTree>
    <p:extLst>
      <p:ext uri="{BB962C8B-B14F-4D97-AF65-F5344CB8AC3E}">
        <p14:creationId xmlns:p14="http://schemas.microsoft.com/office/powerpoint/2010/main" val="55932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476312" y="-370335"/>
            <a:ext cx="8649393" cy="1523635"/>
          </a:xfrm>
        </p:spPr>
        <p:txBody>
          <a:bodyPr/>
          <a:lstStyle/>
          <a:p>
            <a:r>
              <a:rPr lang="en-GB" sz="3200"/>
              <a:t>Achievements so far and next steps</a:t>
            </a:r>
            <a:endParaRPr lang="en-US" sz="3200"/>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a:xfrm>
            <a:off x="476311" y="1115573"/>
            <a:ext cx="9092739" cy="4662375"/>
          </a:xfrm>
        </p:spPr>
        <p:txBody>
          <a:bodyPr>
            <a:normAutofit/>
          </a:bodyPr>
          <a:lstStyle/>
          <a:p>
            <a:pPr marL="10584" indent="0">
              <a:buNone/>
            </a:pPr>
            <a:endParaRPr lang="en-US" sz="2133"/>
          </a:p>
          <a:p>
            <a:r>
              <a:rPr lang="en-US" sz="2133"/>
              <a:t>Pilot Wellbeing Support Group from our Mayfield Nurseries Wellbeing Centre </a:t>
            </a:r>
          </a:p>
          <a:p>
            <a:endParaRPr lang="en-US" sz="2133"/>
          </a:p>
          <a:p>
            <a:r>
              <a:rPr lang="en-US" sz="2133"/>
              <a:t>Offering free workplace wellbeing training to local organisations supporting refugees and asylum seekers </a:t>
            </a:r>
          </a:p>
          <a:p>
            <a:pPr marL="10583" indent="0">
              <a:buNone/>
            </a:pPr>
            <a:endParaRPr lang="en-US" sz="2133"/>
          </a:p>
          <a:p>
            <a:r>
              <a:rPr lang="en-US" sz="2133"/>
              <a:t>Community research </a:t>
            </a:r>
          </a:p>
          <a:p>
            <a:endParaRPr lang="en-US" sz="2133"/>
          </a:p>
          <a:p>
            <a:r>
              <a:rPr lang="en-US" sz="2133"/>
              <a:t>Closer collaboration with community members and local organisations to design more changes</a:t>
            </a:r>
          </a:p>
          <a:p>
            <a:endParaRPr lang="en-US" sz="2133"/>
          </a:p>
          <a:p>
            <a:r>
              <a:rPr lang="en-US" sz="2133"/>
              <a:t>Inviting community members and external staff to our EDI action group </a:t>
            </a:r>
          </a:p>
          <a:p>
            <a:endParaRPr lang="en-US" sz="2133"/>
          </a:p>
          <a:p>
            <a:endParaRPr lang="en-US" sz="2133"/>
          </a:p>
          <a:p>
            <a:pPr marL="10584" indent="0">
              <a:buNone/>
            </a:pPr>
            <a:endParaRPr lang="en-US" sz="2133"/>
          </a:p>
          <a:p>
            <a:endParaRPr lang="en-US" sz="2133"/>
          </a:p>
          <a:p>
            <a:pPr marL="10584" indent="0">
              <a:buNone/>
            </a:pPr>
            <a:endParaRPr lang="en-US" sz="2133"/>
          </a:p>
          <a:p>
            <a:endParaRPr lang="en-US" sz="1867"/>
          </a:p>
        </p:txBody>
      </p:sp>
      <p:sp>
        <p:nvSpPr>
          <p:cNvPr id="6" name="Title 1">
            <a:extLst>
              <a:ext uri="{FF2B5EF4-FFF2-40B4-BE49-F238E27FC236}">
                <a16:creationId xmlns:a16="http://schemas.microsoft.com/office/drawing/2014/main" id="{8D457A41-E500-409E-71F8-535A1F43D4CC}"/>
              </a:ext>
            </a:extLst>
          </p:cNvPr>
          <p:cNvSpPr txBox="1">
            <a:spLocks/>
          </p:cNvSpPr>
          <p:nvPr/>
        </p:nvSpPr>
        <p:spPr>
          <a:xfrm>
            <a:off x="476312" y="2405447"/>
            <a:ext cx="8649393" cy="1523635"/>
          </a:xfrm>
          <a:prstGeom prst="rect">
            <a:avLst/>
          </a:prstGeom>
        </p:spPr>
        <p:txBody>
          <a:bodyPr vert="horz" lIns="121920" tIns="60960" rIns="121920" bIns="6096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pPr defTabSz="914377"/>
            <a:endParaRPr lang="en-US" sz="2400">
              <a:solidFill>
                <a:srgbClr val="1300C1"/>
              </a:solidFill>
            </a:endParaRPr>
          </a:p>
        </p:txBody>
      </p:sp>
      <p:sp>
        <p:nvSpPr>
          <p:cNvPr id="7" name="Content Placeholder 2">
            <a:extLst>
              <a:ext uri="{FF2B5EF4-FFF2-40B4-BE49-F238E27FC236}">
                <a16:creationId xmlns:a16="http://schemas.microsoft.com/office/drawing/2014/main" id="{45018B35-FB61-C523-5B59-2350E98638FB}"/>
              </a:ext>
            </a:extLst>
          </p:cNvPr>
          <p:cNvSpPr txBox="1">
            <a:spLocks/>
          </p:cNvSpPr>
          <p:nvPr/>
        </p:nvSpPr>
        <p:spPr>
          <a:xfrm>
            <a:off x="457837" y="3929083"/>
            <a:ext cx="9092739" cy="2705843"/>
          </a:xfrm>
          <a:prstGeom prst="rect">
            <a:avLst/>
          </a:prstGeom>
        </p:spPr>
        <p:txBody>
          <a:bodyPr vert="horz" lIns="121920" tIns="60960" rIns="121920" bIns="6096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7708" indent="-347125" defTabSz="1439964">
              <a:spcAft>
                <a:spcPts val="800"/>
              </a:spcAft>
              <a:buClr>
                <a:srgbClr val="1300C1"/>
              </a:buClr>
              <a:tabLst>
                <a:tab pos="1439297" algn="l"/>
              </a:tabLst>
            </a:pPr>
            <a:endParaRPr lang="en-US" sz="2133">
              <a:solidFill>
                <a:srgbClr val="000000"/>
              </a:solidFill>
            </a:endParaRPr>
          </a:p>
          <a:p>
            <a:pPr marL="357708" indent="-347125" defTabSz="1439964">
              <a:spcAft>
                <a:spcPts val="800"/>
              </a:spcAft>
              <a:buClr>
                <a:srgbClr val="1300C1"/>
              </a:buClr>
              <a:tabLst>
                <a:tab pos="1439297" algn="l"/>
              </a:tabLst>
            </a:pPr>
            <a:endParaRPr lang="en-US" sz="2133">
              <a:solidFill>
                <a:srgbClr val="000000"/>
              </a:solidFill>
            </a:endParaRPr>
          </a:p>
          <a:p>
            <a:pPr marL="357708" indent="-347125" defTabSz="1439964">
              <a:spcAft>
                <a:spcPts val="800"/>
              </a:spcAft>
              <a:buClr>
                <a:srgbClr val="1300C1"/>
              </a:buClr>
              <a:tabLst>
                <a:tab pos="1439297" algn="l"/>
              </a:tabLst>
            </a:pPr>
            <a:endParaRPr lang="en-US" sz="2133">
              <a:solidFill>
                <a:srgbClr val="000000"/>
              </a:solidFill>
            </a:endParaRPr>
          </a:p>
          <a:p>
            <a:pPr marL="357708" indent="-347125" defTabSz="1439964">
              <a:spcAft>
                <a:spcPts val="800"/>
              </a:spcAft>
              <a:buClr>
                <a:srgbClr val="1300C1"/>
              </a:buClr>
              <a:tabLst>
                <a:tab pos="1439297" algn="l"/>
              </a:tabLst>
            </a:pPr>
            <a:endParaRPr lang="en-US" sz="1867">
              <a:solidFill>
                <a:srgbClr val="000000"/>
              </a:solidFill>
            </a:endParaRPr>
          </a:p>
        </p:txBody>
      </p:sp>
    </p:spTree>
    <p:extLst>
      <p:ext uri="{BB962C8B-B14F-4D97-AF65-F5344CB8AC3E}">
        <p14:creationId xmlns:p14="http://schemas.microsoft.com/office/powerpoint/2010/main" val="2368673879"/>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40.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Training presentat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MI Blueprint Board June 2021 amended" id="{646534CC-B1BA-48F7-B1F8-A46F106D099D}" vid="{CAD25ABE-6B80-43AB-8FFD-C1BDC5F9C050}"/>
    </a:ext>
  </a:extLst>
</a:theme>
</file>

<file path=ppt/theme/theme4.xml><?xml version="1.0" encoding="utf-8"?>
<a:theme xmlns:a="http://schemas.openxmlformats.org/drawingml/2006/main" name="Small colour bar">
  <a:themeElements>
    <a:clrScheme name="Enjoying work">
      <a:dk1>
        <a:sysClr val="windowText" lastClr="000000"/>
      </a:dk1>
      <a:lt1>
        <a:sysClr val="window" lastClr="FFFFFF"/>
      </a:lt1>
      <a:dk2>
        <a:srgbClr val="44546A"/>
      </a:dk2>
      <a:lt2>
        <a:srgbClr val="E7E6E6"/>
      </a:lt2>
      <a:accent1>
        <a:srgbClr val="066D8E"/>
      </a:accent1>
      <a:accent2>
        <a:srgbClr val="CC1B57"/>
      </a:accent2>
      <a:accent3>
        <a:srgbClr val="2A7160"/>
      </a:accent3>
      <a:accent4>
        <a:srgbClr val="F3936B"/>
      </a:accent4>
      <a:accent5>
        <a:srgbClr val="1A558E"/>
      </a:accent5>
      <a:accent6>
        <a:srgbClr val="85AEA4"/>
      </a:accent6>
      <a:hlink>
        <a:srgbClr val="1B4B40"/>
      </a:hlink>
      <a:folHlink>
        <a:srgbClr val="1B4B40"/>
      </a:folHlink>
    </a:clrScheme>
    <a:fontScheme name="Montserrat">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MI Blueprint Board June 2021 amended" id="{646534CC-B1BA-48F7-B1F8-A46F106D099D}" vid="{2DBB0E92-128C-4EC0-9578-1D91C8CA5897}"/>
    </a:ext>
  </a:extLst>
</a:theme>
</file>

<file path=ppt/theme/theme6.xml><?xml version="1.0" encoding="utf-8"?>
<a:theme xmlns:a="http://schemas.openxmlformats.org/drawingml/2006/main" name="Title pag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mall colour bar">
  <a:themeElements>
    <a:clrScheme name="Enjoying work">
      <a:dk1>
        <a:sysClr val="windowText" lastClr="000000"/>
      </a:dk1>
      <a:lt1>
        <a:sysClr val="window" lastClr="FFFFFF"/>
      </a:lt1>
      <a:dk2>
        <a:srgbClr val="44546A"/>
      </a:dk2>
      <a:lt2>
        <a:srgbClr val="E7E6E6"/>
      </a:lt2>
      <a:accent1>
        <a:srgbClr val="066D8E"/>
      </a:accent1>
      <a:accent2>
        <a:srgbClr val="CC1B57"/>
      </a:accent2>
      <a:accent3>
        <a:srgbClr val="2A7160"/>
      </a:accent3>
      <a:accent4>
        <a:srgbClr val="F3936B"/>
      </a:accent4>
      <a:accent5>
        <a:srgbClr val="1A558E"/>
      </a:accent5>
      <a:accent6>
        <a:srgbClr val="85AEA4"/>
      </a:accent6>
      <a:hlink>
        <a:srgbClr val="1B4B40"/>
      </a:hlink>
      <a:folHlink>
        <a:srgbClr val="1B4B40"/>
      </a:folHlink>
    </a:clrScheme>
    <a:fontScheme name="Montserrat">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Small colour bar">
  <a:themeElements>
    <a:clrScheme name="Enjoying work">
      <a:dk1>
        <a:sysClr val="windowText" lastClr="000000"/>
      </a:dk1>
      <a:lt1>
        <a:sysClr val="window" lastClr="FFFFFF"/>
      </a:lt1>
      <a:dk2>
        <a:srgbClr val="44546A"/>
      </a:dk2>
      <a:lt2>
        <a:srgbClr val="E7E6E6"/>
      </a:lt2>
      <a:accent1>
        <a:srgbClr val="066D8E"/>
      </a:accent1>
      <a:accent2>
        <a:srgbClr val="CC1B57"/>
      </a:accent2>
      <a:accent3>
        <a:srgbClr val="2A7160"/>
      </a:accent3>
      <a:accent4>
        <a:srgbClr val="F3936B"/>
      </a:accent4>
      <a:accent5>
        <a:srgbClr val="1A558E"/>
      </a:accent5>
      <a:accent6>
        <a:srgbClr val="85AEA4"/>
      </a:accent6>
      <a:hlink>
        <a:srgbClr val="1B4B40"/>
      </a:hlink>
      <a:folHlink>
        <a:srgbClr val="1B4B40"/>
      </a:folHlink>
    </a:clrScheme>
    <a:fontScheme name="Montserrat">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015D1F8647004A92DA652970A6AB7E" ma:contentTypeVersion="18" ma:contentTypeDescription="Create a new document." ma:contentTypeScope="" ma:versionID="18ffb276b2ea475dbd54fdae913d43d0">
  <xsd:schema xmlns:xsd="http://www.w3.org/2001/XMLSchema" xmlns:xs="http://www.w3.org/2001/XMLSchema" xmlns:p="http://schemas.microsoft.com/office/2006/metadata/properties" xmlns:ns1="http://schemas.microsoft.com/sharepoint/v3" xmlns:ns2="204c0b9e-ecb8-4366-9dc4-f3fd4f78f1c6" xmlns:ns3="58f7623f-e1ca-4e16-a2a3-0d629b2631e8" targetNamespace="http://schemas.microsoft.com/office/2006/metadata/properties" ma:root="true" ma:fieldsID="61e5a7840b370d2bd5c1b99f851f624d" ns1:_="" ns2:_="" ns3:_="">
    <xsd:import namespace="http://schemas.microsoft.com/sharepoint/v3"/>
    <xsd:import namespace="204c0b9e-ecb8-4366-9dc4-f3fd4f78f1c6"/>
    <xsd:import namespace="58f7623f-e1ca-4e16-a2a3-0d629b2631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c0b9e-ecb8-4366-9dc4-f3fd4f78f1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2f0454-6082-49d7-b32e-35d6b85bbae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f7623f-e1ca-4e16-a2a3-0d629b2631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cebf0ea-aa19-4a2c-bbd6-a6685e7a8bef}" ma:internalName="TaxCatchAll" ma:showField="CatchAllData" ma:web="58f7623f-e1ca-4e16-a2a3-0d629b263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04c0b9e-ecb8-4366-9dc4-f3fd4f78f1c6">
      <Terms xmlns="http://schemas.microsoft.com/office/infopath/2007/PartnerControls"/>
    </lcf76f155ced4ddcb4097134ff3c332f>
    <TaxCatchAll xmlns="58f7623f-e1ca-4e16-a2a3-0d629b2631e8" xsi:nil="true"/>
    <SharedWithUsers xmlns="58f7623f-e1ca-4e16-a2a3-0d629b2631e8">
      <UserInfo>
        <DisplayName>EventsFM</DisplayName>
        <AccountId>2134</AccountId>
        <AccountType/>
      </UserInfo>
    </SharedWithUsers>
  </documentManagement>
</p:properties>
</file>

<file path=customXml/itemProps1.xml><?xml version="1.0" encoding="utf-8"?>
<ds:datastoreItem xmlns:ds="http://schemas.openxmlformats.org/officeDocument/2006/customXml" ds:itemID="{9F5801DB-2EB1-4336-8741-E51DA6630697}">
  <ds:schemaRefs>
    <ds:schemaRef ds:uri="204c0b9e-ecb8-4366-9dc4-f3fd4f78f1c6"/>
    <ds:schemaRef ds:uri="58f7623f-e1ca-4e16-a2a3-0d629b2631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738D90-8EC0-4404-A1CB-4B83DC78AAAF}">
  <ds:schemaRefs>
    <ds:schemaRef ds:uri="http://schemas.microsoft.com/sharepoint/v3/contenttype/forms"/>
  </ds:schemaRefs>
</ds:datastoreItem>
</file>

<file path=customXml/itemProps3.xml><?xml version="1.0" encoding="utf-8"?>
<ds:datastoreItem xmlns:ds="http://schemas.openxmlformats.org/officeDocument/2006/customXml" ds:itemID="{CA4EAE08-E2DC-4226-9128-B93A3715792A}">
  <ds:schemaRefs>
    <ds:schemaRef ds:uri="58f7623f-e1ca-4e16-a2a3-0d629b2631e8"/>
    <ds:schemaRef ds:uri="http://purl.org/dc/terms/"/>
    <ds:schemaRef ds:uri="204c0b9e-ecb8-4366-9dc4-f3fd4f78f1c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4933</Words>
  <Application>Microsoft Office PowerPoint</Application>
  <PresentationFormat>Widescreen</PresentationFormat>
  <Paragraphs>731</Paragraphs>
  <Slides>76</Slides>
  <Notes>31</Notes>
  <HiddenSlides>0</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76</vt:i4>
      </vt:variant>
    </vt:vector>
  </HeadingPairs>
  <TitlesOfParts>
    <vt:vector size="104" baseType="lpstr">
      <vt:lpstr>Arial</vt:lpstr>
      <vt:lpstr>Calibri</vt:lpstr>
      <vt:lpstr>Calibri Light</vt:lpstr>
      <vt:lpstr>Circular</vt:lpstr>
      <vt:lpstr>Corbel</vt:lpstr>
      <vt:lpstr>FS Meridian</vt:lpstr>
      <vt:lpstr>Georgia</vt:lpstr>
      <vt:lpstr>Mind Meridian</vt:lpstr>
      <vt:lpstr>Montserrat</vt:lpstr>
      <vt:lpstr>Montserrat </vt:lpstr>
      <vt:lpstr>Montserrat SemiBold</vt:lpstr>
      <vt:lpstr>Open Sans</vt:lpstr>
      <vt:lpstr>Poppins</vt:lpstr>
      <vt:lpstr>Segoe UI</vt:lpstr>
      <vt:lpstr>Söhne</vt:lpstr>
      <vt:lpstr>Wingdings</vt:lpstr>
      <vt:lpstr>Wingdings 2</vt:lpstr>
      <vt:lpstr>1_Office Theme</vt:lpstr>
      <vt:lpstr>2_Office Theme</vt:lpstr>
      <vt:lpstr>Highlight pages</vt:lpstr>
      <vt:lpstr>Small colour bar</vt:lpstr>
      <vt:lpstr>Section breakers</vt:lpstr>
      <vt:lpstr>Title page options</vt:lpstr>
      <vt:lpstr>1_Small colour bar</vt:lpstr>
      <vt:lpstr>Mind main backgrounds</vt:lpstr>
      <vt:lpstr>2_Small colour bar</vt:lpstr>
      <vt:lpstr>Frame</vt:lpstr>
      <vt:lpstr>Training presentation</vt:lpstr>
      <vt:lpstr>  AMHE Learning Set 8  Welcome!  </vt:lpstr>
      <vt:lpstr>PowerPoint Presentation</vt:lpstr>
      <vt:lpstr>       Twitter</vt:lpstr>
      <vt:lpstr>Agenda</vt:lpstr>
      <vt:lpstr>Celebrating World Refugee Day</vt:lpstr>
      <vt:lpstr>Advancing Mental Health Equality Collaborative  Southampton Refugee Project </vt:lpstr>
      <vt:lpstr>Choosing this population</vt:lpstr>
      <vt:lpstr>Progress and learning so far  </vt:lpstr>
      <vt:lpstr>Achievements so far and next steps</vt:lpstr>
      <vt:lpstr>Advancing Mental Health Equality Collaborative</vt:lpstr>
      <vt:lpstr>John</vt:lpstr>
      <vt:lpstr>AMHE – Core Project Group</vt:lpstr>
      <vt:lpstr>WORKSHOPS – Dec 22, Jan 23 Identifying Populations</vt:lpstr>
      <vt:lpstr>PowerPoint Presentation</vt:lpstr>
      <vt:lpstr>PowerPoint Presentation</vt:lpstr>
      <vt:lpstr>Population Groups for AMHE</vt:lpstr>
      <vt:lpstr>Sub group - Refugees, asylum seekers and migrants </vt:lpstr>
      <vt:lpstr>3 Part Data Review</vt:lpstr>
      <vt:lpstr>Challenges</vt:lpstr>
      <vt:lpstr> What do we want to achieve?</vt:lpstr>
      <vt:lpstr>SHIFA: The Asylum Seekers and Refugees Clinic in Norwich, Norfolk: Challenges and opportunities  </vt:lpstr>
      <vt:lpstr>What is the SHIFA clinic? </vt:lpstr>
      <vt:lpstr>But how did we get there? </vt:lpstr>
      <vt:lpstr>My personal experience</vt:lpstr>
      <vt:lpstr>Al Wasiti Hospital, Baghdad: 9th  April 2003  </vt:lpstr>
      <vt:lpstr>PowerPoint Presentation</vt:lpstr>
      <vt:lpstr>2005-2018</vt:lpstr>
      <vt:lpstr> Challenges and opportunities </vt:lpstr>
      <vt:lpstr>The clinic was eventually launched in April 2022</vt:lpstr>
      <vt:lpstr>Potential MH Specialist Clinic for Refugees and support pathway </vt:lpstr>
      <vt:lpstr>What do we offer? </vt:lpstr>
      <vt:lpstr>Referral criteria</vt:lpstr>
      <vt:lpstr>Why we needed it? (1) </vt:lpstr>
      <vt:lpstr>Why we need it? (2) </vt:lpstr>
      <vt:lpstr>The situation in Norfolk </vt:lpstr>
      <vt:lpstr>PowerPoint Presentation</vt:lpstr>
      <vt:lpstr>From April 2022-May 2023</vt:lpstr>
      <vt:lpstr>From April 2022-May 2023</vt:lpstr>
      <vt:lpstr>In critique of moral resilience: UK healthcare professionals’ experiences working with asylum applicants housed in contingency accommodation during the COVID- 19 pandemic. Tomkow L, Prager G,Worthing K, et al. J Med Ethics .11 May 2023. doi:10.1136/jme-2022-10863</vt:lpstr>
      <vt:lpstr>PowerPoint Presentation</vt:lpstr>
      <vt:lpstr>May 2023: Voting for a new name for the service</vt:lpstr>
      <vt:lpstr>Questions and aspirations </vt:lpstr>
      <vt:lpstr>Contact us</vt:lpstr>
      <vt:lpstr>Thank you شكرا جزيلا</vt:lpstr>
      <vt:lpstr>Q&amp;A panel</vt:lpstr>
      <vt:lpstr>Reflecting on your AMHE project…</vt:lpstr>
      <vt:lpstr>Reflecting on your AMHE project…</vt:lpstr>
      <vt:lpstr>Reflecting on your AMHE project…</vt:lpstr>
      <vt:lpstr>Lunch  12:40 – 13:25  </vt:lpstr>
      <vt:lpstr>Advancing Mental Health Equalities for People Who Require An Interpreter</vt:lpstr>
      <vt:lpstr>Aim</vt:lpstr>
      <vt:lpstr>Background</vt:lpstr>
      <vt:lpstr>Interpreting Service Requests Per Year (N.I)</vt:lpstr>
      <vt:lpstr>Interpreting Service Monthly Requests 22-23 (N.I)</vt:lpstr>
      <vt:lpstr>Interpreting Service Requests  April 22-Mar 23</vt:lpstr>
      <vt:lpstr>A few Local stats!</vt:lpstr>
      <vt:lpstr>PowerPoint Presentation</vt:lpstr>
      <vt:lpstr>What Did We Do?</vt:lpstr>
      <vt:lpstr>What Did We Do?</vt:lpstr>
      <vt:lpstr>Measures </vt:lpstr>
      <vt:lpstr>Learning &amp; Next Steps</vt:lpstr>
      <vt:lpstr>Pixel Buds</vt:lpstr>
      <vt:lpstr>Questions?</vt:lpstr>
      <vt:lpstr>Co-producing mental health services and support with refugees</vt:lpstr>
      <vt:lpstr>PowerPoint Presentation</vt:lpstr>
      <vt:lpstr>PowerPoint Presentation</vt:lpstr>
      <vt:lpstr>How many traumatic events has a refugee survived in their country of origin? </vt:lpstr>
      <vt:lpstr>People seeking asylum are banned from working, how much money are they provided with to live on per day </vt:lpstr>
      <vt:lpstr>Which one is it?    How many more times likely are refugees to have mental health needs than the rest of the UK population?</vt:lpstr>
      <vt:lpstr>   What percentage of refugees seekers experience serious mental distress</vt:lpstr>
      <vt:lpstr>These stats are the stark realities of life as a refugee. Research has shown that these stats are where they are because the increased vulnerability to mental health problems that refugees and asylum seekers face is linked to pre-migration experiences (such as war trauma, sexual abuse or discrimination) and post-migration conditions (such as separation from family, difficulties with asylum procedures, financial problems and poor housing)</vt:lpstr>
      <vt:lpstr>PowerPoint Presentation</vt:lpstr>
      <vt:lpstr>PowerPoint Presentation</vt:lpstr>
      <vt:lpstr>PowerPoint Presentation</vt:lpstr>
      <vt:lpstr>Close</vt:lpstr>
      <vt:lpstr>Optional drop-in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joining today’s event, which will start at 13:00.  We would like to create an AMHE playlist for our events. While you are waiting, please add a song that inspires or  uplifts you to the chat and  we will start putting the  playlist together!</dc:title>
  <dc:creator>Edward Barrett</dc:creator>
  <cp:lastModifiedBy>Edward Barrett</cp:lastModifiedBy>
  <cp:revision>1</cp:revision>
  <dcterms:created xsi:type="dcterms:W3CDTF">2022-04-19T08:42:43Z</dcterms:created>
  <dcterms:modified xsi:type="dcterms:W3CDTF">2023-06-28T10:50:11Z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0x010100D6015D1F8647004A92DA652970A6AB7E</vt:lpwstr>
  </property>
  <property fmtid="{D5CDD505-2E9C-101B-9397-08002B2CF9AE}" pid="3" name="MSIP_Label_bd238a98-5de3-4afa-b492-e6339810853c_Enabled">
    <vt:lpwstr>True</vt:lpwstr>
  </property>
  <property fmtid="{D5CDD505-2E9C-101B-9397-08002B2CF9AE}" pid="4" name="MSIP_Label_bd238a98-5de3-4afa-b492-e6339810853c_SiteId">
    <vt:lpwstr>75aac48a-29ab-4230-adac-69d3e7ed3e77</vt:lpwstr>
  </property>
  <property fmtid="{D5CDD505-2E9C-101B-9397-08002B2CF9AE}" pid="5" name="MSIP_Label_bd238a98-5de3-4afa-b492-e6339810853c_Owner">
    <vt:lpwstr>Dominique.Gardner@rcpsych.ac.uk</vt:lpwstr>
  </property>
  <property fmtid="{D5CDD505-2E9C-101B-9397-08002B2CF9AE}" pid="6" name="MSIP_Label_bd238a98-5de3-4afa-b492-e6339810853c_SetDate">
    <vt:lpwstr>2022-05-03T09:42:52.9479477Z</vt:lpwstr>
  </property>
  <property fmtid="{D5CDD505-2E9C-101B-9397-08002B2CF9AE}" pid="7" name="MSIP_Label_bd238a98-5de3-4afa-b492-e6339810853c_Name">
    <vt:lpwstr>General</vt:lpwstr>
  </property>
  <property fmtid="{D5CDD505-2E9C-101B-9397-08002B2CF9AE}" pid="8" name="MSIP_Label_bd238a98-5de3-4afa-b492-e6339810853c_Application">
    <vt:lpwstr>Microsoft Azure Information Protection</vt:lpwstr>
  </property>
  <property fmtid="{D5CDD505-2E9C-101B-9397-08002B2CF9AE}" pid="9" name="MSIP_Label_bd238a98-5de3-4afa-b492-e6339810853c_ActionId">
    <vt:lpwstr>eda824fb-3b7b-4d26-9f6b-5e1664db90a2</vt:lpwstr>
  </property>
  <property fmtid="{D5CDD505-2E9C-101B-9397-08002B2CF9AE}" pid="10" name="MSIP_Label_bd238a98-5de3-4afa-b492-e6339810853c_Extended_MSFT_Method">
    <vt:lpwstr>Automatic</vt:lpwstr>
  </property>
  <property fmtid="{D5CDD505-2E9C-101B-9397-08002B2CF9AE}" pid="11" name="Sensitivity">
    <vt:lpwstr>General</vt:lpwstr>
  </property>
  <property fmtid="{D5CDD505-2E9C-101B-9397-08002B2CF9AE}" pid="12" name="MediaServiceImageTags">
    <vt:lpwstr/>
  </property>
</Properties>
</file>