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1B57"/>
    <a:srgbClr val="2A7160"/>
    <a:srgbClr val="EC7320"/>
    <a:srgbClr val="A16247"/>
    <a:srgbClr val="1A558E"/>
    <a:srgbClr val="F3936B"/>
    <a:srgbClr val="AA1249"/>
    <a:srgbClr val="008080"/>
    <a:srgbClr val="B63C79"/>
    <a:srgbClr val="E669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87BB5-E556-4AE3-989A-B928FDFFA59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4D9F46-1D94-4849-8546-245531AE9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372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4D9F46-1D94-4849-8546-245531AE9A3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446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620B045-5DC7-D06A-560E-484F55829410}"/>
              </a:ext>
            </a:extLst>
          </p:cNvPr>
          <p:cNvSpPr/>
          <p:nvPr/>
        </p:nvSpPr>
        <p:spPr>
          <a:xfrm>
            <a:off x="-156287" y="188075"/>
            <a:ext cx="12192000" cy="40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7800"/>
            <a:r>
              <a:rPr lang="en-GB" sz="2000" b="1">
                <a:solidFill>
                  <a:schemeClr val="tx1"/>
                </a:solidFill>
                <a:latin typeface="Montserrat"/>
              </a:rPr>
              <a:t>Service name</a:t>
            </a:r>
          </a:p>
          <a:p>
            <a:pPr marL="177800"/>
            <a:r>
              <a:rPr lang="en-GB" sz="2000">
                <a:solidFill>
                  <a:schemeClr val="tx1"/>
                </a:solidFill>
                <a:latin typeface="Montserrat"/>
              </a:rPr>
              <a:t>Trust name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4E1A94-22A8-B717-594E-16F8747477AD}"/>
              </a:ext>
            </a:extLst>
          </p:cNvPr>
          <p:cNvSpPr/>
          <p:nvPr/>
        </p:nvSpPr>
        <p:spPr>
          <a:xfrm>
            <a:off x="71020" y="852257"/>
            <a:ext cx="7495191" cy="1057225"/>
          </a:xfrm>
          <a:prstGeom prst="rect">
            <a:avLst/>
          </a:prstGeom>
          <a:solidFill>
            <a:schemeClr val="bg1"/>
          </a:solidFill>
          <a:ln w="38100">
            <a:solidFill>
              <a:srgbClr val="CC1B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5DAA91-A0E7-AB8A-74A8-A6839092418D}"/>
              </a:ext>
            </a:extLst>
          </p:cNvPr>
          <p:cNvSpPr txBox="1"/>
          <p:nvPr/>
        </p:nvSpPr>
        <p:spPr>
          <a:xfrm>
            <a:off x="103218" y="901926"/>
            <a:ext cx="29390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ysClr val="windowText" lastClr="000000"/>
                </a:solidFill>
                <a:latin typeface="Montserrat" panose="00000500000000000000" pitchFamily="2" charset="0"/>
              </a:rPr>
              <a:t>Change idea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657161-AB12-7947-B0EB-3E0161B8DA34}"/>
              </a:ext>
            </a:extLst>
          </p:cNvPr>
          <p:cNvSpPr txBox="1"/>
          <p:nvPr/>
        </p:nvSpPr>
        <p:spPr>
          <a:xfrm>
            <a:off x="101951" y="1278664"/>
            <a:ext cx="6277931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500">
                <a:solidFill>
                  <a:sysClr val="windowText" lastClr="000000"/>
                </a:solidFill>
                <a:effectLst/>
                <a:latin typeface="Montserrat"/>
                <a:ea typeface="Calibri" panose="020F0502020204030204" pitchFamily="34" charset="0"/>
                <a:cs typeface="Arial"/>
              </a:rPr>
              <a:t>Brief description of the change idea</a:t>
            </a:r>
            <a:endParaRPr lang="en-GB" sz="1500">
              <a:solidFill>
                <a:sysClr val="windowText" lastClr="000000"/>
              </a:solidFill>
              <a:latin typeface="Montserrat"/>
              <a:cs typeface="Arial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64FF14-F494-847F-F353-89CEA0BEA78E}"/>
              </a:ext>
            </a:extLst>
          </p:cNvPr>
          <p:cNvSpPr/>
          <p:nvPr/>
        </p:nvSpPr>
        <p:spPr>
          <a:xfrm>
            <a:off x="71022" y="2028236"/>
            <a:ext cx="2277732" cy="4717012"/>
          </a:xfrm>
          <a:prstGeom prst="rect">
            <a:avLst/>
          </a:prstGeom>
          <a:solidFill>
            <a:schemeClr val="bg1"/>
          </a:solidFill>
          <a:ln w="38100">
            <a:solidFill>
              <a:srgbClr val="2A71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3E22F1-88EA-D66D-7577-1227A338956E}"/>
              </a:ext>
            </a:extLst>
          </p:cNvPr>
          <p:cNvSpPr txBox="1"/>
          <p:nvPr/>
        </p:nvSpPr>
        <p:spPr>
          <a:xfrm>
            <a:off x="101951" y="2086165"/>
            <a:ext cx="2148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ysClr val="windowText" lastClr="000000"/>
                </a:solidFill>
                <a:latin typeface="Montserrat" panose="00000500000000000000" pitchFamily="2" charset="0"/>
              </a:rPr>
              <a:t>Predictions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035F18-D2C6-419D-FB47-BF0C69110D85}"/>
              </a:ext>
            </a:extLst>
          </p:cNvPr>
          <p:cNvSpPr txBox="1"/>
          <p:nvPr/>
        </p:nvSpPr>
        <p:spPr>
          <a:xfrm>
            <a:off x="116376" y="2452924"/>
            <a:ext cx="223237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sz="1500">
                <a:solidFill>
                  <a:sysClr val="windowText" lastClr="00000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What do/did you think will/would happen? What are you trying to achieve?</a:t>
            </a:r>
            <a:endParaRPr lang="en-GB" sz="1500">
              <a:solidFill>
                <a:sysClr val="windowText" lastClr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5F318F0-C965-C237-8716-FF9C1A09C59D}"/>
              </a:ext>
            </a:extLst>
          </p:cNvPr>
          <p:cNvSpPr/>
          <p:nvPr/>
        </p:nvSpPr>
        <p:spPr>
          <a:xfrm>
            <a:off x="2474260" y="2028237"/>
            <a:ext cx="5091952" cy="2552729"/>
          </a:xfrm>
          <a:prstGeom prst="rect">
            <a:avLst/>
          </a:prstGeom>
          <a:solidFill>
            <a:schemeClr val="bg1"/>
          </a:solidFill>
          <a:ln w="38100">
            <a:solidFill>
              <a:srgbClr val="EC73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592703-65B0-EC2E-65D0-E5D349E112BE}"/>
              </a:ext>
            </a:extLst>
          </p:cNvPr>
          <p:cNvSpPr txBox="1"/>
          <p:nvPr/>
        </p:nvSpPr>
        <p:spPr>
          <a:xfrm>
            <a:off x="2474260" y="2065043"/>
            <a:ext cx="4439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ysClr val="windowText" lastClr="000000"/>
                </a:solidFill>
                <a:latin typeface="Montserrat" panose="00000500000000000000" pitchFamily="2" charset="0"/>
              </a:rPr>
              <a:t>What we are doing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B6DD68E-FDE1-1871-69F7-EDF96D9336F4}"/>
              </a:ext>
            </a:extLst>
          </p:cNvPr>
          <p:cNvSpPr txBox="1"/>
          <p:nvPr/>
        </p:nvSpPr>
        <p:spPr>
          <a:xfrm>
            <a:off x="2518733" y="2452924"/>
            <a:ext cx="4439083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9388" indent="-179388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sz="1500">
                <a:solidFill>
                  <a:sysClr val="windowText" lastClr="000000"/>
                </a:solidFill>
                <a:latin typeface="Montserrat"/>
                <a:ea typeface="Calibri" panose="020F0502020204030204" pitchFamily="34" charset="0"/>
                <a:cs typeface="Arial"/>
              </a:rPr>
              <a:t>Information about your ‘Plan’ and how you are carrying it out</a:t>
            </a:r>
            <a:endParaRPr lang="en-GB" sz="1500">
              <a:solidFill>
                <a:sysClr val="windowText" lastClr="000000"/>
              </a:solidFill>
              <a:latin typeface="Montserrat"/>
              <a:cs typeface="Arial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FA9C990-7382-0B56-BFE0-B2A34DEBFD1C}"/>
              </a:ext>
            </a:extLst>
          </p:cNvPr>
          <p:cNvSpPr/>
          <p:nvPr/>
        </p:nvSpPr>
        <p:spPr>
          <a:xfrm>
            <a:off x="7691718" y="852258"/>
            <a:ext cx="4429260" cy="3728708"/>
          </a:xfrm>
          <a:prstGeom prst="rect">
            <a:avLst/>
          </a:prstGeom>
          <a:solidFill>
            <a:schemeClr val="bg1"/>
          </a:solidFill>
          <a:ln w="38100">
            <a:solidFill>
              <a:srgbClr val="2A71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6F7491-59B3-1904-85BA-17162549E701}"/>
              </a:ext>
            </a:extLst>
          </p:cNvPr>
          <p:cNvSpPr txBox="1"/>
          <p:nvPr/>
        </p:nvSpPr>
        <p:spPr>
          <a:xfrm>
            <a:off x="7763459" y="901627"/>
            <a:ext cx="435625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>
                <a:solidFill>
                  <a:sysClr val="windowText" lastClr="000000"/>
                </a:solidFill>
                <a:latin typeface="Montserrat"/>
              </a:rPr>
              <a:t>Learning so far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6A9C60B-FC9E-21D7-459D-C99D9B4B50EB}"/>
              </a:ext>
            </a:extLst>
          </p:cNvPr>
          <p:cNvSpPr txBox="1"/>
          <p:nvPr/>
        </p:nvSpPr>
        <p:spPr>
          <a:xfrm>
            <a:off x="7752007" y="1332738"/>
            <a:ext cx="4305775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9388" indent="-179388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GB" sz="1600">
                <a:solidFill>
                  <a:sysClr val="windowText" lastClr="000000"/>
                </a:solidFill>
                <a:latin typeface="Montserrat"/>
                <a:ea typeface="Calibri" panose="020F0502020204030204" pitchFamily="34" charset="0"/>
                <a:cs typeface="Arial"/>
              </a:rPr>
              <a:t>Key learning, data, reflections etc</a:t>
            </a:r>
            <a:endParaRPr lang="en-GB" sz="1500" i="1">
              <a:solidFill>
                <a:sysClr val="windowText" lastClr="00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663CA28-4D35-88A5-3218-5B2D63F4C8B6}"/>
              </a:ext>
            </a:extLst>
          </p:cNvPr>
          <p:cNvSpPr/>
          <p:nvPr/>
        </p:nvSpPr>
        <p:spPr>
          <a:xfrm>
            <a:off x="7690451" y="4686365"/>
            <a:ext cx="4429260" cy="2058883"/>
          </a:xfrm>
          <a:prstGeom prst="rect">
            <a:avLst/>
          </a:prstGeom>
          <a:solidFill>
            <a:schemeClr val="bg1"/>
          </a:solidFill>
          <a:ln w="38100">
            <a:solidFill>
              <a:srgbClr val="CC1B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F0A91B8-FD0B-69A2-3441-C2228B73715C}"/>
              </a:ext>
            </a:extLst>
          </p:cNvPr>
          <p:cNvSpPr txBox="1"/>
          <p:nvPr/>
        </p:nvSpPr>
        <p:spPr>
          <a:xfrm>
            <a:off x="7727258" y="4693508"/>
            <a:ext cx="4361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ysClr val="windowText" lastClr="000000"/>
                </a:solidFill>
                <a:latin typeface="Montserrat" panose="00000500000000000000" pitchFamily="2" charset="0"/>
              </a:rPr>
              <a:t>Next steps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863F3AF-C8AE-8BE6-3D64-544E317EA229}"/>
              </a:ext>
            </a:extLst>
          </p:cNvPr>
          <p:cNvSpPr txBox="1"/>
          <p:nvPr/>
        </p:nvSpPr>
        <p:spPr>
          <a:xfrm>
            <a:off x="7763459" y="5095089"/>
            <a:ext cx="4361523" cy="6309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9388" indent="-179388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500">
                <a:solidFill>
                  <a:sysClr val="windowText" lastClr="000000"/>
                </a:solidFill>
                <a:effectLst/>
                <a:latin typeface="Montserrat"/>
                <a:ea typeface="Calibri" panose="020F0502020204030204" pitchFamily="34" charset="0"/>
                <a:cs typeface="Arial"/>
              </a:rPr>
              <a:t>Next steps for the</a:t>
            </a:r>
            <a:r>
              <a:rPr lang="en-GB" sz="1500">
                <a:solidFill>
                  <a:sysClr val="windowText" lastClr="000000"/>
                </a:solidFill>
                <a:latin typeface="Montserrat"/>
                <a:ea typeface="Calibri" panose="020F0502020204030204" pitchFamily="34" charset="0"/>
                <a:cs typeface="Arial"/>
              </a:rPr>
              <a:t> idea</a:t>
            </a:r>
            <a:endParaRPr lang="en-GB" sz="1500">
              <a:solidFill>
                <a:sysClr val="windowText" lastClr="000000"/>
              </a:solidFill>
              <a:effectLst/>
              <a:latin typeface="Montserrat"/>
              <a:ea typeface="Calibri" panose="020F0502020204030204" pitchFamily="34" charset="0"/>
              <a:cs typeface="Arial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en-GB" sz="1500">
              <a:solidFill>
                <a:sysClr val="windowText" lastClr="000000"/>
              </a:solidFill>
              <a:latin typeface="Montserrat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05ACF1-C73A-B0B0-CF7A-ED443B9A0D8C}"/>
              </a:ext>
            </a:extLst>
          </p:cNvPr>
          <p:cNvSpPr/>
          <p:nvPr/>
        </p:nvSpPr>
        <p:spPr>
          <a:xfrm>
            <a:off x="2474260" y="4708432"/>
            <a:ext cx="5091952" cy="203681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BDC49E-CFC1-B99A-AB19-B51B8A6A212E}"/>
              </a:ext>
            </a:extLst>
          </p:cNvPr>
          <p:cNvSpPr txBox="1"/>
          <p:nvPr/>
        </p:nvSpPr>
        <p:spPr>
          <a:xfrm>
            <a:off x="2518733" y="4769642"/>
            <a:ext cx="49667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ysClr val="windowText" lastClr="000000"/>
                </a:solidFill>
                <a:latin typeface="Montserrat" panose="00000500000000000000" pitchFamily="2" charset="0"/>
              </a:rPr>
              <a:t>How we are measuring change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9118A9-EE4F-9CE9-578D-207F768D2480}"/>
              </a:ext>
            </a:extLst>
          </p:cNvPr>
          <p:cNvSpPr txBox="1"/>
          <p:nvPr/>
        </p:nvSpPr>
        <p:spPr>
          <a:xfrm>
            <a:off x="2518733" y="5172033"/>
            <a:ext cx="4966796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9388" indent="-179388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sz="1500">
                <a:solidFill>
                  <a:sysClr val="windowText" lastClr="000000"/>
                </a:solidFill>
                <a:latin typeface="Montserrat"/>
                <a:ea typeface="Calibri" panose="020F0502020204030204" pitchFamily="34" charset="0"/>
                <a:cs typeface="Arial"/>
              </a:rPr>
              <a:t>What will you measure (based on your predictions); how often</a:t>
            </a:r>
            <a:endParaRPr lang="en-GB" sz="1500">
              <a:solidFill>
                <a:sysClr val="windowText" lastClr="000000"/>
              </a:solidFill>
              <a:latin typeface="Montserrat"/>
              <a:cs typeface="Arial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BA7AC71-4460-CA3D-0827-79C913EF47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5039" y="13696"/>
            <a:ext cx="2274671" cy="81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4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04c0b9e-ecb8-4366-9dc4-f3fd4f78f1c6">
      <Terms xmlns="http://schemas.microsoft.com/office/infopath/2007/PartnerControls"/>
    </lcf76f155ced4ddcb4097134ff3c332f>
    <_ip_UnifiedCompliancePolicyProperties xmlns="http://schemas.microsoft.com/sharepoint/v3" xsi:nil="true"/>
    <TaxCatchAll xmlns="58f7623f-e1ca-4e16-a2a3-0d629b2631e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015D1F8647004A92DA652970A6AB7E" ma:contentTypeVersion="20" ma:contentTypeDescription="Create a new document." ma:contentTypeScope="" ma:versionID="62a8aee6e829cd4d3dfb87396e71f3c4">
  <xsd:schema xmlns:xsd="http://www.w3.org/2001/XMLSchema" xmlns:xs="http://www.w3.org/2001/XMLSchema" xmlns:p="http://schemas.microsoft.com/office/2006/metadata/properties" xmlns:ns1="http://schemas.microsoft.com/sharepoint/v3" xmlns:ns2="204c0b9e-ecb8-4366-9dc4-f3fd4f78f1c6" xmlns:ns3="58f7623f-e1ca-4e16-a2a3-0d629b2631e8" targetNamespace="http://schemas.microsoft.com/office/2006/metadata/properties" ma:root="true" ma:fieldsID="7e3523b0545a52944248133a4dc75027" ns1:_="" ns2:_="" ns3:_="">
    <xsd:import namespace="http://schemas.microsoft.com/sharepoint/v3"/>
    <xsd:import namespace="204c0b9e-ecb8-4366-9dc4-f3fd4f78f1c6"/>
    <xsd:import namespace="58f7623f-e1ca-4e16-a2a3-0d629b2631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c0b9e-ecb8-4366-9dc4-f3fd4f78f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612f0454-6082-49d7-b32e-35d6b85bb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f7623f-e1ca-4e16-a2a3-0d629b2631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6cebf0ea-aa19-4a2c-bbd6-a6685e7a8bef}" ma:internalName="TaxCatchAll" ma:showField="CatchAllData" ma:web="58f7623f-e1ca-4e16-a2a3-0d629b2631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61E868-AAC9-4599-89E6-F04DE9B5BDEC}">
  <ds:schemaRefs>
    <ds:schemaRef ds:uri="204c0b9e-ecb8-4366-9dc4-f3fd4f78f1c6"/>
    <ds:schemaRef ds:uri="58f7623f-e1ca-4e16-a2a3-0d629b2631e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948AE86-A941-44E0-BEE2-3FD40D374D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04c0b9e-ecb8-4366-9dc4-f3fd4f78f1c6"/>
    <ds:schemaRef ds:uri="58f7623f-e1ca-4e16-a2a3-0d629b2631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93D554-80B6-4768-B49C-78B49B65E7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83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Renata Souza</dc:creator>
  <cp:lastModifiedBy>Jaz Seehra</cp:lastModifiedBy>
  <cp:revision>2</cp:revision>
  <dcterms:created xsi:type="dcterms:W3CDTF">2022-11-17T09:39:04Z</dcterms:created>
  <dcterms:modified xsi:type="dcterms:W3CDTF">2024-11-27T16:51:50Z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0x010100D6015D1F8647004A92DA652970A6AB7E</vt:lpwstr>
  </property>
  <property fmtid="{D5CDD505-2E9C-101B-9397-08002B2CF9AE}" pid="3" name="MediaServiceImageTags">
    <vt:lpwstr/>
  </property>
</Properties>
</file>