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Lst>
  <p:sldSz cx="21383625" cy="3027521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5">
          <p15:clr>
            <a:srgbClr val="A4A3A4"/>
          </p15:clr>
        </p15:guide>
        <p15:guide id="2" pos="673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857C"/>
    <a:srgbClr val="6EB6B1"/>
    <a:srgbClr val="FF0000"/>
    <a:srgbClr val="DE7690"/>
    <a:srgbClr val="FAD5C4"/>
    <a:srgbClr val="F4F4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7E7243-0B0E-487F-BB1C-5B1F4436B1F0}" v="22" dt="2020-09-07T15:48:48.6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987" autoAdjust="0"/>
    <p:restoredTop sz="94660"/>
  </p:normalViewPr>
  <p:slideViewPr>
    <p:cSldViewPr snapToGrid="0">
      <p:cViewPr>
        <p:scale>
          <a:sx n="20" d="100"/>
          <a:sy n="20" d="100"/>
        </p:scale>
        <p:origin x="2442" y="12"/>
      </p:cViewPr>
      <p:guideLst>
        <p:guide orient="horz" pos="9535"/>
        <p:guide pos="67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Cannon" userId="d40ff384-0ecb-4fa3-8882-4178b75dc1ba" providerId="ADAL" clId="{BF03593B-A723-424D-95DF-C51CF0FF0A75}"/>
    <pc:docChg chg="modSld">
      <pc:chgData name="Emily Cannon" userId="d40ff384-0ecb-4fa3-8882-4178b75dc1ba" providerId="ADAL" clId="{BF03593B-A723-424D-95DF-C51CF0FF0A75}" dt="2020-02-10T14:58:10.260" v="25" actId="14100"/>
      <pc:docMkLst>
        <pc:docMk/>
      </pc:docMkLst>
      <pc:sldChg chg="modSp">
        <pc:chgData name="Emily Cannon" userId="d40ff384-0ecb-4fa3-8882-4178b75dc1ba" providerId="ADAL" clId="{BF03593B-A723-424D-95DF-C51CF0FF0A75}" dt="2020-02-10T14:58:10.260" v="25" actId="14100"/>
        <pc:sldMkLst>
          <pc:docMk/>
          <pc:sldMk cId="3163037189" sldId="256"/>
        </pc:sldMkLst>
        <pc:spChg chg="mod">
          <ac:chgData name="Emily Cannon" userId="d40ff384-0ecb-4fa3-8882-4178b75dc1ba" providerId="ADAL" clId="{BF03593B-A723-424D-95DF-C51CF0FF0A75}" dt="2020-02-10T14:57:45.193" v="15" actId="14100"/>
          <ac:spMkLst>
            <pc:docMk/>
            <pc:sldMk cId="3163037189" sldId="256"/>
            <ac:spMk id="9" creationId="{65938D20-6F17-4179-8232-0ACDC67B040C}"/>
          </ac:spMkLst>
        </pc:spChg>
        <pc:spChg chg="mod">
          <ac:chgData name="Emily Cannon" userId="d40ff384-0ecb-4fa3-8882-4178b75dc1ba" providerId="ADAL" clId="{BF03593B-A723-424D-95DF-C51CF0FF0A75}" dt="2020-02-10T14:58:03.978" v="22" actId="20577"/>
          <ac:spMkLst>
            <pc:docMk/>
            <pc:sldMk cId="3163037189" sldId="256"/>
            <ac:spMk id="12" creationId="{62D73666-1D93-4BC3-9AAB-AF201670884A}"/>
          </ac:spMkLst>
        </pc:spChg>
        <pc:spChg chg="mod">
          <ac:chgData name="Emily Cannon" userId="d40ff384-0ecb-4fa3-8882-4178b75dc1ba" providerId="ADAL" clId="{BF03593B-A723-424D-95DF-C51CF0FF0A75}" dt="2020-02-10T14:57:53.642" v="18" actId="14100"/>
          <ac:spMkLst>
            <pc:docMk/>
            <pc:sldMk cId="3163037189" sldId="256"/>
            <ac:spMk id="13" creationId="{C66123FC-B5B0-4F5E-8E2D-AFD748F506A7}"/>
          </ac:spMkLst>
        </pc:spChg>
        <pc:spChg chg="mod">
          <ac:chgData name="Emily Cannon" userId="d40ff384-0ecb-4fa3-8882-4178b75dc1ba" providerId="ADAL" clId="{BF03593B-A723-424D-95DF-C51CF0FF0A75}" dt="2020-02-10T14:53:15.563" v="9" actId="14100"/>
          <ac:spMkLst>
            <pc:docMk/>
            <pc:sldMk cId="3163037189" sldId="256"/>
            <ac:spMk id="17" creationId="{A228D1BE-B0F0-481E-AB6C-640A7CF34B6B}"/>
          </ac:spMkLst>
        </pc:spChg>
        <pc:spChg chg="mod">
          <ac:chgData name="Emily Cannon" userId="d40ff384-0ecb-4fa3-8882-4178b75dc1ba" providerId="ADAL" clId="{BF03593B-A723-424D-95DF-C51CF0FF0A75}" dt="2020-02-10T14:52:33.268" v="4" actId="1035"/>
          <ac:spMkLst>
            <pc:docMk/>
            <pc:sldMk cId="3163037189" sldId="256"/>
            <ac:spMk id="21" creationId="{7A246D56-B18E-400F-A2CD-EE3BE91D9A33}"/>
          </ac:spMkLst>
        </pc:spChg>
        <pc:spChg chg="mod">
          <ac:chgData name="Emily Cannon" userId="d40ff384-0ecb-4fa3-8882-4178b75dc1ba" providerId="ADAL" clId="{BF03593B-A723-424D-95DF-C51CF0FF0A75}" dt="2020-02-10T14:52:53.689" v="6" actId="1076"/>
          <ac:spMkLst>
            <pc:docMk/>
            <pc:sldMk cId="3163037189" sldId="256"/>
            <ac:spMk id="22" creationId="{82F09061-5436-4E50-835C-A7C6E6E599DC}"/>
          </ac:spMkLst>
        </pc:spChg>
        <pc:spChg chg="mod">
          <ac:chgData name="Emily Cannon" userId="d40ff384-0ecb-4fa3-8882-4178b75dc1ba" providerId="ADAL" clId="{BF03593B-A723-424D-95DF-C51CF0FF0A75}" dt="2020-02-10T14:57:19.374" v="10" actId="2711"/>
          <ac:spMkLst>
            <pc:docMk/>
            <pc:sldMk cId="3163037189" sldId="256"/>
            <ac:spMk id="26" creationId="{A2E9551F-6AC1-4666-8E1F-F5F9065ADAC8}"/>
          </ac:spMkLst>
        </pc:spChg>
        <pc:spChg chg="mod">
          <ac:chgData name="Emily Cannon" userId="d40ff384-0ecb-4fa3-8882-4178b75dc1ba" providerId="ADAL" clId="{BF03593B-A723-424D-95DF-C51CF0FF0A75}" dt="2020-02-10T14:58:02.486" v="21" actId="14100"/>
          <ac:spMkLst>
            <pc:docMk/>
            <pc:sldMk cId="3163037189" sldId="256"/>
            <ac:spMk id="27" creationId="{28BF1974-3B8B-4BEE-BC70-7A98F5419321}"/>
          </ac:spMkLst>
        </pc:spChg>
        <pc:spChg chg="mod">
          <ac:chgData name="Emily Cannon" userId="d40ff384-0ecb-4fa3-8882-4178b75dc1ba" providerId="ADAL" clId="{BF03593B-A723-424D-95DF-C51CF0FF0A75}" dt="2020-02-10T14:57:25.089" v="11" actId="2711"/>
          <ac:spMkLst>
            <pc:docMk/>
            <pc:sldMk cId="3163037189" sldId="256"/>
            <ac:spMk id="28" creationId="{A6CB2EB6-32FC-4394-B06E-FB00A0E368DD}"/>
          </ac:spMkLst>
        </pc:spChg>
        <pc:spChg chg="mod">
          <ac:chgData name="Emily Cannon" userId="d40ff384-0ecb-4fa3-8882-4178b75dc1ba" providerId="ADAL" clId="{BF03593B-A723-424D-95DF-C51CF0FF0A75}" dt="2020-02-10T14:58:10.260" v="25" actId="14100"/>
          <ac:spMkLst>
            <pc:docMk/>
            <pc:sldMk cId="3163037189" sldId="256"/>
            <ac:spMk id="29" creationId="{A14D31F2-B8F1-49F9-98A3-0454592AA22A}"/>
          </ac:spMkLst>
        </pc:spChg>
      </pc:sldChg>
    </pc:docChg>
  </pc:docChgLst>
  <pc:docChgLst>
    <pc:chgData name="Saiqa Akhtar" userId="1347ed97-b10c-4396-8a8b-f7f7015d1995" providerId="ADAL" clId="{FB7E7243-0B0E-487F-BB1C-5B1F4436B1F0}"/>
    <pc:docChg chg="undo custSel modSld">
      <pc:chgData name="Saiqa Akhtar" userId="1347ed97-b10c-4396-8a8b-f7f7015d1995" providerId="ADAL" clId="{FB7E7243-0B0E-487F-BB1C-5B1F4436B1F0}" dt="2020-09-07T15:58:59.823" v="804" actId="108"/>
      <pc:docMkLst>
        <pc:docMk/>
      </pc:docMkLst>
      <pc:sldChg chg="addSp delSp modSp mod">
        <pc:chgData name="Saiqa Akhtar" userId="1347ed97-b10c-4396-8a8b-f7f7015d1995" providerId="ADAL" clId="{FB7E7243-0B0E-487F-BB1C-5B1F4436B1F0}" dt="2020-09-07T15:58:59.823" v="804" actId="108"/>
        <pc:sldMkLst>
          <pc:docMk/>
          <pc:sldMk cId="3163037189" sldId="256"/>
        </pc:sldMkLst>
        <pc:spChg chg="mod">
          <ac:chgData name="Saiqa Akhtar" userId="1347ed97-b10c-4396-8a8b-f7f7015d1995" providerId="ADAL" clId="{FB7E7243-0B0E-487F-BB1C-5B1F4436B1F0}" dt="2020-09-07T15:49:23.107" v="605" actId="14100"/>
          <ac:spMkLst>
            <pc:docMk/>
            <pc:sldMk cId="3163037189" sldId="256"/>
            <ac:spMk id="3" creationId="{00000000-0000-0000-0000-000000000000}"/>
          </ac:spMkLst>
        </pc:spChg>
        <pc:spChg chg="del">
          <ac:chgData name="Saiqa Akhtar" userId="1347ed97-b10c-4396-8a8b-f7f7015d1995" providerId="ADAL" clId="{FB7E7243-0B0E-487F-BB1C-5B1F4436B1F0}" dt="2020-09-07T15:22:30.690" v="400" actId="478"/>
          <ac:spMkLst>
            <pc:docMk/>
            <pc:sldMk cId="3163037189" sldId="256"/>
            <ac:spMk id="5" creationId="{00000000-0000-0000-0000-000000000000}"/>
          </ac:spMkLst>
        </pc:spChg>
        <pc:spChg chg="mod">
          <ac:chgData name="Saiqa Akhtar" userId="1347ed97-b10c-4396-8a8b-f7f7015d1995" providerId="ADAL" clId="{FB7E7243-0B0E-487F-BB1C-5B1F4436B1F0}" dt="2020-09-07T15:57:44.908" v="779" actId="1035"/>
          <ac:spMkLst>
            <pc:docMk/>
            <pc:sldMk cId="3163037189" sldId="256"/>
            <ac:spMk id="6" creationId="{B611C295-11B3-41FE-A4FA-7C8404A549DD}"/>
          </ac:spMkLst>
        </pc:spChg>
        <pc:spChg chg="del mod">
          <ac:chgData name="Saiqa Akhtar" userId="1347ed97-b10c-4396-8a8b-f7f7015d1995" providerId="ADAL" clId="{FB7E7243-0B0E-487F-BB1C-5B1F4436B1F0}" dt="2020-09-07T15:22:38.587" v="406" actId="478"/>
          <ac:spMkLst>
            <pc:docMk/>
            <pc:sldMk cId="3163037189" sldId="256"/>
            <ac:spMk id="7" creationId="{00000000-0000-0000-0000-000000000000}"/>
          </ac:spMkLst>
        </pc:spChg>
        <pc:spChg chg="del mod">
          <ac:chgData name="Saiqa Akhtar" userId="1347ed97-b10c-4396-8a8b-f7f7015d1995" providerId="ADAL" clId="{FB7E7243-0B0E-487F-BB1C-5B1F4436B1F0}" dt="2020-09-07T15:22:33.716" v="402" actId="478"/>
          <ac:spMkLst>
            <pc:docMk/>
            <pc:sldMk cId="3163037189" sldId="256"/>
            <ac:spMk id="8" creationId="{00000000-0000-0000-0000-000000000000}"/>
          </ac:spMkLst>
        </pc:spChg>
        <pc:spChg chg="mod">
          <ac:chgData name="Saiqa Akhtar" userId="1347ed97-b10c-4396-8a8b-f7f7015d1995" providerId="ADAL" clId="{FB7E7243-0B0E-487F-BB1C-5B1F4436B1F0}" dt="2020-09-07T15:56:38.974" v="760" actId="14100"/>
          <ac:spMkLst>
            <pc:docMk/>
            <pc:sldMk cId="3163037189" sldId="256"/>
            <ac:spMk id="9" creationId="{65938D20-6F17-4179-8232-0ACDC67B040C}"/>
          </ac:spMkLst>
        </pc:spChg>
        <pc:spChg chg="del">
          <ac:chgData name="Saiqa Akhtar" userId="1347ed97-b10c-4396-8a8b-f7f7015d1995" providerId="ADAL" clId="{FB7E7243-0B0E-487F-BB1C-5B1F4436B1F0}" dt="2020-09-07T15:22:28.579" v="397" actId="478"/>
          <ac:spMkLst>
            <pc:docMk/>
            <pc:sldMk cId="3163037189" sldId="256"/>
            <ac:spMk id="10" creationId="{00000000-0000-0000-0000-000000000000}"/>
          </ac:spMkLst>
        </pc:spChg>
        <pc:spChg chg="mod">
          <ac:chgData name="Saiqa Akhtar" userId="1347ed97-b10c-4396-8a8b-f7f7015d1995" providerId="ADAL" clId="{FB7E7243-0B0E-487F-BB1C-5B1F4436B1F0}" dt="2020-09-07T15:58:19.192" v="797" actId="6549"/>
          <ac:spMkLst>
            <pc:docMk/>
            <pc:sldMk cId="3163037189" sldId="256"/>
            <ac:spMk id="12" creationId="{62D73666-1D93-4BC3-9AAB-AF201670884A}"/>
          </ac:spMkLst>
        </pc:spChg>
        <pc:spChg chg="mod">
          <ac:chgData name="Saiqa Akhtar" userId="1347ed97-b10c-4396-8a8b-f7f7015d1995" providerId="ADAL" clId="{FB7E7243-0B0E-487F-BB1C-5B1F4436B1F0}" dt="2020-09-07T15:58:59.823" v="804" actId="108"/>
          <ac:spMkLst>
            <pc:docMk/>
            <pc:sldMk cId="3163037189" sldId="256"/>
            <ac:spMk id="13" creationId="{C66123FC-B5B0-4F5E-8E2D-AFD748F506A7}"/>
          </ac:spMkLst>
        </pc:spChg>
        <pc:spChg chg="del">
          <ac:chgData name="Saiqa Akhtar" userId="1347ed97-b10c-4396-8a8b-f7f7015d1995" providerId="ADAL" clId="{FB7E7243-0B0E-487F-BB1C-5B1F4436B1F0}" dt="2020-09-07T15:22:30.082" v="399" actId="478"/>
          <ac:spMkLst>
            <pc:docMk/>
            <pc:sldMk cId="3163037189" sldId="256"/>
            <ac:spMk id="14" creationId="{00000000-0000-0000-0000-000000000000}"/>
          </ac:spMkLst>
        </pc:spChg>
        <pc:spChg chg="del">
          <ac:chgData name="Saiqa Akhtar" userId="1347ed97-b10c-4396-8a8b-f7f7015d1995" providerId="ADAL" clId="{FB7E7243-0B0E-487F-BB1C-5B1F4436B1F0}" dt="2020-09-07T15:22:23.888" v="392" actId="478"/>
          <ac:spMkLst>
            <pc:docMk/>
            <pc:sldMk cId="3163037189" sldId="256"/>
            <ac:spMk id="15" creationId="{00000000-0000-0000-0000-000000000000}"/>
          </ac:spMkLst>
        </pc:spChg>
        <pc:spChg chg="del">
          <ac:chgData name="Saiqa Akhtar" userId="1347ed97-b10c-4396-8a8b-f7f7015d1995" providerId="ADAL" clId="{FB7E7243-0B0E-487F-BB1C-5B1F4436B1F0}" dt="2020-09-07T15:22:25.659" v="394" actId="478"/>
          <ac:spMkLst>
            <pc:docMk/>
            <pc:sldMk cId="3163037189" sldId="256"/>
            <ac:spMk id="16" creationId="{00000000-0000-0000-0000-000000000000}"/>
          </ac:spMkLst>
        </pc:spChg>
        <pc:spChg chg="mod">
          <ac:chgData name="Saiqa Akhtar" userId="1347ed97-b10c-4396-8a8b-f7f7015d1995" providerId="ADAL" clId="{FB7E7243-0B0E-487F-BB1C-5B1F4436B1F0}" dt="2020-09-07T15:58:39.878" v="801" actId="14100"/>
          <ac:spMkLst>
            <pc:docMk/>
            <pc:sldMk cId="3163037189" sldId="256"/>
            <ac:spMk id="17" creationId="{A228D1BE-B0F0-481E-AB6C-640A7CF34B6B}"/>
          </ac:spMkLst>
        </pc:spChg>
        <pc:spChg chg="mod">
          <ac:chgData name="Saiqa Akhtar" userId="1347ed97-b10c-4396-8a8b-f7f7015d1995" providerId="ADAL" clId="{FB7E7243-0B0E-487F-BB1C-5B1F4436B1F0}" dt="2020-09-07T15:49:32.806" v="608" actId="14100"/>
          <ac:spMkLst>
            <pc:docMk/>
            <pc:sldMk cId="3163037189" sldId="256"/>
            <ac:spMk id="21" creationId="{7A246D56-B18E-400F-A2CD-EE3BE91D9A33}"/>
          </ac:spMkLst>
        </pc:spChg>
        <pc:spChg chg="mod">
          <ac:chgData name="Saiqa Akhtar" userId="1347ed97-b10c-4396-8a8b-f7f7015d1995" providerId="ADAL" clId="{FB7E7243-0B0E-487F-BB1C-5B1F4436B1F0}" dt="2020-09-07T15:58:46.881" v="802" actId="14100"/>
          <ac:spMkLst>
            <pc:docMk/>
            <pc:sldMk cId="3163037189" sldId="256"/>
            <ac:spMk id="26" creationId="{A2E9551F-6AC1-4666-8E1F-F5F9065ADAC8}"/>
          </ac:spMkLst>
        </pc:spChg>
        <pc:spChg chg="mod">
          <ac:chgData name="Saiqa Akhtar" userId="1347ed97-b10c-4396-8a8b-f7f7015d1995" providerId="ADAL" clId="{FB7E7243-0B0E-487F-BB1C-5B1F4436B1F0}" dt="2020-09-07T15:56:34.300" v="759" actId="14100"/>
          <ac:spMkLst>
            <pc:docMk/>
            <pc:sldMk cId="3163037189" sldId="256"/>
            <ac:spMk id="27" creationId="{28BF1974-3B8B-4BEE-BC70-7A98F5419321}"/>
          </ac:spMkLst>
        </pc:spChg>
        <pc:spChg chg="mod">
          <ac:chgData name="Saiqa Akhtar" userId="1347ed97-b10c-4396-8a8b-f7f7015d1995" providerId="ADAL" clId="{FB7E7243-0B0E-487F-BB1C-5B1F4436B1F0}" dt="2020-09-07T15:58:25.406" v="798" actId="20577"/>
          <ac:spMkLst>
            <pc:docMk/>
            <pc:sldMk cId="3163037189" sldId="256"/>
            <ac:spMk id="28" creationId="{A6CB2EB6-32FC-4394-B06E-FB00A0E368DD}"/>
          </ac:spMkLst>
        </pc:spChg>
        <pc:spChg chg="mod">
          <ac:chgData name="Saiqa Akhtar" userId="1347ed97-b10c-4396-8a8b-f7f7015d1995" providerId="ADAL" clId="{FB7E7243-0B0E-487F-BB1C-5B1F4436B1F0}" dt="2020-09-07T15:58:55.133" v="803" actId="108"/>
          <ac:spMkLst>
            <pc:docMk/>
            <pc:sldMk cId="3163037189" sldId="256"/>
            <ac:spMk id="29" creationId="{A14D31F2-B8F1-49F9-98A3-0454592AA22A}"/>
          </ac:spMkLst>
        </pc:spChg>
        <pc:spChg chg="del">
          <ac:chgData name="Saiqa Akhtar" userId="1347ed97-b10c-4396-8a8b-f7f7015d1995" providerId="ADAL" clId="{FB7E7243-0B0E-487F-BB1C-5B1F4436B1F0}" dt="2020-09-07T15:22:37.298" v="405" actId="478"/>
          <ac:spMkLst>
            <pc:docMk/>
            <pc:sldMk cId="3163037189" sldId="256"/>
            <ac:spMk id="31" creationId="{00000000-0000-0000-0000-000000000000}"/>
          </ac:spMkLst>
        </pc:spChg>
        <pc:spChg chg="mod">
          <ac:chgData name="Saiqa Akhtar" userId="1347ed97-b10c-4396-8a8b-f7f7015d1995" providerId="ADAL" clId="{FB7E7243-0B0E-487F-BB1C-5B1F4436B1F0}" dt="2020-09-07T15:49:16.685" v="604" actId="1035"/>
          <ac:spMkLst>
            <pc:docMk/>
            <pc:sldMk cId="3163037189" sldId="256"/>
            <ac:spMk id="32" creationId="{00000000-0000-0000-0000-000000000000}"/>
          </ac:spMkLst>
        </pc:spChg>
        <pc:spChg chg="mod">
          <ac:chgData name="Saiqa Akhtar" userId="1347ed97-b10c-4396-8a8b-f7f7015d1995" providerId="ADAL" clId="{FB7E7243-0B0E-487F-BB1C-5B1F4436B1F0}" dt="2020-09-07T15:46:12.994" v="565" actId="1076"/>
          <ac:spMkLst>
            <pc:docMk/>
            <pc:sldMk cId="3163037189" sldId="256"/>
            <ac:spMk id="33" creationId="{00000000-0000-0000-0000-000000000000}"/>
          </ac:spMkLst>
        </pc:spChg>
        <pc:spChg chg="mod">
          <ac:chgData name="Saiqa Akhtar" userId="1347ed97-b10c-4396-8a8b-f7f7015d1995" providerId="ADAL" clId="{FB7E7243-0B0E-487F-BB1C-5B1F4436B1F0}" dt="2020-09-07T15:46:09.706" v="564" actId="1076"/>
          <ac:spMkLst>
            <pc:docMk/>
            <pc:sldMk cId="3163037189" sldId="256"/>
            <ac:spMk id="34" creationId="{00000000-0000-0000-0000-000000000000}"/>
          </ac:spMkLst>
        </pc:spChg>
        <pc:spChg chg="del">
          <ac:chgData name="Saiqa Akhtar" userId="1347ed97-b10c-4396-8a8b-f7f7015d1995" providerId="ADAL" clId="{FB7E7243-0B0E-487F-BB1C-5B1F4436B1F0}" dt="2020-09-07T15:22:36.246" v="404" actId="478"/>
          <ac:spMkLst>
            <pc:docMk/>
            <pc:sldMk cId="3163037189" sldId="256"/>
            <ac:spMk id="39" creationId="{00000000-0000-0000-0000-000000000000}"/>
          </ac:spMkLst>
        </pc:spChg>
        <pc:spChg chg="mod">
          <ac:chgData name="Saiqa Akhtar" userId="1347ed97-b10c-4396-8a8b-f7f7015d1995" providerId="ADAL" clId="{FB7E7243-0B0E-487F-BB1C-5B1F4436B1F0}" dt="2020-09-07T15:46:06.402" v="563" actId="1076"/>
          <ac:spMkLst>
            <pc:docMk/>
            <pc:sldMk cId="3163037189" sldId="256"/>
            <ac:spMk id="40" creationId="{00000000-0000-0000-0000-000000000000}"/>
          </ac:spMkLst>
        </pc:spChg>
        <pc:spChg chg="add del">
          <ac:chgData name="Saiqa Akhtar" userId="1347ed97-b10c-4396-8a8b-f7f7015d1995" providerId="ADAL" clId="{FB7E7243-0B0E-487F-BB1C-5B1F4436B1F0}" dt="2020-09-07T15:23:25.421" v="425" actId="22"/>
          <ac:spMkLst>
            <pc:docMk/>
            <pc:sldMk cId="3163037189" sldId="256"/>
            <ac:spMk id="42" creationId="{F89E731C-53ED-4CE1-A99A-7A5D69FBC604}"/>
          </ac:spMkLst>
        </pc:spChg>
        <pc:spChg chg="del">
          <ac:chgData name="Saiqa Akhtar" userId="1347ed97-b10c-4396-8a8b-f7f7015d1995" providerId="ADAL" clId="{FB7E7243-0B0E-487F-BB1C-5B1F4436B1F0}" dt="2020-09-07T15:22:24.723" v="393" actId="478"/>
          <ac:spMkLst>
            <pc:docMk/>
            <pc:sldMk cId="3163037189" sldId="256"/>
            <ac:spMk id="43" creationId="{00000000-0000-0000-0000-000000000000}"/>
          </ac:spMkLst>
        </pc:spChg>
        <pc:spChg chg="del mod">
          <ac:chgData name="Saiqa Akhtar" userId="1347ed97-b10c-4396-8a8b-f7f7015d1995" providerId="ADAL" clId="{FB7E7243-0B0E-487F-BB1C-5B1F4436B1F0}" dt="2020-09-07T15:48:55.179" v="591" actId="478"/>
          <ac:spMkLst>
            <pc:docMk/>
            <pc:sldMk cId="3163037189" sldId="256"/>
            <ac:spMk id="44" creationId="{00000000-0000-0000-0000-000000000000}"/>
          </ac:spMkLst>
        </pc:spChg>
        <pc:spChg chg="add mod">
          <ac:chgData name="Saiqa Akhtar" userId="1347ed97-b10c-4396-8a8b-f7f7015d1995" providerId="ADAL" clId="{FB7E7243-0B0E-487F-BB1C-5B1F4436B1F0}" dt="2020-09-07T15:46:03.267" v="562" actId="404"/>
          <ac:spMkLst>
            <pc:docMk/>
            <pc:sldMk cId="3163037189" sldId="256"/>
            <ac:spMk id="45" creationId="{62CCC566-F0B9-4D79-AB3F-D96F1B68E00C}"/>
          </ac:spMkLst>
        </pc:spChg>
        <pc:spChg chg="del">
          <ac:chgData name="Saiqa Akhtar" userId="1347ed97-b10c-4396-8a8b-f7f7015d1995" providerId="ADAL" clId="{FB7E7243-0B0E-487F-BB1C-5B1F4436B1F0}" dt="2020-09-07T15:22:39.455" v="407" actId="478"/>
          <ac:spMkLst>
            <pc:docMk/>
            <pc:sldMk cId="3163037189" sldId="256"/>
            <ac:spMk id="46" creationId="{00000000-0000-0000-0000-000000000000}"/>
          </ac:spMkLst>
        </pc:spChg>
        <pc:spChg chg="del">
          <ac:chgData name="Saiqa Akhtar" userId="1347ed97-b10c-4396-8a8b-f7f7015d1995" providerId="ADAL" clId="{FB7E7243-0B0E-487F-BB1C-5B1F4436B1F0}" dt="2020-09-07T15:22:41.515" v="409" actId="478"/>
          <ac:spMkLst>
            <pc:docMk/>
            <pc:sldMk cId="3163037189" sldId="256"/>
            <ac:spMk id="47" creationId="{00000000-0000-0000-0000-000000000000}"/>
          </ac:spMkLst>
        </pc:spChg>
        <pc:spChg chg="add del mod">
          <ac:chgData name="Saiqa Akhtar" userId="1347ed97-b10c-4396-8a8b-f7f7015d1995" providerId="ADAL" clId="{FB7E7243-0B0E-487F-BB1C-5B1F4436B1F0}" dt="2020-09-07T15:25:59.468" v="549" actId="478"/>
          <ac:spMkLst>
            <pc:docMk/>
            <pc:sldMk cId="3163037189" sldId="256"/>
            <ac:spMk id="48" creationId="{A8CC7916-9E9D-4E47-B3D0-A701FB92420A}"/>
          </ac:spMkLst>
        </pc:spChg>
        <pc:picChg chg="add mod ord">
          <ac:chgData name="Saiqa Akhtar" userId="1347ed97-b10c-4396-8a8b-f7f7015d1995" providerId="ADAL" clId="{FB7E7243-0B0E-487F-BB1C-5B1F4436B1F0}" dt="2020-09-07T15:49:11.105" v="598" actId="1076"/>
          <ac:picMkLst>
            <pc:docMk/>
            <pc:sldMk cId="3163037189" sldId="256"/>
            <ac:picMk id="11" creationId="{6640F3FA-6CDB-4B69-9248-DC865AC472BC}"/>
          </ac:picMkLst>
        </pc:picChg>
        <pc:picChg chg="del">
          <ac:chgData name="Saiqa Akhtar" userId="1347ed97-b10c-4396-8a8b-f7f7015d1995" providerId="ADAL" clId="{FB7E7243-0B0E-487F-BB1C-5B1F4436B1F0}" dt="2020-09-07T15:22:26.282" v="395" actId="478"/>
          <ac:picMkLst>
            <pc:docMk/>
            <pc:sldMk cId="3163037189" sldId="256"/>
            <ac:picMk id="1027" creationId="{00000000-0000-0000-0000-000000000000}"/>
          </ac:picMkLst>
        </pc:picChg>
        <pc:picChg chg="del">
          <ac:chgData name="Saiqa Akhtar" userId="1347ed97-b10c-4396-8a8b-f7f7015d1995" providerId="ADAL" clId="{FB7E7243-0B0E-487F-BB1C-5B1F4436B1F0}" dt="2020-09-07T15:22:26.978" v="396" actId="478"/>
          <ac:picMkLst>
            <pc:docMk/>
            <pc:sldMk cId="3163037189" sldId="256"/>
            <ac:picMk id="1028" creationId="{00000000-0000-0000-0000-000000000000}"/>
          </ac:picMkLst>
        </pc:picChg>
        <pc:picChg chg="add del mod">
          <ac:chgData name="Saiqa Akhtar" userId="1347ed97-b10c-4396-8a8b-f7f7015d1995" providerId="ADAL" clId="{FB7E7243-0B0E-487F-BB1C-5B1F4436B1F0}" dt="2020-09-07T15:47:48.859" v="587" actId="478"/>
          <ac:picMkLst>
            <pc:docMk/>
            <pc:sldMk cId="3163037189" sldId="256"/>
            <ac:picMk id="1030" creationId="{00000000-0000-0000-0000-000000000000}"/>
          </ac:picMkLst>
        </pc:picChg>
        <pc:picChg chg="del">
          <ac:chgData name="Saiqa Akhtar" userId="1347ed97-b10c-4396-8a8b-f7f7015d1995" providerId="ADAL" clId="{FB7E7243-0B0E-487F-BB1C-5B1F4436B1F0}" dt="2020-09-07T15:22:40.186" v="408" actId="478"/>
          <ac:picMkLst>
            <pc:docMk/>
            <pc:sldMk cId="3163037189" sldId="256"/>
            <ac:picMk id="1032"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en-US"/>
              <a:t>Click to edit Master title style</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C9B2BA-0594-4DB9-AAE9-C7B05C45A2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2539946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9B2BA-0594-4DB9-AAE9-C7B05C45A2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30058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9B2BA-0594-4DB9-AAE9-C7B05C45A2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231296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9B2BA-0594-4DB9-AAE9-C7B05C45A2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737645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C9B2BA-0594-4DB9-AAE9-C7B05C45A2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1942724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C9B2BA-0594-4DB9-AAE9-C7B05C45A222}" type="datetimeFigureOut">
              <a:rPr lang="en-GB" smtClean="0"/>
              <a:t>07/09/2020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208905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C9B2BA-0594-4DB9-AAE9-C7B05C45A222}" type="datetimeFigureOut">
              <a:rPr lang="en-GB" smtClean="0"/>
              <a:t>07/09/2020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1933955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C9B2BA-0594-4DB9-AAE9-C7B05C45A222}" type="datetimeFigureOut">
              <a:rPr lang="en-GB" smtClean="0"/>
              <a:t>07/09/2020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2088018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9B2BA-0594-4DB9-AAE9-C7B05C45A222}" type="datetimeFigureOut">
              <a:rPr lang="en-GB" smtClean="0"/>
              <a:t>07/09/2020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1017470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55C9B2BA-0594-4DB9-AAE9-C7B05C45A222}" type="datetimeFigureOut">
              <a:rPr lang="en-GB" smtClean="0"/>
              <a:t>07/09/2020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276835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Click icon to add picture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55C9B2BA-0594-4DB9-AAE9-C7B05C45A222}" type="datetimeFigureOut">
              <a:rPr lang="en-GB" smtClean="0"/>
              <a:t>07/09/2020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BCB0A8-FBDE-4218-A4B4-4A76A08D2DFC}" type="slidenum">
              <a:rPr lang="en-GB" smtClean="0"/>
              <a:t>‹#›</a:t>
            </a:fld>
            <a:endParaRPr lang="en-GB"/>
          </a:p>
        </p:txBody>
      </p:sp>
    </p:spTree>
    <p:extLst>
      <p:ext uri="{BB962C8B-B14F-4D97-AF65-F5344CB8AC3E}">
        <p14:creationId xmlns:p14="http://schemas.microsoft.com/office/powerpoint/2010/main" val="4188730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55C9B2BA-0594-4DB9-AAE9-C7B05C45A222}" type="datetimeFigureOut">
              <a:rPr lang="en-GB" smtClean="0"/>
              <a:t>07/09/2020</a:t>
            </a:fld>
            <a:endParaRPr lang="en-GB"/>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9FBCB0A8-FBDE-4218-A4B4-4A76A08D2DFC}" type="slidenum">
              <a:rPr lang="en-GB" smtClean="0"/>
              <a:t>‹#›</a:t>
            </a:fld>
            <a:endParaRPr lang="en-GB"/>
          </a:p>
        </p:txBody>
      </p:sp>
    </p:spTree>
    <p:extLst>
      <p:ext uri="{BB962C8B-B14F-4D97-AF65-F5344CB8AC3E}">
        <p14:creationId xmlns:p14="http://schemas.microsoft.com/office/powerpoint/2010/main" val="364524499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microsoft.com/office/2007/relationships/hdphoto" Target="../media/hdphoto1.wdp"/><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640F3FA-6CDB-4B69-9248-DC865AC472BC}"/>
              </a:ext>
            </a:extLst>
          </p:cNvPr>
          <p:cNvPicPr>
            <a:picLocks noChangeAspect="1"/>
          </p:cNvPicPr>
          <p:nvPr/>
        </p:nvPicPr>
        <p:blipFill>
          <a:blip r:embed="rId2"/>
          <a:stretch>
            <a:fillRect/>
          </a:stretch>
        </p:blipFill>
        <p:spPr>
          <a:xfrm>
            <a:off x="544981" y="4290864"/>
            <a:ext cx="8839136" cy="3284884"/>
          </a:xfrm>
          <a:prstGeom prst="rect">
            <a:avLst/>
          </a:prstGeom>
        </p:spPr>
      </p:pic>
      <p:sp>
        <p:nvSpPr>
          <p:cNvPr id="6" name="TextBox 5">
            <a:extLst>
              <a:ext uri="{FF2B5EF4-FFF2-40B4-BE49-F238E27FC236}">
                <a16:creationId xmlns:a16="http://schemas.microsoft.com/office/drawing/2014/main" id="{B611C295-11B3-41FE-A4FA-7C8404A549DD}"/>
              </a:ext>
            </a:extLst>
          </p:cNvPr>
          <p:cNvSpPr txBox="1"/>
          <p:nvPr/>
        </p:nvSpPr>
        <p:spPr>
          <a:xfrm>
            <a:off x="358609" y="9061421"/>
            <a:ext cx="9156838" cy="8586966"/>
          </a:xfrm>
          <a:prstGeom prst="rect">
            <a:avLst/>
          </a:prstGeom>
          <a:solidFill>
            <a:srgbClr val="F4F4F6"/>
          </a:solidFill>
        </p:spPr>
        <p:txBody>
          <a:bodyPr wrap="square" rtlCol="0">
            <a:spAutoFit/>
          </a:bodyPr>
          <a:lstStyle/>
          <a:p>
            <a:pPr marL="457200" indent="-457200">
              <a:buFontTx/>
              <a:buChar char="-"/>
            </a:pPr>
            <a:r>
              <a:rPr lang="en-GB" sz="2400" dirty="0">
                <a:solidFill>
                  <a:srgbClr val="0D857C"/>
                </a:solidFill>
              </a:rPr>
              <a:t>Safety Cross – this was adapted to include incidence of violence and/or aggression and happy days (7 days = ward celebration). </a:t>
            </a:r>
          </a:p>
          <a:p>
            <a:endParaRPr lang="en-GB" sz="2400" dirty="0">
              <a:solidFill>
                <a:srgbClr val="0D857C"/>
              </a:solidFill>
            </a:endParaRPr>
          </a:p>
          <a:p>
            <a:pPr marL="457200" indent="-457200">
              <a:buFontTx/>
              <a:buChar char="-"/>
            </a:pPr>
            <a:r>
              <a:rPr lang="en-GB" sz="2400" dirty="0">
                <a:solidFill>
                  <a:srgbClr val="0D857C"/>
                </a:solidFill>
              </a:rPr>
              <a:t>MDT daily review – All available MDT members across the staff team attend a morning review of all service users. This replaced the weekly ward round. Specific focus on handing over issues from the previous day, considering relationships between service users and considering potential risk of restrictive practice for each service user. No phones, time limit for each service user and very brief notes taken. </a:t>
            </a:r>
          </a:p>
          <a:p>
            <a:pPr marL="457200" indent="-457200">
              <a:buFontTx/>
              <a:buChar char="-"/>
            </a:pPr>
            <a:endParaRPr lang="en-GB" sz="2400" dirty="0">
              <a:solidFill>
                <a:srgbClr val="0D857C"/>
              </a:solidFill>
            </a:endParaRPr>
          </a:p>
          <a:p>
            <a:pPr marL="457200" indent="-457200">
              <a:buFontTx/>
              <a:buChar char="-"/>
            </a:pPr>
            <a:r>
              <a:rPr lang="en-GB" sz="2400" dirty="0">
                <a:solidFill>
                  <a:srgbClr val="0D857C"/>
                </a:solidFill>
              </a:rPr>
              <a:t>Trauma-informed care training: 3 training sessions in team away day and fortnightly staff formulation sessions. </a:t>
            </a:r>
          </a:p>
          <a:p>
            <a:endParaRPr lang="en-GB" sz="2400" dirty="0">
              <a:solidFill>
                <a:srgbClr val="0D857C"/>
              </a:solidFill>
            </a:endParaRPr>
          </a:p>
          <a:p>
            <a:pPr marL="457200" indent="-457200">
              <a:buFontTx/>
              <a:buChar char="-"/>
            </a:pPr>
            <a:r>
              <a:rPr lang="en-GB" sz="2400" dirty="0">
                <a:solidFill>
                  <a:srgbClr val="0D857C"/>
                </a:solidFill>
              </a:rPr>
              <a:t>Restrictive practice forum – fortnightly meeting with service users on the ward about the use of restrictive practice. </a:t>
            </a:r>
          </a:p>
          <a:p>
            <a:endParaRPr lang="en-GB" sz="2400" dirty="0">
              <a:solidFill>
                <a:srgbClr val="0D857C"/>
              </a:solidFill>
            </a:endParaRPr>
          </a:p>
          <a:p>
            <a:pPr marL="457200" indent="-457200">
              <a:buFontTx/>
              <a:buChar char="-"/>
            </a:pPr>
            <a:r>
              <a:rPr lang="en-GB" sz="2400" dirty="0">
                <a:solidFill>
                  <a:srgbClr val="0D857C"/>
                </a:solidFill>
              </a:rPr>
              <a:t>Project membership: Service user involvement in the project from the start, increasing access to the QI meetings for all grades and disciplines within the Crystal staff team. Increasing visibility of the project also key to this. </a:t>
            </a:r>
          </a:p>
          <a:p>
            <a:endParaRPr lang="en-GB" sz="2400" dirty="0">
              <a:solidFill>
                <a:srgbClr val="0D857C"/>
              </a:solidFill>
            </a:endParaRPr>
          </a:p>
          <a:p>
            <a:pPr marL="457200" indent="-457200">
              <a:buFontTx/>
              <a:buChar char="-"/>
            </a:pPr>
            <a:r>
              <a:rPr lang="en-GB" sz="2400" dirty="0">
                <a:solidFill>
                  <a:srgbClr val="0D857C"/>
                </a:solidFill>
              </a:rPr>
              <a:t>Creating quiet, sleepy environment in the evening/nights</a:t>
            </a:r>
          </a:p>
        </p:txBody>
      </p:sp>
      <p:sp>
        <p:nvSpPr>
          <p:cNvPr id="9" name="Rectangle 8">
            <a:extLst>
              <a:ext uri="{FF2B5EF4-FFF2-40B4-BE49-F238E27FC236}">
                <a16:creationId xmlns:a16="http://schemas.microsoft.com/office/drawing/2014/main" id="{65938D20-6F17-4179-8232-0ACDC67B040C}"/>
              </a:ext>
            </a:extLst>
          </p:cNvPr>
          <p:cNvSpPr/>
          <p:nvPr/>
        </p:nvSpPr>
        <p:spPr>
          <a:xfrm>
            <a:off x="358609" y="8367336"/>
            <a:ext cx="9156838" cy="703513"/>
          </a:xfrm>
          <a:prstGeom prst="rect">
            <a:avLst/>
          </a:prstGeom>
          <a:solidFill>
            <a:srgbClr val="6EB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bg1"/>
                </a:solidFill>
                <a:latin typeface="Arial" panose="020B0604020202020204" pitchFamily="34" charset="0"/>
                <a:ea typeface="Verdana" panose="020B0604030504040204" pitchFamily="34" charset="0"/>
                <a:cs typeface="Arial" panose="020B0604020202020204" pitchFamily="34" charset="0"/>
              </a:rPr>
              <a:t>Change ideas we have tested include:</a:t>
            </a:r>
          </a:p>
        </p:txBody>
      </p:sp>
      <p:sp>
        <p:nvSpPr>
          <p:cNvPr id="12" name="TextBox 11">
            <a:extLst>
              <a:ext uri="{FF2B5EF4-FFF2-40B4-BE49-F238E27FC236}">
                <a16:creationId xmlns:a16="http://schemas.microsoft.com/office/drawing/2014/main" id="{62D73666-1D93-4BC3-9AAB-AF201670884A}"/>
              </a:ext>
            </a:extLst>
          </p:cNvPr>
          <p:cNvSpPr txBox="1"/>
          <p:nvPr/>
        </p:nvSpPr>
        <p:spPr>
          <a:xfrm>
            <a:off x="351547" y="18274185"/>
            <a:ext cx="9156838" cy="11172289"/>
          </a:xfrm>
          <a:prstGeom prst="rect">
            <a:avLst/>
          </a:prstGeom>
          <a:solidFill>
            <a:srgbClr val="F4F4F6"/>
          </a:solidFill>
        </p:spPr>
        <p:txBody>
          <a:bodyPr wrap="square" rtlCol="0">
            <a:spAutoFit/>
          </a:bodyPr>
          <a:lstStyle/>
          <a:p>
            <a:pPr algn="ctr"/>
            <a:endParaRPr lang="en-GB" sz="2400" b="1" dirty="0">
              <a:solidFill>
                <a:srgbClr val="FF0000"/>
              </a:solidFill>
              <a:latin typeface="Arial" panose="020B0604020202020204" pitchFamily="34" charset="0"/>
              <a:cs typeface="Arial" panose="020B0604020202020204" pitchFamily="34" charset="0"/>
            </a:endParaRPr>
          </a:p>
          <a:p>
            <a:pPr algn="ctr"/>
            <a:r>
              <a:rPr lang="en-GB" sz="2400" b="1" dirty="0">
                <a:solidFill>
                  <a:srgbClr val="FF0000"/>
                </a:solidFill>
                <a:latin typeface="Arial" panose="020B0604020202020204" pitchFamily="34" charset="0"/>
                <a:cs typeface="Arial" panose="020B0604020202020204" pitchFamily="34" charset="0"/>
              </a:rPr>
              <a:t>37% reduction </a:t>
            </a:r>
            <a:r>
              <a:rPr lang="en-GB" sz="2400" dirty="0">
                <a:solidFill>
                  <a:srgbClr val="FF0000"/>
                </a:solidFill>
                <a:latin typeface="Arial" panose="020B0604020202020204" pitchFamily="34" charset="0"/>
                <a:cs typeface="Arial" panose="020B0604020202020204" pitchFamily="34" charset="0"/>
              </a:rPr>
              <a:t>in the use of seclusion</a:t>
            </a:r>
          </a:p>
          <a:p>
            <a:pPr algn="ctr"/>
            <a:endParaRPr lang="en-GB" sz="2400" dirty="0">
              <a:solidFill>
                <a:srgbClr val="FF0000"/>
              </a:solidFill>
              <a:latin typeface="Arial" panose="020B0604020202020204" pitchFamily="34" charset="0"/>
              <a:cs typeface="Arial" panose="020B0604020202020204" pitchFamily="34" charset="0"/>
            </a:endParaRPr>
          </a:p>
          <a:p>
            <a:pPr algn="ctr"/>
            <a:r>
              <a:rPr lang="en-GB" sz="2400" dirty="0">
                <a:solidFill>
                  <a:srgbClr val="0D857C"/>
                </a:solidFill>
                <a:latin typeface="Arial" panose="020B0604020202020204" pitchFamily="34" charset="0"/>
                <a:cs typeface="Arial" panose="020B0604020202020204" pitchFamily="34" charset="0"/>
              </a:rPr>
              <a:t>The work has continued since the end of the collaborative we have achieved: </a:t>
            </a:r>
          </a:p>
          <a:p>
            <a:pPr marL="342900" indent="-342900" algn="ctr">
              <a:buFont typeface="Arial" panose="020B0604020202020204" pitchFamily="34" charset="0"/>
              <a:buChar char="•"/>
            </a:pPr>
            <a:r>
              <a:rPr lang="en-GB" sz="2400" b="1" dirty="0">
                <a:solidFill>
                  <a:srgbClr val="0D857C"/>
                </a:solidFill>
                <a:latin typeface="Arial" panose="020B0604020202020204" pitchFamily="34" charset="0"/>
                <a:cs typeface="Arial" panose="020B0604020202020204" pitchFamily="34" charset="0"/>
              </a:rPr>
              <a:t>35% reduction </a:t>
            </a:r>
            <a:r>
              <a:rPr lang="en-GB" sz="2400" dirty="0">
                <a:solidFill>
                  <a:srgbClr val="0D857C"/>
                </a:solidFill>
                <a:latin typeface="Arial" panose="020B0604020202020204" pitchFamily="34" charset="0"/>
                <a:cs typeface="Arial" panose="020B0604020202020204" pitchFamily="34" charset="0"/>
              </a:rPr>
              <a:t>overall across the three measures</a:t>
            </a:r>
          </a:p>
          <a:p>
            <a:pPr marL="342900" indent="-342900" algn="ctr">
              <a:buFont typeface="Arial" panose="020B0604020202020204" pitchFamily="34" charset="0"/>
              <a:buChar char="•"/>
            </a:pPr>
            <a:r>
              <a:rPr lang="en-GB" sz="2400" b="1" dirty="0">
                <a:solidFill>
                  <a:srgbClr val="0D857C"/>
                </a:solidFill>
                <a:latin typeface="Arial" panose="020B0604020202020204" pitchFamily="34" charset="0"/>
                <a:cs typeface="Arial" panose="020B0604020202020204" pitchFamily="34" charset="0"/>
              </a:rPr>
              <a:t>38% reduction </a:t>
            </a:r>
            <a:r>
              <a:rPr lang="en-GB" sz="2400" dirty="0">
                <a:solidFill>
                  <a:srgbClr val="0D857C"/>
                </a:solidFill>
                <a:latin typeface="Arial" panose="020B0604020202020204" pitchFamily="34" charset="0"/>
                <a:cs typeface="Arial" panose="020B0604020202020204" pitchFamily="34" charset="0"/>
              </a:rPr>
              <a:t>in the use of physical restraints</a:t>
            </a:r>
          </a:p>
          <a:p>
            <a:pPr marL="342900" indent="-342900" algn="ctr">
              <a:buFont typeface="Arial" panose="020B0604020202020204" pitchFamily="34" charset="0"/>
              <a:buChar char="•"/>
            </a:pPr>
            <a:r>
              <a:rPr lang="en-GB" sz="2400" dirty="0">
                <a:solidFill>
                  <a:srgbClr val="0D857C"/>
                </a:solidFill>
                <a:latin typeface="Arial" panose="020B0604020202020204" pitchFamily="34" charset="0"/>
                <a:cs typeface="Arial" panose="020B0604020202020204" pitchFamily="34" charset="0"/>
              </a:rPr>
              <a:t>Use of rapid tranquilisation has been in line with normal variation</a:t>
            </a:r>
          </a:p>
          <a:p>
            <a:pPr algn="ctr"/>
            <a:endParaRPr lang="en-GB" sz="2400" dirty="0">
              <a:solidFill>
                <a:srgbClr val="0D857C"/>
              </a:solidFill>
              <a:latin typeface="Arial" panose="020B0604020202020204" pitchFamily="34" charset="0"/>
              <a:cs typeface="Arial" panose="020B0604020202020204" pitchFamily="34" charset="0"/>
            </a:endParaRPr>
          </a:p>
          <a:p>
            <a:r>
              <a:rPr lang="en-GB" sz="2400" dirty="0">
                <a:solidFill>
                  <a:srgbClr val="0D857C"/>
                </a:solidFill>
              </a:rPr>
              <a:t>MDT daily review – provided a more responsive service to service users than weekly ward rounds. Discussion within MDT led to a more proactive, judicious use of medication and more reflection about non-restrictive interventions. </a:t>
            </a:r>
          </a:p>
          <a:p>
            <a:endParaRPr lang="en-GB" sz="2400" dirty="0">
              <a:solidFill>
                <a:srgbClr val="0D857C"/>
              </a:solidFill>
            </a:endParaRPr>
          </a:p>
          <a:p>
            <a:r>
              <a:rPr lang="en-GB" sz="2400" dirty="0">
                <a:solidFill>
                  <a:srgbClr val="0D857C"/>
                </a:solidFill>
              </a:rPr>
              <a:t>Nursing care improvement – greater awareness about trauma informed ways of working and actions consistent with this approach, greater attention to lifestyle factors for service users, considering the risks of restrictive practice for each service user and developing personalised plans. </a:t>
            </a:r>
          </a:p>
          <a:p>
            <a:endParaRPr lang="en-GB" sz="2400" dirty="0">
              <a:solidFill>
                <a:srgbClr val="0D857C"/>
              </a:solidFill>
            </a:endParaRPr>
          </a:p>
          <a:p>
            <a:r>
              <a:rPr lang="en-GB" sz="2400" dirty="0">
                <a:solidFill>
                  <a:srgbClr val="0D857C"/>
                </a:solidFill>
              </a:rPr>
              <a:t>Rapid tranquilisation: Expected an increase in RT due to decrease in seclusion use and restraint. Did not find this although use of RT is highly variable.</a:t>
            </a:r>
          </a:p>
          <a:p>
            <a:endParaRPr lang="en-GB" sz="2400" dirty="0">
              <a:solidFill>
                <a:srgbClr val="0D857C"/>
              </a:solidFill>
            </a:endParaRPr>
          </a:p>
          <a:p>
            <a:r>
              <a:rPr lang="en-GB" sz="2400" dirty="0">
                <a:solidFill>
                  <a:srgbClr val="0D857C"/>
                </a:solidFill>
              </a:rPr>
              <a:t>Covid-19: The project was interrupted by Covid-19 pandemic and many of the change ideas were paused during this time.  The MDT daily review and safety cross continued. It is likely that in addition to these specific change ideas the culture of the team maintained the improvement during this difficult time. </a:t>
            </a:r>
            <a:endParaRPr lang="en-GB" sz="3000" dirty="0"/>
          </a:p>
        </p:txBody>
      </p:sp>
      <p:sp>
        <p:nvSpPr>
          <p:cNvPr id="13" name="Rectangle 12">
            <a:extLst>
              <a:ext uri="{FF2B5EF4-FFF2-40B4-BE49-F238E27FC236}">
                <a16:creationId xmlns:a16="http://schemas.microsoft.com/office/drawing/2014/main" id="{C66123FC-B5B0-4F5E-8E2D-AFD748F506A7}"/>
              </a:ext>
            </a:extLst>
          </p:cNvPr>
          <p:cNvSpPr/>
          <p:nvPr/>
        </p:nvSpPr>
        <p:spPr>
          <a:xfrm>
            <a:off x="365523" y="17600434"/>
            <a:ext cx="9156838" cy="703513"/>
          </a:xfrm>
          <a:prstGeom prst="rect">
            <a:avLst/>
          </a:prstGeom>
          <a:solidFill>
            <a:srgbClr val="6EB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bg1"/>
                </a:solidFill>
                <a:latin typeface="Arial" panose="020B0604020202020204" pitchFamily="34" charset="0"/>
                <a:ea typeface="Verdana" panose="020B0604030504040204" pitchFamily="34" charset="0"/>
                <a:cs typeface="Arial" panose="020B0604020202020204" pitchFamily="34" charset="0"/>
              </a:rPr>
              <a:t>Changes we have seen on the ward</a:t>
            </a:r>
          </a:p>
        </p:txBody>
      </p:sp>
      <p:pic>
        <p:nvPicPr>
          <p:cNvPr id="20" name="Picture 19">
            <a:extLst>
              <a:ext uri="{FF2B5EF4-FFF2-40B4-BE49-F238E27FC236}">
                <a16:creationId xmlns:a16="http://schemas.microsoft.com/office/drawing/2014/main" id="{D55E9327-9091-42F2-A78D-2B47EC2198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58426" y="380784"/>
            <a:ext cx="5566591" cy="1695018"/>
          </a:xfrm>
          <a:prstGeom prst="rect">
            <a:avLst/>
          </a:prstGeom>
        </p:spPr>
      </p:pic>
      <p:sp>
        <p:nvSpPr>
          <p:cNvPr id="21" name="Rectangle 20">
            <a:extLst>
              <a:ext uri="{FF2B5EF4-FFF2-40B4-BE49-F238E27FC236}">
                <a16:creationId xmlns:a16="http://schemas.microsoft.com/office/drawing/2014/main" id="{7A246D56-B18E-400F-A2CD-EE3BE91D9A33}"/>
              </a:ext>
            </a:extLst>
          </p:cNvPr>
          <p:cNvSpPr/>
          <p:nvPr/>
        </p:nvSpPr>
        <p:spPr>
          <a:xfrm>
            <a:off x="413649" y="3853617"/>
            <a:ext cx="20611365" cy="4174000"/>
          </a:xfrm>
          <a:prstGeom prst="rect">
            <a:avLst/>
          </a:prstGeom>
          <a:noFill/>
          <a:ln>
            <a:solidFill>
              <a:srgbClr val="DE769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200" dirty="0">
              <a:solidFill>
                <a:schemeClr val="bg1">
                  <a:lumMod val="65000"/>
                </a:schemeClr>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82F09061-5436-4E50-835C-A7C6E6E599DC}"/>
              </a:ext>
            </a:extLst>
          </p:cNvPr>
          <p:cNvSpPr/>
          <p:nvPr/>
        </p:nvSpPr>
        <p:spPr>
          <a:xfrm>
            <a:off x="413649" y="408974"/>
            <a:ext cx="3708066" cy="1638638"/>
          </a:xfrm>
          <a:prstGeom prst="rect">
            <a:avLst/>
          </a:prstGeom>
          <a:noFill/>
          <a:ln>
            <a:solidFill>
              <a:srgbClr val="0D857C"/>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solidFill>
                <a:schemeClr val="bg1">
                  <a:lumMod val="65000"/>
                </a:schemeClr>
              </a:solidFill>
              <a:latin typeface="Arial" panose="020B060402020202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88346436-AA3E-4D63-9448-670B12FB807D}"/>
              </a:ext>
            </a:extLst>
          </p:cNvPr>
          <p:cNvSpPr/>
          <p:nvPr/>
        </p:nvSpPr>
        <p:spPr>
          <a:xfrm>
            <a:off x="13811249" y="2397497"/>
            <a:ext cx="7213767" cy="913006"/>
          </a:xfrm>
          <a:prstGeom prst="rect">
            <a:avLst/>
          </a:prstGeom>
          <a:solidFill>
            <a:srgbClr val="0D857C"/>
          </a:solidFill>
          <a:ln>
            <a:solidFill>
              <a:srgbClr val="F4F4F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latin typeface="Arial" panose="020B0604020202020204" pitchFamily="34" charset="0"/>
                <a:cs typeface="Arial" panose="020B0604020202020204" pitchFamily="34" charset="0"/>
              </a:rPr>
              <a:t>   Reflecting on our project</a:t>
            </a:r>
          </a:p>
        </p:txBody>
      </p:sp>
      <p:sp>
        <p:nvSpPr>
          <p:cNvPr id="24" name="Arrow: Pentagon 23">
            <a:extLst>
              <a:ext uri="{FF2B5EF4-FFF2-40B4-BE49-F238E27FC236}">
                <a16:creationId xmlns:a16="http://schemas.microsoft.com/office/drawing/2014/main" id="{3E75D496-3B1D-49CF-8851-7A2042F5BE90}"/>
              </a:ext>
            </a:extLst>
          </p:cNvPr>
          <p:cNvSpPr/>
          <p:nvPr/>
        </p:nvSpPr>
        <p:spPr>
          <a:xfrm>
            <a:off x="358608" y="2397498"/>
            <a:ext cx="14157492" cy="913006"/>
          </a:xfrm>
          <a:prstGeom prst="homePlate">
            <a:avLst/>
          </a:prstGeom>
          <a:solidFill>
            <a:srgbClr val="0D857C"/>
          </a:solidFill>
          <a:ln>
            <a:solidFill>
              <a:srgbClr val="F4F4F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200"/>
          </a:p>
        </p:txBody>
      </p:sp>
      <p:pic>
        <p:nvPicPr>
          <p:cNvPr id="23" name="Picture 22">
            <a:extLst>
              <a:ext uri="{FF2B5EF4-FFF2-40B4-BE49-F238E27FC236}">
                <a16:creationId xmlns:a16="http://schemas.microsoft.com/office/drawing/2014/main" id="{E6BBAEC7-D4D1-47DB-91B9-366E6E846C8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artisticPencilSketch/>
                    </a14:imgEffect>
                  </a14:imgLayer>
                </a14:imgProps>
              </a:ext>
              <a:ext uri="{28A0092B-C50C-407E-A947-70E740481C1C}">
                <a14:useLocalDpi xmlns:a14="http://schemas.microsoft.com/office/drawing/2010/main" val="0"/>
              </a:ext>
            </a:extLst>
          </a:blip>
          <a:srcRect t="-11451" r="17657"/>
          <a:stretch/>
        </p:blipFill>
        <p:spPr>
          <a:xfrm>
            <a:off x="594624" y="2513496"/>
            <a:ext cx="13216626" cy="767732"/>
          </a:xfrm>
          <a:prstGeom prst="rect">
            <a:avLst/>
          </a:prstGeom>
        </p:spPr>
      </p:pic>
      <p:sp>
        <p:nvSpPr>
          <p:cNvPr id="26" name="TextBox 25">
            <a:extLst>
              <a:ext uri="{FF2B5EF4-FFF2-40B4-BE49-F238E27FC236}">
                <a16:creationId xmlns:a16="http://schemas.microsoft.com/office/drawing/2014/main" id="{A2E9551F-6AC1-4666-8E1F-F5F9065ADAC8}"/>
              </a:ext>
            </a:extLst>
          </p:cNvPr>
          <p:cNvSpPr txBox="1"/>
          <p:nvPr/>
        </p:nvSpPr>
        <p:spPr>
          <a:xfrm>
            <a:off x="9779859" y="9019465"/>
            <a:ext cx="11190117" cy="13018949"/>
          </a:xfrm>
          <a:prstGeom prst="rect">
            <a:avLst/>
          </a:prstGeom>
          <a:solidFill>
            <a:srgbClr val="F4F4F6"/>
          </a:solidFill>
        </p:spPr>
        <p:txBody>
          <a:bodyPr wrap="square" rtlCol="0">
            <a:spAutoFit/>
          </a:bodyPr>
          <a:lstStyle/>
          <a:p>
            <a:r>
              <a:rPr lang="en-GB" sz="2400" i="1" dirty="0">
                <a:solidFill>
                  <a:srgbClr val="0D857C"/>
                </a:solidFill>
              </a:rPr>
              <a:t>Service user project member:</a:t>
            </a:r>
          </a:p>
          <a:p>
            <a:r>
              <a:rPr lang="en-GB" sz="2400" dirty="0">
                <a:solidFill>
                  <a:srgbClr val="0D857C"/>
                </a:solidFill>
              </a:rPr>
              <a:t>“My involvement in the project had two sides, as a patient on Crystal Ward and as a member of the project team. I am honoured and privileged to be part of the project as it was good to try and resolve the problems on the ward and provide my thoughts and ideas. When you are ill you can’t function at 100% and you are very sensitive. This project helped to support people when they were feeling sensitive to their surroundings. Thinking about the problem (e.g. sleep) and treating that rather than focus on the restriction felt like the right way to do things. It was also important to recognise the patterns when restrictive practices was used to understand it better. </a:t>
            </a:r>
          </a:p>
          <a:p>
            <a:endParaRPr lang="en-GB" sz="2400" dirty="0">
              <a:solidFill>
                <a:srgbClr val="0D857C"/>
              </a:solidFill>
            </a:endParaRPr>
          </a:p>
          <a:p>
            <a:r>
              <a:rPr lang="en-GB" sz="2400" dirty="0">
                <a:solidFill>
                  <a:srgbClr val="0D857C"/>
                </a:solidFill>
              </a:rPr>
              <a:t>As a patient the thing I most valued was my relationship with the staff on the ward which were positive. Comfort in my environment was my second priority and very important to me. The ward environment was very fiery, and it is a bit distributing to be unable to leave to have a cigarette. However, I understand that everyone is in different situations so different levels of restriction is needed. It felt like being in prison to start with but improved as time went by. [Regarding the impact of the project] I most valued being treated like an individual with regards to restriction.” </a:t>
            </a:r>
          </a:p>
          <a:p>
            <a:endParaRPr lang="en-GB" sz="2400" dirty="0">
              <a:solidFill>
                <a:srgbClr val="0D857C"/>
              </a:solidFill>
            </a:endParaRPr>
          </a:p>
          <a:p>
            <a:r>
              <a:rPr lang="en-GB" sz="2400" i="1" dirty="0">
                <a:solidFill>
                  <a:srgbClr val="0D857C"/>
                </a:solidFill>
              </a:rPr>
              <a:t>Staff feedback:</a:t>
            </a:r>
          </a:p>
          <a:p>
            <a:r>
              <a:rPr lang="en-GB" sz="2400" dirty="0">
                <a:solidFill>
                  <a:srgbClr val="0D857C"/>
                </a:solidFill>
              </a:rPr>
              <a:t>“I came to Crystal half-way through this project but my experience in PICU wards I had worked on before was that nobody wanted to go there, there was no mobile phone use or leave. Here, there are things in place which encourage least restriction. Staff talk to service users more; they engage first and then think about other options such as meds”</a:t>
            </a:r>
            <a:endParaRPr lang="en-GB" sz="2400" i="1" dirty="0">
              <a:solidFill>
                <a:srgbClr val="0D857C"/>
              </a:solidFill>
            </a:endParaRPr>
          </a:p>
          <a:p>
            <a:r>
              <a:rPr lang="en-GB" sz="2400" i="1" dirty="0">
                <a:solidFill>
                  <a:srgbClr val="0D857C"/>
                </a:solidFill>
              </a:rPr>
              <a:t>Service user:  </a:t>
            </a:r>
          </a:p>
          <a:p>
            <a:r>
              <a:rPr lang="en-US" sz="2400" dirty="0">
                <a:solidFill>
                  <a:srgbClr val="0D857C"/>
                </a:solidFill>
              </a:rPr>
              <a:t>“It’s not good [re: rapid </a:t>
            </a:r>
            <a:r>
              <a:rPr lang="en-US" sz="2400" dirty="0" err="1">
                <a:solidFill>
                  <a:srgbClr val="0D857C"/>
                </a:solidFill>
              </a:rPr>
              <a:t>tranquilisation</a:t>
            </a:r>
            <a:r>
              <a:rPr lang="en-US" sz="2400" dirty="0">
                <a:solidFill>
                  <a:srgbClr val="0D857C"/>
                </a:solidFill>
              </a:rPr>
              <a:t>]. I didn’t like it. I was in pain for 24 hours afterwards, I now encourage others to take their oral medication so that they don’t have to have IM.” </a:t>
            </a:r>
          </a:p>
          <a:p>
            <a:r>
              <a:rPr lang="en-US" sz="2400" dirty="0">
                <a:solidFill>
                  <a:srgbClr val="0D857C"/>
                </a:solidFill>
              </a:rPr>
              <a:t>“There are times when [restrictive practice] is needed e.g. there as someone trying to leave the ward.. some people can’t cope…they don’t understand the boundaries and [what is expected of them].”</a:t>
            </a:r>
          </a:p>
          <a:p>
            <a:pPr lvl="0"/>
            <a:endParaRPr lang="en-GB" sz="2400" i="1" dirty="0">
              <a:solidFill>
                <a:srgbClr val="0D857C"/>
              </a:solidFill>
            </a:endParaRPr>
          </a:p>
          <a:p>
            <a:pPr lvl="0"/>
            <a:r>
              <a:rPr lang="en-GB" sz="2400" i="1" dirty="0">
                <a:solidFill>
                  <a:srgbClr val="0D857C"/>
                </a:solidFill>
              </a:rPr>
              <a:t>Carer:</a:t>
            </a:r>
          </a:p>
          <a:p>
            <a:r>
              <a:rPr lang="en-US" sz="2400" dirty="0">
                <a:solidFill>
                  <a:srgbClr val="0D857C"/>
                </a:solidFill>
              </a:rPr>
              <a:t>“more man power is needed… is staffing levels are up, incidents will reduce because the staff will look out for what’s going on…. If patients see staff are there, they are not likely to be violent and aggressive.”</a:t>
            </a:r>
            <a:endParaRPr lang="en-GB" sz="2400" dirty="0">
              <a:solidFill>
                <a:srgbClr val="0D857C"/>
              </a:solidFill>
            </a:endParaRPr>
          </a:p>
        </p:txBody>
      </p:sp>
      <p:sp>
        <p:nvSpPr>
          <p:cNvPr id="27" name="Rectangle 26">
            <a:extLst>
              <a:ext uri="{FF2B5EF4-FFF2-40B4-BE49-F238E27FC236}">
                <a16:creationId xmlns:a16="http://schemas.microsoft.com/office/drawing/2014/main" id="{28BF1974-3B8B-4BEE-BC70-7A98F5419321}"/>
              </a:ext>
            </a:extLst>
          </p:cNvPr>
          <p:cNvSpPr/>
          <p:nvPr/>
        </p:nvSpPr>
        <p:spPr>
          <a:xfrm>
            <a:off x="9860842" y="8367336"/>
            <a:ext cx="11103225" cy="703513"/>
          </a:xfrm>
          <a:prstGeom prst="rect">
            <a:avLst/>
          </a:prstGeom>
          <a:solidFill>
            <a:srgbClr val="6EB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bg1"/>
                </a:solidFill>
                <a:latin typeface="Arial" panose="020B0604020202020204" pitchFamily="34" charset="0"/>
                <a:ea typeface="Verdana" panose="020B0604030504040204" pitchFamily="34" charset="0"/>
                <a:cs typeface="Arial" panose="020B0604020202020204" pitchFamily="34" charset="0"/>
              </a:rPr>
              <a:t>What our patients, staff and carers say</a:t>
            </a:r>
          </a:p>
        </p:txBody>
      </p:sp>
      <p:sp>
        <p:nvSpPr>
          <p:cNvPr id="28" name="TextBox 27">
            <a:extLst>
              <a:ext uri="{FF2B5EF4-FFF2-40B4-BE49-F238E27FC236}">
                <a16:creationId xmlns:a16="http://schemas.microsoft.com/office/drawing/2014/main" id="{A6CB2EB6-32FC-4394-B06E-FB00A0E368DD}"/>
              </a:ext>
            </a:extLst>
          </p:cNvPr>
          <p:cNvSpPr txBox="1"/>
          <p:nvPr/>
        </p:nvSpPr>
        <p:spPr>
          <a:xfrm>
            <a:off x="9779859" y="22679788"/>
            <a:ext cx="11184208" cy="7017306"/>
          </a:xfrm>
          <a:prstGeom prst="rect">
            <a:avLst/>
          </a:prstGeom>
          <a:solidFill>
            <a:srgbClr val="F4F4F6"/>
          </a:solidFill>
        </p:spPr>
        <p:txBody>
          <a:bodyPr wrap="square" rtlCol="0">
            <a:spAutoFit/>
          </a:bodyPr>
          <a:lstStyle/>
          <a:p>
            <a:r>
              <a:rPr lang="en-GB" sz="2400" dirty="0">
                <a:solidFill>
                  <a:srgbClr val="0D857C"/>
                </a:solidFill>
              </a:rPr>
              <a:t>Maintaining positive changes:</a:t>
            </a:r>
          </a:p>
          <a:p>
            <a:endParaRPr lang="en-GB" sz="2400" dirty="0">
              <a:solidFill>
                <a:srgbClr val="0D857C"/>
              </a:solidFill>
            </a:endParaRPr>
          </a:p>
          <a:p>
            <a:pPr algn="ctr"/>
            <a:r>
              <a:rPr lang="en-GB" sz="2400" dirty="0">
                <a:solidFill>
                  <a:srgbClr val="FF0000"/>
                </a:solidFill>
              </a:rPr>
              <a:t>Keep doing what we’re doing!!!</a:t>
            </a:r>
            <a:endParaRPr lang="en-GB" sz="1100" dirty="0">
              <a:solidFill>
                <a:srgbClr val="0D857C"/>
              </a:solidFill>
            </a:endParaRPr>
          </a:p>
          <a:p>
            <a:endParaRPr lang="en-GB" sz="2400" dirty="0">
              <a:solidFill>
                <a:srgbClr val="0D857C"/>
              </a:solidFill>
            </a:endParaRPr>
          </a:p>
          <a:p>
            <a:r>
              <a:rPr lang="en-GB" sz="2400" dirty="0">
                <a:solidFill>
                  <a:srgbClr val="0D857C"/>
                </a:solidFill>
              </a:rPr>
              <a:t>A weekly community meeting provides a place for service users to feedback about their experiences and make suggestions about improving care. </a:t>
            </a:r>
          </a:p>
          <a:p>
            <a:endParaRPr lang="en-GB" sz="1400" dirty="0">
              <a:solidFill>
                <a:srgbClr val="0D857C"/>
              </a:solidFill>
            </a:endParaRPr>
          </a:p>
          <a:p>
            <a:r>
              <a:rPr lang="en-GB" sz="2400" dirty="0">
                <a:solidFill>
                  <a:srgbClr val="0D857C"/>
                </a:solidFill>
              </a:rPr>
              <a:t>Staff attend this meeting but also have spaces to feedback in the bi-monthly away day when there is a space set aside for reviewing the data (will continue to be collected for the time being), innovation and change ideas. </a:t>
            </a:r>
          </a:p>
          <a:p>
            <a:endParaRPr lang="en-GB" sz="1400" dirty="0">
              <a:solidFill>
                <a:srgbClr val="0D857C"/>
              </a:solidFill>
            </a:endParaRPr>
          </a:p>
          <a:p>
            <a:r>
              <a:rPr lang="en-GB" sz="2400" dirty="0">
                <a:solidFill>
                  <a:srgbClr val="0D857C"/>
                </a:solidFill>
              </a:rPr>
              <a:t>Development of service user discussion groups around specific topics relevant to their admission and time on the ward (expanding the restrictive practice forum)</a:t>
            </a:r>
          </a:p>
          <a:p>
            <a:endParaRPr lang="en-GB" sz="2400" dirty="0">
              <a:solidFill>
                <a:srgbClr val="0D857C"/>
              </a:solidFill>
            </a:endParaRPr>
          </a:p>
          <a:p>
            <a:r>
              <a:rPr lang="en-GB" sz="2400" dirty="0">
                <a:solidFill>
                  <a:srgbClr val="0D857C"/>
                </a:solidFill>
              </a:rPr>
              <a:t>Learning point:</a:t>
            </a:r>
          </a:p>
          <a:p>
            <a:endParaRPr lang="en-GB" sz="1400" dirty="0">
              <a:solidFill>
                <a:srgbClr val="0D857C"/>
              </a:solidFill>
            </a:endParaRPr>
          </a:p>
          <a:p>
            <a:r>
              <a:rPr lang="en-GB" sz="2400" dirty="0">
                <a:solidFill>
                  <a:srgbClr val="0D857C"/>
                </a:solidFill>
              </a:rPr>
              <a:t>Not to change too much at once: Many change ideas were introduced concurrently and it was sometimes difficult to know what the active ingredient to change was. Monthly data points seemed too far apart. </a:t>
            </a:r>
          </a:p>
          <a:p>
            <a:endParaRPr lang="en-GB" sz="2400" dirty="0">
              <a:solidFill>
                <a:srgbClr val="0D857C"/>
              </a:solidFill>
            </a:endParaRPr>
          </a:p>
        </p:txBody>
      </p:sp>
      <p:sp>
        <p:nvSpPr>
          <p:cNvPr id="29" name="Rectangle 28">
            <a:extLst>
              <a:ext uri="{FF2B5EF4-FFF2-40B4-BE49-F238E27FC236}">
                <a16:creationId xmlns:a16="http://schemas.microsoft.com/office/drawing/2014/main" id="{A14D31F2-B8F1-49F9-98A3-0454592AA22A}"/>
              </a:ext>
            </a:extLst>
          </p:cNvPr>
          <p:cNvSpPr/>
          <p:nvPr/>
        </p:nvSpPr>
        <p:spPr>
          <a:xfrm>
            <a:off x="9779859" y="22073142"/>
            <a:ext cx="11184208" cy="617402"/>
          </a:xfrm>
          <a:prstGeom prst="rect">
            <a:avLst/>
          </a:prstGeom>
          <a:solidFill>
            <a:srgbClr val="6EB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bg1"/>
                </a:solidFill>
                <a:latin typeface="Arial" panose="020B0604020202020204" pitchFamily="34" charset="0"/>
                <a:ea typeface="Verdana" panose="020B0604030504040204" pitchFamily="34" charset="0"/>
                <a:cs typeface="Arial" panose="020B0604020202020204" pitchFamily="34" charset="0"/>
              </a:rPr>
              <a:t>Looking to the future</a:t>
            </a:r>
          </a:p>
        </p:txBody>
      </p:sp>
      <p:sp>
        <p:nvSpPr>
          <p:cNvPr id="30" name="TextBox 29">
            <a:extLst>
              <a:ext uri="{FF2B5EF4-FFF2-40B4-BE49-F238E27FC236}">
                <a16:creationId xmlns:a16="http://schemas.microsoft.com/office/drawing/2014/main" id="{A39DCD2E-6319-4C7D-92E1-439BFB2925AF}"/>
              </a:ext>
            </a:extLst>
          </p:cNvPr>
          <p:cNvSpPr txBox="1"/>
          <p:nvPr/>
        </p:nvSpPr>
        <p:spPr>
          <a:xfrm>
            <a:off x="5435443" y="416822"/>
            <a:ext cx="9080660" cy="2031325"/>
          </a:xfrm>
          <a:prstGeom prst="rect">
            <a:avLst/>
          </a:prstGeom>
          <a:noFill/>
        </p:spPr>
        <p:txBody>
          <a:bodyPr wrap="square" rtlCol="0">
            <a:spAutoFit/>
          </a:bodyPr>
          <a:lstStyle/>
          <a:p>
            <a:pPr algn="ctr"/>
            <a:r>
              <a:rPr lang="en-GB" sz="5400" dirty="0">
                <a:solidFill>
                  <a:srgbClr val="0D857C"/>
                </a:solidFill>
                <a:latin typeface="Arial" panose="020B0604020202020204" pitchFamily="34" charset="0"/>
                <a:cs typeface="Arial" panose="020B0604020202020204" pitchFamily="34" charset="0"/>
              </a:rPr>
              <a:t>Crystal Ward, Newham </a:t>
            </a:r>
          </a:p>
          <a:p>
            <a:pPr algn="ctr"/>
            <a:r>
              <a:rPr lang="en-GB" sz="3600" dirty="0">
                <a:latin typeface="Arial" panose="020B0604020202020204" pitchFamily="34" charset="0"/>
                <a:cs typeface="Arial" panose="020B0604020202020204" pitchFamily="34" charset="0"/>
              </a:rPr>
              <a:t>Crystal Ward Team, Zakeeya Amin-Tilly, Paul McLaughlin, John Marius</a:t>
            </a:r>
          </a:p>
        </p:txBody>
      </p:sp>
      <p:sp>
        <p:nvSpPr>
          <p:cNvPr id="17" name="Rectangle 16">
            <a:extLst>
              <a:ext uri="{FF2B5EF4-FFF2-40B4-BE49-F238E27FC236}">
                <a16:creationId xmlns:a16="http://schemas.microsoft.com/office/drawing/2014/main" id="{A228D1BE-B0F0-481E-AB6C-640A7CF34B6B}"/>
              </a:ext>
            </a:extLst>
          </p:cNvPr>
          <p:cNvSpPr/>
          <p:nvPr/>
        </p:nvSpPr>
        <p:spPr>
          <a:xfrm>
            <a:off x="358609" y="29501383"/>
            <a:ext cx="20605460" cy="551737"/>
          </a:xfrm>
          <a:prstGeom prst="rect">
            <a:avLst/>
          </a:prstGeom>
          <a:solidFill>
            <a:srgbClr val="0D85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Arial" panose="020B0604020202020204" pitchFamily="34" charset="0"/>
              <a:cs typeface="Arial" panose="020B0604020202020204" pitchFamily="34" charset="0"/>
            </a:endParaRPr>
          </a:p>
        </p:txBody>
      </p:sp>
      <p:pic>
        <p:nvPicPr>
          <p:cNvPr id="18" name="Picture 17" descr="H:\Templates and logos\East London NHS Foundation Trust RGB BLUE.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48569" y="561301"/>
            <a:ext cx="2373146" cy="1452795"/>
          </a:xfrm>
          <a:prstGeom prst="rect">
            <a:avLst/>
          </a:prstGeom>
          <a:noFill/>
          <a:ln>
            <a:noFill/>
          </a:ln>
        </p:spPr>
      </p:pic>
      <p:sp>
        <p:nvSpPr>
          <p:cNvPr id="3" name="Subtitle 2"/>
          <p:cNvSpPr>
            <a:spLocks noGrp="1"/>
          </p:cNvSpPr>
          <p:nvPr>
            <p:ph type="subTitle" idx="1"/>
          </p:nvPr>
        </p:nvSpPr>
        <p:spPr>
          <a:xfrm>
            <a:off x="413652" y="3891717"/>
            <a:ext cx="20611365" cy="4135900"/>
          </a:xfrm>
        </p:spPr>
        <p:txBody>
          <a:bodyPr/>
          <a:lstStyle/>
          <a:p>
            <a:pPr algn="l"/>
            <a:r>
              <a:rPr lang="en-GB" sz="2400" dirty="0">
                <a:solidFill>
                  <a:srgbClr val="FF0000"/>
                </a:solidFill>
              </a:rPr>
              <a:t>				</a:t>
            </a:r>
          </a:p>
          <a:p>
            <a:pPr algn="l"/>
            <a:endParaRPr lang="en-GB" sz="2400" dirty="0">
              <a:solidFill>
                <a:srgbClr val="FF0000"/>
              </a:solidFill>
            </a:endParaRPr>
          </a:p>
          <a:p>
            <a:pPr algn="l"/>
            <a:endParaRPr lang="en-GB" sz="2400" dirty="0">
              <a:solidFill>
                <a:srgbClr val="FF0000"/>
              </a:solidFill>
            </a:endParaRPr>
          </a:p>
          <a:p>
            <a:pPr algn="l"/>
            <a:r>
              <a:rPr lang="en-GB" sz="2400" dirty="0">
                <a:solidFill>
                  <a:srgbClr val="FF0000"/>
                </a:solidFill>
              </a:rPr>
              <a:t>					</a:t>
            </a:r>
          </a:p>
          <a:p>
            <a:pPr algn="l"/>
            <a:endParaRPr lang="en-GB" sz="2400" dirty="0">
              <a:solidFill>
                <a:srgbClr val="FF0000"/>
              </a:solidFill>
            </a:endParaRPr>
          </a:p>
        </p:txBody>
      </p:sp>
      <p:sp>
        <p:nvSpPr>
          <p:cNvPr id="32" name="TextBox 31"/>
          <p:cNvSpPr txBox="1"/>
          <p:nvPr/>
        </p:nvSpPr>
        <p:spPr>
          <a:xfrm>
            <a:off x="2267682" y="4070796"/>
            <a:ext cx="5469539" cy="584775"/>
          </a:xfrm>
          <a:prstGeom prst="rect">
            <a:avLst/>
          </a:prstGeom>
          <a:noFill/>
        </p:spPr>
        <p:txBody>
          <a:bodyPr wrap="square" rtlCol="0">
            <a:spAutoFit/>
          </a:bodyPr>
          <a:lstStyle/>
          <a:p>
            <a:r>
              <a:rPr lang="en-GB" sz="3200" b="1" dirty="0">
                <a:solidFill>
                  <a:srgbClr val="0D857C"/>
                </a:solidFill>
              </a:rPr>
              <a:t>Seclusion incidents per month</a:t>
            </a:r>
          </a:p>
        </p:txBody>
      </p:sp>
      <p:sp>
        <p:nvSpPr>
          <p:cNvPr id="34" name="TextBox 33"/>
          <p:cNvSpPr txBox="1"/>
          <p:nvPr/>
        </p:nvSpPr>
        <p:spPr>
          <a:xfrm>
            <a:off x="10605624" y="5384102"/>
            <a:ext cx="1724519" cy="707886"/>
          </a:xfrm>
          <a:prstGeom prst="rect">
            <a:avLst/>
          </a:prstGeom>
          <a:noFill/>
        </p:spPr>
        <p:txBody>
          <a:bodyPr wrap="square" rtlCol="0">
            <a:spAutoFit/>
          </a:bodyPr>
          <a:lstStyle/>
          <a:p>
            <a:pPr algn="ctr"/>
            <a:r>
              <a:rPr lang="en-GB" sz="2000" b="1" dirty="0"/>
              <a:t>Reduction of </a:t>
            </a:r>
            <a:r>
              <a:rPr lang="en-GB" sz="2000" b="1" i="1" dirty="0"/>
              <a:t>37%</a:t>
            </a:r>
          </a:p>
        </p:txBody>
      </p:sp>
      <p:sp>
        <p:nvSpPr>
          <p:cNvPr id="40" name="Explosion 2 39"/>
          <p:cNvSpPr/>
          <p:nvPr/>
        </p:nvSpPr>
        <p:spPr>
          <a:xfrm rot="13196898">
            <a:off x="10230274" y="4752098"/>
            <a:ext cx="2199224" cy="1931627"/>
          </a:xfrm>
          <a:prstGeom prst="irregularSeal2">
            <a:avLst/>
          </a:prstGeom>
          <a:noFill/>
          <a:ln w="28575">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Notched Right Arrow 32"/>
          <p:cNvSpPr/>
          <p:nvPr/>
        </p:nvSpPr>
        <p:spPr>
          <a:xfrm flipV="1">
            <a:off x="9515446" y="5447988"/>
            <a:ext cx="528826" cy="46011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TextBox 44">
            <a:extLst>
              <a:ext uri="{FF2B5EF4-FFF2-40B4-BE49-F238E27FC236}">
                <a16:creationId xmlns:a16="http://schemas.microsoft.com/office/drawing/2014/main" id="{62CCC566-F0B9-4D79-AB3F-D96F1B68E00C}"/>
              </a:ext>
            </a:extLst>
          </p:cNvPr>
          <p:cNvSpPr txBox="1"/>
          <p:nvPr/>
        </p:nvSpPr>
        <p:spPr>
          <a:xfrm>
            <a:off x="13395523" y="4623957"/>
            <a:ext cx="6706310" cy="1938992"/>
          </a:xfrm>
          <a:prstGeom prst="rect">
            <a:avLst/>
          </a:prstGeom>
          <a:noFill/>
        </p:spPr>
        <p:txBody>
          <a:bodyPr wrap="square">
            <a:spAutoFit/>
          </a:bodyPr>
          <a:lstStyle/>
          <a:p>
            <a:pPr>
              <a:spcAft>
                <a:spcPts val="0"/>
              </a:spcAft>
            </a:pPr>
            <a:r>
              <a:rPr lang="en-GB" sz="2400" dirty="0">
                <a:solidFill>
                  <a:srgbClr val="212121"/>
                </a:solidFill>
                <a:effectLst/>
                <a:latin typeface="Calibri" panose="020F0502020204030204" pitchFamily="34" charset="0"/>
                <a:ea typeface="Calibri" panose="020F0502020204030204" pitchFamily="34" charset="0"/>
              </a:rPr>
              <a:t>The ward has e</a:t>
            </a:r>
            <a:r>
              <a:rPr lang="en-GB" sz="2400" dirty="0">
                <a:solidFill>
                  <a:srgbClr val="212121"/>
                </a:solidFill>
                <a:latin typeface="Calibri" panose="020F0502020204030204" pitchFamily="34" charset="0"/>
                <a:ea typeface="Calibri" panose="020F0502020204030204" pitchFamily="34" charset="0"/>
              </a:rPr>
              <a:t>mbedded the Qi work and </a:t>
            </a:r>
            <a:r>
              <a:rPr lang="en-GB" sz="2400" dirty="0">
                <a:solidFill>
                  <a:srgbClr val="212121"/>
                </a:solidFill>
                <a:effectLst/>
                <a:latin typeface="Calibri" panose="020F0502020204030204" pitchFamily="34" charset="0"/>
                <a:ea typeface="Calibri" panose="020F0502020204030204" pitchFamily="34" charset="0"/>
              </a:rPr>
              <a:t>continued the work since the end of the collaborative, you have seen further success and have achieved, a 35% in your overall data, and a 38% reduction in</a:t>
            </a:r>
          </a:p>
          <a:p>
            <a:pPr>
              <a:spcAft>
                <a:spcPts val="0"/>
              </a:spcAft>
            </a:pPr>
            <a:r>
              <a:rPr lang="en-GB" sz="2400" dirty="0">
                <a:solidFill>
                  <a:srgbClr val="212121"/>
                </a:solidFill>
                <a:effectLst/>
                <a:latin typeface="Calibri" panose="020F0502020204030204" pitchFamily="34" charset="0"/>
                <a:ea typeface="Calibri" panose="020F0502020204030204" pitchFamily="34" charset="0"/>
              </a:rPr>
              <a:t> physical restraints.</a:t>
            </a:r>
            <a:endParaRPr lang="en-GB" sz="2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630371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6015D1F8647004A92DA652970A6AB7E" ma:contentTypeVersion="12" ma:contentTypeDescription="Create a new document." ma:contentTypeScope="" ma:versionID="515327100aa397bdb32fde2721566a9d">
  <xsd:schema xmlns:xsd="http://www.w3.org/2001/XMLSchema" xmlns:xs="http://www.w3.org/2001/XMLSchema" xmlns:p="http://schemas.microsoft.com/office/2006/metadata/properties" xmlns:ns2="204c0b9e-ecb8-4366-9dc4-f3fd4f78f1c6" xmlns:ns3="58f7623f-e1ca-4e16-a2a3-0d629b2631e8" targetNamespace="http://schemas.microsoft.com/office/2006/metadata/properties" ma:root="true" ma:fieldsID="eecc220ea07e91141491afc1676b419a" ns2:_="" ns3:_="">
    <xsd:import namespace="204c0b9e-ecb8-4366-9dc4-f3fd4f78f1c6"/>
    <xsd:import namespace="58f7623f-e1ca-4e16-a2a3-0d629b2631e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4c0b9e-ecb8-4366-9dc4-f3fd4f78f1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f7623f-e1ca-4e16-a2a3-0d629b2631e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8CD094-FDA5-4D30-A018-BE2FEE4CD4C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061DE1E-34A7-458C-9D10-9857C2F1E434}">
  <ds:schemaRefs>
    <ds:schemaRef ds:uri="http://schemas.microsoft.com/sharepoint/v3/contenttype/forms"/>
  </ds:schemaRefs>
</ds:datastoreItem>
</file>

<file path=customXml/itemProps3.xml><?xml version="1.0" encoding="utf-8"?>
<ds:datastoreItem xmlns:ds="http://schemas.openxmlformats.org/officeDocument/2006/customXml" ds:itemID="{93B8F887-443C-4C93-B0DA-E1C7A12C9C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4c0b9e-ecb8-4366-9dc4-f3fd4f78f1c6"/>
    <ds:schemaRef ds:uri="58f7623f-e1ca-4e16-a2a3-0d629b2631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4929</TotalTime>
  <Words>1100</Words>
  <Application>Microsoft Office PowerPoint</Application>
  <PresentationFormat>Custom</PresentationFormat>
  <Paragraphs>67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Cannon</dc:creator>
  <cp:lastModifiedBy>Saiqa Akhtar</cp:lastModifiedBy>
  <cp:revision>40</cp:revision>
  <cp:lastPrinted>2020-08-28T15:13:11Z</cp:lastPrinted>
  <dcterms:created xsi:type="dcterms:W3CDTF">2020-02-07T13:42:40Z</dcterms:created>
  <dcterms:modified xsi:type="dcterms:W3CDTF">2020-09-07T15:59:14Z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Emily.Cannon@rcpsych.ac.uk</vt:lpwstr>
  </property>
  <property fmtid="{D5CDD505-2E9C-101B-9397-08002B2CF9AE}" pid="5" name="MSIP_Label_bd238a98-5de3-4afa-b492-e6339810853c_SetDate">
    <vt:lpwstr>2020-02-07T14:16:27.3183569Z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ce591a9a-f7fe-487a-aded-6b2f039d5a57</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0x010100D6015D1F8647004A92DA652970A6AB7E</vt:lpwstr>
  </property>
</Properties>
</file>