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690"/>
    <a:srgbClr val="FAD5C4"/>
    <a:srgbClr val="6EB6B1"/>
    <a:srgbClr val="0D857C"/>
    <a:srgbClr val="F4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344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qa Akhtar" userId="1347ed97-b10c-4396-8a8b-f7f7015d1995" providerId="ADAL" clId="{3A51BB9A-40BB-4EBB-B6AC-617BFE6CE01F}"/>
    <pc:docChg chg="modSld">
      <pc:chgData name="Saiqa Akhtar" userId="1347ed97-b10c-4396-8a8b-f7f7015d1995" providerId="ADAL" clId="{3A51BB9A-40BB-4EBB-B6AC-617BFE6CE01F}" dt="2020-09-07T16:03:54.771" v="5" actId="20577"/>
      <pc:docMkLst>
        <pc:docMk/>
      </pc:docMkLst>
      <pc:sldChg chg="modSp mod">
        <pc:chgData name="Saiqa Akhtar" userId="1347ed97-b10c-4396-8a8b-f7f7015d1995" providerId="ADAL" clId="{3A51BB9A-40BB-4EBB-B6AC-617BFE6CE01F}" dt="2020-09-07T16:03:54.771" v="5" actId="20577"/>
        <pc:sldMkLst>
          <pc:docMk/>
          <pc:sldMk cId="3163037189" sldId="256"/>
        </pc:sldMkLst>
        <pc:spChg chg="mod">
          <ac:chgData name="Saiqa Akhtar" userId="1347ed97-b10c-4396-8a8b-f7f7015d1995" providerId="ADAL" clId="{3A51BB9A-40BB-4EBB-B6AC-617BFE6CE01F}" dt="2020-09-07T16:03:54.771" v="5" actId="20577"/>
          <ac:spMkLst>
            <pc:docMk/>
            <pc:sldMk cId="3163037189" sldId="256"/>
            <ac:spMk id="34" creationId="{07C2BD5F-58F4-4FBB-91B5-3526FE7F74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4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6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4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5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1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7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5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3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B2BA-0594-4DB9-AAE9-C7B05C45A222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B0A8-FBDE-4218-A4B4-4A76A08D2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11C295-11B3-41FE-A4FA-7C8404A549DD}"/>
              </a:ext>
            </a:extLst>
          </p:cNvPr>
          <p:cNvSpPr txBox="1"/>
          <p:nvPr/>
        </p:nvSpPr>
        <p:spPr>
          <a:xfrm>
            <a:off x="413651" y="13513955"/>
            <a:ext cx="10043582" cy="7848302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- 24/7 access for patients to make their own hot drinks 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-Increased access to leave from the ward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-Increased nurse led activities on the ward and activities being carried out on evenings and weekends 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-Collaborative care planning for patients who self harm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-Training for staff on personality disorder and self harm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-Protected 1-1 engagement for staff and service users during shifts 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-Unrestricted access to relaxation room and quiet lounge 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-Therapy dog visits to the ward </a:t>
            </a:r>
          </a:p>
          <a:p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38D20-6F17-4179-8232-0ACDC67B040C}"/>
              </a:ext>
            </a:extLst>
          </p:cNvPr>
          <p:cNvSpPr/>
          <p:nvPr/>
        </p:nvSpPr>
        <p:spPr>
          <a:xfrm>
            <a:off x="413652" y="12837902"/>
            <a:ext cx="10043582" cy="676054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Change ideas we have tested include: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73666-1D93-4BC3-9AAB-AF201670884A}"/>
              </a:ext>
            </a:extLst>
          </p:cNvPr>
          <p:cNvSpPr txBox="1"/>
          <p:nvPr/>
        </p:nvSpPr>
        <p:spPr>
          <a:xfrm>
            <a:off x="11079802" y="13513954"/>
            <a:ext cx="9945212" cy="7940635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ward environment has improved dramatically with the impact of the interventions that have been implemented during the collaborative and the ward is a much calmer and more relaxing environment.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seen a drastic reduction in the numbers of incidents requiring restrictive interventions.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PDSA format staff and service users have been more empowered to implement the changes they want and to deliver those changes from the ‘bottom up’.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are more positive about coming to work on the ward and that also has a positive effect on the patients who also appear generally to be happier and calmer.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123FC-B5B0-4F5E-8E2D-AFD748F506A7}"/>
              </a:ext>
            </a:extLst>
          </p:cNvPr>
          <p:cNvSpPr/>
          <p:nvPr/>
        </p:nvSpPr>
        <p:spPr>
          <a:xfrm>
            <a:off x="11079804" y="12837901"/>
            <a:ext cx="9945212" cy="676054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we have seen on the ward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5E9327-9091-42F2-A78D-2B47EC219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27" y="456984"/>
            <a:ext cx="5325384" cy="162157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8346436-AA3E-4D63-9448-670B12FB807D}"/>
              </a:ext>
            </a:extLst>
          </p:cNvPr>
          <p:cNvSpPr/>
          <p:nvPr/>
        </p:nvSpPr>
        <p:spPr>
          <a:xfrm>
            <a:off x="13811249" y="2397497"/>
            <a:ext cx="7213767" cy="913006"/>
          </a:xfrm>
          <a:prstGeom prst="rect">
            <a:avLst/>
          </a:prstGeom>
          <a:solidFill>
            <a:srgbClr val="0D857C"/>
          </a:solidFill>
          <a:ln>
            <a:solidFill>
              <a:srgbClr val="F4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Reflecting on our project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3E75D496-3B1D-49CF-8851-7A2042F5BE90}"/>
              </a:ext>
            </a:extLst>
          </p:cNvPr>
          <p:cNvSpPr/>
          <p:nvPr/>
        </p:nvSpPr>
        <p:spPr>
          <a:xfrm>
            <a:off x="358608" y="2397498"/>
            <a:ext cx="14157492" cy="913006"/>
          </a:xfrm>
          <a:prstGeom prst="homePlate">
            <a:avLst/>
          </a:prstGeom>
          <a:solidFill>
            <a:srgbClr val="0D857C"/>
          </a:solidFill>
          <a:ln>
            <a:solidFill>
              <a:srgbClr val="F4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BBAEC7-D4D1-47DB-91B9-366E6E846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451" r="17657"/>
          <a:stretch/>
        </p:blipFill>
        <p:spPr>
          <a:xfrm>
            <a:off x="594624" y="2513496"/>
            <a:ext cx="13216626" cy="7677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2E9551F-6AC1-4666-8E1F-F5F9065ADAC8}"/>
              </a:ext>
            </a:extLst>
          </p:cNvPr>
          <p:cNvSpPr txBox="1"/>
          <p:nvPr/>
        </p:nvSpPr>
        <p:spPr>
          <a:xfrm>
            <a:off x="413649" y="21689306"/>
            <a:ext cx="10043581" cy="7940635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enjoy having more ‘time to care’ for patients and to engage in a positive and proactive manner. Patients say they enjoy having regular activities and the staff being able to join in.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staff members &amp; service users have commented about the change in atmosphere and how the ward is calmer, quieter and more therapeutic.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user’s commented that they love staff wearing the yellow </a:t>
            </a:r>
            <a:r>
              <a:rPr lang="en-GB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landyards</a:t>
            </a: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‘It means we don’t have to hang around the office waiting for staff’.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ward team is supportive - when incidents do happen on the ward staff are quick to hold de-briefs with staff and service users and will work quickly to adapt and implement changes where indicated.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BF1974-3B8B-4BEE-BC70-7A98F5419321}"/>
              </a:ext>
            </a:extLst>
          </p:cNvPr>
          <p:cNvSpPr/>
          <p:nvPr/>
        </p:nvSpPr>
        <p:spPr>
          <a:xfrm>
            <a:off x="413649" y="21045167"/>
            <a:ext cx="10043582" cy="676053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our patients, staff and carers say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CB2EB6-32FC-4394-B06E-FB00A0E368DD}"/>
              </a:ext>
            </a:extLst>
          </p:cNvPr>
          <p:cNvSpPr txBox="1"/>
          <p:nvPr/>
        </p:nvSpPr>
        <p:spPr>
          <a:xfrm>
            <a:off x="11079801" y="21721219"/>
            <a:ext cx="9945213" cy="7940635"/>
          </a:xfrm>
          <a:prstGeom prst="rect">
            <a:avLst/>
          </a:prstGeom>
          <a:solidFill>
            <a:srgbClr val="F4F4F6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 ideas implemented have now been embedded into practice. We know this because we have had a number of new staff join the team who have implemented and embraced the RRPI ethos.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Nostell</a:t>
            </a: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 holds weekly community meetings where service users and staff are able to voice their views and change ideas to the ward. </a:t>
            </a:r>
          </a:p>
          <a:p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 </a:t>
            </a:r>
            <a:r>
              <a:rPr lang="en-GB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Nostell</a:t>
            </a: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 has been also involved in a research study called Edition which has allowed us to continue being focused on improving our ways of working in regards to de-escalation and restrictive practices.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4D31F2-B8F1-49F9-98A3-0454592AA22A}"/>
              </a:ext>
            </a:extLst>
          </p:cNvPr>
          <p:cNvSpPr/>
          <p:nvPr/>
        </p:nvSpPr>
        <p:spPr>
          <a:xfrm>
            <a:off x="11079802" y="21045166"/>
            <a:ext cx="9945212" cy="676053"/>
          </a:xfrm>
          <a:prstGeom prst="rect">
            <a:avLst/>
          </a:prstGeom>
          <a:solidFill>
            <a:srgbClr val="6EB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to the future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9DCD2E-6319-4C7D-92E1-439BFB2925AF}"/>
              </a:ext>
            </a:extLst>
          </p:cNvPr>
          <p:cNvSpPr txBox="1"/>
          <p:nvPr/>
        </p:nvSpPr>
        <p:spPr>
          <a:xfrm>
            <a:off x="5181600" y="342553"/>
            <a:ext cx="10276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rgbClr val="0D8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Nostell</a:t>
            </a:r>
            <a:r>
              <a:rPr lang="en-GB" sz="5400" dirty="0">
                <a:solidFill>
                  <a:srgbClr val="0D8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James Waplington, Claire Wilkinson, Stephanie Gibson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28D1BE-B0F0-481E-AB6C-640A7CF34B6B}"/>
              </a:ext>
            </a:extLst>
          </p:cNvPr>
          <p:cNvSpPr/>
          <p:nvPr/>
        </p:nvSpPr>
        <p:spPr>
          <a:xfrm>
            <a:off x="413649" y="29501383"/>
            <a:ext cx="20611365" cy="499483"/>
          </a:xfrm>
          <a:prstGeom prst="rect">
            <a:avLst/>
          </a:prstGeom>
          <a:solidFill>
            <a:srgbClr val="0D8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NHS Organisational Logo Standard Template_A4_CMYK_Right Aligned tiny">
            <a:extLst>
              <a:ext uri="{FF2B5EF4-FFF2-40B4-BE49-F238E27FC236}">
                <a16:creationId xmlns:a16="http://schemas.microsoft.com/office/drawing/2014/main" id="{34060B21-B7E0-4112-AF40-0D3C2CBB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4" y="304584"/>
            <a:ext cx="4840815" cy="20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0723657A-7A90-44B2-9E54-E2C46BAF6EC6-L0-001">
            <a:extLst>
              <a:ext uri="{FF2B5EF4-FFF2-40B4-BE49-F238E27FC236}">
                <a16:creationId xmlns:a16="http://schemas.microsoft.com/office/drawing/2014/main" id="{845AC269-945C-4929-A9D7-22CF5942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830" y="3850197"/>
            <a:ext cx="6146991" cy="37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3F5DC5C6-ABAB-4DF0-957C-779B46A87C30-L0-001">
            <a:extLst>
              <a:ext uri="{FF2B5EF4-FFF2-40B4-BE49-F238E27FC236}">
                <a16:creationId xmlns:a16="http://schemas.microsoft.com/office/drawing/2014/main" id="{4FE64CB8-CE9E-4C46-BFB8-F7C2E0A93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3648"/>
          <a:stretch/>
        </p:blipFill>
        <p:spPr bwMode="auto">
          <a:xfrm>
            <a:off x="409572" y="3389903"/>
            <a:ext cx="4425051" cy="486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E5CFE60-D647-401A-B805-85C5B516AA59-L0-001">
            <a:extLst>
              <a:ext uri="{FF2B5EF4-FFF2-40B4-BE49-F238E27FC236}">
                <a16:creationId xmlns:a16="http://schemas.microsoft.com/office/drawing/2014/main" id="{DBD5F9D2-E059-4CFA-B0AC-0ABF8A36C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1112"/>
          <a:stretch/>
        </p:blipFill>
        <p:spPr bwMode="auto">
          <a:xfrm>
            <a:off x="400051" y="7982377"/>
            <a:ext cx="2712856" cy="46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AA11E5-F41E-4C23-A5FB-39BD90DD66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3809" y="8611733"/>
            <a:ext cx="10802402" cy="3959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EE013-3A08-4060-A2BE-DF7604197B01}"/>
              </a:ext>
            </a:extLst>
          </p:cNvPr>
          <p:cNvSpPr txBox="1"/>
          <p:nvPr/>
        </p:nvSpPr>
        <p:spPr>
          <a:xfrm>
            <a:off x="16058839" y="9887603"/>
            <a:ext cx="375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Overall reduction in restraints: 69%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56E08-6411-46E1-9F72-4EC077433C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5382" y="3391967"/>
            <a:ext cx="10703448" cy="45971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7C2BD5F-58F4-4FBB-91B5-3526FE7F74B8}"/>
              </a:ext>
            </a:extLst>
          </p:cNvPr>
          <p:cNvSpPr txBox="1"/>
          <p:nvPr/>
        </p:nvSpPr>
        <p:spPr>
          <a:xfrm>
            <a:off x="9733330" y="4989600"/>
            <a:ext cx="493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Overall reduction in restrictive practice across all three measures</a:t>
            </a:r>
            <a:r>
              <a:rPr lang="en-GB"/>
              <a:t>: 60% </a:t>
            </a:r>
            <a:endParaRPr lang="en-GB" dirty="0"/>
          </a:p>
        </p:txBody>
      </p:sp>
      <p:pic>
        <p:nvPicPr>
          <p:cNvPr id="33" name="Picture 5" descr="9F0553E2-38A2-4F27-A534-F3EFB98D9537-L0-001">
            <a:extLst>
              <a:ext uri="{FF2B5EF4-FFF2-40B4-BE49-F238E27FC236}">
                <a16:creationId xmlns:a16="http://schemas.microsoft.com/office/drawing/2014/main" id="{11B68BAF-0922-449C-80A9-FD038812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6" y="7982376"/>
            <a:ext cx="6829974" cy="46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3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15D1F8647004A92DA652970A6AB7E" ma:contentTypeVersion="12" ma:contentTypeDescription="Create a new document." ma:contentTypeScope="" ma:versionID="515327100aa397bdb32fde2721566a9d">
  <xsd:schema xmlns:xsd="http://www.w3.org/2001/XMLSchema" xmlns:xs="http://www.w3.org/2001/XMLSchema" xmlns:p="http://schemas.microsoft.com/office/2006/metadata/properties" xmlns:ns2="204c0b9e-ecb8-4366-9dc4-f3fd4f78f1c6" xmlns:ns3="58f7623f-e1ca-4e16-a2a3-0d629b2631e8" targetNamespace="http://schemas.microsoft.com/office/2006/metadata/properties" ma:root="true" ma:fieldsID="eecc220ea07e91141491afc1676b419a" ns2:_="" ns3:_="">
    <xsd:import namespace="204c0b9e-ecb8-4366-9dc4-f3fd4f78f1c6"/>
    <xsd:import namespace="58f7623f-e1ca-4e16-a2a3-0d629b263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0b9e-ecb8-4366-9dc4-f3fd4f78f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623f-e1ca-4e16-a2a3-0d629b263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61DE1E-34A7-458C-9D10-9857C2F1E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8CD094-FDA5-4D30-A018-BE2FEE4CD4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B8F887-443C-4C93-B0DA-E1C7A12C9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c0b9e-ecb8-4366-9dc4-f3fd4f78f1c6"/>
    <ds:schemaRef ds:uri="58f7623f-e1ca-4e16-a2a3-0d629b263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467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Cannon</dc:creator>
  <cp:lastModifiedBy>Saiqa Akhtar</cp:lastModifiedBy>
  <cp:revision>16</cp:revision>
  <dcterms:created xsi:type="dcterms:W3CDTF">2020-02-07T13:42:40Z</dcterms:created>
  <dcterms:modified xsi:type="dcterms:W3CDTF">2020-09-07T16:04:17Z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Emily.Cannon@rcpsych.ac.uk</vt:lpwstr>
  </property>
  <property fmtid="{D5CDD505-2E9C-101B-9397-08002B2CF9AE}" pid="5" name="MSIP_Label_bd238a98-5de3-4afa-b492-e6339810853c_SetDate">
    <vt:lpwstr>2020-02-07T14:16:27.3183569Z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ce591a9a-f7fe-487a-aded-6b2f039d5a57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0x010100D6015D1F8647004A92DA652970A6AB7E</vt:lpwstr>
  </property>
</Properties>
</file>