
<file path=[Content_Types].xml><?xml version="1.0" encoding="utf-8"?>
<Types xmlns="http://schemas.openxmlformats.org/package/2006/content-types">
  <Default Extension="jfif" ContentType="image/jpeg"/>
  <Default Extension="png" ContentType="image/png"/>
  <Default Extension="jpeg" ContentType="image/jpeg"/>
  <Default Extension="rels" ContentType="application/vnd.openxmlformats-package.relationships+xml"/>
  <Default Extension="xml" ContentType="application/xml"/>
  <Default Extension="crdownload" ContentType="image/jpeg"/>
  <Default Extension="jpg" ContentType="image/jpeg"/>
  <Default Extension="mp4" ContentType="video/mp4"/>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19.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notesSlides/notesSlide1.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61" r:id="rId2"/>
    <p:sldId id="262" r:id="rId3"/>
    <p:sldId id="269" r:id="rId4"/>
    <p:sldId id="283" r:id="rId5"/>
    <p:sldId id="264" r:id="rId6"/>
    <p:sldId id="280" r:id="rId7"/>
    <p:sldId id="281" r:id="rId8"/>
    <p:sldId id="259" r:id="rId9"/>
    <p:sldId id="284" r:id="rId10"/>
    <p:sldId id="282" r:id="rId11"/>
    <p:sldId id="258" r:id="rId12"/>
    <p:sldId id="291" r:id="rId13"/>
    <p:sldId id="265" r:id="rId14"/>
    <p:sldId id="267" r:id="rId15"/>
    <p:sldId id="268" r:id="rId16"/>
    <p:sldId id="266" r:id="rId17"/>
    <p:sldId id="294" r:id="rId18"/>
    <p:sldId id="295" r:id="rId19"/>
    <p:sldId id="296" r:id="rId20"/>
    <p:sldId id="289" r:id="rId21"/>
    <p:sldId id="275" r:id="rId22"/>
    <p:sldId id="290" r:id="rId23"/>
    <p:sldId id="278" r:id="rId24"/>
    <p:sldId id="287"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9704" autoAdjust="0"/>
    <p:restoredTop sz="88529" autoAdjust="0"/>
  </p:normalViewPr>
  <p:slideViewPr>
    <p:cSldViewPr snapToGrid="0">
      <p:cViewPr varScale="1">
        <p:scale>
          <a:sx n="138" d="100"/>
          <a:sy n="138" d="100"/>
        </p:scale>
        <p:origin x="3312"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customXml" Target="../customXml/item3.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ustomXml" Target="../customXml/item2.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ustomXml" Target="../customXml/item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C9933D-4A24-42B0-8405-E79984057957}" type="datetimeFigureOut">
              <a:rPr lang="en-GB" smtClean="0"/>
              <a:t>20/09/2022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DBE3A6-327C-4C92-8E69-9E95FE3BA9D1}" type="slidenum">
              <a:rPr lang="en-GB" smtClean="0"/>
              <a:t>‹#›</a:t>
            </a:fld>
            <a:endParaRPr lang="en-GB"/>
          </a:p>
        </p:txBody>
      </p:sp>
    </p:spTree>
    <p:extLst>
      <p:ext uri="{BB962C8B-B14F-4D97-AF65-F5344CB8AC3E}">
        <p14:creationId xmlns:p14="http://schemas.microsoft.com/office/powerpoint/2010/main" val="592388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B53FD2-AB36-45F7-8EEF-EEDFDF7FE36C}" type="slidenum">
              <a:rPr lang="en-GB" smtClean="0"/>
              <a:t>23</a:t>
            </a:fld>
            <a:endParaRPr lang="en-GB"/>
          </a:p>
        </p:txBody>
      </p:sp>
    </p:spTree>
    <p:extLst>
      <p:ext uri="{BB962C8B-B14F-4D97-AF65-F5344CB8AC3E}">
        <p14:creationId xmlns:p14="http://schemas.microsoft.com/office/powerpoint/2010/main" val="2994075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1B6C8-EE43-0128-5686-41C9B4DE295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E109F56-0943-D57B-8338-12F2B9DBD15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173675B-DA49-2BFB-62F2-5115BE6C20B2}"/>
              </a:ext>
            </a:extLst>
          </p:cNvPr>
          <p:cNvSpPr>
            <a:spLocks noGrp="1"/>
          </p:cNvSpPr>
          <p:nvPr>
            <p:ph type="dt" sz="half" idx="10"/>
          </p:nvPr>
        </p:nvSpPr>
        <p:spPr/>
        <p:txBody>
          <a:bodyPr/>
          <a:lstStyle/>
          <a:p>
            <a:fld id="{0EB480B9-D8CA-4BF7-A822-486B7168268A}" type="datetimeFigureOut">
              <a:rPr lang="en-GB" smtClean="0"/>
              <a:t>20/09/2022</a:t>
            </a:fld>
            <a:endParaRPr lang="en-GB"/>
          </a:p>
        </p:txBody>
      </p:sp>
      <p:sp>
        <p:nvSpPr>
          <p:cNvPr id="5" name="Footer Placeholder 4">
            <a:extLst>
              <a:ext uri="{FF2B5EF4-FFF2-40B4-BE49-F238E27FC236}">
                <a16:creationId xmlns:a16="http://schemas.microsoft.com/office/drawing/2014/main" id="{BAF09D5B-2AAE-60DC-1C10-25F7161BA0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D2DE55-FE90-CE3E-444F-98855704639D}"/>
              </a:ext>
            </a:extLst>
          </p:cNvPr>
          <p:cNvSpPr>
            <a:spLocks noGrp="1"/>
          </p:cNvSpPr>
          <p:nvPr>
            <p:ph type="sldNum" sz="quarter" idx="12"/>
          </p:nvPr>
        </p:nvSpPr>
        <p:spPr/>
        <p:txBody>
          <a:bodyPr/>
          <a:lstStyle/>
          <a:p>
            <a:fld id="{55FCF419-D3F2-4C6F-9DA3-DF4CB346D918}" type="slidenum">
              <a:rPr lang="en-GB" smtClean="0"/>
              <a:t>‹#›</a:t>
            </a:fld>
            <a:endParaRPr lang="en-GB"/>
          </a:p>
        </p:txBody>
      </p:sp>
    </p:spTree>
    <p:extLst>
      <p:ext uri="{BB962C8B-B14F-4D97-AF65-F5344CB8AC3E}">
        <p14:creationId xmlns:p14="http://schemas.microsoft.com/office/powerpoint/2010/main" val="7369584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70AEC-D695-2F90-8C5C-C0B1DBE8F2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AD9308-23F9-FE32-361B-B977C545ABE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764261-8EFC-8242-55BA-15DF05AE586C}"/>
              </a:ext>
            </a:extLst>
          </p:cNvPr>
          <p:cNvSpPr>
            <a:spLocks noGrp="1"/>
          </p:cNvSpPr>
          <p:nvPr>
            <p:ph type="dt" sz="half" idx="10"/>
          </p:nvPr>
        </p:nvSpPr>
        <p:spPr/>
        <p:txBody>
          <a:bodyPr/>
          <a:lstStyle/>
          <a:p>
            <a:fld id="{0EB480B9-D8CA-4BF7-A822-486B7168268A}" type="datetimeFigureOut">
              <a:rPr lang="en-GB" smtClean="0"/>
              <a:t>20/09/2022</a:t>
            </a:fld>
            <a:endParaRPr lang="en-GB"/>
          </a:p>
        </p:txBody>
      </p:sp>
      <p:sp>
        <p:nvSpPr>
          <p:cNvPr id="5" name="Footer Placeholder 4">
            <a:extLst>
              <a:ext uri="{FF2B5EF4-FFF2-40B4-BE49-F238E27FC236}">
                <a16:creationId xmlns:a16="http://schemas.microsoft.com/office/drawing/2014/main" id="{F934D14E-DEE6-A2C1-1163-8A4A132F0C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F2AABF-14BF-2673-242E-5CD483B4A5E8}"/>
              </a:ext>
            </a:extLst>
          </p:cNvPr>
          <p:cNvSpPr>
            <a:spLocks noGrp="1"/>
          </p:cNvSpPr>
          <p:nvPr>
            <p:ph type="sldNum" sz="quarter" idx="12"/>
          </p:nvPr>
        </p:nvSpPr>
        <p:spPr/>
        <p:txBody>
          <a:bodyPr/>
          <a:lstStyle/>
          <a:p>
            <a:fld id="{55FCF419-D3F2-4C6F-9DA3-DF4CB346D918}" type="slidenum">
              <a:rPr lang="en-GB" smtClean="0"/>
              <a:t>‹#›</a:t>
            </a:fld>
            <a:endParaRPr lang="en-GB"/>
          </a:p>
        </p:txBody>
      </p:sp>
    </p:spTree>
    <p:extLst>
      <p:ext uri="{BB962C8B-B14F-4D97-AF65-F5344CB8AC3E}">
        <p14:creationId xmlns:p14="http://schemas.microsoft.com/office/powerpoint/2010/main" val="12477866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17456-C2FB-E9B2-7DA8-B37B7E7FF12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939F5-CF6A-8098-3E28-B5F65C53BCE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56A7503-7C0E-D8F2-31E2-D14DF0A294A5}"/>
              </a:ext>
            </a:extLst>
          </p:cNvPr>
          <p:cNvSpPr>
            <a:spLocks noGrp="1"/>
          </p:cNvSpPr>
          <p:nvPr>
            <p:ph type="dt" sz="half" idx="10"/>
          </p:nvPr>
        </p:nvSpPr>
        <p:spPr/>
        <p:txBody>
          <a:bodyPr/>
          <a:lstStyle/>
          <a:p>
            <a:fld id="{0EB480B9-D8CA-4BF7-A822-486B7168268A}" type="datetimeFigureOut">
              <a:rPr lang="en-GB" smtClean="0"/>
              <a:t>20/09/2022</a:t>
            </a:fld>
            <a:endParaRPr lang="en-GB"/>
          </a:p>
        </p:txBody>
      </p:sp>
      <p:sp>
        <p:nvSpPr>
          <p:cNvPr id="5" name="Footer Placeholder 4">
            <a:extLst>
              <a:ext uri="{FF2B5EF4-FFF2-40B4-BE49-F238E27FC236}">
                <a16:creationId xmlns:a16="http://schemas.microsoft.com/office/drawing/2014/main" id="{C8DEB0F0-EA2D-8BB9-C1EA-2F4BAF11BB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370083-BE6C-4322-7FE1-5467AFDC3F80}"/>
              </a:ext>
            </a:extLst>
          </p:cNvPr>
          <p:cNvSpPr>
            <a:spLocks noGrp="1"/>
          </p:cNvSpPr>
          <p:nvPr>
            <p:ph type="sldNum" sz="quarter" idx="12"/>
          </p:nvPr>
        </p:nvSpPr>
        <p:spPr/>
        <p:txBody>
          <a:bodyPr/>
          <a:lstStyle/>
          <a:p>
            <a:fld id="{55FCF419-D3F2-4C6F-9DA3-DF4CB346D918}" type="slidenum">
              <a:rPr lang="en-GB" smtClean="0"/>
              <a:t>‹#›</a:t>
            </a:fld>
            <a:endParaRPr lang="en-GB"/>
          </a:p>
        </p:txBody>
      </p:sp>
    </p:spTree>
    <p:extLst>
      <p:ext uri="{BB962C8B-B14F-4D97-AF65-F5344CB8AC3E}">
        <p14:creationId xmlns:p14="http://schemas.microsoft.com/office/powerpoint/2010/main" val="40103382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78504-475B-5C4C-B6B4-E8F6B29E36D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36D5CD-24BF-9F12-C423-841B14D4FEB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3158272-293A-9198-201A-A2E2DF67E07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C6358AB-FEAC-B65C-6EF1-80FC6B46BAED}"/>
              </a:ext>
            </a:extLst>
          </p:cNvPr>
          <p:cNvSpPr>
            <a:spLocks noGrp="1"/>
          </p:cNvSpPr>
          <p:nvPr>
            <p:ph type="dt" sz="half" idx="10"/>
          </p:nvPr>
        </p:nvSpPr>
        <p:spPr/>
        <p:txBody>
          <a:bodyPr/>
          <a:lstStyle/>
          <a:p>
            <a:fld id="{0EB480B9-D8CA-4BF7-A822-486B7168268A}" type="datetimeFigureOut">
              <a:rPr lang="en-GB" smtClean="0"/>
              <a:t>20/09/2022</a:t>
            </a:fld>
            <a:endParaRPr lang="en-GB"/>
          </a:p>
        </p:txBody>
      </p:sp>
      <p:sp>
        <p:nvSpPr>
          <p:cNvPr id="6" name="Footer Placeholder 5">
            <a:extLst>
              <a:ext uri="{FF2B5EF4-FFF2-40B4-BE49-F238E27FC236}">
                <a16:creationId xmlns:a16="http://schemas.microsoft.com/office/drawing/2014/main" id="{8078AC72-BDAD-93C4-04F8-56D0DC7EE5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70F24A-1D43-CFB5-5AF9-BDC01B53D14B}"/>
              </a:ext>
            </a:extLst>
          </p:cNvPr>
          <p:cNvSpPr>
            <a:spLocks noGrp="1"/>
          </p:cNvSpPr>
          <p:nvPr>
            <p:ph type="sldNum" sz="quarter" idx="12"/>
          </p:nvPr>
        </p:nvSpPr>
        <p:spPr/>
        <p:txBody>
          <a:bodyPr/>
          <a:lstStyle/>
          <a:p>
            <a:fld id="{55FCF419-D3F2-4C6F-9DA3-DF4CB346D918}" type="slidenum">
              <a:rPr lang="en-GB" smtClean="0"/>
              <a:t>‹#›</a:t>
            </a:fld>
            <a:endParaRPr lang="en-GB"/>
          </a:p>
        </p:txBody>
      </p:sp>
    </p:spTree>
    <p:extLst>
      <p:ext uri="{BB962C8B-B14F-4D97-AF65-F5344CB8AC3E}">
        <p14:creationId xmlns:p14="http://schemas.microsoft.com/office/powerpoint/2010/main" val="32786302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22890-7D92-2EA0-29D7-86A1BD73563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7BF5D4-A0D3-C070-9878-13E87CD5A06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84A235-7198-9E4F-A700-F56573B303F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3ED396-3F48-BB02-5497-E53890F5B39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2BF259E-CC31-56F1-CA2B-3CD7E11745C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78594E2-E19E-056E-4A40-0A672C043232}"/>
              </a:ext>
            </a:extLst>
          </p:cNvPr>
          <p:cNvSpPr>
            <a:spLocks noGrp="1"/>
          </p:cNvSpPr>
          <p:nvPr>
            <p:ph type="dt" sz="half" idx="10"/>
          </p:nvPr>
        </p:nvSpPr>
        <p:spPr/>
        <p:txBody>
          <a:bodyPr/>
          <a:lstStyle/>
          <a:p>
            <a:fld id="{0EB480B9-D8CA-4BF7-A822-486B7168268A}" type="datetimeFigureOut">
              <a:rPr lang="en-GB" smtClean="0"/>
              <a:t>20/09/2022</a:t>
            </a:fld>
            <a:endParaRPr lang="en-GB"/>
          </a:p>
        </p:txBody>
      </p:sp>
      <p:sp>
        <p:nvSpPr>
          <p:cNvPr id="8" name="Footer Placeholder 7">
            <a:extLst>
              <a:ext uri="{FF2B5EF4-FFF2-40B4-BE49-F238E27FC236}">
                <a16:creationId xmlns:a16="http://schemas.microsoft.com/office/drawing/2014/main" id="{DD894A07-5EDA-276D-5876-AE920D54A74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1E64955-6BBB-0AA1-0763-D3B2B8C581B5}"/>
              </a:ext>
            </a:extLst>
          </p:cNvPr>
          <p:cNvSpPr>
            <a:spLocks noGrp="1"/>
          </p:cNvSpPr>
          <p:nvPr>
            <p:ph type="sldNum" sz="quarter" idx="12"/>
          </p:nvPr>
        </p:nvSpPr>
        <p:spPr/>
        <p:txBody>
          <a:bodyPr/>
          <a:lstStyle/>
          <a:p>
            <a:fld id="{55FCF419-D3F2-4C6F-9DA3-DF4CB346D918}" type="slidenum">
              <a:rPr lang="en-GB" smtClean="0"/>
              <a:t>‹#›</a:t>
            </a:fld>
            <a:endParaRPr lang="en-GB"/>
          </a:p>
        </p:txBody>
      </p:sp>
    </p:spTree>
    <p:extLst>
      <p:ext uri="{BB962C8B-B14F-4D97-AF65-F5344CB8AC3E}">
        <p14:creationId xmlns:p14="http://schemas.microsoft.com/office/powerpoint/2010/main" val="3322541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92F9-C336-DDCC-EE31-3CC23EA9D25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9AD2E79-F56E-21E8-C8C8-754370E54B2F}"/>
              </a:ext>
            </a:extLst>
          </p:cNvPr>
          <p:cNvSpPr>
            <a:spLocks noGrp="1"/>
          </p:cNvSpPr>
          <p:nvPr>
            <p:ph type="dt" sz="half" idx="10"/>
          </p:nvPr>
        </p:nvSpPr>
        <p:spPr/>
        <p:txBody>
          <a:bodyPr/>
          <a:lstStyle/>
          <a:p>
            <a:fld id="{0EB480B9-D8CA-4BF7-A822-486B7168268A}" type="datetimeFigureOut">
              <a:rPr lang="en-GB" smtClean="0"/>
              <a:t>20/09/2022</a:t>
            </a:fld>
            <a:endParaRPr lang="en-GB"/>
          </a:p>
        </p:txBody>
      </p:sp>
      <p:sp>
        <p:nvSpPr>
          <p:cNvPr id="4" name="Footer Placeholder 3">
            <a:extLst>
              <a:ext uri="{FF2B5EF4-FFF2-40B4-BE49-F238E27FC236}">
                <a16:creationId xmlns:a16="http://schemas.microsoft.com/office/drawing/2014/main" id="{84A911D3-3478-BC82-9037-FFEDB04480E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C289786-AED5-24DA-D540-8121ADB5D4AB}"/>
              </a:ext>
            </a:extLst>
          </p:cNvPr>
          <p:cNvSpPr>
            <a:spLocks noGrp="1"/>
          </p:cNvSpPr>
          <p:nvPr>
            <p:ph type="sldNum" sz="quarter" idx="12"/>
          </p:nvPr>
        </p:nvSpPr>
        <p:spPr/>
        <p:txBody>
          <a:bodyPr/>
          <a:lstStyle/>
          <a:p>
            <a:fld id="{55FCF419-D3F2-4C6F-9DA3-DF4CB346D918}" type="slidenum">
              <a:rPr lang="en-GB" smtClean="0"/>
              <a:t>‹#›</a:t>
            </a:fld>
            <a:endParaRPr lang="en-GB"/>
          </a:p>
        </p:txBody>
      </p:sp>
    </p:spTree>
    <p:extLst>
      <p:ext uri="{BB962C8B-B14F-4D97-AF65-F5344CB8AC3E}">
        <p14:creationId xmlns:p14="http://schemas.microsoft.com/office/powerpoint/2010/main" val="16657071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2AF3C1B-BCCF-58A1-882E-AA0E36A25B79}"/>
              </a:ext>
            </a:extLst>
          </p:cNvPr>
          <p:cNvSpPr>
            <a:spLocks noGrp="1"/>
          </p:cNvSpPr>
          <p:nvPr>
            <p:ph type="dt" sz="half" idx="10"/>
          </p:nvPr>
        </p:nvSpPr>
        <p:spPr/>
        <p:txBody>
          <a:bodyPr/>
          <a:lstStyle/>
          <a:p>
            <a:fld id="{0EB480B9-D8CA-4BF7-A822-486B7168268A}" type="datetimeFigureOut">
              <a:rPr lang="en-GB" smtClean="0"/>
              <a:t>20/09/2022</a:t>
            </a:fld>
            <a:endParaRPr lang="en-GB"/>
          </a:p>
        </p:txBody>
      </p:sp>
      <p:sp>
        <p:nvSpPr>
          <p:cNvPr id="3" name="Footer Placeholder 2">
            <a:extLst>
              <a:ext uri="{FF2B5EF4-FFF2-40B4-BE49-F238E27FC236}">
                <a16:creationId xmlns:a16="http://schemas.microsoft.com/office/drawing/2014/main" id="{A3B8B0FE-1677-144C-4D01-5E025DC5A3D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6941BAF-F34D-1715-7F58-9EC19C8F2A4F}"/>
              </a:ext>
            </a:extLst>
          </p:cNvPr>
          <p:cNvSpPr>
            <a:spLocks noGrp="1"/>
          </p:cNvSpPr>
          <p:nvPr>
            <p:ph type="sldNum" sz="quarter" idx="12"/>
          </p:nvPr>
        </p:nvSpPr>
        <p:spPr/>
        <p:txBody>
          <a:bodyPr/>
          <a:lstStyle/>
          <a:p>
            <a:fld id="{55FCF419-D3F2-4C6F-9DA3-DF4CB346D918}" type="slidenum">
              <a:rPr lang="en-GB" smtClean="0"/>
              <a:t>‹#›</a:t>
            </a:fld>
            <a:endParaRPr lang="en-GB"/>
          </a:p>
        </p:txBody>
      </p:sp>
    </p:spTree>
    <p:extLst>
      <p:ext uri="{BB962C8B-B14F-4D97-AF65-F5344CB8AC3E}">
        <p14:creationId xmlns:p14="http://schemas.microsoft.com/office/powerpoint/2010/main" val="3918073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BC709-699B-7578-B3BC-777CFD780E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0E970FA-33E9-08F2-ECB0-CEC1E68256A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B0E5F8C-4B60-7A04-0CAA-10B699B5F2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A968201-FFD9-8E99-084A-C962A1FD99E4}"/>
              </a:ext>
            </a:extLst>
          </p:cNvPr>
          <p:cNvSpPr>
            <a:spLocks noGrp="1"/>
          </p:cNvSpPr>
          <p:nvPr>
            <p:ph type="dt" sz="half" idx="10"/>
          </p:nvPr>
        </p:nvSpPr>
        <p:spPr/>
        <p:txBody>
          <a:bodyPr/>
          <a:lstStyle/>
          <a:p>
            <a:fld id="{0EB480B9-D8CA-4BF7-A822-486B7168268A}" type="datetimeFigureOut">
              <a:rPr lang="en-GB" smtClean="0"/>
              <a:t>20/09/2022</a:t>
            </a:fld>
            <a:endParaRPr lang="en-GB"/>
          </a:p>
        </p:txBody>
      </p:sp>
      <p:sp>
        <p:nvSpPr>
          <p:cNvPr id="6" name="Footer Placeholder 5">
            <a:extLst>
              <a:ext uri="{FF2B5EF4-FFF2-40B4-BE49-F238E27FC236}">
                <a16:creationId xmlns:a16="http://schemas.microsoft.com/office/drawing/2014/main" id="{0CCC9185-2B83-D7ED-AB5A-82800B3632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57E333-DA3E-6C62-81F6-BD80630AA249}"/>
              </a:ext>
            </a:extLst>
          </p:cNvPr>
          <p:cNvSpPr>
            <a:spLocks noGrp="1"/>
          </p:cNvSpPr>
          <p:nvPr>
            <p:ph type="sldNum" sz="quarter" idx="12"/>
          </p:nvPr>
        </p:nvSpPr>
        <p:spPr/>
        <p:txBody>
          <a:bodyPr/>
          <a:lstStyle/>
          <a:p>
            <a:fld id="{55FCF419-D3F2-4C6F-9DA3-DF4CB346D918}" type="slidenum">
              <a:rPr lang="en-GB" smtClean="0"/>
              <a:t>‹#›</a:t>
            </a:fld>
            <a:endParaRPr lang="en-GB"/>
          </a:p>
        </p:txBody>
      </p:sp>
    </p:spTree>
    <p:extLst>
      <p:ext uri="{BB962C8B-B14F-4D97-AF65-F5344CB8AC3E}">
        <p14:creationId xmlns:p14="http://schemas.microsoft.com/office/powerpoint/2010/main" val="636934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5AC0E-0ACC-75D5-F17D-12779A5933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D7156FD-CB99-8074-CAF2-31C73A0425D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FAA0AC5-B39E-3AEF-D81A-BFDD5FC694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C93218-A9FD-17AB-8233-E5ADA14DF76B}"/>
              </a:ext>
            </a:extLst>
          </p:cNvPr>
          <p:cNvSpPr>
            <a:spLocks noGrp="1"/>
          </p:cNvSpPr>
          <p:nvPr>
            <p:ph type="dt" sz="half" idx="10"/>
          </p:nvPr>
        </p:nvSpPr>
        <p:spPr/>
        <p:txBody>
          <a:bodyPr/>
          <a:lstStyle/>
          <a:p>
            <a:fld id="{0EB480B9-D8CA-4BF7-A822-486B7168268A}" type="datetimeFigureOut">
              <a:rPr lang="en-GB" smtClean="0"/>
              <a:t>20/09/2022</a:t>
            </a:fld>
            <a:endParaRPr lang="en-GB"/>
          </a:p>
        </p:txBody>
      </p:sp>
      <p:sp>
        <p:nvSpPr>
          <p:cNvPr id="6" name="Footer Placeholder 5">
            <a:extLst>
              <a:ext uri="{FF2B5EF4-FFF2-40B4-BE49-F238E27FC236}">
                <a16:creationId xmlns:a16="http://schemas.microsoft.com/office/drawing/2014/main" id="{ACB6981B-FB72-5FAB-D0A2-AD0C54220D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D991CF-825C-FBBF-FA2D-10DDC3481701}"/>
              </a:ext>
            </a:extLst>
          </p:cNvPr>
          <p:cNvSpPr>
            <a:spLocks noGrp="1"/>
          </p:cNvSpPr>
          <p:nvPr>
            <p:ph type="sldNum" sz="quarter" idx="12"/>
          </p:nvPr>
        </p:nvSpPr>
        <p:spPr/>
        <p:txBody>
          <a:bodyPr/>
          <a:lstStyle/>
          <a:p>
            <a:fld id="{55FCF419-D3F2-4C6F-9DA3-DF4CB346D918}" type="slidenum">
              <a:rPr lang="en-GB" smtClean="0"/>
              <a:t>‹#›</a:t>
            </a:fld>
            <a:endParaRPr lang="en-GB"/>
          </a:p>
        </p:txBody>
      </p:sp>
    </p:spTree>
    <p:extLst>
      <p:ext uri="{BB962C8B-B14F-4D97-AF65-F5344CB8AC3E}">
        <p14:creationId xmlns:p14="http://schemas.microsoft.com/office/powerpoint/2010/main" val="23356126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CED6A-5E1A-ED73-60D8-BB9FF006BED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C4A2B2-DC82-474F-BEF6-19DEBA996DF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75F25F-DFF3-5383-DE45-1C09E9989E5B}"/>
              </a:ext>
            </a:extLst>
          </p:cNvPr>
          <p:cNvSpPr>
            <a:spLocks noGrp="1"/>
          </p:cNvSpPr>
          <p:nvPr>
            <p:ph type="dt" sz="half" idx="10"/>
          </p:nvPr>
        </p:nvSpPr>
        <p:spPr/>
        <p:txBody>
          <a:bodyPr/>
          <a:lstStyle/>
          <a:p>
            <a:fld id="{0EB480B9-D8CA-4BF7-A822-486B7168268A}" type="datetimeFigureOut">
              <a:rPr lang="en-GB" smtClean="0"/>
              <a:t>20/09/2022</a:t>
            </a:fld>
            <a:endParaRPr lang="en-GB"/>
          </a:p>
        </p:txBody>
      </p:sp>
      <p:sp>
        <p:nvSpPr>
          <p:cNvPr id="5" name="Footer Placeholder 4">
            <a:extLst>
              <a:ext uri="{FF2B5EF4-FFF2-40B4-BE49-F238E27FC236}">
                <a16:creationId xmlns:a16="http://schemas.microsoft.com/office/drawing/2014/main" id="{0591EAEC-DCFD-4907-4179-B755CABBCC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EFA6E2-0431-FBE9-4A15-CFBFD8527082}"/>
              </a:ext>
            </a:extLst>
          </p:cNvPr>
          <p:cNvSpPr>
            <a:spLocks noGrp="1"/>
          </p:cNvSpPr>
          <p:nvPr>
            <p:ph type="sldNum" sz="quarter" idx="12"/>
          </p:nvPr>
        </p:nvSpPr>
        <p:spPr/>
        <p:txBody>
          <a:bodyPr/>
          <a:lstStyle/>
          <a:p>
            <a:fld id="{55FCF419-D3F2-4C6F-9DA3-DF4CB346D918}" type="slidenum">
              <a:rPr lang="en-GB" smtClean="0"/>
              <a:t>‹#›</a:t>
            </a:fld>
            <a:endParaRPr lang="en-GB"/>
          </a:p>
        </p:txBody>
      </p:sp>
    </p:spTree>
    <p:extLst>
      <p:ext uri="{BB962C8B-B14F-4D97-AF65-F5344CB8AC3E}">
        <p14:creationId xmlns:p14="http://schemas.microsoft.com/office/powerpoint/2010/main" val="16350743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FB8812-AA76-C366-CC52-3FE0840340A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6B9E74-079A-3D10-9C13-F50899C3C2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00ABD2-F6A5-DE87-B3B6-A3E866DD5F44}"/>
              </a:ext>
            </a:extLst>
          </p:cNvPr>
          <p:cNvSpPr>
            <a:spLocks noGrp="1"/>
          </p:cNvSpPr>
          <p:nvPr>
            <p:ph type="dt" sz="half" idx="10"/>
          </p:nvPr>
        </p:nvSpPr>
        <p:spPr/>
        <p:txBody>
          <a:bodyPr/>
          <a:lstStyle/>
          <a:p>
            <a:fld id="{0EB480B9-D8CA-4BF7-A822-486B7168268A}" type="datetimeFigureOut">
              <a:rPr lang="en-GB" smtClean="0"/>
              <a:t>20/09/2022</a:t>
            </a:fld>
            <a:endParaRPr lang="en-GB"/>
          </a:p>
        </p:txBody>
      </p:sp>
      <p:sp>
        <p:nvSpPr>
          <p:cNvPr id="5" name="Footer Placeholder 4">
            <a:extLst>
              <a:ext uri="{FF2B5EF4-FFF2-40B4-BE49-F238E27FC236}">
                <a16:creationId xmlns:a16="http://schemas.microsoft.com/office/drawing/2014/main" id="{C2E458C2-265C-ABBB-D21D-612CE97295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4A23DB-0ACB-EDFB-1D3B-F939FB6F2A45}"/>
              </a:ext>
            </a:extLst>
          </p:cNvPr>
          <p:cNvSpPr>
            <a:spLocks noGrp="1"/>
          </p:cNvSpPr>
          <p:nvPr>
            <p:ph type="sldNum" sz="quarter" idx="12"/>
          </p:nvPr>
        </p:nvSpPr>
        <p:spPr/>
        <p:txBody>
          <a:bodyPr/>
          <a:lstStyle/>
          <a:p>
            <a:fld id="{55FCF419-D3F2-4C6F-9DA3-DF4CB346D918}" type="slidenum">
              <a:rPr lang="en-GB" smtClean="0"/>
              <a:t>‹#›</a:t>
            </a:fld>
            <a:endParaRPr lang="en-GB"/>
          </a:p>
        </p:txBody>
      </p:sp>
    </p:spTree>
    <p:extLst>
      <p:ext uri="{BB962C8B-B14F-4D97-AF65-F5344CB8AC3E}">
        <p14:creationId xmlns:p14="http://schemas.microsoft.com/office/powerpoint/2010/main" val="35802397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BAF6D80-9D05-6102-7B30-9984230093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6249F8-04E7-E8F1-68C3-C58180EB9E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66F233-68F6-ACD9-6527-61ADC0326F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EB480B9-D8CA-4BF7-A822-486B7168268A}" type="datetimeFigureOut">
              <a:rPr lang="en-GB" smtClean="0"/>
              <a:t>20/09/2022</a:t>
            </a:fld>
            <a:endParaRPr lang="en-GB"/>
          </a:p>
        </p:txBody>
      </p:sp>
      <p:sp>
        <p:nvSpPr>
          <p:cNvPr id="5" name="Footer Placeholder 4">
            <a:extLst>
              <a:ext uri="{FF2B5EF4-FFF2-40B4-BE49-F238E27FC236}">
                <a16:creationId xmlns:a16="http://schemas.microsoft.com/office/drawing/2014/main" id="{9D8CB332-9068-F036-0213-5C70925921E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5CFD93B-9D54-34DC-1639-DFBD3A91AA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FCF419-D3F2-4C6F-9DA3-DF4CB346D918}" type="slidenum">
              <a:rPr lang="en-GB" smtClean="0"/>
              <a:t>‹#›</a:t>
            </a:fld>
            <a:endParaRPr lang="en-GB"/>
          </a:p>
        </p:txBody>
      </p:sp>
    </p:spTree>
    <p:extLst>
      <p:ext uri="{BB962C8B-B14F-4D97-AF65-F5344CB8AC3E}">
        <p14:creationId xmlns:p14="http://schemas.microsoft.com/office/powerpoint/2010/main" val="29645164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crdownload"/></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4.jp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jpeg"/></Relationships>
</file>

<file path=ppt/slides/_rels/slide5.xml.rels><?xml version="1.0" encoding="UTF-8" standalone="yes"?>
<Relationships xmlns="http://schemas.openxmlformats.org/package/2006/relationships"><Relationship Id="rId3" Type="http://schemas.openxmlformats.org/officeDocument/2006/relationships/image" Target="../media/image16.jfif"/><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jfif"/></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9.png"/><Relationship Id="rId4" Type="http://schemas.openxmlformats.org/officeDocument/2006/relationships/image" Target="../media/image1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1.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2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27.png"/></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png"/><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15.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image" Target="../media/image37.png"/><Relationship Id="rId7" Type="http://schemas.openxmlformats.org/officeDocument/2006/relationships/image" Target="../media/image41.png"/><Relationship Id="rId12" Type="http://schemas.openxmlformats.org/officeDocument/2006/relationships/image" Target="../media/image46.png"/><Relationship Id="rId2" Type="http://schemas.openxmlformats.org/officeDocument/2006/relationships/image" Target="../media/image36.png"/><Relationship Id="rId1" Type="http://schemas.openxmlformats.org/officeDocument/2006/relationships/slideLayout" Target="../slideLayouts/slideLayout2.xml"/><Relationship Id="rId6" Type="http://schemas.openxmlformats.org/officeDocument/2006/relationships/image" Target="../media/image40.png"/><Relationship Id="rId11" Type="http://schemas.openxmlformats.org/officeDocument/2006/relationships/image" Target="../media/image45.png"/><Relationship Id="rId5" Type="http://schemas.openxmlformats.org/officeDocument/2006/relationships/image" Target="../media/image39.png"/><Relationship Id="rId10" Type="http://schemas.openxmlformats.org/officeDocument/2006/relationships/image" Target="../media/image44.png"/><Relationship Id="rId4" Type="http://schemas.openxmlformats.org/officeDocument/2006/relationships/image" Target="../media/image38.png"/><Relationship Id="rId9" Type="http://schemas.openxmlformats.org/officeDocument/2006/relationships/image" Target="../media/image43.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47.png"/></Relationships>
</file>

<file path=ppt/slides/_rels/slide1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2.xml"/><Relationship Id="rId4" Type="http://schemas.openxmlformats.org/officeDocument/2006/relationships/image" Target="../media/image50.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xml"/><Relationship Id="rId5" Type="http://schemas.openxmlformats.org/officeDocument/2006/relationships/image" Target="../media/image54.jfif"/><Relationship Id="rId4" Type="http://schemas.openxmlformats.org/officeDocument/2006/relationships/image" Target="../media/image53.png"/></Relationships>
</file>

<file path=ppt/slides/_rels/slide21.xml.rels><?xml version="1.0" encoding="UTF-8" standalone="yes"?>
<Relationships xmlns="http://schemas.openxmlformats.org/package/2006/relationships"><Relationship Id="rId2" Type="http://schemas.openxmlformats.org/officeDocument/2006/relationships/image" Target="../media/image55.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7.png"/><Relationship Id="rId7" Type="http://schemas.openxmlformats.org/officeDocument/2006/relationships/image" Target="../media/image61.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0.png"/><Relationship Id="rId5" Type="http://schemas.openxmlformats.org/officeDocument/2006/relationships/image" Target="../media/image59.jfif"/><Relationship Id="rId4" Type="http://schemas.openxmlformats.org/officeDocument/2006/relationships/image" Target="../media/image58.png"/></Relationships>
</file>

<file path=ppt/slides/_rels/slide24.xml.rels><?xml version="1.0" encoding="UTF-8" standalone="yes"?>
<Relationships xmlns="http://schemas.openxmlformats.org/package/2006/relationships"><Relationship Id="rId3" Type="http://schemas.microsoft.com/office/2007/relationships/media" Target="../media/media9.mp4"/><Relationship Id="rId7" Type="http://schemas.openxmlformats.org/officeDocument/2006/relationships/image" Target="../media/image63.png"/><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62.png"/><Relationship Id="rId5" Type="http://schemas.openxmlformats.org/officeDocument/2006/relationships/slideLayout" Target="../slideLayouts/slideLayout2.xml"/><Relationship Id="rId4" Type="http://schemas.openxmlformats.org/officeDocument/2006/relationships/video" Target="../media/media9.mp4"/></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ight Triangle 20">
            <a:extLst>
              <a:ext uri="{FF2B5EF4-FFF2-40B4-BE49-F238E27FC236}">
                <a16:creationId xmlns:a16="http://schemas.microsoft.com/office/drawing/2014/main" id="{ED229E3E-E99B-3D97-83E0-9E7BC6ADB000}"/>
              </a:ext>
            </a:extLst>
          </p:cNvPr>
          <p:cNvSpPr/>
          <p:nvPr/>
        </p:nvSpPr>
        <p:spPr>
          <a:xfrm rot="5400000">
            <a:off x="451884" y="-451884"/>
            <a:ext cx="6858000" cy="7761767"/>
          </a:xfrm>
          <a:prstGeom prst="rtTriangle">
            <a:avLst/>
          </a:prstGeom>
          <a:solidFill>
            <a:schemeClr val="bg2">
              <a:lumMod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4FA0B5B7-0B32-E79A-3546-1D07722ED324}"/>
              </a:ext>
            </a:extLst>
          </p:cNvPr>
          <p:cNvSpPr/>
          <p:nvPr/>
        </p:nvSpPr>
        <p:spPr>
          <a:xfrm>
            <a:off x="382771" y="584791"/>
            <a:ext cx="3604438" cy="3147237"/>
          </a:xfrm>
          <a:prstGeom prst="rect">
            <a:avLst/>
          </a:prstGeom>
          <a:blipFill dpi="0" rotWithShape="1">
            <a:blip r:embed="rId2">
              <a:extLst>
                <a:ext uri="{28A0092B-C50C-407E-A947-70E740481C1C}">
                  <a14:useLocalDpi xmlns:a14="http://schemas.microsoft.com/office/drawing/2010/main" val="0"/>
                </a:ext>
              </a:extLst>
            </a:blip>
            <a:srcRect/>
            <a:stretch>
              <a:fillRect/>
            </a:stretch>
          </a:blipFill>
          <a:ln>
            <a:noFill/>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TextBox 22">
            <a:extLst>
              <a:ext uri="{FF2B5EF4-FFF2-40B4-BE49-F238E27FC236}">
                <a16:creationId xmlns:a16="http://schemas.microsoft.com/office/drawing/2014/main" id="{F3A1808C-E782-1DD7-4337-9CF0DF190259}"/>
              </a:ext>
            </a:extLst>
          </p:cNvPr>
          <p:cNvSpPr txBox="1"/>
          <p:nvPr/>
        </p:nvSpPr>
        <p:spPr>
          <a:xfrm>
            <a:off x="2914650" y="4316820"/>
            <a:ext cx="9494653" cy="1569660"/>
          </a:xfrm>
          <a:prstGeom prst="rect">
            <a:avLst/>
          </a:prstGeom>
          <a:noFill/>
        </p:spPr>
        <p:txBody>
          <a:bodyPr wrap="square" rtlCol="0">
            <a:spAutoFit/>
          </a:bodyPr>
          <a:lstStyle/>
          <a:p>
            <a:pPr algn="ctr"/>
            <a:r>
              <a:rPr lang="en-GB" sz="3200" b="1" dirty="0">
                <a:solidFill>
                  <a:schemeClr val="bg2">
                    <a:lumMod val="50000"/>
                  </a:schemeClr>
                </a:solidFill>
                <a:latin typeface="Bahnschrift SemiBold" panose="020B0502040204020203" pitchFamily="34" charset="0"/>
              </a:rPr>
              <a:t>Using The Triangle Of Learning And Development To Reduce The Physical Use Of Force and Restrictions </a:t>
            </a:r>
          </a:p>
        </p:txBody>
      </p:sp>
      <p:sp>
        <p:nvSpPr>
          <p:cNvPr id="39" name="TextBox 38">
            <a:extLst>
              <a:ext uri="{FF2B5EF4-FFF2-40B4-BE49-F238E27FC236}">
                <a16:creationId xmlns:a16="http://schemas.microsoft.com/office/drawing/2014/main" id="{135683C0-F5AD-3D03-4966-D2B9C1C7992A}"/>
              </a:ext>
            </a:extLst>
          </p:cNvPr>
          <p:cNvSpPr txBox="1"/>
          <p:nvPr/>
        </p:nvSpPr>
        <p:spPr>
          <a:xfrm>
            <a:off x="9023055" y="5788480"/>
            <a:ext cx="3306725" cy="954107"/>
          </a:xfrm>
          <a:prstGeom prst="rect">
            <a:avLst/>
          </a:prstGeom>
          <a:noFill/>
        </p:spPr>
        <p:txBody>
          <a:bodyPr wrap="square" rtlCol="0">
            <a:spAutoFit/>
          </a:bodyPr>
          <a:lstStyle/>
          <a:p>
            <a:pPr algn="ctr"/>
            <a:r>
              <a:rPr lang="en-GB" sz="2800" dirty="0"/>
              <a:t> </a:t>
            </a:r>
          </a:p>
          <a:p>
            <a:pPr algn="ctr"/>
            <a:r>
              <a:rPr lang="en-GB" sz="2800" dirty="0"/>
              <a:t>James Dickinson </a:t>
            </a:r>
          </a:p>
        </p:txBody>
      </p:sp>
      <p:sp>
        <p:nvSpPr>
          <p:cNvPr id="3" name="TextBox 2">
            <a:extLst>
              <a:ext uri="{FF2B5EF4-FFF2-40B4-BE49-F238E27FC236}">
                <a16:creationId xmlns:a16="http://schemas.microsoft.com/office/drawing/2014/main" id="{9E5FBC5F-FA7F-883B-63C6-EC762F34692B}"/>
              </a:ext>
            </a:extLst>
          </p:cNvPr>
          <p:cNvSpPr txBox="1"/>
          <p:nvPr/>
        </p:nvSpPr>
        <p:spPr>
          <a:xfrm>
            <a:off x="5730062" y="1629442"/>
            <a:ext cx="5181600" cy="2308324"/>
          </a:xfrm>
          <a:prstGeom prst="rect">
            <a:avLst/>
          </a:prstGeom>
          <a:noFill/>
        </p:spPr>
        <p:txBody>
          <a:bodyPr wrap="square" rtlCol="0">
            <a:spAutoFit/>
          </a:bodyPr>
          <a:lstStyle/>
          <a:p>
            <a:pPr algn="ctr"/>
            <a:r>
              <a:rPr lang="en-GB" sz="7200" b="1" dirty="0">
                <a:latin typeface="Bahnschrift SemiBold" panose="020B0502040204020203" pitchFamily="34" charset="0"/>
              </a:rPr>
              <a:t>Education For All </a:t>
            </a:r>
          </a:p>
        </p:txBody>
      </p:sp>
      <p:pic>
        <p:nvPicPr>
          <p:cNvPr id="5" name="Picture 4">
            <a:extLst>
              <a:ext uri="{FF2B5EF4-FFF2-40B4-BE49-F238E27FC236}">
                <a16:creationId xmlns:a16="http://schemas.microsoft.com/office/drawing/2014/main" id="{7BC49F33-725F-DA67-7642-A119EC1B54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85302" y="5726355"/>
            <a:ext cx="2350035" cy="1016232"/>
          </a:xfrm>
          <a:prstGeom prst="rect">
            <a:avLst/>
          </a:prstGeom>
        </p:spPr>
      </p:pic>
    </p:spTree>
    <p:extLst>
      <p:ext uri="{BB962C8B-B14F-4D97-AF65-F5344CB8AC3E}">
        <p14:creationId xmlns:p14="http://schemas.microsoft.com/office/powerpoint/2010/main" val="25939426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7A8571F-8672-CC5D-7D82-00737B7802CE}"/>
              </a:ext>
            </a:extLst>
          </p:cNvPr>
          <p:cNvPicPr>
            <a:picLocks noChangeAspect="1"/>
          </p:cNvPicPr>
          <p:nvPr/>
        </p:nvPicPr>
        <p:blipFill>
          <a:blip r:embed="rId2"/>
          <a:stretch>
            <a:fillRect/>
          </a:stretch>
        </p:blipFill>
        <p:spPr>
          <a:xfrm>
            <a:off x="-126557" y="-127591"/>
            <a:ext cx="600443" cy="7134447"/>
          </a:xfrm>
          <a:prstGeom prst="rect">
            <a:avLst/>
          </a:prstGeom>
        </p:spPr>
      </p:pic>
      <p:pic>
        <p:nvPicPr>
          <p:cNvPr id="5" name="Picture 4">
            <a:extLst>
              <a:ext uri="{FF2B5EF4-FFF2-40B4-BE49-F238E27FC236}">
                <a16:creationId xmlns:a16="http://schemas.microsoft.com/office/drawing/2014/main" id="{D7BBBC0D-1FE7-9977-53D4-D8C0252A63C5}"/>
              </a:ext>
            </a:extLst>
          </p:cNvPr>
          <p:cNvPicPr>
            <a:picLocks noChangeAspect="1"/>
          </p:cNvPicPr>
          <p:nvPr/>
        </p:nvPicPr>
        <p:blipFill>
          <a:blip r:embed="rId3"/>
          <a:stretch>
            <a:fillRect/>
          </a:stretch>
        </p:blipFill>
        <p:spPr>
          <a:xfrm>
            <a:off x="11738822" y="-127592"/>
            <a:ext cx="580292" cy="7134447"/>
          </a:xfrm>
          <a:prstGeom prst="rect">
            <a:avLst/>
          </a:prstGeom>
        </p:spPr>
      </p:pic>
      <p:sp>
        <p:nvSpPr>
          <p:cNvPr id="8" name="Arrow: Left-Right 7">
            <a:extLst>
              <a:ext uri="{FF2B5EF4-FFF2-40B4-BE49-F238E27FC236}">
                <a16:creationId xmlns:a16="http://schemas.microsoft.com/office/drawing/2014/main" id="{43E91DA8-4E0A-45C7-823A-445D347F45DD}"/>
              </a:ext>
            </a:extLst>
          </p:cNvPr>
          <p:cNvSpPr/>
          <p:nvPr/>
        </p:nvSpPr>
        <p:spPr>
          <a:xfrm>
            <a:off x="2814084" y="3211033"/>
            <a:ext cx="6549656" cy="1648046"/>
          </a:xfrm>
          <a:prstGeom prst="leftRightArrow">
            <a:avLst/>
          </a:prstGeom>
          <a:solidFill>
            <a:schemeClr val="bg2">
              <a:lumMod val="5000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E69A9070-7B23-DC3C-7620-0A7D558E07B1}"/>
              </a:ext>
            </a:extLst>
          </p:cNvPr>
          <p:cNvSpPr/>
          <p:nvPr/>
        </p:nvSpPr>
        <p:spPr>
          <a:xfrm>
            <a:off x="3774280" y="608594"/>
            <a:ext cx="4629264" cy="2488019"/>
          </a:xfrm>
          <a:prstGeom prst="roundRect">
            <a:avLst/>
          </a:prstGeom>
          <a:blipFill dpi="0" rotWithShape="1">
            <a:blip r:embed="rId4">
              <a:extLst>
                <a:ext uri="{28A0092B-C50C-407E-A947-70E740481C1C}">
                  <a14:useLocalDpi xmlns:a14="http://schemas.microsoft.com/office/drawing/2010/main" val="0"/>
                </a:ext>
              </a:extLst>
            </a:blip>
            <a:srcRect/>
            <a:stretch>
              <a:fillRect/>
            </a:stretch>
          </a:blip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FEFDDF27-34DE-59B8-94A8-893F61829201}"/>
              </a:ext>
            </a:extLst>
          </p:cNvPr>
          <p:cNvSpPr/>
          <p:nvPr/>
        </p:nvSpPr>
        <p:spPr>
          <a:xfrm>
            <a:off x="541982" y="3211033"/>
            <a:ext cx="2087248" cy="1648046"/>
          </a:xfrm>
          <a:prstGeom prst="roundRect">
            <a:avLst/>
          </a:prstGeom>
          <a:blipFill dpi="0" rotWithShape="1">
            <a:blip r:embed="rId5">
              <a:extLst>
                <a:ext uri="{28A0092B-C50C-407E-A947-70E740481C1C}">
                  <a14:useLocalDpi xmlns:a14="http://schemas.microsoft.com/office/drawing/2010/main" val="0"/>
                </a:ext>
              </a:extLst>
            </a:blip>
            <a:srcRect/>
            <a:stretch>
              <a:fillRect/>
            </a:stretch>
          </a:blipFill>
          <a:ln>
            <a:noFill/>
          </a:ln>
          <a:effectLst/>
          <a:scene3d>
            <a:camera prst="orthographicFront">
              <a:rot lat="0" lon="0" rev="0"/>
            </a:camera>
            <a:lightRig rig="glow" dir="t">
              <a:rot lat="0" lon="0" rev="14100000"/>
            </a:lightRig>
          </a:scene3d>
          <a:sp3d prstMaterial="softEdge">
            <a:bevelT w="127000" prst="artDeco"/>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a:extLst>
              <a:ext uri="{FF2B5EF4-FFF2-40B4-BE49-F238E27FC236}">
                <a16:creationId xmlns:a16="http://schemas.microsoft.com/office/drawing/2014/main" id="{D92C36C0-6C81-6E89-96E9-7CE3F6E2B405}"/>
              </a:ext>
            </a:extLst>
          </p:cNvPr>
          <p:cNvPicPr>
            <a:picLocks noChangeAspect="1"/>
          </p:cNvPicPr>
          <p:nvPr/>
        </p:nvPicPr>
        <p:blipFill>
          <a:blip r:embed="rId6"/>
          <a:stretch>
            <a:fillRect/>
          </a:stretch>
        </p:blipFill>
        <p:spPr>
          <a:xfrm>
            <a:off x="9562770" y="3159774"/>
            <a:ext cx="2115495" cy="1676545"/>
          </a:xfrm>
          <a:prstGeom prst="rect">
            <a:avLst/>
          </a:prstGeom>
        </p:spPr>
      </p:pic>
      <p:sp>
        <p:nvSpPr>
          <p:cNvPr id="7" name="Rectangle: Rounded Corners 6">
            <a:extLst>
              <a:ext uri="{FF2B5EF4-FFF2-40B4-BE49-F238E27FC236}">
                <a16:creationId xmlns:a16="http://schemas.microsoft.com/office/drawing/2014/main" id="{A414986B-965C-EC24-0BC6-DF2D400C96D4}"/>
              </a:ext>
            </a:extLst>
          </p:cNvPr>
          <p:cNvSpPr/>
          <p:nvPr/>
        </p:nvSpPr>
        <p:spPr>
          <a:xfrm>
            <a:off x="2116476" y="5065159"/>
            <a:ext cx="8332342" cy="1607906"/>
          </a:xfrm>
          <a:prstGeom prst="round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3600" b="1" dirty="0"/>
              <a:t>SHHHHHHH! Its Taboo </a:t>
            </a:r>
          </a:p>
        </p:txBody>
      </p:sp>
      <p:sp>
        <p:nvSpPr>
          <p:cNvPr id="12" name="TextBox 11">
            <a:extLst>
              <a:ext uri="{FF2B5EF4-FFF2-40B4-BE49-F238E27FC236}">
                <a16:creationId xmlns:a16="http://schemas.microsoft.com/office/drawing/2014/main" id="{508A5676-8A0A-34A3-A7EF-97A54214723F}"/>
              </a:ext>
            </a:extLst>
          </p:cNvPr>
          <p:cNvSpPr txBox="1"/>
          <p:nvPr/>
        </p:nvSpPr>
        <p:spPr>
          <a:xfrm>
            <a:off x="3646967" y="3646967"/>
            <a:ext cx="4954773" cy="830997"/>
          </a:xfrm>
          <a:prstGeom prst="rect">
            <a:avLst/>
          </a:prstGeom>
          <a:noFill/>
        </p:spPr>
        <p:txBody>
          <a:bodyPr wrap="square" rtlCol="0">
            <a:spAutoFit/>
          </a:bodyPr>
          <a:lstStyle/>
          <a:p>
            <a:pPr algn="ctr"/>
            <a:r>
              <a:rPr lang="en-GB" sz="4800" b="1" dirty="0">
                <a:solidFill>
                  <a:schemeClr val="bg1"/>
                </a:solidFill>
              </a:rPr>
              <a:t>Restraint </a:t>
            </a:r>
          </a:p>
        </p:txBody>
      </p:sp>
    </p:spTree>
    <p:extLst>
      <p:ext uri="{BB962C8B-B14F-4D97-AF65-F5344CB8AC3E}">
        <p14:creationId xmlns:p14="http://schemas.microsoft.com/office/powerpoint/2010/main" val="1680091450"/>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8" name="Video 7" title="Box Production Line">
            <a:hlinkClick r:id="" action="ppaction://media"/>
            <a:extLst>
              <a:ext uri="{FF2B5EF4-FFF2-40B4-BE49-F238E27FC236}">
                <a16:creationId xmlns:a16="http://schemas.microsoft.com/office/drawing/2014/main" id="{1CCC538E-18D2-CDB2-FCE8-EA181AF6190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838222" y="3916680"/>
            <a:ext cx="4645378" cy="2219960"/>
          </a:xfrm>
          <a:prstGeom prst="rect">
            <a:avLst/>
          </a:prstGeom>
        </p:spPr>
      </p:pic>
      <p:pic>
        <p:nvPicPr>
          <p:cNvPr id="6" name="Picture 5">
            <a:extLst>
              <a:ext uri="{FF2B5EF4-FFF2-40B4-BE49-F238E27FC236}">
                <a16:creationId xmlns:a16="http://schemas.microsoft.com/office/drawing/2014/main" id="{ADD283B0-A187-9F1D-1C03-7D0F6F0F4D66}"/>
              </a:ext>
            </a:extLst>
          </p:cNvPr>
          <p:cNvPicPr>
            <a:picLocks noChangeAspect="1"/>
          </p:cNvPicPr>
          <p:nvPr/>
        </p:nvPicPr>
        <p:blipFill>
          <a:blip r:embed="rId5"/>
          <a:stretch>
            <a:fillRect/>
          </a:stretch>
        </p:blipFill>
        <p:spPr>
          <a:xfrm>
            <a:off x="-257398" y="2982803"/>
            <a:ext cx="4189318" cy="3981033"/>
          </a:xfrm>
          <a:prstGeom prst="rect">
            <a:avLst/>
          </a:prstGeom>
        </p:spPr>
      </p:pic>
      <p:sp>
        <p:nvSpPr>
          <p:cNvPr id="12" name="TextBox 11">
            <a:extLst>
              <a:ext uri="{FF2B5EF4-FFF2-40B4-BE49-F238E27FC236}">
                <a16:creationId xmlns:a16="http://schemas.microsoft.com/office/drawing/2014/main" id="{69896081-F868-5896-57FD-31DB6708D787}"/>
              </a:ext>
            </a:extLst>
          </p:cNvPr>
          <p:cNvSpPr txBox="1"/>
          <p:nvPr/>
        </p:nvSpPr>
        <p:spPr>
          <a:xfrm>
            <a:off x="717550" y="688717"/>
            <a:ext cx="10756900" cy="2062103"/>
          </a:xfrm>
          <a:prstGeom prst="rect">
            <a:avLst/>
          </a:prstGeom>
          <a:noFill/>
        </p:spPr>
        <p:txBody>
          <a:bodyPr wrap="square">
            <a:spAutoFit/>
          </a:bodyPr>
          <a:lstStyle/>
          <a:p>
            <a:pPr algn="ctr"/>
            <a:r>
              <a:rPr lang="en-GB" sz="3200" b="1" dirty="0">
                <a:solidFill>
                  <a:srgbClr val="7030A0"/>
                </a:solidFill>
              </a:rPr>
              <a:t>5.1Training providers must ensure that people </a:t>
            </a:r>
          </a:p>
          <a:p>
            <a:pPr algn="ctr"/>
            <a:r>
              <a:rPr lang="en-GB" sz="3200" b="1" dirty="0">
                <a:solidFill>
                  <a:srgbClr val="7030A0"/>
                </a:solidFill>
              </a:rPr>
              <a:t>with lived experience are involved in the </a:t>
            </a:r>
          </a:p>
          <a:p>
            <a:pPr algn="ctr"/>
            <a:r>
              <a:rPr lang="en-GB" sz="3200" b="1" dirty="0">
                <a:solidFill>
                  <a:srgbClr val="7030A0"/>
                </a:solidFill>
              </a:rPr>
              <a:t>development and delivery of training which </a:t>
            </a:r>
          </a:p>
          <a:p>
            <a:pPr algn="ctr"/>
            <a:r>
              <a:rPr lang="en-GB" sz="3200" b="1" dirty="0">
                <a:solidFill>
                  <a:srgbClr val="7030A0"/>
                </a:solidFill>
              </a:rPr>
              <a:t>involves the use of restrictive interventions.</a:t>
            </a:r>
            <a:endParaRPr lang="en-GB" b="1" dirty="0">
              <a:solidFill>
                <a:srgbClr val="7030A0"/>
              </a:solidFill>
            </a:endParaRPr>
          </a:p>
        </p:txBody>
      </p:sp>
      <p:pic>
        <p:nvPicPr>
          <p:cNvPr id="14" name="Picture 13">
            <a:extLst>
              <a:ext uri="{FF2B5EF4-FFF2-40B4-BE49-F238E27FC236}">
                <a16:creationId xmlns:a16="http://schemas.microsoft.com/office/drawing/2014/main" id="{1A24F35C-D733-8987-C738-79EB08D5771F}"/>
              </a:ext>
            </a:extLst>
          </p:cNvPr>
          <p:cNvPicPr>
            <a:picLocks noChangeAspect="1"/>
          </p:cNvPicPr>
          <p:nvPr/>
        </p:nvPicPr>
        <p:blipFill>
          <a:blip r:embed="rId6"/>
          <a:stretch>
            <a:fillRect/>
          </a:stretch>
        </p:blipFill>
        <p:spPr>
          <a:xfrm>
            <a:off x="7521844" y="3139440"/>
            <a:ext cx="4579856" cy="3637280"/>
          </a:xfrm>
          <a:prstGeom prst="rect">
            <a:avLst/>
          </a:prstGeom>
        </p:spPr>
      </p:pic>
      <p:sp>
        <p:nvSpPr>
          <p:cNvPr id="15" name="TextBox 14">
            <a:extLst>
              <a:ext uri="{FF2B5EF4-FFF2-40B4-BE49-F238E27FC236}">
                <a16:creationId xmlns:a16="http://schemas.microsoft.com/office/drawing/2014/main" id="{8DD656F0-C0D5-03E9-B14D-094D80B36E40}"/>
              </a:ext>
            </a:extLst>
          </p:cNvPr>
          <p:cNvSpPr txBox="1"/>
          <p:nvPr/>
        </p:nvSpPr>
        <p:spPr>
          <a:xfrm>
            <a:off x="152400" y="81280"/>
            <a:ext cx="2733040" cy="369332"/>
          </a:xfrm>
          <a:prstGeom prst="rect">
            <a:avLst/>
          </a:prstGeom>
          <a:noFill/>
        </p:spPr>
        <p:txBody>
          <a:bodyPr wrap="square" rtlCol="0">
            <a:spAutoFit/>
          </a:bodyPr>
          <a:lstStyle/>
          <a:p>
            <a:r>
              <a:rPr lang="en-GB" dirty="0"/>
              <a:t>The Idea</a:t>
            </a:r>
          </a:p>
        </p:txBody>
      </p:sp>
    </p:spTree>
    <p:extLst>
      <p:ext uri="{BB962C8B-B14F-4D97-AF65-F5344CB8AC3E}">
        <p14:creationId xmlns:p14="http://schemas.microsoft.com/office/powerpoint/2010/main" val="3320614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42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4" name="Rectangle 3" descr="A bolt of lightning hitting a field">
            <a:extLst>
              <a:ext uri="{FF2B5EF4-FFF2-40B4-BE49-F238E27FC236}">
                <a16:creationId xmlns:a16="http://schemas.microsoft.com/office/drawing/2014/main" id="{FD56BD3B-D41C-1658-7A67-CDA35AAD9438}"/>
              </a:ext>
            </a:extLst>
          </p:cNvPr>
          <p:cNvSpPr/>
          <p:nvPr/>
        </p:nvSpPr>
        <p:spPr>
          <a:xfrm>
            <a:off x="365760" y="223520"/>
            <a:ext cx="2103120" cy="4836159"/>
          </a:xfrm>
          <a:prstGeom prst="rect">
            <a:avLst/>
          </a:prstGeom>
          <a:blipFill dpi="0" rotWithShape="1">
            <a:blip r:embed="rId4">
              <a:extLst>
                <a:ext uri="{28A0092B-C50C-407E-A947-70E740481C1C}">
                  <a14:useLocalDpi xmlns:a14="http://schemas.microsoft.com/office/drawing/2010/main" val="0"/>
                </a:ext>
              </a:extLst>
            </a:blip>
            <a:srcRect/>
            <a:stretch>
              <a:fillRect/>
            </a:stretch>
          </a:blipFill>
          <a:ln>
            <a:noFill/>
          </a:ln>
          <a:effectLst/>
          <a:scene3d>
            <a:camera prst="orthographicFront">
              <a:rot lat="0" lon="0" rev="0"/>
            </a:camera>
            <a:lightRig rig="glow" dir="t">
              <a:rot lat="0" lon="0" rev="14100000"/>
            </a:lightRig>
          </a:scene3d>
          <a:sp3d prstMaterial="softEdge">
            <a:bevelT w="127000" prst="artDeco"/>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C949561D-F7FD-28AB-6E8C-26B089AB18D4}"/>
              </a:ext>
            </a:extLst>
          </p:cNvPr>
          <p:cNvPicPr>
            <a:picLocks noChangeAspect="1"/>
          </p:cNvPicPr>
          <p:nvPr/>
        </p:nvPicPr>
        <p:blipFill>
          <a:blip r:embed="rId5"/>
          <a:stretch>
            <a:fillRect/>
          </a:stretch>
        </p:blipFill>
        <p:spPr>
          <a:xfrm>
            <a:off x="2468880" y="284480"/>
            <a:ext cx="3058160" cy="2519679"/>
          </a:xfrm>
          <a:prstGeom prst="rect">
            <a:avLst/>
          </a:prstGeom>
        </p:spPr>
      </p:pic>
      <p:pic>
        <p:nvPicPr>
          <p:cNvPr id="9" name="Video 8" title="Clocks ticking timelapse">
            <a:hlinkClick r:id="" action="ppaction://media"/>
            <a:extLst>
              <a:ext uri="{FF2B5EF4-FFF2-40B4-BE49-F238E27FC236}">
                <a16:creationId xmlns:a16="http://schemas.microsoft.com/office/drawing/2014/main" id="{14D3BA0B-D163-92E7-8A42-A4289AA100DD}"/>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468881" y="2804159"/>
            <a:ext cx="3058160" cy="2255520"/>
          </a:xfrm>
          <a:prstGeom prst="rect">
            <a:avLst/>
          </a:prstGeom>
        </p:spPr>
      </p:pic>
      <p:pic>
        <p:nvPicPr>
          <p:cNvPr id="11" name="Picture 10">
            <a:extLst>
              <a:ext uri="{FF2B5EF4-FFF2-40B4-BE49-F238E27FC236}">
                <a16:creationId xmlns:a16="http://schemas.microsoft.com/office/drawing/2014/main" id="{6A60855A-D69A-8B94-20C4-890050D0AAB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65759" y="5059679"/>
            <a:ext cx="5161281" cy="1656082"/>
          </a:xfrm>
          <a:prstGeom prst="rect">
            <a:avLst/>
          </a:prstGeom>
        </p:spPr>
      </p:pic>
      <p:sp>
        <p:nvSpPr>
          <p:cNvPr id="12" name="TextBox 11">
            <a:extLst>
              <a:ext uri="{FF2B5EF4-FFF2-40B4-BE49-F238E27FC236}">
                <a16:creationId xmlns:a16="http://schemas.microsoft.com/office/drawing/2014/main" id="{97E03A14-B373-CB2B-AB68-9366F5FF97E9}"/>
              </a:ext>
            </a:extLst>
          </p:cNvPr>
          <p:cNvSpPr txBox="1"/>
          <p:nvPr/>
        </p:nvSpPr>
        <p:spPr>
          <a:xfrm>
            <a:off x="5933440" y="2641599"/>
            <a:ext cx="6258560" cy="1446550"/>
          </a:xfrm>
          <a:prstGeom prst="rect">
            <a:avLst/>
          </a:prstGeom>
          <a:noFill/>
        </p:spPr>
        <p:txBody>
          <a:bodyPr wrap="square" rtlCol="0">
            <a:spAutoFit/>
          </a:bodyPr>
          <a:lstStyle/>
          <a:p>
            <a:r>
              <a:rPr lang="en-GB" sz="8800" dirty="0">
                <a:latin typeface="Bahnschrift SemiBold" panose="020B0502040204020203" pitchFamily="34" charset="0"/>
              </a:rPr>
              <a:t>The Reality </a:t>
            </a:r>
          </a:p>
        </p:txBody>
      </p:sp>
    </p:spTree>
    <p:extLst>
      <p:ext uri="{BB962C8B-B14F-4D97-AF65-F5344CB8AC3E}">
        <p14:creationId xmlns:p14="http://schemas.microsoft.com/office/powerpoint/2010/main" val="3892754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1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88BC507B-74C7-15D5-BCA7-C4B804170624}"/>
              </a:ext>
            </a:extLst>
          </p:cNvPr>
          <p:cNvSpPr/>
          <p:nvPr/>
        </p:nvSpPr>
        <p:spPr>
          <a:xfrm>
            <a:off x="1913133" y="1468834"/>
            <a:ext cx="3476398" cy="3644761"/>
          </a:xfrm>
          <a:prstGeom prst="roundRect">
            <a:avLst/>
          </a:prstGeom>
          <a:blipFill dpi="0" rotWithShape="1">
            <a:blip r:embed="rId2">
              <a:extLst>
                <a:ext uri="{28A0092B-C50C-407E-A947-70E740481C1C}">
                  <a14:useLocalDpi xmlns:a14="http://schemas.microsoft.com/office/drawing/2010/main" val="0"/>
                </a:ext>
              </a:extLst>
            </a:blip>
            <a:srcRect/>
            <a:stretch>
              <a:fillRect/>
            </a:stretch>
          </a:blip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1A6856DF-17F3-6CC0-1633-2D74589CB470}"/>
              </a:ext>
            </a:extLst>
          </p:cNvPr>
          <p:cNvSpPr/>
          <p:nvPr/>
        </p:nvSpPr>
        <p:spPr>
          <a:xfrm>
            <a:off x="6581529" y="1415250"/>
            <a:ext cx="3697338" cy="3716143"/>
          </a:xfrm>
          <a:prstGeom prst="roundRect">
            <a:avLst/>
          </a:prstGeom>
          <a:blipFill dpi="0" rotWithShape="1">
            <a:blip r:embed="rId3">
              <a:extLst>
                <a:ext uri="{28A0092B-C50C-407E-A947-70E740481C1C}">
                  <a14:useLocalDpi xmlns:a14="http://schemas.microsoft.com/office/drawing/2010/main" val="0"/>
                </a:ext>
              </a:extLst>
            </a:blip>
            <a:srcRect/>
            <a:stretch>
              <a:fillRect/>
            </a:stretch>
          </a:blip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1D18024C-FA86-E516-CF28-36BB65C834E3}"/>
              </a:ext>
            </a:extLst>
          </p:cNvPr>
          <p:cNvSpPr/>
          <p:nvPr/>
        </p:nvSpPr>
        <p:spPr>
          <a:xfrm>
            <a:off x="1" y="0"/>
            <a:ext cx="12192000" cy="1168947"/>
          </a:xfrm>
          <a:prstGeom prst="rect">
            <a:avLst/>
          </a:prstGeom>
          <a:solidFill>
            <a:srgbClr val="C00000"/>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33ED85AF-9D88-52CD-4EF1-1928A1F8FF52}"/>
              </a:ext>
            </a:extLst>
          </p:cNvPr>
          <p:cNvSpPr txBox="1"/>
          <p:nvPr/>
        </p:nvSpPr>
        <p:spPr>
          <a:xfrm>
            <a:off x="-13193486" y="718557"/>
            <a:ext cx="13030248" cy="461665"/>
          </a:xfrm>
          <a:prstGeom prst="rect">
            <a:avLst/>
          </a:prstGeom>
          <a:noFill/>
        </p:spPr>
        <p:txBody>
          <a:bodyPr wrap="square" rtlCol="0">
            <a:spAutoFit/>
          </a:bodyPr>
          <a:lstStyle/>
          <a:p>
            <a:pPr algn="ctr"/>
            <a:r>
              <a:rPr lang="en-GB" sz="2400" b="1" dirty="0"/>
              <a:t>Conversations about restraint and restrictive practice should be common practice but they are not.  </a:t>
            </a:r>
          </a:p>
        </p:txBody>
      </p:sp>
      <p:sp>
        <p:nvSpPr>
          <p:cNvPr id="11" name="Rectangle 10">
            <a:extLst>
              <a:ext uri="{FF2B5EF4-FFF2-40B4-BE49-F238E27FC236}">
                <a16:creationId xmlns:a16="http://schemas.microsoft.com/office/drawing/2014/main" id="{840704EC-4FE5-0A2D-5E9F-0032C19BC261}"/>
              </a:ext>
            </a:extLst>
          </p:cNvPr>
          <p:cNvSpPr/>
          <p:nvPr/>
        </p:nvSpPr>
        <p:spPr>
          <a:xfrm>
            <a:off x="0" y="0"/>
            <a:ext cx="2558902" cy="639842"/>
          </a:xfrm>
          <a:prstGeom prst="rect">
            <a:avLst/>
          </a:prstGeom>
          <a:blipFill dpi="0" rotWithShape="1">
            <a:blip r:embed="rId4">
              <a:extLst>
                <a:ext uri="{28A0092B-C50C-407E-A947-70E740481C1C}">
                  <a14:useLocalDpi xmlns:a14="http://schemas.microsoft.com/office/drawing/2010/main" val="0"/>
                </a:ext>
              </a:extLst>
            </a:blip>
            <a:srcRect/>
            <a:stretch>
              <a:fillRect/>
            </a:stretch>
          </a:blip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Rounded Corners 15">
            <a:extLst>
              <a:ext uri="{FF2B5EF4-FFF2-40B4-BE49-F238E27FC236}">
                <a16:creationId xmlns:a16="http://schemas.microsoft.com/office/drawing/2014/main" id="{37B6F243-13AC-FC08-3FB3-C9324D3C5151}"/>
              </a:ext>
            </a:extLst>
          </p:cNvPr>
          <p:cNvSpPr/>
          <p:nvPr/>
        </p:nvSpPr>
        <p:spPr>
          <a:xfrm>
            <a:off x="1899221" y="5377208"/>
            <a:ext cx="3476397" cy="1152656"/>
          </a:xfrm>
          <a:prstGeom prst="roundRect">
            <a:avLst/>
          </a:prstGeom>
          <a:solidFill>
            <a:srgbClr val="92D050"/>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Rounded Corners 19">
            <a:extLst>
              <a:ext uri="{FF2B5EF4-FFF2-40B4-BE49-F238E27FC236}">
                <a16:creationId xmlns:a16="http://schemas.microsoft.com/office/drawing/2014/main" id="{9064D27F-01D2-B822-8FD8-FEDBB0CA22A0}"/>
              </a:ext>
            </a:extLst>
          </p:cNvPr>
          <p:cNvSpPr/>
          <p:nvPr/>
        </p:nvSpPr>
        <p:spPr>
          <a:xfrm>
            <a:off x="6807984" y="5377696"/>
            <a:ext cx="3454070" cy="1152657"/>
          </a:xfrm>
          <a:prstGeom prst="roundRect">
            <a:avLst/>
          </a:prstGeom>
          <a:solidFill>
            <a:schemeClr val="bg1">
              <a:lumMod val="75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TextBox 20">
            <a:extLst>
              <a:ext uri="{FF2B5EF4-FFF2-40B4-BE49-F238E27FC236}">
                <a16:creationId xmlns:a16="http://schemas.microsoft.com/office/drawing/2014/main" id="{EFD6AE96-6068-18C0-39B6-65B707EE89CE}"/>
              </a:ext>
            </a:extLst>
          </p:cNvPr>
          <p:cNvSpPr txBox="1"/>
          <p:nvPr/>
        </p:nvSpPr>
        <p:spPr>
          <a:xfrm>
            <a:off x="1899221" y="5441457"/>
            <a:ext cx="3277464" cy="1077218"/>
          </a:xfrm>
          <a:prstGeom prst="rect">
            <a:avLst/>
          </a:prstGeom>
          <a:noFill/>
        </p:spPr>
        <p:txBody>
          <a:bodyPr wrap="square" rtlCol="0">
            <a:spAutoFit/>
          </a:bodyPr>
          <a:lstStyle/>
          <a:p>
            <a:pPr algn="ctr"/>
            <a:r>
              <a:rPr lang="en-GB" sz="3200" b="1" dirty="0"/>
              <a:t>Use Of Force Act</a:t>
            </a:r>
          </a:p>
          <a:p>
            <a:pPr algn="ctr"/>
            <a:r>
              <a:rPr lang="en-GB" sz="3200" b="1" dirty="0"/>
              <a:t> 2018 </a:t>
            </a:r>
          </a:p>
        </p:txBody>
      </p:sp>
      <p:sp>
        <p:nvSpPr>
          <p:cNvPr id="23" name="TextBox 22">
            <a:extLst>
              <a:ext uri="{FF2B5EF4-FFF2-40B4-BE49-F238E27FC236}">
                <a16:creationId xmlns:a16="http://schemas.microsoft.com/office/drawing/2014/main" id="{6F54B58D-DD2D-491A-2293-E040227BDACE}"/>
              </a:ext>
            </a:extLst>
          </p:cNvPr>
          <p:cNvSpPr txBox="1"/>
          <p:nvPr/>
        </p:nvSpPr>
        <p:spPr>
          <a:xfrm>
            <a:off x="7021782" y="5551363"/>
            <a:ext cx="3026474" cy="646331"/>
          </a:xfrm>
          <a:prstGeom prst="rect">
            <a:avLst/>
          </a:prstGeom>
          <a:noFill/>
        </p:spPr>
        <p:txBody>
          <a:bodyPr wrap="square" rtlCol="0">
            <a:spAutoFit/>
          </a:bodyPr>
          <a:lstStyle/>
          <a:p>
            <a:pPr algn="ctr"/>
            <a:r>
              <a:rPr lang="en-GB" sz="3600" dirty="0"/>
              <a:t>MHA Review </a:t>
            </a:r>
          </a:p>
        </p:txBody>
      </p:sp>
    </p:spTree>
    <p:extLst>
      <p:ext uri="{BB962C8B-B14F-4D97-AF65-F5344CB8AC3E}">
        <p14:creationId xmlns:p14="http://schemas.microsoft.com/office/powerpoint/2010/main" val="1210919158"/>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repeatCount="indefinite"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10000" fill="hold"/>
                                        <p:tgtEl>
                                          <p:spTgt spid="13"/>
                                        </p:tgtEl>
                                        <p:attrNameLst>
                                          <p:attrName>ppt_x</p:attrName>
                                        </p:attrNameLst>
                                      </p:cBhvr>
                                      <p:tavLst>
                                        <p:tav tm="0">
                                          <p:val>
                                            <p:strVal val="1+#ppt_w/2"/>
                                          </p:val>
                                        </p:tav>
                                        <p:tav tm="100000">
                                          <p:val>
                                            <p:strVal val="#ppt_x"/>
                                          </p:val>
                                        </p:tav>
                                      </p:tavLst>
                                    </p:anim>
                                    <p:anim calcmode="lin" valueType="num">
                                      <p:cBhvr additive="base">
                                        <p:cTn id="8" dur="10000" fill="hold"/>
                                        <p:tgtEl>
                                          <p:spTgt spid="1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8" name="Video 7" title="Animated hand puzzle">
            <a:hlinkClick r:id="" action="ppaction://media"/>
            <a:extLst>
              <a:ext uri="{FF2B5EF4-FFF2-40B4-BE49-F238E27FC236}">
                <a16:creationId xmlns:a16="http://schemas.microsoft.com/office/drawing/2014/main" id="{2BB0B9AC-6618-E91B-9A1E-226E5138A67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19644" y="2954269"/>
            <a:ext cx="4365057" cy="3429000"/>
          </a:xfrm>
          <a:prstGeom prst="roundRect">
            <a:avLst/>
          </a:prstGeom>
          <a:ln>
            <a:noFill/>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p:spPr>
      </p:pic>
      <p:sp>
        <p:nvSpPr>
          <p:cNvPr id="10" name="TextBox 9">
            <a:extLst>
              <a:ext uri="{FF2B5EF4-FFF2-40B4-BE49-F238E27FC236}">
                <a16:creationId xmlns:a16="http://schemas.microsoft.com/office/drawing/2014/main" id="{B70F475C-66A3-ED31-5E44-9BBB4ED0F684}"/>
              </a:ext>
            </a:extLst>
          </p:cNvPr>
          <p:cNvSpPr txBox="1"/>
          <p:nvPr/>
        </p:nvSpPr>
        <p:spPr>
          <a:xfrm>
            <a:off x="219644" y="127000"/>
            <a:ext cx="11972356" cy="1107996"/>
          </a:xfrm>
          <a:prstGeom prst="rect">
            <a:avLst/>
          </a:prstGeom>
          <a:noFill/>
        </p:spPr>
        <p:txBody>
          <a:bodyPr wrap="square" rtlCol="0">
            <a:spAutoFit/>
          </a:bodyPr>
          <a:lstStyle/>
          <a:p>
            <a:pPr algn="ctr"/>
            <a:r>
              <a:rPr lang="en-GB" sz="6600" dirty="0">
                <a:latin typeface="Bahnschrift SemiBold" panose="020B0502040204020203" pitchFamily="34" charset="0"/>
              </a:rPr>
              <a:t>People With Lived Experience </a:t>
            </a:r>
          </a:p>
        </p:txBody>
      </p:sp>
      <p:sp>
        <p:nvSpPr>
          <p:cNvPr id="16" name="Rectangle: Rounded Corners 15">
            <a:extLst>
              <a:ext uri="{FF2B5EF4-FFF2-40B4-BE49-F238E27FC236}">
                <a16:creationId xmlns:a16="http://schemas.microsoft.com/office/drawing/2014/main" id="{64E33B9A-DDBE-4638-B078-B1B60DC791E7}"/>
              </a:ext>
            </a:extLst>
          </p:cNvPr>
          <p:cNvSpPr/>
          <p:nvPr/>
        </p:nvSpPr>
        <p:spPr>
          <a:xfrm>
            <a:off x="7607300" y="2954269"/>
            <a:ext cx="4178300" cy="3429000"/>
          </a:xfrm>
          <a:prstGeom prst="roundRect">
            <a:avLst/>
          </a:prstGeom>
          <a:blipFill dpi="0" rotWithShape="1">
            <a:blip r:embed="rId5">
              <a:extLst>
                <a:ext uri="{28A0092B-C50C-407E-A947-70E740481C1C}">
                  <a14:useLocalDpi xmlns:a14="http://schemas.microsoft.com/office/drawing/2010/main" val="0"/>
                </a:ext>
              </a:extLst>
            </a:blip>
            <a:srcRect/>
            <a:stretch>
              <a:fillRect/>
            </a:stretch>
          </a:blipFill>
          <a:ln>
            <a:noFill/>
          </a:ln>
          <a:effectLst>
            <a:outerShdw blurRad="184150" dist="241300" dir="11520000" sx="110000" sy="110000" algn="ctr">
              <a:srgbClr val="000000">
                <a:alpha val="18000"/>
              </a:srgbClr>
            </a:outerShdw>
          </a:effectLst>
          <a:scene3d>
            <a:camera prst="perspectiveFront" fov="5100000">
              <a:rot lat="0" lon="2100000" rev="0"/>
            </a:camera>
            <a:lightRig rig="flood" dir="t">
              <a:rot lat="0" lon="0" rev="13800000"/>
            </a:lightRig>
          </a:scene3d>
          <a:sp3d extrusionH="107950" prstMaterial="plastic">
            <a:bevelT w="82550" h="63500" prst="divot"/>
            <a:bevelB/>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BF78AC48-D910-87E6-AECA-54484380E3BA}"/>
              </a:ext>
            </a:extLst>
          </p:cNvPr>
          <p:cNvSpPr txBox="1"/>
          <p:nvPr/>
        </p:nvSpPr>
        <p:spPr>
          <a:xfrm>
            <a:off x="1233772" y="1234996"/>
            <a:ext cx="11428128" cy="1446550"/>
          </a:xfrm>
          <a:prstGeom prst="rect">
            <a:avLst/>
          </a:prstGeom>
          <a:noFill/>
        </p:spPr>
        <p:txBody>
          <a:bodyPr wrap="square" rtlCol="0">
            <a:spAutoFit/>
          </a:bodyPr>
          <a:lstStyle/>
          <a:p>
            <a:r>
              <a:rPr lang="en-GB" sz="4800" dirty="0"/>
              <a:t>Aim: </a:t>
            </a:r>
            <a:r>
              <a:rPr lang="en-GB" sz="4000" dirty="0">
                <a:solidFill>
                  <a:srgbClr val="00B050"/>
                </a:solidFill>
                <a:latin typeface="Bahnschrift SemiBold" panose="020B0502040204020203" pitchFamily="34" charset="0"/>
              </a:rPr>
              <a:t>To be representative of the people we support and the communities we serve.</a:t>
            </a:r>
            <a:r>
              <a:rPr lang="en-GB" sz="2800" dirty="0">
                <a:solidFill>
                  <a:srgbClr val="00B050"/>
                </a:solidFill>
                <a:latin typeface="Bahnschrift SemiBold" panose="020B0502040204020203" pitchFamily="34" charset="0"/>
              </a:rPr>
              <a:t> </a:t>
            </a:r>
            <a:endParaRPr lang="en-GB" dirty="0">
              <a:solidFill>
                <a:srgbClr val="00B050"/>
              </a:solidFill>
              <a:latin typeface="Bahnschrift SemiBold" panose="020B0502040204020203" pitchFamily="34" charset="0"/>
            </a:endParaRPr>
          </a:p>
        </p:txBody>
      </p:sp>
    </p:spTree>
    <p:extLst>
      <p:ext uri="{BB962C8B-B14F-4D97-AF65-F5344CB8AC3E}">
        <p14:creationId xmlns:p14="http://schemas.microsoft.com/office/powerpoint/2010/main" val="3636455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4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E6330781-2ECC-95B0-E17C-5EC2129EBBC7}"/>
              </a:ext>
            </a:extLst>
          </p:cNvPr>
          <p:cNvSpPr/>
          <p:nvPr/>
        </p:nvSpPr>
        <p:spPr>
          <a:xfrm>
            <a:off x="2265680" y="2468880"/>
            <a:ext cx="7396480" cy="3972560"/>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Rounded Corners 1">
            <a:extLst>
              <a:ext uri="{FF2B5EF4-FFF2-40B4-BE49-F238E27FC236}">
                <a16:creationId xmlns:a16="http://schemas.microsoft.com/office/drawing/2014/main" id="{735CA169-F57C-17D2-347B-5ECF0946C9D0}"/>
              </a:ext>
            </a:extLst>
          </p:cNvPr>
          <p:cNvSpPr/>
          <p:nvPr/>
        </p:nvSpPr>
        <p:spPr>
          <a:xfrm>
            <a:off x="2397760" y="2580640"/>
            <a:ext cx="7030720" cy="366776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66E3A447-434D-AD08-F978-CB23C9D9FA48}"/>
              </a:ext>
            </a:extLst>
          </p:cNvPr>
          <p:cNvSpPr txBox="1"/>
          <p:nvPr/>
        </p:nvSpPr>
        <p:spPr>
          <a:xfrm>
            <a:off x="240632" y="521187"/>
            <a:ext cx="11036968" cy="954107"/>
          </a:xfrm>
          <a:prstGeom prst="rect">
            <a:avLst/>
          </a:prstGeom>
          <a:noFill/>
        </p:spPr>
        <p:txBody>
          <a:bodyPr wrap="square">
            <a:spAutoFit/>
          </a:bodyPr>
          <a:lstStyle/>
          <a:p>
            <a:pPr algn="ctr"/>
            <a:r>
              <a:rPr lang="en-GB" sz="2800" dirty="0">
                <a:latin typeface="Bahnschrift SemiBold" panose="020B0502040204020203" pitchFamily="34" charset="0"/>
              </a:rPr>
              <a:t>Inclusive When Involving People With Lived Experience?  Forensic/ Inpatient Wards</a:t>
            </a:r>
          </a:p>
        </p:txBody>
      </p:sp>
      <p:sp>
        <p:nvSpPr>
          <p:cNvPr id="21" name="TextBox 20">
            <a:extLst>
              <a:ext uri="{FF2B5EF4-FFF2-40B4-BE49-F238E27FC236}">
                <a16:creationId xmlns:a16="http://schemas.microsoft.com/office/drawing/2014/main" id="{24558906-A9DA-195B-2C8B-C904BED09DF5}"/>
              </a:ext>
            </a:extLst>
          </p:cNvPr>
          <p:cNvSpPr txBox="1"/>
          <p:nvPr/>
        </p:nvSpPr>
        <p:spPr>
          <a:xfrm>
            <a:off x="2690060" y="2758533"/>
            <a:ext cx="6248400" cy="3108543"/>
          </a:xfrm>
          <a:prstGeom prst="rect">
            <a:avLst/>
          </a:prstGeom>
          <a:noFill/>
        </p:spPr>
        <p:txBody>
          <a:bodyPr wrap="square">
            <a:spAutoFit/>
          </a:bodyPr>
          <a:lstStyle/>
          <a:p>
            <a:pPr algn="ctr"/>
            <a:r>
              <a:rPr lang="en-GB" sz="2800" dirty="0">
                <a:latin typeface="Bahnschrift SemiBold" panose="020B0502040204020203" pitchFamily="34" charset="0"/>
              </a:rPr>
              <a:t> For those individuals who may be refined to their place of care, due to their poor mental health, physical disabilities or been detained under the Mental Health Act. We make sure that these voices are heard, valued and represented throughout the trust.</a:t>
            </a:r>
          </a:p>
        </p:txBody>
      </p:sp>
      <p:sp>
        <p:nvSpPr>
          <p:cNvPr id="23" name="TextBox 22">
            <a:extLst>
              <a:ext uri="{FF2B5EF4-FFF2-40B4-BE49-F238E27FC236}">
                <a16:creationId xmlns:a16="http://schemas.microsoft.com/office/drawing/2014/main" id="{A11742AD-2036-44DE-3D2F-F637EB9ACABA}"/>
              </a:ext>
            </a:extLst>
          </p:cNvPr>
          <p:cNvSpPr txBox="1"/>
          <p:nvPr/>
        </p:nvSpPr>
        <p:spPr>
          <a:xfrm>
            <a:off x="240632" y="1721516"/>
            <a:ext cx="11147257" cy="646331"/>
          </a:xfrm>
          <a:prstGeom prst="rect">
            <a:avLst/>
          </a:prstGeom>
          <a:noFill/>
        </p:spPr>
        <p:txBody>
          <a:bodyPr wrap="square">
            <a:spAutoFit/>
          </a:bodyPr>
          <a:lstStyle/>
          <a:p>
            <a:r>
              <a:rPr lang="en-GB" dirty="0">
                <a:solidFill>
                  <a:srgbClr val="00B050"/>
                </a:solidFill>
                <a:latin typeface="Bahnschrift SemiBold" panose="020B0502040204020203" pitchFamily="34" charset="0"/>
              </a:rPr>
              <a:t>At RDaSH we endeavour  to provide a range of opportunities of involvement throughout the trust to individuals at different stages on their healing process. For instance:</a:t>
            </a:r>
          </a:p>
        </p:txBody>
      </p:sp>
    </p:spTree>
    <p:extLst>
      <p:ext uri="{BB962C8B-B14F-4D97-AF65-F5344CB8AC3E}">
        <p14:creationId xmlns:p14="http://schemas.microsoft.com/office/powerpoint/2010/main" val="1769785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1" nodeType="clickEffect">
                                  <p:stCondLst>
                                    <p:cond delay="0"/>
                                  </p:stCondLst>
                                  <p:childTnLst>
                                    <p:set>
                                      <p:cBhvr>
                                        <p:cTn id="10" dur="1" fill="hold">
                                          <p:stCondLst>
                                            <p:cond delay="0"/>
                                          </p:stCondLst>
                                        </p:cTn>
                                        <p:tgtEl>
                                          <p:spTgt spid="2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1" grpId="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12" name="Isosceles Triangle 11">
            <a:extLst>
              <a:ext uri="{FF2B5EF4-FFF2-40B4-BE49-F238E27FC236}">
                <a16:creationId xmlns:a16="http://schemas.microsoft.com/office/drawing/2014/main" id="{4699475D-C529-267D-550E-3BB4C1E50CF9}"/>
              </a:ext>
            </a:extLst>
          </p:cNvPr>
          <p:cNvSpPr/>
          <p:nvPr/>
        </p:nvSpPr>
        <p:spPr>
          <a:xfrm>
            <a:off x="3647327" y="983751"/>
            <a:ext cx="5270642" cy="4458983"/>
          </a:xfrm>
          <a:prstGeom prst="triangle">
            <a:avLst/>
          </a:prstGeom>
          <a:ln>
            <a:noFill/>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Decagon 12">
            <a:extLst>
              <a:ext uri="{FF2B5EF4-FFF2-40B4-BE49-F238E27FC236}">
                <a16:creationId xmlns:a16="http://schemas.microsoft.com/office/drawing/2014/main" id="{3ADA8B84-A906-9660-BFEB-19399184BA72}"/>
              </a:ext>
            </a:extLst>
          </p:cNvPr>
          <p:cNvSpPr/>
          <p:nvPr/>
        </p:nvSpPr>
        <p:spPr>
          <a:xfrm>
            <a:off x="5222515" y="2788150"/>
            <a:ext cx="2291138" cy="2038821"/>
          </a:xfrm>
          <a:prstGeom prst="decagon">
            <a:avLst/>
          </a:prstGeom>
          <a:blipFill dpi="0" rotWithShape="1">
            <a:blip r:embed="rId2">
              <a:extLst>
                <a:ext uri="{28A0092B-C50C-407E-A947-70E740481C1C}">
                  <a14:useLocalDpi xmlns:a14="http://schemas.microsoft.com/office/drawing/2010/main" val="0"/>
                </a:ext>
              </a:extLst>
            </a:blip>
            <a:srcRect/>
            <a:stretch>
              <a:fillRect/>
            </a:stretch>
          </a:blipFill>
          <a:ln>
            <a:noFill/>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83BB4E36-FF2F-E139-3711-31A6D4903129}"/>
              </a:ext>
            </a:extLst>
          </p:cNvPr>
          <p:cNvSpPr txBox="1"/>
          <p:nvPr/>
        </p:nvSpPr>
        <p:spPr>
          <a:xfrm>
            <a:off x="5596474" y="337419"/>
            <a:ext cx="1629202" cy="646331"/>
          </a:xfrm>
          <a:prstGeom prst="rect">
            <a:avLst/>
          </a:prstGeom>
          <a:noFill/>
        </p:spPr>
        <p:txBody>
          <a:bodyPr wrap="square" rtlCol="0">
            <a:spAutoFit/>
          </a:bodyPr>
          <a:lstStyle/>
          <a:p>
            <a:r>
              <a:rPr lang="en-GB" sz="3600" b="1" dirty="0"/>
              <a:t>Staff</a:t>
            </a:r>
          </a:p>
        </p:txBody>
      </p:sp>
      <p:sp>
        <p:nvSpPr>
          <p:cNvPr id="21" name="TextBox 20">
            <a:extLst>
              <a:ext uri="{FF2B5EF4-FFF2-40B4-BE49-F238E27FC236}">
                <a16:creationId xmlns:a16="http://schemas.microsoft.com/office/drawing/2014/main" id="{F3E139BA-BB97-4315-6059-1DDC026995A6}"/>
              </a:ext>
            </a:extLst>
          </p:cNvPr>
          <p:cNvSpPr txBox="1"/>
          <p:nvPr/>
        </p:nvSpPr>
        <p:spPr>
          <a:xfrm>
            <a:off x="8207904" y="4720776"/>
            <a:ext cx="1858328" cy="1806562"/>
          </a:xfrm>
          <a:prstGeom prst="rect">
            <a:avLst/>
          </a:prstGeom>
          <a:noFill/>
        </p:spPr>
        <p:txBody>
          <a:bodyPr wrap="square" rtlCol="0">
            <a:spAutoFit/>
          </a:bodyPr>
          <a:lstStyle/>
          <a:p>
            <a:pPr algn="ctr"/>
            <a:r>
              <a:rPr lang="en-GB" sz="3600" b="1" dirty="0"/>
              <a:t>Families And Carers </a:t>
            </a:r>
          </a:p>
        </p:txBody>
      </p:sp>
      <p:sp>
        <p:nvSpPr>
          <p:cNvPr id="22" name="TextBox 21">
            <a:extLst>
              <a:ext uri="{FF2B5EF4-FFF2-40B4-BE49-F238E27FC236}">
                <a16:creationId xmlns:a16="http://schemas.microsoft.com/office/drawing/2014/main" id="{E84E058A-3C3F-0F2D-2060-A13361298AC5}"/>
              </a:ext>
            </a:extLst>
          </p:cNvPr>
          <p:cNvSpPr txBox="1"/>
          <p:nvPr/>
        </p:nvSpPr>
        <p:spPr>
          <a:xfrm>
            <a:off x="2369416" y="5860096"/>
            <a:ext cx="2404153" cy="646331"/>
          </a:xfrm>
          <a:prstGeom prst="rect">
            <a:avLst/>
          </a:prstGeom>
          <a:noFill/>
        </p:spPr>
        <p:txBody>
          <a:bodyPr wrap="square" rtlCol="0">
            <a:spAutoFit/>
          </a:bodyPr>
          <a:lstStyle/>
          <a:p>
            <a:r>
              <a:rPr lang="en-GB" sz="3600" b="1" dirty="0"/>
              <a:t>Society</a:t>
            </a:r>
            <a:r>
              <a:rPr lang="en-GB" sz="3600" dirty="0"/>
              <a:t> </a:t>
            </a:r>
          </a:p>
        </p:txBody>
      </p:sp>
      <p:grpSp>
        <p:nvGrpSpPr>
          <p:cNvPr id="6" name="Group 5">
            <a:extLst>
              <a:ext uri="{FF2B5EF4-FFF2-40B4-BE49-F238E27FC236}">
                <a16:creationId xmlns:a16="http://schemas.microsoft.com/office/drawing/2014/main" id="{599D3783-F228-92B7-D4DC-6D906B78F1D9}"/>
              </a:ext>
            </a:extLst>
          </p:cNvPr>
          <p:cNvGrpSpPr/>
          <p:nvPr/>
        </p:nvGrpSpPr>
        <p:grpSpPr>
          <a:xfrm>
            <a:off x="3559792" y="1085350"/>
            <a:ext cx="5119566" cy="5184205"/>
            <a:chOff x="3528948" y="980946"/>
            <a:chExt cx="5119566" cy="5184205"/>
          </a:xfrm>
        </p:grpSpPr>
        <p:sp>
          <p:nvSpPr>
            <p:cNvPr id="14" name="Arrow: Left-Right 13">
              <a:extLst>
                <a:ext uri="{FF2B5EF4-FFF2-40B4-BE49-F238E27FC236}">
                  <a16:creationId xmlns:a16="http://schemas.microsoft.com/office/drawing/2014/main" id="{449732C7-E5C8-7FBD-EF48-FB3FD14DEE69}"/>
                </a:ext>
              </a:extLst>
            </p:cNvPr>
            <p:cNvSpPr/>
            <p:nvPr/>
          </p:nvSpPr>
          <p:spPr>
            <a:xfrm rot="20641139">
              <a:off x="4148261" y="5404864"/>
              <a:ext cx="4192940" cy="760287"/>
            </a:xfrm>
            <a:prstGeom prst="leftRightArrow">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a:extLst>
                <a:ext uri="{FF2B5EF4-FFF2-40B4-BE49-F238E27FC236}">
                  <a16:creationId xmlns:a16="http://schemas.microsoft.com/office/drawing/2014/main" id="{0B6E8C29-74D2-7082-9677-6164AF849CE3}"/>
                </a:ext>
              </a:extLst>
            </p:cNvPr>
            <p:cNvPicPr>
              <a:picLocks noChangeAspect="1"/>
            </p:cNvPicPr>
            <p:nvPr/>
          </p:nvPicPr>
          <p:blipFill>
            <a:blip r:embed="rId3"/>
            <a:stretch>
              <a:fillRect/>
            </a:stretch>
          </p:blipFill>
          <p:spPr>
            <a:xfrm rot="18614768">
              <a:off x="2349270" y="2272962"/>
              <a:ext cx="4273666" cy="1914310"/>
            </a:xfrm>
            <a:prstGeom prst="rect">
              <a:avLst/>
            </a:prstGeom>
          </p:spPr>
        </p:pic>
        <p:pic>
          <p:nvPicPr>
            <p:cNvPr id="16" name="Picture 15">
              <a:extLst>
                <a:ext uri="{FF2B5EF4-FFF2-40B4-BE49-F238E27FC236}">
                  <a16:creationId xmlns:a16="http://schemas.microsoft.com/office/drawing/2014/main" id="{DC841BB7-E89A-D5F7-F967-BD4DAD588F8D}"/>
                </a:ext>
              </a:extLst>
            </p:cNvPr>
            <p:cNvPicPr>
              <a:picLocks noChangeAspect="1"/>
            </p:cNvPicPr>
            <p:nvPr/>
          </p:nvPicPr>
          <p:blipFill>
            <a:blip r:embed="rId3"/>
            <a:stretch>
              <a:fillRect/>
            </a:stretch>
          </p:blipFill>
          <p:spPr>
            <a:xfrm rot="15595716">
              <a:off x="5759251" y="1955899"/>
              <a:ext cx="3864216" cy="1914310"/>
            </a:xfrm>
            <a:prstGeom prst="rect">
              <a:avLst/>
            </a:prstGeom>
          </p:spPr>
        </p:pic>
        <p:sp>
          <p:nvSpPr>
            <p:cNvPr id="23" name="TextBox 22">
              <a:extLst>
                <a:ext uri="{FF2B5EF4-FFF2-40B4-BE49-F238E27FC236}">
                  <a16:creationId xmlns:a16="http://schemas.microsoft.com/office/drawing/2014/main" id="{54611362-A533-FD14-4B46-01775E6A12DD}"/>
                </a:ext>
              </a:extLst>
            </p:cNvPr>
            <p:cNvSpPr txBox="1"/>
            <p:nvPr/>
          </p:nvSpPr>
          <p:spPr>
            <a:xfrm rot="20812962">
              <a:off x="5913684" y="4708209"/>
              <a:ext cx="1026865" cy="646331"/>
            </a:xfrm>
            <a:prstGeom prst="rect">
              <a:avLst/>
            </a:prstGeom>
            <a:noFill/>
          </p:spPr>
          <p:txBody>
            <a:bodyPr wrap="square" rtlCol="0">
              <a:spAutoFit/>
            </a:bodyPr>
            <a:lstStyle/>
            <a:p>
              <a:r>
                <a:rPr lang="en-GB" sz="3600" dirty="0"/>
                <a:t>PLE</a:t>
              </a:r>
            </a:p>
          </p:txBody>
        </p:sp>
        <p:sp>
          <p:nvSpPr>
            <p:cNvPr id="27" name="Arrow: Up-Down 26">
              <a:extLst>
                <a:ext uri="{FF2B5EF4-FFF2-40B4-BE49-F238E27FC236}">
                  <a16:creationId xmlns:a16="http://schemas.microsoft.com/office/drawing/2014/main" id="{252CBE49-0A64-4F01-AB49-6D56A6A55535}"/>
                </a:ext>
              </a:extLst>
            </p:cNvPr>
            <p:cNvSpPr/>
            <p:nvPr/>
          </p:nvSpPr>
          <p:spPr>
            <a:xfrm rot="3199498">
              <a:off x="4582085" y="4534022"/>
              <a:ext cx="861237" cy="1509824"/>
            </a:xfrm>
            <a:prstGeom prst="upDownArrow">
              <a:avLst/>
            </a:prstGeom>
            <a:solidFill>
              <a:srgbClr val="00B050"/>
            </a:solidFill>
            <a:ln>
              <a:noFill/>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9" name="Picture 28">
              <a:extLst>
                <a:ext uri="{FF2B5EF4-FFF2-40B4-BE49-F238E27FC236}">
                  <a16:creationId xmlns:a16="http://schemas.microsoft.com/office/drawing/2014/main" id="{6A099DC9-ACB8-CC49-3FDA-EC4904491E96}"/>
                </a:ext>
              </a:extLst>
            </p:cNvPr>
            <p:cNvPicPr>
              <a:picLocks noChangeAspect="1"/>
            </p:cNvPicPr>
            <p:nvPr/>
          </p:nvPicPr>
          <p:blipFill>
            <a:blip r:embed="rId4"/>
            <a:stretch>
              <a:fillRect/>
            </a:stretch>
          </p:blipFill>
          <p:spPr>
            <a:xfrm rot="15190532">
              <a:off x="6896075" y="3872995"/>
              <a:ext cx="1377081" cy="1257733"/>
            </a:xfrm>
            <a:prstGeom prst="rect">
              <a:avLst/>
            </a:prstGeom>
          </p:spPr>
        </p:pic>
        <p:pic>
          <p:nvPicPr>
            <p:cNvPr id="30" name="Picture 29">
              <a:extLst>
                <a:ext uri="{FF2B5EF4-FFF2-40B4-BE49-F238E27FC236}">
                  <a16:creationId xmlns:a16="http://schemas.microsoft.com/office/drawing/2014/main" id="{48AB9742-5E93-8598-F327-D57DEB8F7526}"/>
                </a:ext>
              </a:extLst>
            </p:cNvPr>
            <p:cNvPicPr>
              <a:picLocks noChangeAspect="1"/>
            </p:cNvPicPr>
            <p:nvPr/>
          </p:nvPicPr>
          <p:blipFill>
            <a:blip r:embed="rId4"/>
            <a:stretch>
              <a:fillRect/>
            </a:stretch>
          </p:blipFill>
          <p:spPr>
            <a:xfrm rot="18389983">
              <a:off x="5307951" y="1280512"/>
              <a:ext cx="1734258" cy="1583956"/>
            </a:xfrm>
            <a:prstGeom prst="rect">
              <a:avLst/>
            </a:prstGeom>
          </p:spPr>
        </p:pic>
      </p:grpSp>
      <p:sp>
        <p:nvSpPr>
          <p:cNvPr id="4" name="Hexagon 3">
            <a:extLst>
              <a:ext uri="{FF2B5EF4-FFF2-40B4-BE49-F238E27FC236}">
                <a16:creationId xmlns:a16="http://schemas.microsoft.com/office/drawing/2014/main" id="{14B38AAE-29F2-77A5-DF5D-64899A81D292}"/>
              </a:ext>
            </a:extLst>
          </p:cNvPr>
          <p:cNvSpPr/>
          <p:nvPr/>
        </p:nvSpPr>
        <p:spPr>
          <a:xfrm>
            <a:off x="7988805" y="337419"/>
            <a:ext cx="3040213" cy="2487621"/>
          </a:xfrm>
          <a:prstGeom prst="hexagon">
            <a:avLst/>
          </a:prstGeom>
          <a:solidFill>
            <a:srgbClr val="00B05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2A8E0DBA-F44E-16A6-8762-E181BC88B8E1}"/>
              </a:ext>
            </a:extLst>
          </p:cNvPr>
          <p:cNvSpPr txBox="1"/>
          <p:nvPr/>
        </p:nvSpPr>
        <p:spPr>
          <a:xfrm>
            <a:off x="8203257" y="609488"/>
            <a:ext cx="2666553" cy="1938992"/>
          </a:xfrm>
          <a:prstGeom prst="rect">
            <a:avLst/>
          </a:prstGeom>
          <a:noFill/>
        </p:spPr>
        <p:txBody>
          <a:bodyPr wrap="square" rtlCol="0">
            <a:spAutoFit/>
          </a:bodyPr>
          <a:lstStyle/>
          <a:p>
            <a:pPr algn="ctr"/>
            <a:r>
              <a:rPr lang="en-GB" sz="2400" b="1" dirty="0">
                <a:solidFill>
                  <a:schemeClr val="bg1"/>
                </a:solidFill>
                <a:latin typeface="Bahnschrift SemiBold" panose="020B0502040204020203" pitchFamily="34" charset="0"/>
              </a:rPr>
              <a:t>The Triangle of Learning and Development</a:t>
            </a:r>
          </a:p>
          <a:p>
            <a:pPr algn="ctr"/>
            <a:r>
              <a:rPr lang="en-GB" sz="2400" b="1" dirty="0">
                <a:solidFill>
                  <a:schemeClr val="bg1"/>
                </a:solidFill>
                <a:latin typeface="Bahnschrift SemiBold" panose="020B0502040204020203" pitchFamily="34" charset="0"/>
              </a:rPr>
              <a:t> In Reducing Physical  Force  </a:t>
            </a:r>
          </a:p>
        </p:txBody>
      </p:sp>
      <p:sp>
        <p:nvSpPr>
          <p:cNvPr id="7" name="Rectangle 6">
            <a:extLst>
              <a:ext uri="{FF2B5EF4-FFF2-40B4-BE49-F238E27FC236}">
                <a16:creationId xmlns:a16="http://schemas.microsoft.com/office/drawing/2014/main" id="{69A50B2D-ADB9-A9F6-62FE-CA6234A4E3E7}"/>
              </a:ext>
            </a:extLst>
          </p:cNvPr>
          <p:cNvSpPr/>
          <p:nvPr/>
        </p:nvSpPr>
        <p:spPr>
          <a:xfrm>
            <a:off x="0" y="0"/>
            <a:ext cx="656624" cy="6858000"/>
          </a:xfrm>
          <a:prstGeom prst="rect">
            <a:avLst/>
          </a:prstGeom>
          <a:solidFill>
            <a:srgbClr val="00B05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625C88AA-5484-818A-4D45-125264DF5525}"/>
              </a:ext>
            </a:extLst>
          </p:cNvPr>
          <p:cNvPicPr>
            <a:picLocks noChangeAspect="1"/>
          </p:cNvPicPr>
          <p:nvPr/>
        </p:nvPicPr>
        <p:blipFill>
          <a:blip r:embed="rId5"/>
          <a:stretch>
            <a:fillRect/>
          </a:stretch>
        </p:blipFill>
        <p:spPr>
          <a:xfrm>
            <a:off x="11426967" y="-119801"/>
            <a:ext cx="871231" cy="7126657"/>
          </a:xfrm>
          <a:prstGeom prst="rect">
            <a:avLst/>
          </a:prstGeom>
        </p:spPr>
      </p:pic>
      <p:pic>
        <p:nvPicPr>
          <p:cNvPr id="3" name="Picture 2">
            <a:extLst>
              <a:ext uri="{FF2B5EF4-FFF2-40B4-BE49-F238E27FC236}">
                <a16:creationId xmlns:a16="http://schemas.microsoft.com/office/drawing/2014/main" id="{C55991C2-0F86-48BC-AD16-F5636D84237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99854" y="85057"/>
            <a:ext cx="4011037" cy="2173982"/>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578041846"/>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Video 4" title="Neon Pink Question Mark">
            <a:hlinkClick r:id="" action="ppaction://media"/>
            <a:extLst>
              <a:ext uri="{FF2B5EF4-FFF2-40B4-BE49-F238E27FC236}">
                <a16:creationId xmlns:a16="http://schemas.microsoft.com/office/drawing/2014/main" id="{9B24DDD8-1A2E-6DDB-E20F-29B437FF534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204957D8-CC8E-933C-36E2-236218890A86}"/>
              </a:ext>
            </a:extLst>
          </p:cNvPr>
          <p:cNvSpPr txBox="1"/>
          <p:nvPr/>
        </p:nvSpPr>
        <p:spPr>
          <a:xfrm>
            <a:off x="599440" y="1928713"/>
            <a:ext cx="3637280" cy="2123658"/>
          </a:xfrm>
          <a:prstGeom prst="rect">
            <a:avLst/>
          </a:prstGeom>
          <a:noFill/>
        </p:spPr>
        <p:txBody>
          <a:bodyPr wrap="square" rtlCol="0">
            <a:spAutoFit/>
          </a:bodyPr>
          <a:lstStyle/>
          <a:p>
            <a:pPr algn="ctr"/>
            <a:r>
              <a:rPr lang="en-GB" sz="6600" dirty="0">
                <a:solidFill>
                  <a:schemeClr val="bg1"/>
                </a:solidFill>
                <a:latin typeface="Bahnschrift SemiBold" panose="020B0502040204020203" pitchFamily="34" charset="0"/>
              </a:rPr>
              <a:t>Scene Setting </a:t>
            </a:r>
          </a:p>
        </p:txBody>
      </p:sp>
      <p:sp>
        <p:nvSpPr>
          <p:cNvPr id="7" name="TextBox 6">
            <a:extLst>
              <a:ext uri="{FF2B5EF4-FFF2-40B4-BE49-F238E27FC236}">
                <a16:creationId xmlns:a16="http://schemas.microsoft.com/office/drawing/2014/main" id="{90039A2D-ABC8-5019-B131-6714D3D6C16B}"/>
              </a:ext>
            </a:extLst>
          </p:cNvPr>
          <p:cNvSpPr txBox="1"/>
          <p:nvPr/>
        </p:nvSpPr>
        <p:spPr>
          <a:xfrm>
            <a:off x="7599680" y="913050"/>
            <a:ext cx="4318000" cy="4154984"/>
          </a:xfrm>
          <a:prstGeom prst="rect">
            <a:avLst/>
          </a:prstGeom>
          <a:noFill/>
        </p:spPr>
        <p:txBody>
          <a:bodyPr wrap="square" rtlCol="0">
            <a:spAutoFit/>
          </a:bodyPr>
          <a:lstStyle/>
          <a:p>
            <a:pPr algn="ctr"/>
            <a:r>
              <a:rPr lang="en-GB" sz="6600" dirty="0">
                <a:solidFill>
                  <a:schemeClr val="bg1"/>
                </a:solidFill>
                <a:latin typeface="Bahnschrift SemiBold" panose="020B0502040204020203" pitchFamily="34" charset="0"/>
              </a:rPr>
              <a:t>Why Is Education For All Important? </a:t>
            </a:r>
          </a:p>
        </p:txBody>
      </p:sp>
    </p:spTree>
    <p:extLst>
      <p:ext uri="{BB962C8B-B14F-4D97-AF65-F5344CB8AC3E}">
        <p14:creationId xmlns:p14="http://schemas.microsoft.com/office/powerpoint/2010/main" val="2817803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761AD68-3570-3DBF-B5D4-3ED7EF1D7681}"/>
              </a:ext>
            </a:extLst>
          </p:cNvPr>
          <p:cNvSpPr txBox="1"/>
          <p:nvPr/>
        </p:nvSpPr>
        <p:spPr>
          <a:xfrm>
            <a:off x="1239520" y="985520"/>
            <a:ext cx="4165600" cy="707886"/>
          </a:xfrm>
          <a:prstGeom prst="rect">
            <a:avLst/>
          </a:prstGeom>
          <a:noFill/>
        </p:spPr>
        <p:txBody>
          <a:bodyPr wrap="square" rtlCol="0">
            <a:spAutoFit/>
          </a:bodyPr>
          <a:lstStyle/>
          <a:p>
            <a:r>
              <a:rPr lang="en-GB" sz="4000" dirty="0">
                <a:solidFill>
                  <a:srgbClr val="00B050"/>
                </a:solidFill>
                <a:latin typeface="Bahnschrift SemiBold" panose="020B0502040204020203" pitchFamily="34" charset="0"/>
              </a:rPr>
              <a:t>Scared </a:t>
            </a:r>
          </a:p>
        </p:txBody>
      </p:sp>
      <p:sp>
        <p:nvSpPr>
          <p:cNvPr id="8" name="TextBox 7">
            <a:extLst>
              <a:ext uri="{FF2B5EF4-FFF2-40B4-BE49-F238E27FC236}">
                <a16:creationId xmlns:a16="http://schemas.microsoft.com/office/drawing/2014/main" id="{123642F3-6565-B94B-7C00-857DCFE7E948}"/>
              </a:ext>
            </a:extLst>
          </p:cNvPr>
          <p:cNvSpPr txBox="1"/>
          <p:nvPr/>
        </p:nvSpPr>
        <p:spPr>
          <a:xfrm>
            <a:off x="1239520" y="1940560"/>
            <a:ext cx="4033520" cy="4401205"/>
          </a:xfrm>
          <a:prstGeom prst="rect">
            <a:avLst/>
          </a:prstGeom>
          <a:noFill/>
        </p:spPr>
        <p:txBody>
          <a:bodyPr wrap="square" rtlCol="0">
            <a:spAutoFit/>
          </a:bodyPr>
          <a:lstStyle/>
          <a:p>
            <a:r>
              <a:rPr lang="en-GB" sz="4000" dirty="0">
                <a:solidFill>
                  <a:srgbClr val="00B050"/>
                </a:solidFill>
                <a:latin typeface="Bahnschrift SemiBold" panose="020B0502040204020203" pitchFamily="34" charset="0"/>
              </a:rPr>
              <a:t>Worried </a:t>
            </a:r>
          </a:p>
          <a:p>
            <a:endParaRPr lang="en-GB" sz="4000" dirty="0">
              <a:solidFill>
                <a:srgbClr val="00B050"/>
              </a:solidFill>
              <a:latin typeface="Bahnschrift SemiBold" panose="020B0502040204020203" pitchFamily="34" charset="0"/>
            </a:endParaRPr>
          </a:p>
          <a:p>
            <a:r>
              <a:rPr lang="en-GB" sz="4000" dirty="0">
                <a:solidFill>
                  <a:srgbClr val="00B050"/>
                </a:solidFill>
                <a:latin typeface="Bahnschrift SemiBold" panose="020B0502040204020203" pitchFamily="34" charset="0"/>
              </a:rPr>
              <a:t>Not Knowing </a:t>
            </a:r>
          </a:p>
          <a:p>
            <a:endParaRPr lang="en-GB" sz="4000" dirty="0">
              <a:solidFill>
                <a:srgbClr val="00B050"/>
              </a:solidFill>
              <a:latin typeface="Bahnschrift SemiBold" panose="020B0502040204020203" pitchFamily="34" charset="0"/>
            </a:endParaRPr>
          </a:p>
          <a:p>
            <a:r>
              <a:rPr lang="en-GB" sz="4000" dirty="0">
                <a:solidFill>
                  <a:srgbClr val="00B050"/>
                </a:solidFill>
                <a:latin typeface="Bahnschrift SemiBold" panose="020B0502040204020203" pitchFamily="34" charset="0"/>
              </a:rPr>
              <a:t>Anxious </a:t>
            </a:r>
          </a:p>
          <a:p>
            <a:endParaRPr lang="en-GB" sz="4000" dirty="0">
              <a:solidFill>
                <a:srgbClr val="00B050"/>
              </a:solidFill>
              <a:latin typeface="Bahnschrift SemiBold" panose="020B0502040204020203" pitchFamily="34" charset="0"/>
            </a:endParaRPr>
          </a:p>
          <a:p>
            <a:r>
              <a:rPr lang="en-GB" sz="4000" dirty="0">
                <a:solidFill>
                  <a:srgbClr val="00B050"/>
                </a:solidFill>
                <a:latin typeface="Bahnschrift SemiBold" panose="020B0502040204020203" pitchFamily="34" charset="0"/>
              </a:rPr>
              <a:t>Miss-Informed </a:t>
            </a:r>
          </a:p>
        </p:txBody>
      </p:sp>
      <p:sp>
        <p:nvSpPr>
          <p:cNvPr id="10" name="TextBox 9">
            <a:extLst>
              <a:ext uri="{FF2B5EF4-FFF2-40B4-BE49-F238E27FC236}">
                <a16:creationId xmlns:a16="http://schemas.microsoft.com/office/drawing/2014/main" id="{3768DF5B-C0BB-F0D6-02B0-63E323BDA0A8}"/>
              </a:ext>
            </a:extLst>
          </p:cNvPr>
          <p:cNvSpPr txBox="1"/>
          <p:nvPr/>
        </p:nvSpPr>
        <p:spPr>
          <a:xfrm>
            <a:off x="5405120" y="1066326"/>
            <a:ext cx="5965371" cy="5016758"/>
          </a:xfrm>
          <a:prstGeom prst="rect">
            <a:avLst/>
          </a:prstGeom>
          <a:noFill/>
        </p:spPr>
        <p:txBody>
          <a:bodyPr wrap="square" rtlCol="0">
            <a:spAutoFit/>
          </a:bodyPr>
          <a:lstStyle/>
          <a:p>
            <a:pPr algn="ctr"/>
            <a:r>
              <a:rPr lang="en-GB" sz="4000" dirty="0">
                <a:latin typeface="Bahnschrift SemiBold" panose="020B0502040204020203" pitchFamily="34" charset="0"/>
              </a:rPr>
              <a:t>Why are they holding him like that?</a:t>
            </a:r>
          </a:p>
          <a:p>
            <a:endParaRPr lang="en-GB" sz="4000" dirty="0">
              <a:latin typeface="Bahnschrift SemiBold" panose="020B0502040204020203" pitchFamily="34" charset="0"/>
            </a:endParaRPr>
          </a:p>
          <a:p>
            <a:pPr algn="ctr"/>
            <a:r>
              <a:rPr lang="en-GB" sz="4000" dirty="0">
                <a:latin typeface="Bahnschrift SemiBold" panose="020B0502040204020203" pitchFamily="34" charset="0"/>
              </a:rPr>
              <a:t>Will that happen to me when I’m in distress?</a:t>
            </a:r>
          </a:p>
          <a:p>
            <a:endParaRPr lang="en-GB" sz="4000" dirty="0">
              <a:latin typeface="Bahnschrift SemiBold" panose="020B0502040204020203" pitchFamily="34" charset="0"/>
            </a:endParaRPr>
          </a:p>
          <a:p>
            <a:pPr algn="ctr"/>
            <a:r>
              <a:rPr lang="en-GB" sz="4000" dirty="0">
                <a:latin typeface="Bahnschrift SemiBold" panose="020B0502040204020203" pitchFamily="34" charset="0"/>
              </a:rPr>
              <a:t>What is a seclusion room?</a:t>
            </a:r>
          </a:p>
        </p:txBody>
      </p:sp>
    </p:spTree>
    <p:extLst>
      <p:ext uri="{BB962C8B-B14F-4D97-AF65-F5344CB8AC3E}">
        <p14:creationId xmlns:p14="http://schemas.microsoft.com/office/powerpoint/2010/main" val="3675334505"/>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04FEF-C1AE-5037-FE67-D9863C15239E}"/>
              </a:ext>
            </a:extLst>
          </p:cNvPr>
          <p:cNvSpPr>
            <a:spLocks noGrp="1"/>
          </p:cNvSpPr>
          <p:nvPr>
            <p:ph type="title"/>
          </p:nvPr>
        </p:nvSpPr>
        <p:spPr/>
        <p:txBody>
          <a:bodyPr/>
          <a:lstStyle/>
          <a:p>
            <a:endParaRPr lang="en-GB"/>
          </a:p>
        </p:txBody>
      </p:sp>
      <p:pic>
        <p:nvPicPr>
          <p:cNvPr id="8" name="Lived Experience video">
            <a:hlinkClick r:id="" action="ppaction://media"/>
            <a:extLst>
              <a:ext uri="{FF2B5EF4-FFF2-40B4-BE49-F238E27FC236}">
                <a16:creationId xmlns:a16="http://schemas.microsoft.com/office/drawing/2014/main" id="{E40B55D5-0EFA-199B-FE52-540A810605DA}"/>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 y="0"/>
            <a:ext cx="12192000" cy="6858000"/>
          </a:xfrm>
        </p:spPr>
      </p:pic>
    </p:spTree>
    <p:extLst>
      <p:ext uri="{BB962C8B-B14F-4D97-AF65-F5344CB8AC3E}">
        <p14:creationId xmlns:p14="http://schemas.microsoft.com/office/powerpoint/2010/main" val="2854008781"/>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76853"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56E11-23C7-49CD-AEB1-BC956B500DE9}"/>
              </a:ext>
            </a:extLst>
          </p:cNvPr>
          <p:cNvSpPr>
            <a:spLocks noGrp="1"/>
          </p:cNvSpPr>
          <p:nvPr>
            <p:ph type="title"/>
          </p:nvPr>
        </p:nvSpPr>
        <p:spPr>
          <a:xfrm>
            <a:off x="1149485" y="-68104"/>
            <a:ext cx="10515600" cy="1325563"/>
          </a:xfrm>
        </p:spPr>
        <p:txBody>
          <a:bodyPr>
            <a:normAutofit fontScale="90000"/>
          </a:bodyPr>
          <a:lstStyle/>
          <a:p>
            <a:r>
              <a:rPr lang="en-GB" sz="5400" dirty="0">
                <a:latin typeface="Bahnschrift SemiBold" panose="020B0502040204020203" pitchFamily="34" charset="0"/>
              </a:rPr>
              <a:t>The Person With Lived Experience </a:t>
            </a:r>
          </a:p>
        </p:txBody>
      </p:sp>
      <p:pic>
        <p:nvPicPr>
          <p:cNvPr id="6" name="Video 5" title="Diverse group of people">
            <a:hlinkClick r:id="" action="ppaction://media"/>
            <a:extLst>
              <a:ext uri="{FF2B5EF4-FFF2-40B4-BE49-F238E27FC236}">
                <a16:creationId xmlns:a16="http://schemas.microsoft.com/office/drawing/2014/main" id="{E7477BE7-4619-0382-21E2-99521494AA5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2676158"/>
            <a:ext cx="12192000" cy="4181842"/>
          </a:xfrm>
          <a:prstGeom prst="rect">
            <a:avLst/>
          </a:prstGeom>
        </p:spPr>
      </p:pic>
      <p:sp>
        <p:nvSpPr>
          <p:cNvPr id="7" name="TextBox 6">
            <a:extLst>
              <a:ext uri="{FF2B5EF4-FFF2-40B4-BE49-F238E27FC236}">
                <a16:creationId xmlns:a16="http://schemas.microsoft.com/office/drawing/2014/main" id="{B5CD04EF-B614-F495-00F4-C8426B5FCAF4}"/>
              </a:ext>
            </a:extLst>
          </p:cNvPr>
          <p:cNvSpPr txBox="1"/>
          <p:nvPr/>
        </p:nvSpPr>
        <p:spPr>
          <a:xfrm>
            <a:off x="321175" y="798721"/>
            <a:ext cx="11721668" cy="1877437"/>
          </a:xfrm>
          <a:prstGeom prst="rect">
            <a:avLst/>
          </a:prstGeom>
          <a:noFill/>
        </p:spPr>
        <p:txBody>
          <a:bodyPr wrap="square" rtlCol="0">
            <a:spAutoFit/>
          </a:bodyPr>
          <a:lstStyle/>
          <a:p>
            <a:r>
              <a:rPr lang="en-GB" sz="4400" dirty="0">
                <a:latin typeface="Bahnschrift SemiBold" panose="020B0502040204020203" pitchFamily="34" charset="0"/>
              </a:rPr>
              <a:t>Aim: </a:t>
            </a:r>
            <a:r>
              <a:rPr lang="en-GB" sz="3600" dirty="0">
                <a:solidFill>
                  <a:srgbClr val="00B050"/>
                </a:solidFill>
                <a:latin typeface="Bahnschrift SemiBold" panose="020B0502040204020203" pitchFamily="34" charset="0"/>
              </a:rPr>
              <a:t>Through education to provide an open and honest insight into why, how and when restrictions or supporting holds might be used.  </a:t>
            </a:r>
            <a:endParaRPr lang="en-GB" sz="4400" dirty="0">
              <a:solidFill>
                <a:srgbClr val="00B050"/>
              </a:solidFill>
              <a:latin typeface="Bahnschrift SemiBold" panose="020B0502040204020203" pitchFamily="34" charset="0"/>
            </a:endParaRPr>
          </a:p>
        </p:txBody>
      </p:sp>
    </p:spTree>
    <p:extLst>
      <p:ext uri="{BB962C8B-B14F-4D97-AF65-F5344CB8AC3E}">
        <p14:creationId xmlns:p14="http://schemas.microsoft.com/office/powerpoint/2010/main" val="2806489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86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CEF0AC8-4223-ECA1-3CB8-3D52BA99F941}"/>
              </a:ext>
            </a:extLst>
          </p:cNvPr>
          <p:cNvSpPr/>
          <p:nvPr/>
        </p:nvSpPr>
        <p:spPr>
          <a:xfrm>
            <a:off x="5976388" y="579120"/>
            <a:ext cx="4945612" cy="567944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 name="Group 7">
            <a:extLst>
              <a:ext uri="{FF2B5EF4-FFF2-40B4-BE49-F238E27FC236}">
                <a16:creationId xmlns:a16="http://schemas.microsoft.com/office/drawing/2014/main" id="{5E9DF2E3-4A80-FA6F-2F96-B6D50836BA23}"/>
              </a:ext>
            </a:extLst>
          </p:cNvPr>
          <p:cNvGrpSpPr/>
          <p:nvPr/>
        </p:nvGrpSpPr>
        <p:grpSpPr>
          <a:xfrm>
            <a:off x="457200" y="680720"/>
            <a:ext cx="4050995" cy="5496560"/>
            <a:chOff x="802640" y="812800"/>
            <a:chExt cx="4050995" cy="5496560"/>
          </a:xfrm>
        </p:grpSpPr>
        <p:sp>
          <p:nvSpPr>
            <p:cNvPr id="7" name="Rectangle 6">
              <a:extLst>
                <a:ext uri="{FF2B5EF4-FFF2-40B4-BE49-F238E27FC236}">
                  <a16:creationId xmlns:a16="http://schemas.microsoft.com/office/drawing/2014/main" id="{E4B5BF4C-973E-1A90-6456-EA0D58AE545E}"/>
                </a:ext>
              </a:extLst>
            </p:cNvPr>
            <p:cNvSpPr/>
            <p:nvPr/>
          </p:nvSpPr>
          <p:spPr>
            <a:xfrm>
              <a:off x="802640" y="812800"/>
              <a:ext cx="4050995" cy="549656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0D65A3C5-5356-8808-6EC8-6DCE4BAF60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2640" y="883920"/>
              <a:ext cx="4050995" cy="5425440"/>
            </a:xfrm>
            <a:prstGeom prst="rect">
              <a:avLst/>
            </a:prstGeom>
          </p:spPr>
        </p:pic>
      </p:grpSp>
      <p:pic>
        <p:nvPicPr>
          <p:cNvPr id="12" name="Picture 11">
            <a:extLst>
              <a:ext uri="{FF2B5EF4-FFF2-40B4-BE49-F238E27FC236}">
                <a16:creationId xmlns:a16="http://schemas.microsoft.com/office/drawing/2014/main" id="{5CFC62A4-92B0-8B87-4BCF-F47D3AE781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76388" y="673100"/>
            <a:ext cx="4945612" cy="5679440"/>
          </a:xfrm>
          <a:prstGeom prst="rect">
            <a:avLst/>
          </a:prstGeom>
        </p:spPr>
      </p:pic>
    </p:spTree>
    <p:extLst>
      <p:ext uri="{BB962C8B-B14F-4D97-AF65-F5344CB8AC3E}">
        <p14:creationId xmlns:p14="http://schemas.microsoft.com/office/powerpoint/2010/main" val="1087789007"/>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F49082A-FB4E-6FD5-33E1-C5B2191B0AB3}"/>
              </a:ext>
            </a:extLst>
          </p:cNvPr>
          <p:cNvPicPr>
            <a:picLocks noChangeAspect="1"/>
          </p:cNvPicPr>
          <p:nvPr/>
        </p:nvPicPr>
        <p:blipFill>
          <a:blip r:embed="rId2"/>
          <a:stretch>
            <a:fillRect/>
          </a:stretch>
        </p:blipFill>
        <p:spPr>
          <a:xfrm>
            <a:off x="330086" y="397750"/>
            <a:ext cx="10868882" cy="1009702"/>
          </a:xfrm>
          <a:prstGeom prst="rect">
            <a:avLst/>
          </a:prstGeom>
        </p:spPr>
      </p:pic>
      <p:pic>
        <p:nvPicPr>
          <p:cNvPr id="5" name="Picture 4">
            <a:extLst>
              <a:ext uri="{FF2B5EF4-FFF2-40B4-BE49-F238E27FC236}">
                <a16:creationId xmlns:a16="http://schemas.microsoft.com/office/drawing/2014/main" id="{27BC8B5F-3C69-4805-4BB8-871C5D2CBA20}"/>
              </a:ext>
            </a:extLst>
          </p:cNvPr>
          <p:cNvPicPr>
            <a:picLocks noChangeAspect="1"/>
          </p:cNvPicPr>
          <p:nvPr/>
        </p:nvPicPr>
        <p:blipFill>
          <a:blip r:embed="rId3"/>
          <a:stretch>
            <a:fillRect/>
          </a:stretch>
        </p:blipFill>
        <p:spPr>
          <a:xfrm>
            <a:off x="246158" y="1407452"/>
            <a:ext cx="11945842" cy="2524468"/>
          </a:xfrm>
          <a:prstGeom prst="rect">
            <a:avLst/>
          </a:prstGeom>
        </p:spPr>
      </p:pic>
      <p:pic>
        <p:nvPicPr>
          <p:cNvPr id="6" name="Picture 5">
            <a:extLst>
              <a:ext uri="{FF2B5EF4-FFF2-40B4-BE49-F238E27FC236}">
                <a16:creationId xmlns:a16="http://schemas.microsoft.com/office/drawing/2014/main" id="{C2BFDE35-E86C-85B3-1845-EAF9EFCCBC3B}"/>
              </a:ext>
            </a:extLst>
          </p:cNvPr>
          <p:cNvPicPr>
            <a:picLocks noChangeAspect="1"/>
          </p:cNvPicPr>
          <p:nvPr/>
        </p:nvPicPr>
        <p:blipFill>
          <a:blip r:embed="rId4"/>
          <a:stretch>
            <a:fillRect/>
          </a:stretch>
        </p:blipFill>
        <p:spPr>
          <a:xfrm>
            <a:off x="246158" y="3931920"/>
            <a:ext cx="5137414" cy="704886"/>
          </a:xfrm>
          <a:prstGeom prst="rect">
            <a:avLst/>
          </a:prstGeom>
        </p:spPr>
      </p:pic>
      <p:pic>
        <p:nvPicPr>
          <p:cNvPr id="7" name="Picture 6">
            <a:extLst>
              <a:ext uri="{FF2B5EF4-FFF2-40B4-BE49-F238E27FC236}">
                <a16:creationId xmlns:a16="http://schemas.microsoft.com/office/drawing/2014/main" id="{1CF86AC9-372D-76C0-EDD4-352DF5148EAB}"/>
              </a:ext>
            </a:extLst>
          </p:cNvPr>
          <p:cNvPicPr>
            <a:picLocks noChangeAspect="1"/>
          </p:cNvPicPr>
          <p:nvPr/>
        </p:nvPicPr>
        <p:blipFill>
          <a:blip r:embed="rId5"/>
          <a:stretch>
            <a:fillRect/>
          </a:stretch>
        </p:blipFill>
        <p:spPr>
          <a:xfrm>
            <a:off x="7238876" y="4057281"/>
            <a:ext cx="4826248" cy="704886"/>
          </a:xfrm>
          <a:prstGeom prst="rect">
            <a:avLst/>
          </a:prstGeom>
        </p:spPr>
      </p:pic>
      <p:pic>
        <p:nvPicPr>
          <p:cNvPr id="8" name="Picture 7">
            <a:extLst>
              <a:ext uri="{FF2B5EF4-FFF2-40B4-BE49-F238E27FC236}">
                <a16:creationId xmlns:a16="http://schemas.microsoft.com/office/drawing/2014/main" id="{412AD7FE-C4E7-C180-F4DE-C2FF8EE694B2}"/>
              </a:ext>
            </a:extLst>
          </p:cNvPr>
          <p:cNvPicPr>
            <a:picLocks noChangeAspect="1"/>
          </p:cNvPicPr>
          <p:nvPr/>
        </p:nvPicPr>
        <p:blipFill>
          <a:blip r:embed="rId6"/>
          <a:stretch>
            <a:fillRect/>
          </a:stretch>
        </p:blipFill>
        <p:spPr>
          <a:xfrm>
            <a:off x="330086" y="4636807"/>
            <a:ext cx="4826248" cy="2139913"/>
          </a:xfrm>
          <a:prstGeom prst="rect">
            <a:avLst/>
          </a:prstGeom>
        </p:spPr>
      </p:pic>
      <p:pic>
        <p:nvPicPr>
          <p:cNvPr id="11" name="Picture 10">
            <a:extLst>
              <a:ext uri="{FF2B5EF4-FFF2-40B4-BE49-F238E27FC236}">
                <a16:creationId xmlns:a16="http://schemas.microsoft.com/office/drawing/2014/main" id="{AE777200-CDFC-AA6C-A884-ECD8E10457F2}"/>
              </a:ext>
            </a:extLst>
          </p:cNvPr>
          <p:cNvPicPr>
            <a:picLocks noChangeAspect="1"/>
          </p:cNvPicPr>
          <p:nvPr/>
        </p:nvPicPr>
        <p:blipFill>
          <a:blip r:embed="rId7"/>
          <a:stretch>
            <a:fillRect/>
          </a:stretch>
        </p:blipFill>
        <p:spPr>
          <a:xfrm>
            <a:off x="7911930" y="4684733"/>
            <a:ext cx="3314870" cy="2139914"/>
          </a:xfrm>
          <a:prstGeom prst="rect">
            <a:avLst/>
          </a:prstGeom>
        </p:spPr>
      </p:pic>
      <p:sp>
        <p:nvSpPr>
          <p:cNvPr id="12" name="TextBox 11">
            <a:extLst>
              <a:ext uri="{FF2B5EF4-FFF2-40B4-BE49-F238E27FC236}">
                <a16:creationId xmlns:a16="http://schemas.microsoft.com/office/drawing/2014/main" id="{5B85F10D-2BA6-DC01-44C0-133D1568F1C9}"/>
              </a:ext>
            </a:extLst>
          </p:cNvPr>
          <p:cNvSpPr txBox="1"/>
          <p:nvPr/>
        </p:nvSpPr>
        <p:spPr>
          <a:xfrm>
            <a:off x="841829" y="81280"/>
            <a:ext cx="4746171" cy="369332"/>
          </a:xfrm>
          <a:prstGeom prst="rect">
            <a:avLst/>
          </a:prstGeom>
          <a:noFill/>
        </p:spPr>
        <p:txBody>
          <a:bodyPr wrap="square" rtlCol="0">
            <a:spAutoFit/>
          </a:bodyPr>
          <a:lstStyle/>
          <a:p>
            <a:r>
              <a:rPr lang="en-GB" dirty="0"/>
              <a:t>Safety Pod Session</a:t>
            </a:r>
          </a:p>
        </p:txBody>
      </p:sp>
    </p:spTree>
    <p:extLst>
      <p:ext uri="{BB962C8B-B14F-4D97-AF65-F5344CB8AC3E}">
        <p14:creationId xmlns:p14="http://schemas.microsoft.com/office/powerpoint/2010/main" val="793143478"/>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A91A58C-7B53-2E5F-FC3F-13B77C168009}"/>
              </a:ext>
            </a:extLst>
          </p:cNvPr>
          <p:cNvPicPr>
            <a:picLocks noChangeAspect="1"/>
          </p:cNvPicPr>
          <p:nvPr/>
        </p:nvPicPr>
        <p:blipFill>
          <a:blip r:embed="rId2"/>
          <a:stretch>
            <a:fillRect/>
          </a:stretch>
        </p:blipFill>
        <p:spPr>
          <a:xfrm>
            <a:off x="360475" y="240748"/>
            <a:ext cx="4724809" cy="1012024"/>
          </a:xfrm>
          <a:prstGeom prst="rect">
            <a:avLst/>
          </a:prstGeom>
        </p:spPr>
      </p:pic>
      <p:pic>
        <p:nvPicPr>
          <p:cNvPr id="6" name="Picture 5">
            <a:extLst>
              <a:ext uri="{FF2B5EF4-FFF2-40B4-BE49-F238E27FC236}">
                <a16:creationId xmlns:a16="http://schemas.microsoft.com/office/drawing/2014/main" id="{EF0FFF2E-27AE-0DF8-6051-D3C45D1139C3}"/>
              </a:ext>
            </a:extLst>
          </p:cNvPr>
          <p:cNvPicPr>
            <a:picLocks noChangeAspect="1"/>
          </p:cNvPicPr>
          <p:nvPr/>
        </p:nvPicPr>
        <p:blipFill>
          <a:blip r:embed="rId3"/>
          <a:stretch>
            <a:fillRect/>
          </a:stretch>
        </p:blipFill>
        <p:spPr>
          <a:xfrm>
            <a:off x="6618484" y="476871"/>
            <a:ext cx="4705592" cy="539778"/>
          </a:xfrm>
          <a:prstGeom prst="rect">
            <a:avLst/>
          </a:prstGeom>
        </p:spPr>
      </p:pic>
      <p:pic>
        <p:nvPicPr>
          <p:cNvPr id="7" name="Picture 6">
            <a:extLst>
              <a:ext uri="{FF2B5EF4-FFF2-40B4-BE49-F238E27FC236}">
                <a16:creationId xmlns:a16="http://schemas.microsoft.com/office/drawing/2014/main" id="{A65395E9-4487-EC66-1A89-11962F967846}"/>
              </a:ext>
            </a:extLst>
          </p:cNvPr>
          <p:cNvPicPr>
            <a:picLocks noChangeAspect="1"/>
          </p:cNvPicPr>
          <p:nvPr/>
        </p:nvPicPr>
        <p:blipFill>
          <a:blip r:embed="rId4"/>
          <a:stretch>
            <a:fillRect/>
          </a:stretch>
        </p:blipFill>
        <p:spPr>
          <a:xfrm>
            <a:off x="2965207" y="1644244"/>
            <a:ext cx="8706297" cy="1092256"/>
          </a:xfrm>
          <a:prstGeom prst="rect">
            <a:avLst/>
          </a:prstGeom>
        </p:spPr>
      </p:pic>
      <p:pic>
        <p:nvPicPr>
          <p:cNvPr id="8" name="Picture 7">
            <a:extLst>
              <a:ext uri="{FF2B5EF4-FFF2-40B4-BE49-F238E27FC236}">
                <a16:creationId xmlns:a16="http://schemas.microsoft.com/office/drawing/2014/main" id="{D5050917-63DF-6EC6-D633-3FCE9015DAB1}"/>
              </a:ext>
            </a:extLst>
          </p:cNvPr>
          <p:cNvPicPr>
            <a:picLocks noChangeAspect="1"/>
          </p:cNvPicPr>
          <p:nvPr/>
        </p:nvPicPr>
        <p:blipFill>
          <a:blip r:embed="rId5"/>
          <a:stretch>
            <a:fillRect/>
          </a:stretch>
        </p:blipFill>
        <p:spPr>
          <a:xfrm>
            <a:off x="1138900" y="1612872"/>
            <a:ext cx="1299499" cy="1123628"/>
          </a:xfrm>
          <a:prstGeom prst="rect">
            <a:avLst/>
          </a:prstGeom>
        </p:spPr>
      </p:pic>
      <p:pic>
        <p:nvPicPr>
          <p:cNvPr id="9" name="Picture 8">
            <a:extLst>
              <a:ext uri="{FF2B5EF4-FFF2-40B4-BE49-F238E27FC236}">
                <a16:creationId xmlns:a16="http://schemas.microsoft.com/office/drawing/2014/main" id="{13265BBA-B053-2D94-B1D7-2A49923C6E16}"/>
              </a:ext>
            </a:extLst>
          </p:cNvPr>
          <p:cNvPicPr>
            <a:picLocks noChangeAspect="1"/>
          </p:cNvPicPr>
          <p:nvPr/>
        </p:nvPicPr>
        <p:blipFill>
          <a:blip r:embed="rId6"/>
          <a:stretch>
            <a:fillRect/>
          </a:stretch>
        </p:blipFill>
        <p:spPr>
          <a:xfrm>
            <a:off x="1138900" y="2867186"/>
            <a:ext cx="1299499" cy="1123628"/>
          </a:xfrm>
          <a:prstGeom prst="rect">
            <a:avLst/>
          </a:prstGeom>
        </p:spPr>
      </p:pic>
      <p:sp>
        <p:nvSpPr>
          <p:cNvPr id="11" name="Text Box 2">
            <a:extLst>
              <a:ext uri="{FF2B5EF4-FFF2-40B4-BE49-F238E27FC236}">
                <a16:creationId xmlns:a16="http://schemas.microsoft.com/office/drawing/2014/main" id="{09C0F535-DD37-08BD-8050-4AE88A1B737D}"/>
              </a:ext>
            </a:extLst>
          </p:cNvPr>
          <p:cNvSpPr txBox="1">
            <a:spLocks noChangeArrowheads="1"/>
          </p:cNvSpPr>
          <p:nvPr/>
        </p:nvSpPr>
        <p:spPr bwMode="auto">
          <a:xfrm>
            <a:off x="2722879" y="3127972"/>
            <a:ext cx="3545205" cy="794385"/>
          </a:xfrm>
          <a:prstGeom prst="rect">
            <a:avLst/>
          </a:prstGeom>
          <a:solidFill>
            <a:srgbClr val="FFFFFF"/>
          </a:solidFill>
          <a:ln w="9525">
            <a:noFill/>
            <a:miter lim="800000"/>
            <a:headEnd/>
            <a:tailEnd/>
          </a:ln>
        </p:spPr>
        <p:txBody>
          <a:bodyPr rot="0" vert="horz" wrap="square" lIns="91440" tIns="45720" rIns="91440" bIns="45720" anchor="t" anchorCtr="0">
            <a:spAutoFit/>
          </a:bodyPr>
          <a:lstStyle/>
          <a:p>
            <a:pPr algn="ctr">
              <a:lnSpc>
                <a:spcPct val="107000"/>
              </a:lnSpc>
              <a:spcAft>
                <a:spcPts val="800"/>
              </a:spcAft>
            </a:pPr>
            <a:r>
              <a:rPr lang="en-GB" sz="1800">
                <a:effectLst/>
                <a:latin typeface="Bahnschrift SemiBold" panose="020B0502040204020203" pitchFamily="34" charset="0"/>
                <a:ea typeface="Calibri" panose="020F0502020204030204" pitchFamily="34" charset="0"/>
                <a:cs typeface="Times New Roman" panose="02020603050405020304" pitchFamily="18" charset="0"/>
              </a:rPr>
              <a:t>Designed with experts by experience.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2" name="Picture 11">
            <a:extLst>
              <a:ext uri="{FF2B5EF4-FFF2-40B4-BE49-F238E27FC236}">
                <a16:creationId xmlns:a16="http://schemas.microsoft.com/office/drawing/2014/main" id="{A701C1AC-9B5C-439A-443B-F69AAE87BAA6}"/>
              </a:ext>
            </a:extLst>
          </p:cNvPr>
          <p:cNvPicPr>
            <a:picLocks noChangeAspect="1"/>
          </p:cNvPicPr>
          <p:nvPr/>
        </p:nvPicPr>
        <p:blipFill>
          <a:blip r:embed="rId7"/>
          <a:stretch>
            <a:fillRect/>
          </a:stretch>
        </p:blipFill>
        <p:spPr>
          <a:xfrm>
            <a:off x="6426194" y="2862956"/>
            <a:ext cx="1298561" cy="1127858"/>
          </a:xfrm>
          <a:prstGeom prst="rect">
            <a:avLst/>
          </a:prstGeom>
        </p:spPr>
      </p:pic>
      <p:sp>
        <p:nvSpPr>
          <p:cNvPr id="15" name="Text Box 2">
            <a:extLst>
              <a:ext uri="{FF2B5EF4-FFF2-40B4-BE49-F238E27FC236}">
                <a16:creationId xmlns:a16="http://schemas.microsoft.com/office/drawing/2014/main" id="{C4C6B969-392C-BF22-8EEC-590CD8C085DE}"/>
              </a:ext>
            </a:extLst>
          </p:cNvPr>
          <p:cNvSpPr txBox="1">
            <a:spLocks noChangeArrowheads="1"/>
          </p:cNvSpPr>
          <p:nvPr/>
        </p:nvSpPr>
        <p:spPr bwMode="auto">
          <a:xfrm>
            <a:off x="8001318" y="3177965"/>
            <a:ext cx="3545205" cy="497840"/>
          </a:xfrm>
          <a:prstGeom prst="rect">
            <a:avLst/>
          </a:prstGeom>
          <a:solidFill>
            <a:srgbClr val="FFFFFF"/>
          </a:solidFill>
          <a:ln w="9525">
            <a:noFill/>
            <a:miter lim="800000"/>
            <a:headEnd/>
            <a:tailEnd/>
          </a:ln>
        </p:spPr>
        <p:txBody>
          <a:bodyPr rot="0" vert="horz" wrap="square" lIns="91440" tIns="45720" rIns="91440" bIns="45720" anchor="t" anchorCtr="0">
            <a:spAutoFit/>
          </a:bodyPr>
          <a:lstStyle/>
          <a:p>
            <a:pPr>
              <a:lnSpc>
                <a:spcPct val="107000"/>
              </a:lnSpc>
              <a:spcAft>
                <a:spcPts val="800"/>
              </a:spcAft>
            </a:pPr>
            <a:r>
              <a:rPr lang="en-GB" sz="1800">
                <a:effectLst/>
                <a:latin typeface="Bahnschrift SemiBold" panose="020B0502040204020203" pitchFamily="34" charset="0"/>
                <a:ea typeface="Calibri" panose="020F0502020204030204" pitchFamily="34" charset="0"/>
                <a:cs typeface="Times New Roman" panose="02020603050405020304" pitchFamily="18" charset="0"/>
              </a:rPr>
              <a:t>Medically risk assessed.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20" name="Picture 19">
            <a:extLst>
              <a:ext uri="{FF2B5EF4-FFF2-40B4-BE49-F238E27FC236}">
                <a16:creationId xmlns:a16="http://schemas.microsoft.com/office/drawing/2014/main" id="{39035A0A-1AF8-1D34-AAD9-5EA09FF96085}"/>
              </a:ext>
            </a:extLst>
          </p:cNvPr>
          <p:cNvPicPr>
            <a:picLocks noChangeAspect="1"/>
          </p:cNvPicPr>
          <p:nvPr/>
        </p:nvPicPr>
        <p:blipFill>
          <a:blip r:embed="rId8"/>
          <a:stretch>
            <a:fillRect/>
          </a:stretch>
        </p:blipFill>
        <p:spPr>
          <a:xfrm>
            <a:off x="965200" y="4117270"/>
            <a:ext cx="10840720" cy="2611837"/>
          </a:xfrm>
          <a:prstGeom prst="rect">
            <a:avLst/>
          </a:prstGeom>
        </p:spPr>
      </p:pic>
      <p:pic>
        <p:nvPicPr>
          <p:cNvPr id="21" name="Picture 20">
            <a:extLst>
              <a:ext uri="{FF2B5EF4-FFF2-40B4-BE49-F238E27FC236}">
                <a16:creationId xmlns:a16="http://schemas.microsoft.com/office/drawing/2014/main" id="{F5C07D87-3EDE-F1DA-EC83-5AA8459455CA}"/>
              </a:ext>
            </a:extLst>
          </p:cNvPr>
          <p:cNvPicPr>
            <a:picLocks noChangeAspect="1"/>
          </p:cNvPicPr>
          <p:nvPr/>
        </p:nvPicPr>
        <p:blipFill>
          <a:blip r:embed="rId9"/>
          <a:stretch>
            <a:fillRect/>
          </a:stretch>
        </p:blipFill>
        <p:spPr>
          <a:xfrm>
            <a:off x="1349233" y="4185727"/>
            <a:ext cx="5531134" cy="666784"/>
          </a:xfrm>
          <a:prstGeom prst="rect">
            <a:avLst/>
          </a:prstGeom>
        </p:spPr>
      </p:pic>
      <p:pic>
        <p:nvPicPr>
          <p:cNvPr id="22" name="Picture 21">
            <a:extLst>
              <a:ext uri="{FF2B5EF4-FFF2-40B4-BE49-F238E27FC236}">
                <a16:creationId xmlns:a16="http://schemas.microsoft.com/office/drawing/2014/main" id="{0F3B63E0-CE94-206F-CD9E-E52A50372C30}"/>
              </a:ext>
            </a:extLst>
          </p:cNvPr>
          <p:cNvPicPr>
            <a:picLocks noChangeAspect="1"/>
          </p:cNvPicPr>
          <p:nvPr/>
        </p:nvPicPr>
        <p:blipFill>
          <a:blip r:embed="rId10"/>
          <a:stretch>
            <a:fillRect/>
          </a:stretch>
        </p:blipFill>
        <p:spPr>
          <a:xfrm>
            <a:off x="2438399" y="4807154"/>
            <a:ext cx="1721606" cy="1587687"/>
          </a:xfrm>
          <a:prstGeom prst="rect">
            <a:avLst/>
          </a:prstGeom>
        </p:spPr>
      </p:pic>
      <p:pic>
        <p:nvPicPr>
          <p:cNvPr id="23" name="Picture 22">
            <a:extLst>
              <a:ext uri="{FF2B5EF4-FFF2-40B4-BE49-F238E27FC236}">
                <a16:creationId xmlns:a16="http://schemas.microsoft.com/office/drawing/2014/main" id="{6B49C6C9-B5C3-D41D-091A-0450A37B9DBA}"/>
              </a:ext>
            </a:extLst>
          </p:cNvPr>
          <p:cNvPicPr>
            <a:picLocks noChangeAspect="1"/>
          </p:cNvPicPr>
          <p:nvPr/>
        </p:nvPicPr>
        <p:blipFill>
          <a:blip r:embed="rId11"/>
          <a:stretch>
            <a:fillRect/>
          </a:stretch>
        </p:blipFill>
        <p:spPr>
          <a:xfrm>
            <a:off x="3697203" y="4807153"/>
            <a:ext cx="1596556" cy="1587687"/>
          </a:xfrm>
          <a:prstGeom prst="rect">
            <a:avLst/>
          </a:prstGeom>
        </p:spPr>
      </p:pic>
      <p:pic>
        <p:nvPicPr>
          <p:cNvPr id="24" name="Picture 23">
            <a:extLst>
              <a:ext uri="{FF2B5EF4-FFF2-40B4-BE49-F238E27FC236}">
                <a16:creationId xmlns:a16="http://schemas.microsoft.com/office/drawing/2014/main" id="{98FC93F0-F6D1-8858-069E-AFFFCA64A267}"/>
              </a:ext>
            </a:extLst>
          </p:cNvPr>
          <p:cNvPicPr>
            <a:picLocks noChangeAspect="1"/>
          </p:cNvPicPr>
          <p:nvPr/>
        </p:nvPicPr>
        <p:blipFill>
          <a:blip r:embed="rId12"/>
          <a:stretch>
            <a:fillRect/>
          </a:stretch>
        </p:blipFill>
        <p:spPr>
          <a:xfrm>
            <a:off x="8002058" y="4172273"/>
            <a:ext cx="3669446" cy="2482527"/>
          </a:xfrm>
          <a:prstGeom prst="rect">
            <a:avLst/>
          </a:prstGeom>
        </p:spPr>
      </p:pic>
    </p:spTree>
    <p:extLst>
      <p:ext uri="{BB962C8B-B14F-4D97-AF65-F5344CB8AC3E}">
        <p14:creationId xmlns:p14="http://schemas.microsoft.com/office/powerpoint/2010/main" val="3020888682"/>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46" name="Video 45" title="Location Icon">
            <a:hlinkClick r:id="" action="ppaction://media"/>
            <a:extLst>
              <a:ext uri="{FF2B5EF4-FFF2-40B4-BE49-F238E27FC236}">
                <a16:creationId xmlns:a16="http://schemas.microsoft.com/office/drawing/2014/main" id="{BEB18A96-1560-C479-5533-61104D89D4A0}"/>
              </a:ext>
            </a:extLst>
          </p:cNvPr>
          <p:cNvPicPr>
            <a:picLocks noChangeAspect="1"/>
          </p:cNvPicPr>
          <p:nvPr>
            <a:videoFile r:link="rId2"/>
            <p:extLst>
              <p:ext uri="{DAA4B4D4-6D71-4841-9C94-3DE7FCFB9230}">
                <p14:media xmlns:p14="http://schemas.microsoft.com/office/powerpoint/2010/main" r:embed="rId1"/>
              </p:ext>
            </p:extLst>
          </p:nvPr>
        </p:nvPicPr>
        <p:blipFill>
          <a:blip r:embed="rId4">
            <a:duotone>
              <a:schemeClr val="accent4">
                <a:shade val="45000"/>
                <a:satMod val="135000"/>
              </a:schemeClr>
              <a:prstClr val="white"/>
            </a:duotone>
          </a:blip>
          <a:stretch>
            <a:fillRect/>
          </a:stretch>
        </p:blipFill>
        <p:spPr>
          <a:xfrm>
            <a:off x="7660640" y="1219200"/>
            <a:ext cx="4307840" cy="4124960"/>
          </a:xfrm>
          <a:prstGeom prst="rect">
            <a:avLst/>
          </a:prstGeom>
        </p:spPr>
      </p:pic>
      <p:sp>
        <p:nvSpPr>
          <p:cNvPr id="47" name="TextBox 46">
            <a:extLst>
              <a:ext uri="{FF2B5EF4-FFF2-40B4-BE49-F238E27FC236}">
                <a16:creationId xmlns:a16="http://schemas.microsoft.com/office/drawing/2014/main" id="{7C8A0E21-D5B4-3F56-E156-2D6C946CB669}"/>
              </a:ext>
            </a:extLst>
          </p:cNvPr>
          <p:cNvSpPr txBox="1"/>
          <p:nvPr/>
        </p:nvSpPr>
        <p:spPr>
          <a:xfrm>
            <a:off x="767080" y="777966"/>
            <a:ext cx="5435600" cy="1323439"/>
          </a:xfrm>
          <a:prstGeom prst="rect">
            <a:avLst/>
          </a:prstGeom>
          <a:noFill/>
        </p:spPr>
        <p:txBody>
          <a:bodyPr wrap="square" rtlCol="0">
            <a:spAutoFit/>
          </a:bodyPr>
          <a:lstStyle/>
          <a:p>
            <a:pPr algn="ctr"/>
            <a:r>
              <a:rPr lang="en-GB" sz="4000" dirty="0">
                <a:solidFill>
                  <a:srgbClr val="00B050"/>
                </a:solidFill>
                <a:latin typeface="Bahnschrift SemiBold" panose="020B0502040204020203" pitchFamily="34" charset="0"/>
              </a:rPr>
              <a:t>Great idea but it will never work! </a:t>
            </a:r>
          </a:p>
        </p:txBody>
      </p:sp>
      <p:sp>
        <p:nvSpPr>
          <p:cNvPr id="48" name="TextBox 47">
            <a:extLst>
              <a:ext uri="{FF2B5EF4-FFF2-40B4-BE49-F238E27FC236}">
                <a16:creationId xmlns:a16="http://schemas.microsoft.com/office/drawing/2014/main" id="{AF6A42D0-7B3F-0EDC-8B6D-86E6B240F2E2}"/>
              </a:ext>
            </a:extLst>
          </p:cNvPr>
          <p:cNvSpPr txBox="1"/>
          <p:nvPr/>
        </p:nvSpPr>
        <p:spPr>
          <a:xfrm>
            <a:off x="589280" y="2296886"/>
            <a:ext cx="5791200" cy="1323439"/>
          </a:xfrm>
          <a:prstGeom prst="rect">
            <a:avLst/>
          </a:prstGeom>
          <a:noFill/>
        </p:spPr>
        <p:txBody>
          <a:bodyPr wrap="square" rtlCol="0">
            <a:spAutoFit/>
          </a:bodyPr>
          <a:lstStyle/>
          <a:p>
            <a:pPr algn="ctr"/>
            <a:r>
              <a:rPr lang="en-GB" sz="4000" dirty="0">
                <a:latin typeface="Bahnschrift SemiBold" panose="020B0502040204020203" pitchFamily="34" charset="0"/>
              </a:rPr>
              <a:t>We won’t be safe anymore!   </a:t>
            </a:r>
          </a:p>
        </p:txBody>
      </p:sp>
      <p:sp>
        <p:nvSpPr>
          <p:cNvPr id="49" name="TextBox 48">
            <a:extLst>
              <a:ext uri="{FF2B5EF4-FFF2-40B4-BE49-F238E27FC236}">
                <a16:creationId xmlns:a16="http://schemas.microsoft.com/office/drawing/2014/main" id="{8BAF0CD8-4F97-FDEB-1360-B00FD14284D2}"/>
              </a:ext>
            </a:extLst>
          </p:cNvPr>
          <p:cNvSpPr txBox="1"/>
          <p:nvPr/>
        </p:nvSpPr>
        <p:spPr>
          <a:xfrm>
            <a:off x="767080" y="3873863"/>
            <a:ext cx="5689600" cy="1323439"/>
          </a:xfrm>
          <a:prstGeom prst="rect">
            <a:avLst/>
          </a:prstGeom>
          <a:noFill/>
        </p:spPr>
        <p:txBody>
          <a:bodyPr wrap="square" rtlCol="0">
            <a:spAutoFit/>
          </a:bodyPr>
          <a:lstStyle/>
          <a:p>
            <a:pPr algn="ctr"/>
            <a:r>
              <a:rPr lang="en-GB" sz="4000" dirty="0">
                <a:solidFill>
                  <a:srgbClr val="00B050"/>
                </a:solidFill>
                <a:latin typeface="Bahnschrift SemiBold" panose="020B0502040204020203" pitchFamily="34" charset="0"/>
              </a:rPr>
              <a:t>We don’t have anyone who can engage!</a:t>
            </a:r>
          </a:p>
        </p:txBody>
      </p:sp>
    </p:spTree>
    <p:extLst>
      <p:ext uri="{BB962C8B-B14F-4D97-AF65-F5344CB8AC3E}">
        <p14:creationId xmlns:p14="http://schemas.microsoft.com/office/powerpoint/2010/main" val="1522049432"/>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00" fill="hold"/>
                                        <p:tgtEl>
                                          <p:spTgt spid="4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46"/>
                </p:tgtEl>
              </p:cMediaNode>
            </p:video>
            <p:seq concurrent="1" nextAc="seek">
              <p:cTn id="8" restart="whenNotActive" fill="hold" evtFilter="cancelBubble" nodeType="interactiveSeq">
                <p:stCondLst>
                  <p:cond evt="onClick" delay="0">
                    <p:tgtEl>
                      <p:spTgt spid="4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6"/>
                                        </p:tgtEl>
                                      </p:cBhvr>
                                    </p:cmd>
                                  </p:childTnLst>
                                </p:cTn>
                              </p:par>
                            </p:childTnLst>
                          </p:cTn>
                        </p:par>
                      </p:childTnLst>
                    </p:cTn>
                  </p:par>
                </p:childTnLst>
              </p:cTn>
              <p:nextCondLst>
                <p:cond evt="onClick" delay="0">
                  <p:tgtEl>
                    <p:spTgt spid="46"/>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9E9840F1-7348-4DF2-A2A9-6A96896F08A2}"/>
              </a:ext>
            </a:extLst>
          </p:cNvPr>
          <p:cNvPicPr>
            <a:picLocks noChangeAspect="1"/>
          </p:cNvPicPr>
          <p:nvPr/>
        </p:nvPicPr>
        <p:blipFill>
          <a:blip r:embed="rId2"/>
          <a:stretch>
            <a:fillRect/>
          </a:stretch>
        </p:blipFill>
        <p:spPr>
          <a:xfrm>
            <a:off x="4448816" y="315798"/>
            <a:ext cx="518205" cy="5498977"/>
          </a:xfrm>
          <a:prstGeom prst="rect">
            <a:avLst/>
          </a:prstGeom>
        </p:spPr>
      </p:pic>
      <p:pic>
        <p:nvPicPr>
          <p:cNvPr id="13" name="Picture 12">
            <a:extLst>
              <a:ext uri="{FF2B5EF4-FFF2-40B4-BE49-F238E27FC236}">
                <a16:creationId xmlns:a16="http://schemas.microsoft.com/office/drawing/2014/main" id="{6A47DF5E-ECB2-4A2C-814E-6926E6834627}"/>
              </a:ext>
            </a:extLst>
          </p:cNvPr>
          <p:cNvPicPr>
            <a:picLocks noChangeAspect="1"/>
          </p:cNvPicPr>
          <p:nvPr/>
        </p:nvPicPr>
        <p:blipFill>
          <a:blip r:embed="rId3"/>
          <a:stretch>
            <a:fillRect/>
          </a:stretch>
        </p:blipFill>
        <p:spPr>
          <a:xfrm>
            <a:off x="6252168" y="369167"/>
            <a:ext cx="10943268" cy="646232"/>
          </a:xfrm>
          <a:prstGeom prst="rect">
            <a:avLst/>
          </a:prstGeom>
        </p:spPr>
      </p:pic>
      <p:sp>
        <p:nvSpPr>
          <p:cNvPr id="15" name="TextBox 14">
            <a:extLst>
              <a:ext uri="{FF2B5EF4-FFF2-40B4-BE49-F238E27FC236}">
                <a16:creationId xmlns:a16="http://schemas.microsoft.com/office/drawing/2014/main" id="{30CB9139-E8E8-4A21-9E3E-273805AC114D}"/>
              </a:ext>
            </a:extLst>
          </p:cNvPr>
          <p:cNvSpPr txBox="1"/>
          <p:nvPr/>
        </p:nvSpPr>
        <p:spPr>
          <a:xfrm>
            <a:off x="5229852" y="1299501"/>
            <a:ext cx="7374117" cy="83099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Bahnschrift SemiBold" panose="020B0502040204020203" pitchFamily="34" charset="0"/>
              </a:rPr>
              <a:t>Promote and influence Reducing Restrictive Interventions (RRI). </a:t>
            </a:r>
            <a:endParaRPr kumimoji="0" lang="en-GB" sz="1800" b="0" i="0" u="none" strike="noStrike" kern="1200" cap="none" spc="0" normalizeH="0" baseline="0" noProof="0" dirty="0">
              <a:ln>
                <a:noFill/>
              </a:ln>
              <a:solidFill>
                <a:prstClr val="black"/>
              </a:solidFill>
              <a:effectLst/>
              <a:uLnTx/>
              <a:uFillTx/>
              <a:latin typeface="Bahnschrift SemiBold" panose="020B0502040204020203" pitchFamily="34" charset="0"/>
            </a:endParaRPr>
          </a:p>
        </p:txBody>
      </p:sp>
      <p:sp>
        <p:nvSpPr>
          <p:cNvPr id="19" name="TextBox 18">
            <a:extLst>
              <a:ext uri="{FF2B5EF4-FFF2-40B4-BE49-F238E27FC236}">
                <a16:creationId xmlns:a16="http://schemas.microsoft.com/office/drawing/2014/main" id="{5C3BA1DC-ACCC-4A5A-9330-FD3237A3DC00}"/>
              </a:ext>
            </a:extLst>
          </p:cNvPr>
          <p:cNvSpPr txBox="1"/>
          <p:nvPr/>
        </p:nvSpPr>
        <p:spPr>
          <a:xfrm>
            <a:off x="5050655" y="2361269"/>
            <a:ext cx="6940241" cy="83099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Bahnschrift SemiBold" panose="020B0502040204020203" pitchFamily="34" charset="0"/>
              </a:rPr>
              <a:t>Promote primary and secondary strategies with the aim of reducing physical interventions</a:t>
            </a:r>
            <a:r>
              <a:rPr kumimoji="0" lang="en-GB" sz="24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a:t>
            </a:r>
          </a:p>
        </p:txBody>
      </p:sp>
      <p:sp>
        <p:nvSpPr>
          <p:cNvPr id="21" name="TextBox 20">
            <a:extLst>
              <a:ext uri="{FF2B5EF4-FFF2-40B4-BE49-F238E27FC236}">
                <a16:creationId xmlns:a16="http://schemas.microsoft.com/office/drawing/2014/main" id="{271AE5BC-4AC5-4B54-B4B9-6259803189EF}"/>
              </a:ext>
            </a:extLst>
          </p:cNvPr>
          <p:cNvSpPr txBox="1"/>
          <p:nvPr/>
        </p:nvSpPr>
        <p:spPr>
          <a:xfrm>
            <a:off x="4873969" y="3514536"/>
            <a:ext cx="7293611" cy="83099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Bahnschrift SemiBold" panose="020B0502040204020203" pitchFamily="34" charset="0"/>
              </a:rPr>
              <a:t>Be responsible for promoting positive culture changes for RRI.</a:t>
            </a:r>
          </a:p>
        </p:txBody>
      </p:sp>
      <p:sp>
        <p:nvSpPr>
          <p:cNvPr id="23" name="TextBox 22">
            <a:extLst>
              <a:ext uri="{FF2B5EF4-FFF2-40B4-BE49-F238E27FC236}">
                <a16:creationId xmlns:a16="http://schemas.microsoft.com/office/drawing/2014/main" id="{D5AA0272-03D0-4C9A-BE1E-B1BFE6FB369C}"/>
              </a:ext>
            </a:extLst>
          </p:cNvPr>
          <p:cNvSpPr txBox="1"/>
          <p:nvPr/>
        </p:nvSpPr>
        <p:spPr>
          <a:xfrm>
            <a:off x="4967021" y="5399276"/>
            <a:ext cx="7848083" cy="83099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Bahnschrift SemiBold" panose="020B0502040204020203" pitchFamily="34" charset="0"/>
              </a:rPr>
              <a:t>Assist facilitators with service user involvement, education and engagement. </a:t>
            </a:r>
          </a:p>
        </p:txBody>
      </p:sp>
      <p:sp>
        <p:nvSpPr>
          <p:cNvPr id="24" name="TextBox 23">
            <a:extLst>
              <a:ext uri="{FF2B5EF4-FFF2-40B4-BE49-F238E27FC236}">
                <a16:creationId xmlns:a16="http://schemas.microsoft.com/office/drawing/2014/main" id="{766A1B4E-C731-4BC8-BC25-B235EF7D1D89}"/>
              </a:ext>
            </a:extLst>
          </p:cNvPr>
          <p:cNvSpPr txBox="1"/>
          <p:nvPr/>
        </p:nvSpPr>
        <p:spPr>
          <a:xfrm>
            <a:off x="5229852" y="4506686"/>
            <a:ext cx="6761044"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Bahnschrift SemiBold" panose="020B0502040204020203" pitchFamily="34" charset="0"/>
              </a:rPr>
              <a:t>Someone who has strong therapeutic relationship with the people they care for.</a:t>
            </a:r>
          </a:p>
        </p:txBody>
      </p:sp>
      <p:pic>
        <p:nvPicPr>
          <p:cNvPr id="2" name="Picture 1">
            <a:extLst>
              <a:ext uri="{FF2B5EF4-FFF2-40B4-BE49-F238E27FC236}">
                <a16:creationId xmlns:a16="http://schemas.microsoft.com/office/drawing/2014/main" id="{182D8E1D-4F57-5AF8-C042-991C6D33A925}"/>
              </a:ext>
            </a:extLst>
          </p:cNvPr>
          <p:cNvPicPr>
            <a:picLocks noChangeAspect="1"/>
          </p:cNvPicPr>
          <p:nvPr/>
        </p:nvPicPr>
        <p:blipFill>
          <a:blip r:embed="rId4"/>
          <a:stretch>
            <a:fillRect/>
          </a:stretch>
        </p:blipFill>
        <p:spPr>
          <a:xfrm>
            <a:off x="575072" y="1913510"/>
            <a:ext cx="3258797" cy="2791947"/>
          </a:xfrm>
          <a:prstGeom prst="rect">
            <a:avLst/>
          </a:prstGeom>
        </p:spPr>
      </p:pic>
    </p:spTree>
    <p:extLst>
      <p:ext uri="{BB962C8B-B14F-4D97-AF65-F5344CB8AC3E}">
        <p14:creationId xmlns:p14="http://schemas.microsoft.com/office/powerpoint/2010/main" val="336817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9" grpId="0"/>
      <p:bldP spid="21" grpId="0"/>
      <p:bldP spid="23" grpId="0"/>
      <p:bldP spid="24"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7" name="Speech Bubble: Rectangle with Corners Rounded 6">
            <a:extLst>
              <a:ext uri="{FF2B5EF4-FFF2-40B4-BE49-F238E27FC236}">
                <a16:creationId xmlns:a16="http://schemas.microsoft.com/office/drawing/2014/main" id="{F74A1CDD-09D1-F994-5D41-0712E5F77F0C}"/>
              </a:ext>
            </a:extLst>
          </p:cNvPr>
          <p:cNvSpPr/>
          <p:nvPr/>
        </p:nvSpPr>
        <p:spPr>
          <a:xfrm>
            <a:off x="1002535" y="1564396"/>
            <a:ext cx="2489812" cy="2291508"/>
          </a:xfrm>
          <a:prstGeom prst="wedgeRoundRectCallout">
            <a:avLst/>
          </a:prstGeom>
          <a:solidFill>
            <a:srgbClr val="00B050"/>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8BE84E2-D9E6-8C98-7D50-6613FB4A6204}"/>
              </a:ext>
            </a:extLst>
          </p:cNvPr>
          <p:cNvSpPr txBox="1"/>
          <p:nvPr/>
        </p:nvSpPr>
        <p:spPr>
          <a:xfrm>
            <a:off x="1134737" y="2148289"/>
            <a:ext cx="2225408" cy="923330"/>
          </a:xfrm>
          <a:prstGeom prst="rect">
            <a:avLst/>
          </a:prstGeom>
          <a:noFill/>
        </p:spPr>
        <p:txBody>
          <a:bodyPr wrap="square" rtlCol="0">
            <a:spAutoFit/>
          </a:bodyPr>
          <a:lstStyle/>
          <a:p>
            <a:r>
              <a:rPr lang="en-GB" sz="5400" b="1" dirty="0">
                <a:latin typeface="Bahnschrift SemiBold" panose="020B0502040204020203" pitchFamily="34" charset="0"/>
              </a:rPr>
              <a:t>When?</a:t>
            </a:r>
          </a:p>
        </p:txBody>
      </p:sp>
      <p:sp>
        <p:nvSpPr>
          <p:cNvPr id="10" name="TextBox 9">
            <a:extLst>
              <a:ext uri="{FF2B5EF4-FFF2-40B4-BE49-F238E27FC236}">
                <a16:creationId xmlns:a16="http://schemas.microsoft.com/office/drawing/2014/main" id="{9A9885E6-C9E5-2134-2BDC-8207FBE9B1CE}"/>
              </a:ext>
            </a:extLst>
          </p:cNvPr>
          <p:cNvSpPr txBox="1"/>
          <p:nvPr/>
        </p:nvSpPr>
        <p:spPr>
          <a:xfrm>
            <a:off x="5027568" y="1333292"/>
            <a:ext cx="5883007" cy="1015663"/>
          </a:xfrm>
          <a:prstGeom prst="rect">
            <a:avLst/>
          </a:prstGeom>
          <a:noFill/>
        </p:spPr>
        <p:txBody>
          <a:bodyPr wrap="square" rtlCol="0">
            <a:spAutoFit/>
          </a:bodyPr>
          <a:lstStyle/>
          <a:p>
            <a:pPr algn="ctr"/>
            <a:r>
              <a:rPr lang="en-GB" sz="2000" dirty="0">
                <a:latin typeface="Bahnschrift SemiBold" panose="020B0502040204020203" pitchFamily="34" charset="0"/>
              </a:rPr>
              <a:t>The course should be commenced shortly after admission or as soon as possible for individuals already been nursed.</a:t>
            </a:r>
          </a:p>
        </p:txBody>
      </p:sp>
      <p:sp>
        <p:nvSpPr>
          <p:cNvPr id="11" name="TextBox 10">
            <a:extLst>
              <a:ext uri="{FF2B5EF4-FFF2-40B4-BE49-F238E27FC236}">
                <a16:creationId xmlns:a16="http://schemas.microsoft.com/office/drawing/2014/main" id="{BAEBD609-5276-D5B8-7F8C-21224953D5B6}"/>
              </a:ext>
            </a:extLst>
          </p:cNvPr>
          <p:cNvSpPr txBox="1"/>
          <p:nvPr/>
        </p:nvSpPr>
        <p:spPr>
          <a:xfrm>
            <a:off x="4481418" y="2702420"/>
            <a:ext cx="6975308" cy="707886"/>
          </a:xfrm>
          <a:prstGeom prst="rect">
            <a:avLst/>
          </a:prstGeom>
          <a:noFill/>
        </p:spPr>
        <p:txBody>
          <a:bodyPr wrap="square" rtlCol="0">
            <a:spAutoFit/>
          </a:bodyPr>
          <a:lstStyle/>
          <a:p>
            <a:pPr algn="ctr"/>
            <a:r>
              <a:rPr lang="en-GB" sz="2000" dirty="0">
                <a:latin typeface="Bahnschrift SemiBold" panose="020B0502040204020203" pitchFamily="34" charset="0"/>
              </a:rPr>
              <a:t>Preferably at a time when the person can reciprocate, give everyone </a:t>
            </a:r>
            <a:r>
              <a:rPr lang="en-GB" sz="2000">
                <a:latin typeface="Bahnschrift SemiBold" panose="020B0502040204020203" pitchFamily="34" charset="0"/>
              </a:rPr>
              <a:t>a chance </a:t>
            </a:r>
            <a:r>
              <a:rPr lang="en-GB" sz="2000" dirty="0">
                <a:latin typeface="Bahnschrift SemiBold" panose="020B0502040204020203" pitchFamily="34" charset="0"/>
              </a:rPr>
              <a:t>to engage</a:t>
            </a:r>
            <a:r>
              <a:rPr lang="en-GB" dirty="0">
                <a:latin typeface="Bahnschrift SemiBold" panose="020B0502040204020203" pitchFamily="34" charset="0"/>
              </a:rPr>
              <a:t>. </a:t>
            </a:r>
          </a:p>
        </p:txBody>
      </p:sp>
      <p:sp>
        <p:nvSpPr>
          <p:cNvPr id="12" name="TextBox 11">
            <a:extLst>
              <a:ext uri="{FF2B5EF4-FFF2-40B4-BE49-F238E27FC236}">
                <a16:creationId xmlns:a16="http://schemas.microsoft.com/office/drawing/2014/main" id="{E514610B-FD32-0473-1242-9398CA10EC80}"/>
              </a:ext>
            </a:extLst>
          </p:cNvPr>
          <p:cNvSpPr txBox="1"/>
          <p:nvPr/>
        </p:nvSpPr>
        <p:spPr>
          <a:xfrm>
            <a:off x="4945757" y="4117236"/>
            <a:ext cx="6510969" cy="707886"/>
          </a:xfrm>
          <a:prstGeom prst="rect">
            <a:avLst/>
          </a:prstGeom>
          <a:noFill/>
        </p:spPr>
        <p:txBody>
          <a:bodyPr wrap="square" rtlCol="0">
            <a:spAutoFit/>
          </a:bodyPr>
          <a:lstStyle/>
          <a:p>
            <a:pPr algn="ctr"/>
            <a:r>
              <a:rPr lang="en-GB" sz="2000" dirty="0">
                <a:latin typeface="Bahnschrift SemiBold" panose="020B0502040204020203" pitchFamily="34" charset="0"/>
              </a:rPr>
              <a:t>At a time when the ward is generally settled or in an alternative environment if permissible.  </a:t>
            </a:r>
          </a:p>
        </p:txBody>
      </p:sp>
      <p:sp>
        <p:nvSpPr>
          <p:cNvPr id="13" name="Isosceles Triangle 12">
            <a:extLst>
              <a:ext uri="{FF2B5EF4-FFF2-40B4-BE49-F238E27FC236}">
                <a16:creationId xmlns:a16="http://schemas.microsoft.com/office/drawing/2014/main" id="{651BAE6F-19AF-69E2-4DFA-9598EDAEFB00}"/>
              </a:ext>
            </a:extLst>
          </p:cNvPr>
          <p:cNvSpPr/>
          <p:nvPr/>
        </p:nvSpPr>
        <p:spPr>
          <a:xfrm>
            <a:off x="3899010" y="1287604"/>
            <a:ext cx="721895" cy="707886"/>
          </a:xfrm>
          <a:prstGeom prst="triangle">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Isosceles Triangle 13">
            <a:extLst>
              <a:ext uri="{FF2B5EF4-FFF2-40B4-BE49-F238E27FC236}">
                <a16:creationId xmlns:a16="http://schemas.microsoft.com/office/drawing/2014/main" id="{A340CD0D-BABD-56A7-66AA-0CE763FC635C}"/>
              </a:ext>
            </a:extLst>
          </p:cNvPr>
          <p:cNvSpPr/>
          <p:nvPr/>
        </p:nvSpPr>
        <p:spPr>
          <a:xfrm>
            <a:off x="3894366" y="2517488"/>
            <a:ext cx="721895" cy="707886"/>
          </a:xfrm>
          <a:prstGeom prst="triangl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Isosceles Triangle 14">
            <a:extLst>
              <a:ext uri="{FF2B5EF4-FFF2-40B4-BE49-F238E27FC236}">
                <a16:creationId xmlns:a16="http://schemas.microsoft.com/office/drawing/2014/main" id="{AA9BB715-0E40-9361-E446-0BC8ECE47C17}"/>
              </a:ext>
            </a:extLst>
          </p:cNvPr>
          <p:cNvSpPr/>
          <p:nvPr/>
        </p:nvSpPr>
        <p:spPr>
          <a:xfrm>
            <a:off x="3894366" y="4117236"/>
            <a:ext cx="721895" cy="707886"/>
          </a:xfrm>
          <a:prstGeom prst="triangle">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10735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4" name="Speech Bubble: Rectangle with Corners Rounded 3">
            <a:extLst>
              <a:ext uri="{FF2B5EF4-FFF2-40B4-BE49-F238E27FC236}">
                <a16:creationId xmlns:a16="http://schemas.microsoft.com/office/drawing/2014/main" id="{F0E88196-8AC2-0EDE-FB37-171902739E17}"/>
              </a:ext>
            </a:extLst>
          </p:cNvPr>
          <p:cNvSpPr/>
          <p:nvPr/>
        </p:nvSpPr>
        <p:spPr>
          <a:xfrm>
            <a:off x="609600" y="1700462"/>
            <a:ext cx="2919663" cy="2679032"/>
          </a:xfrm>
          <a:prstGeom prst="wedgeRoundRectCallout">
            <a:avLst/>
          </a:prstGeom>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7CCDE4DF-6038-B694-4C6A-0EC7C48E39DB}"/>
              </a:ext>
            </a:extLst>
          </p:cNvPr>
          <p:cNvSpPr txBox="1"/>
          <p:nvPr/>
        </p:nvSpPr>
        <p:spPr>
          <a:xfrm>
            <a:off x="505325" y="1885816"/>
            <a:ext cx="3128211" cy="2308324"/>
          </a:xfrm>
          <a:prstGeom prst="rect">
            <a:avLst/>
          </a:prstGeom>
          <a:noFill/>
        </p:spPr>
        <p:txBody>
          <a:bodyPr wrap="square" rtlCol="0">
            <a:spAutoFit/>
          </a:bodyPr>
          <a:lstStyle/>
          <a:p>
            <a:pPr algn="ctr"/>
            <a:r>
              <a:rPr lang="en-GB" sz="4800" b="1" dirty="0">
                <a:latin typeface="Bahnschrift SemiBold" panose="020B0502040204020203" pitchFamily="34" charset="0"/>
              </a:rPr>
              <a:t>What are the benefits?</a:t>
            </a:r>
          </a:p>
        </p:txBody>
      </p:sp>
      <p:pic>
        <p:nvPicPr>
          <p:cNvPr id="6" name="Picture 5">
            <a:extLst>
              <a:ext uri="{FF2B5EF4-FFF2-40B4-BE49-F238E27FC236}">
                <a16:creationId xmlns:a16="http://schemas.microsoft.com/office/drawing/2014/main" id="{0D2B6939-A041-FD6B-9F65-0B7AF2CFCA75}"/>
              </a:ext>
            </a:extLst>
          </p:cNvPr>
          <p:cNvPicPr>
            <a:picLocks noChangeAspect="1"/>
          </p:cNvPicPr>
          <p:nvPr/>
        </p:nvPicPr>
        <p:blipFill>
          <a:blip r:embed="rId2"/>
          <a:stretch>
            <a:fillRect/>
          </a:stretch>
        </p:blipFill>
        <p:spPr>
          <a:xfrm>
            <a:off x="4224227" y="679511"/>
            <a:ext cx="518205" cy="5498977"/>
          </a:xfrm>
          <a:prstGeom prst="rect">
            <a:avLst/>
          </a:prstGeom>
        </p:spPr>
      </p:pic>
      <p:sp>
        <p:nvSpPr>
          <p:cNvPr id="7" name="TextBox 6">
            <a:extLst>
              <a:ext uri="{FF2B5EF4-FFF2-40B4-BE49-F238E27FC236}">
                <a16:creationId xmlns:a16="http://schemas.microsoft.com/office/drawing/2014/main" id="{DFE75B5A-DD59-E33C-2031-168A62833E6C}"/>
              </a:ext>
            </a:extLst>
          </p:cNvPr>
          <p:cNvSpPr txBox="1"/>
          <p:nvPr/>
        </p:nvSpPr>
        <p:spPr>
          <a:xfrm>
            <a:off x="4989095" y="679511"/>
            <a:ext cx="6561221" cy="954107"/>
          </a:xfrm>
          <a:prstGeom prst="rect">
            <a:avLst/>
          </a:prstGeom>
          <a:noFill/>
        </p:spPr>
        <p:txBody>
          <a:bodyPr wrap="square" rtlCol="0">
            <a:spAutoFit/>
          </a:bodyPr>
          <a:lstStyle/>
          <a:p>
            <a:pPr algn="ctr"/>
            <a:r>
              <a:rPr lang="en-GB" sz="2800" dirty="0">
                <a:latin typeface="Bahnschrift SemiBold" panose="020B0502040204020203" pitchFamily="34" charset="0"/>
              </a:rPr>
              <a:t>Decrease in restraints and restrictive practices.</a:t>
            </a:r>
          </a:p>
        </p:txBody>
      </p:sp>
      <p:sp>
        <p:nvSpPr>
          <p:cNvPr id="8" name="TextBox 7">
            <a:extLst>
              <a:ext uri="{FF2B5EF4-FFF2-40B4-BE49-F238E27FC236}">
                <a16:creationId xmlns:a16="http://schemas.microsoft.com/office/drawing/2014/main" id="{A9244E67-F0C7-8F81-0485-9276889E93B2}"/>
              </a:ext>
            </a:extLst>
          </p:cNvPr>
          <p:cNvSpPr txBox="1"/>
          <p:nvPr/>
        </p:nvSpPr>
        <p:spPr>
          <a:xfrm>
            <a:off x="5053263" y="1700462"/>
            <a:ext cx="6721642" cy="523220"/>
          </a:xfrm>
          <a:prstGeom prst="rect">
            <a:avLst/>
          </a:prstGeom>
          <a:noFill/>
        </p:spPr>
        <p:txBody>
          <a:bodyPr wrap="square" rtlCol="0">
            <a:spAutoFit/>
          </a:bodyPr>
          <a:lstStyle/>
          <a:p>
            <a:pPr algn="ctr"/>
            <a:r>
              <a:rPr lang="en-GB" sz="2800" dirty="0">
                <a:latin typeface="Bahnschrift SemiBold" panose="020B0502040204020203" pitchFamily="34" charset="0"/>
              </a:rPr>
              <a:t>Count towards meaningful activities. </a:t>
            </a:r>
          </a:p>
        </p:txBody>
      </p:sp>
      <p:sp>
        <p:nvSpPr>
          <p:cNvPr id="9" name="TextBox 8">
            <a:extLst>
              <a:ext uri="{FF2B5EF4-FFF2-40B4-BE49-F238E27FC236}">
                <a16:creationId xmlns:a16="http://schemas.microsoft.com/office/drawing/2014/main" id="{103A35D5-3DFB-770C-8361-A96CF4087870}"/>
              </a:ext>
            </a:extLst>
          </p:cNvPr>
          <p:cNvSpPr txBox="1"/>
          <p:nvPr/>
        </p:nvSpPr>
        <p:spPr>
          <a:xfrm>
            <a:off x="5053263" y="2741042"/>
            <a:ext cx="6914148" cy="523220"/>
          </a:xfrm>
          <a:prstGeom prst="rect">
            <a:avLst/>
          </a:prstGeom>
          <a:noFill/>
        </p:spPr>
        <p:txBody>
          <a:bodyPr wrap="square" rtlCol="0">
            <a:spAutoFit/>
          </a:bodyPr>
          <a:lstStyle/>
          <a:p>
            <a:pPr algn="ctr"/>
            <a:r>
              <a:rPr lang="en-GB" sz="2800" dirty="0">
                <a:latin typeface="Bahnschrift SemiBold" panose="020B0502040204020203" pitchFamily="34" charset="0"/>
              </a:rPr>
              <a:t>Strengthens the therapeutic relationship.</a:t>
            </a:r>
          </a:p>
        </p:txBody>
      </p:sp>
      <p:sp>
        <p:nvSpPr>
          <p:cNvPr id="10" name="TextBox 9">
            <a:extLst>
              <a:ext uri="{FF2B5EF4-FFF2-40B4-BE49-F238E27FC236}">
                <a16:creationId xmlns:a16="http://schemas.microsoft.com/office/drawing/2014/main" id="{23EB600E-9848-CD94-6024-FD8BB77B823D}"/>
              </a:ext>
            </a:extLst>
          </p:cNvPr>
          <p:cNvSpPr txBox="1"/>
          <p:nvPr/>
        </p:nvSpPr>
        <p:spPr>
          <a:xfrm>
            <a:off x="5839326" y="4117884"/>
            <a:ext cx="6914148" cy="523220"/>
          </a:xfrm>
          <a:prstGeom prst="rect">
            <a:avLst/>
          </a:prstGeom>
          <a:noFill/>
        </p:spPr>
        <p:txBody>
          <a:bodyPr wrap="square" rtlCol="0">
            <a:spAutoFit/>
          </a:bodyPr>
          <a:lstStyle/>
          <a:p>
            <a:r>
              <a:rPr lang="en-GB" sz="2800" dirty="0">
                <a:latin typeface="Bahnschrift SemiBold" panose="020B0502040204020203" pitchFamily="34" charset="0"/>
              </a:rPr>
              <a:t>Promotes a change in culture.</a:t>
            </a:r>
          </a:p>
        </p:txBody>
      </p:sp>
      <p:sp>
        <p:nvSpPr>
          <p:cNvPr id="11" name="TextBox 10">
            <a:extLst>
              <a:ext uri="{FF2B5EF4-FFF2-40B4-BE49-F238E27FC236}">
                <a16:creationId xmlns:a16="http://schemas.microsoft.com/office/drawing/2014/main" id="{2F19F57D-745C-B9D6-DEF6-0FCBC922EEA0}"/>
              </a:ext>
            </a:extLst>
          </p:cNvPr>
          <p:cNvSpPr txBox="1"/>
          <p:nvPr/>
        </p:nvSpPr>
        <p:spPr>
          <a:xfrm>
            <a:off x="4860758" y="4777371"/>
            <a:ext cx="6914147" cy="954107"/>
          </a:xfrm>
          <a:prstGeom prst="rect">
            <a:avLst/>
          </a:prstGeom>
          <a:noFill/>
        </p:spPr>
        <p:txBody>
          <a:bodyPr wrap="square" rtlCol="0">
            <a:spAutoFit/>
          </a:bodyPr>
          <a:lstStyle/>
          <a:p>
            <a:pPr algn="ctr"/>
            <a:r>
              <a:rPr lang="en-GB" sz="2800" dirty="0">
                <a:latin typeface="Bahnschrift SemiBold" panose="020B0502040204020203" pitchFamily="34" charset="0"/>
              </a:rPr>
              <a:t>Increases inter- service awareness of the person.</a:t>
            </a:r>
            <a:endParaRPr lang="en-GB" dirty="0"/>
          </a:p>
        </p:txBody>
      </p:sp>
      <p:sp>
        <p:nvSpPr>
          <p:cNvPr id="13" name="TextBox 12">
            <a:extLst>
              <a:ext uri="{FF2B5EF4-FFF2-40B4-BE49-F238E27FC236}">
                <a16:creationId xmlns:a16="http://schemas.microsoft.com/office/drawing/2014/main" id="{E7CFA31B-44B2-4A95-9CB0-E92522B270AF}"/>
              </a:ext>
            </a:extLst>
          </p:cNvPr>
          <p:cNvSpPr txBox="1"/>
          <p:nvPr/>
        </p:nvSpPr>
        <p:spPr>
          <a:xfrm>
            <a:off x="4860758" y="5871411"/>
            <a:ext cx="6914147" cy="954107"/>
          </a:xfrm>
          <a:prstGeom prst="rect">
            <a:avLst/>
          </a:prstGeom>
          <a:noFill/>
        </p:spPr>
        <p:txBody>
          <a:bodyPr wrap="square" rtlCol="0">
            <a:spAutoFit/>
          </a:bodyPr>
          <a:lstStyle/>
          <a:p>
            <a:pPr algn="ctr"/>
            <a:r>
              <a:rPr lang="en-GB" sz="2800" dirty="0">
                <a:latin typeface="Bahnschrift SemiBold" panose="020B0502040204020203" pitchFamily="34" charset="0"/>
              </a:rPr>
              <a:t>If an advocate is in place, this person opportunity to deliver other subjects.</a:t>
            </a:r>
          </a:p>
        </p:txBody>
      </p:sp>
    </p:spTree>
    <p:extLst>
      <p:ext uri="{BB962C8B-B14F-4D97-AF65-F5344CB8AC3E}">
        <p14:creationId xmlns:p14="http://schemas.microsoft.com/office/powerpoint/2010/main" val="3936732074"/>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3"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3D37607-D757-4F3E-B8CE-3A83E256AC40}"/>
              </a:ext>
            </a:extLst>
          </p:cNvPr>
          <p:cNvSpPr txBox="1"/>
          <p:nvPr/>
        </p:nvSpPr>
        <p:spPr>
          <a:xfrm>
            <a:off x="1220912" y="932557"/>
            <a:ext cx="9750175" cy="646331"/>
          </a:xfrm>
          <a:prstGeom prst="rect">
            <a:avLst/>
          </a:prstGeom>
          <a:noFill/>
        </p:spPr>
        <p:txBody>
          <a:bodyPr wrap="square" rtlCol="0">
            <a:spAutoFit/>
          </a:bodyPr>
          <a:lstStyle/>
          <a:p>
            <a:pPr algn="ctr"/>
            <a:r>
              <a:rPr lang="en-GB" sz="3600" dirty="0">
                <a:solidFill>
                  <a:srgbClr val="00B0F0"/>
                </a:solidFill>
                <a:latin typeface="Comic Sans MS" panose="030F0702030302020204" pitchFamily="66" charset="0"/>
              </a:rPr>
              <a:t>Statistics</a:t>
            </a:r>
            <a:r>
              <a:rPr lang="en-GB" sz="3600" dirty="0">
                <a:latin typeface="Comic Sans MS" panose="030F0702030302020204" pitchFamily="66" charset="0"/>
              </a:rPr>
              <a:t> </a:t>
            </a:r>
            <a:r>
              <a:rPr lang="en-GB" sz="3600" dirty="0">
                <a:solidFill>
                  <a:srgbClr val="00B0F0"/>
                </a:solidFill>
                <a:latin typeface="Comic Sans MS" panose="030F0702030302020204" pitchFamily="66" charset="0"/>
              </a:rPr>
              <a:t>So Far</a:t>
            </a:r>
            <a:r>
              <a:rPr lang="en-GB" sz="3600" dirty="0">
                <a:solidFill>
                  <a:srgbClr val="7030A0"/>
                </a:solidFill>
                <a:latin typeface="Comic Sans MS" panose="030F0702030302020204" pitchFamily="66" charset="0"/>
              </a:rPr>
              <a:t> </a:t>
            </a:r>
            <a:r>
              <a:rPr lang="en-GB" dirty="0">
                <a:solidFill>
                  <a:srgbClr val="7030A0"/>
                </a:solidFill>
                <a:latin typeface="Comic Sans MS" panose="030F0702030302020204" pitchFamily="66" charset="0"/>
              </a:rPr>
              <a:t>June 2021 to July 2022</a:t>
            </a:r>
            <a:endParaRPr lang="en-GB" sz="3600" dirty="0">
              <a:solidFill>
                <a:srgbClr val="7030A0"/>
              </a:solidFill>
              <a:latin typeface="Comic Sans MS" panose="030F0702030302020204" pitchFamily="66" charset="0"/>
            </a:endParaRPr>
          </a:p>
        </p:txBody>
      </p:sp>
      <p:sp>
        <p:nvSpPr>
          <p:cNvPr id="8" name="Flowchart: Connector 7">
            <a:extLst>
              <a:ext uri="{FF2B5EF4-FFF2-40B4-BE49-F238E27FC236}">
                <a16:creationId xmlns:a16="http://schemas.microsoft.com/office/drawing/2014/main" id="{CB3F5C38-BB13-45A3-814E-F169A091CA5B}"/>
              </a:ext>
            </a:extLst>
          </p:cNvPr>
          <p:cNvSpPr/>
          <p:nvPr/>
        </p:nvSpPr>
        <p:spPr>
          <a:xfrm>
            <a:off x="542224" y="1514383"/>
            <a:ext cx="2358190" cy="2059807"/>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lowchart: Connector 8">
            <a:extLst>
              <a:ext uri="{FF2B5EF4-FFF2-40B4-BE49-F238E27FC236}">
                <a16:creationId xmlns:a16="http://schemas.microsoft.com/office/drawing/2014/main" id="{5E01F07E-D8F8-46B1-94AA-35C0AF9DD588}"/>
              </a:ext>
            </a:extLst>
          </p:cNvPr>
          <p:cNvSpPr/>
          <p:nvPr/>
        </p:nvSpPr>
        <p:spPr>
          <a:xfrm>
            <a:off x="4916904" y="4597648"/>
            <a:ext cx="2358190" cy="2059807"/>
          </a:xfrm>
          <a:prstGeom prst="flowChartConnector">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9A0DBDB7-E549-4B1B-A3CF-A1E9A7CB060A}"/>
              </a:ext>
            </a:extLst>
          </p:cNvPr>
          <p:cNvSpPr/>
          <p:nvPr/>
        </p:nvSpPr>
        <p:spPr>
          <a:xfrm>
            <a:off x="5128660" y="4785340"/>
            <a:ext cx="1934677" cy="1684421"/>
          </a:xfrm>
          <a:prstGeom prst="ellipse">
            <a:avLst/>
          </a:prstGeom>
          <a:solidFill>
            <a:schemeClr val="accent2">
              <a:lumMod val="75000"/>
            </a:scheme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6D4F6A96-099E-462C-B4AC-66E5B22F9458}"/>
              </a:ext>
            </a:extLst>
          </p:cNvPr>
          <p:cNvSpPr/>
          <p:nvPr/>
        </p:nvSpPr>
        <p:spPr>
          <a:xfrm>
            <a:off x="753982" y="1694045"/>
            <a:ext cx="1934677" cy="1684421"/>
          </a:xfrm>
          <a:prstGeom prst="ellipse">
            <a:avLst/>
          </a:prstGeom>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F3ADDE30-FA3F-4274-9A83-844F81503AF5}"/>
              </a:ext>
            </a:extLst>
          </p:cNvPr>
          <p:cNvSpPr txBox="1"/>
          <p:nvPr/>
        </p:nvSpPr>
        <p:spPr>
          <a:xfrm>
            <a:off x="1013859" y="2054969"/>
            <a:ext cx="1414914" cy="830997"/>
          </a:xfrm>
          <a:prstGeom prst="rect">
            <a:avLst/>
          </a:prstGeom>
          <a:noFill/>
        </p:spPr>
        <p:txBody>
          <a:bodyPr wrap="square" rtlCol="0">
            <a:spAutoFit/>
          </a:bodyPr>
          <a:lstStyle/>
          <a:p>
            <a:pPr algn="ctr"/>
            <a:r>
              <a:rPr lang="en-GB" sz="2400" dirty="0">
                <a:latin typeface="Comic Sans MS" panose="030F0702030302020204" pitchFamily="66" charset="0"/>
              </a:rPr>
              <a:t>120</a:t>
            </a:r>
          </a:p>
          <a:p>
            <a:pPr algn="ctr"/>
            <a:r>
              <a:rPr lang="en-GB" sz="2400" dirty="0">
                <a:latin typeface="Comic Sans MS" panose="030F0702030302020204" pitchFamily="66" charset="0"/>
              </a:rPr>
              <a:t>Sessions </a:t>
            </a:r>
          </a:p>
        </p:txBody>
      </p:sp>
      <p:sp>
        <p:nvSpPr>
          <p:cNvPr id="12" name="Flowchart: Connector 11">
            <a:extLst>
              <a:ext uri="{FF2B5EF4-FFF2-40B4-BE49-F238E27FC236}">
                <a16:creationId xmlns:a16="http://schemas.microsoft.com/office/drawing/2014/main" id="{DA5CF06E-B602-4FE3-BB61-C20F70993834}"/>
              </a:ext>
            </a:extLst>
          </p:cNvPr>
          <p:cNvSpPr/>
          <p:nvPr/>
        </p:nvSpPr>
        <p:spPr>
          <a:xfrm>
            <a:off x="9291585" y="1588168"/>
            <a:ext cx="2358190" cy="2059807"/>
          </a:xfrm>
          <a:prstGeom prst="flowChartConnector">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E44C2AA8-A667-4600-8017-DC152AB64F65}"/>
              </a:ext>
            </a:extLst>
          </p:cNvPr>
          <p:cNvSpPr txBox="1"/>
          <p:nvPr/>
        </p:nvSpPr>
        <p:spPr>
          <a:xfrm>
            <a:off x="5390146" y="5113405"/>
            <a:ext cx="1405288" cy="830997"/>
          </a:xfrm>
          <a:prstGeom prst="rect">
            <a:avLst/>
          </a:prstGeom>
          <a:noFill/>
        </p:spPr>
        <p:txBody>
          <a:bodyPr wrap="square" rtlCol="0">
            <a:spAutoFit/>
          </a:bodyPr>
          <a:lstStyle/>
          <a:p>
            <a:pPr algn="ctr"/>
            <a:r>
              <a:rPr lang="en-GB" sz="2400" dirty="0">
                <a:latin typeface="Comic Sans MS" panose="030F0702030302020204" pitchFamily="66" charset="0"/>
              </a:rPr>
              <a:t>61 People</a:t>
            </a:r>
          </a:p>
        </p:txBody>
      </p:sp>
      <p:sp>
        <p:nvSpPr>
          <p:cNvPr id="11" name="Oval 10">
            <a:extLst>
              <a:ext uri="{FF2B5EF4-FFF2-40B4-BE49-F238E27FC236}">
                <a16:creationId xmlns:a16="http://schemas.microsoft.com/office/drawing/2014/main" id="{29A08D48-DDE8-49FB-AF26-C87BC7024513}"/>
              </a:ext>
            </a:extLst>
          </p:cNvPr>
          <p:cNvSpPr/>
          <p:nvPr/>
        </p:nvSpPr>
        <p:spPr>
          <a:xfrm>
            <a:off x="9503341" y="1775861"/>
            <a:ext cx="1934677" cy="1684421"/>
          </a:xfrm>
          <a:prstGeom prst="ellipse">
            <a:avLst/>
          </a:prstGeom>
          <a:solidFill>
            <a:schemeClr val="accent6">
              <a:lumMod val="60000"/>
              <a:lumOff val="40000"/>
            </a:scheme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19" name="Arrow: Down 18">
            <a:extLst>
              <a:ext uri="{FF2B5EF4-FFF2-40B4-BE49-F238E27FC236}">
                <a16:creationId xmlns:a16="http://schemas.microsoft.com/office/drawing/2014/main" id="{024E7A9B-0BCF-4AA3-BD60-1951C851E234}"/>
              </a:ext>
            </a:extLst>
          </p:cNvPr>
          <p:cNvSpPr/>
          <p:nvPr/>
        </p:nvSpPr>
        <p:spPr>
          <a:xfrm rot="18440132">
            <a:off x="2900414" y="3378466"/>
            <a:ext cx="1748587" cy="186730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 name="Picture 19">
            <a:extLst>
              <a:ext uri="{FF2B5EF4-FFF2-40B4-BE49-F238E27FC236}">
                <a16:creationId xmlns:a16="http://schemas.microsoft.com/office/drawing/2014/main" id="{E87DC273-8D1E-41F6-A5E6-18CE8E407381}"/>
              </a:ext>
            </a:extLst>
          </p:cNvPr>
          <p:cNvPicPr>
            <a:picLocks noChangeAspect="1"/>
          </p:cNvPicPr>
          <p:nvPr/>
        </p:nvPicPr>
        <p:blipFill>
          <a:blip r:embed="rId2"/>
          <a:stretch>
            <a:fillRect/>
          </a:stretch>
        </p:blipFill>
        <p:spPr>
          <a:xfrm rot="17015289">
            <a:off x="7599011" y="3604019"/>
            <a:ext cx="1774090" cy="1664352"/>
          </a:xfrm>
          <a:prstGeom prst="rect">
            <a:avLst/>
          </a:prstGeom>
        </p:spPr>
      </p:pic>
      <p:sp>
        <p:nvSpPr>
          <p:cNvPr id="21" name="TextBox 20">
            <a:extLst>
              <a:ext uri="{FF2B5EF4-FFF2-40B4-BE49-F238E27FC236}">
                <a16:creationId xmlns:a16="http://schemas.microsoft.com/office/drawing/2014/main" id="{B6DBE62D-A63B-4DDB-BF5F-42D234672B9D}"/>
              </a:ext>
            </a:extLst>
          </p:cNvPr>
          <p:cNvSpPr txBox="1"/>
          <p:nvPr/>
        </p:nvSpPr>
        <p:spPr>
          <a:xfrm>
            <a:off x="9650929" y="1964297"/>
            <a:ext cx="1639500" cy="1200329"/>
          </a:xfrm>
          <a:prstGeom prst="rect">
            <a:avLst/>
          </a:prstGeom>
          <a:noFill/>
        </p:spPr>
        <p:txBody>
          <a:bodyPr wrap="square" rtlCol="0">
            <a:spAutoFit/>
          </a:bodyPr>
          <a:lstStyle/>
          <a:p>
            <a:pPr algn="ctr"/>
            <a:r>
              <a:rPr lang="en-GB" sz="2400" dirty="0">
                <a:latin typeface="Comic Sans MS" panose="030F0702030302020204" pitchFamily="66" charset="0"/>
              </a:rPr>
              <a:t>Five Different Wards </a:t>
            </a:r>
          </a:p>
        </p:txBody>
      </p:sp>
      <p:sp>
        <p:nvSpPr>
          <p:cNvPr id="23" name="Arrow: Down 22">
            <a:extLst>
              <a:ext uri="{FF2B5EF4-FFF2-40B4-BE49-F238E27FC236}">
                <a16:creationId xmlns:a16="http://schemas.microsoft.com/office/drawing/2014/main" id="{7EED0FA3-D33C-428C-BE07-20329009B431}"/>
              </a:ext>
            </a:extLst>
          </p:cNvPr>
          <p:cNvSpPr/>
          <p:nvPr/>
        </p:nvSpPr>
        <p:spPr>
          <a:xfrm rot="18440132">
            <a:off x="3179672" y="3565374"/>
            <a:ext cx="1195906" cy="1466380"/>
          </a:xfrm>
          <a:prstGeom prst="downArrow">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4" name="Picture 23">
            <a:extLst>
              <a:ext uri="{FF2B5EF4-FFF2-40B4-BE49-F238E27FC236}">
                <a16:creationId xmlns:a16="http://schemas.microsoft.com/office/drawing/2014/main" id="{0592E7CB-3C3C-4442-B464-2D75769B0451}"/>
              </a:ext>
            </a:extLst>
          </p:cNvPr>
          <p:cNvPicPr>
            <a:picLocks noChangeAspect="1"/>
          </p:cNvPicPr>
          <p:nvPr/>
        </p:nvPicPr>
        <p:blipFill>
          <a:blip r:embed="rId3"/>
          <a:stretch>
            <a:fillRect/>
          </a:stretch>
        </p:blipFill>
        <p:spPr>
          <a:xfrm rot="17128310">
            <a:off x="7837633" y="3772530"/>
            <a:ext cx="1371719" cy="1261981"/>
          </a:xfrm>
          <a:prstGeom prst="rect">
            <a:avLst/>
          </a:prstGeom>
        </p:spPr>
      </p:pic>
      <p:sp>
        <p:nvSpPr>
          <p:cNvPr id="25" name="TextBox 24">
            <a:extLst>
              <a:ext uri="{FF2B5EF4-FFF2-40B4-BE49-F238E27FC236}">
                <a16:creationId xmlns:a16="http://schemas.microsoft.com/office/drawing/2014/main" id="{4360680B-DE4E-4173-9F92-53007211BF31}"/>
              </a:ext>
            </a:extLst>
          </p:cNvPr>
          <p:cNvSpPr txBox="1"/>
          <p:nvPr/>
        </p:nvSpPr>
        <p:spPr>
          <a:xfrm>
            <a:off x="3218045" y="1992807"/>
            <a:ext cx="5755908" cy="1015663"/>
          </a:xfrm>
          <a:prstGeom prst="rect">
            <a:avLst/>
          </a:prstGeom>
          <a:noFill/>
        </p:spPr>
        <p:txBody>
          <a:bodyPr wrap="square" rtlCol="0">
            <a:spAutoFit/>
          </a:bodyPr>
          <a:lstStyle/>
          <a:p>
            <a:pPr algn="ctr"/>
            <a:r>
              <a:rPr lang="en-GB" sz="2000" dirty="0"/>
              <a:t>Feedback as been extremely positive with nearly 90%  of participants completing all four sessions and were interested in taking part In more sessions. </a:t>
            </a:r>
          </a:p>
        </p:txBody>
      </p:sp>
      <p:pic>
        <p:nvPicPr>
          <p:cNvPr id="27" name="Picture 26">
            <a:extLst>
              <a:ext uri="{FF2B5EF4-FFF2-40B4-BE49-F238E27FC236}">
                <a16:creationId xmlns:a16="http://schemas.microsoft.com/office/drawing/2014/main" id="{ADB8CD03-2F7B-4884-B6BD-EC5976477331}"/>
              </a:ext>
            </a:extLst>
          </p:cNvPr>
          <p:cNvPicPr>
            <a:picLocks noChangeAspect="1"/>
          </p:cNvPicPr>
          <p:nvPr/>
        </p:nvPicPr>
        <p:blipFill rotWithShape="1">
          <a:blip r:embed="rId4">
            <a:extLst>
              <a:ext uri="{28A0092B-C50C-407E-A947-70E740481C1C}">
                <a14:useLocalDpi xmlns:a14="http://schemas.microsoft.com/office/drawing/2010/main" val="0"/>
              </a:ext>
            </a:extLst>
          </a:blip>
          <a:srcRect l="24380" t="5000" r="22496"/>
          <a:stretch/>
        </p:blipFill>
        <p:spPr>
          <a:xfrm>
            <a:off x="676223" y="4079770"/>
            <a:ext cx="1853310" cy="1522507"/>
          </a:xfrm>
          <a:prstGeom prst="rect">
            <a:avLst/>
          </a:prstGeom>
        </p:spPr>
      </p:pic>
      <p:sp>
        <p:nvSpPr>
          <p:cNvPr id="28" name="TextBox 27">
            <a:extLst>
              <a:ext uri="{FF2B5EF4-FFF2-40B4-BE49-F238E27FC236}">
                <a16:creationId xmlns:a16="http://schemas.microsoft.com/office/drawing/2014/main" id="{13A31438-53C4-40F1-A4CA-D99EDB71F23F}"/>
              </a:ext>
            </a:extLst>
          </p:cNvPr>
          <p:cNvSpPr txBox="1"/>
          <p:nvPr/>
        </p:nvSpPr>
        <p:spPr>
          <a:xfrm>
            <a:off x="0" y="5657239"/>
            <a:ext cx="3865254" cy="707886"/>
          </a:xfrm>
          <a:prstGeom prst="rect">
            <a:avLst/>
          </a:prstGeom>
          <a:noFill/>
        </p:spPr>
        <p:txBody>
          <a:bodyPr wrap="square" rtlCol="0">
            <a:spAutoFit/>
          </a:bodyPr>
          <a:lstStyle/>
          <a:p>
            <a:r>
              <a:rPr lang="en-GB" sz="2000" dirty="0"/>
              <a:t>80% Of Our Participants Preferred Been Supported On A Safety Pod. </a:t>
            </a:r>
          </a:p>
        </p:txBody>
      </p:sp>
      <p:pic>
        <p:nvPicPr>
          <p:cNvPr id="30" name="Picture 29">
            <a:extLst>
              <a:ext uri="{FF2B5EF4-FFF2-40B4-BE49-F238E27FC236}">
                <a16:creationId xmlns:a16="http://schemas.microsoft.com/office/drawing/2014/main" id="{FA1616AC-609C-4A06-BDE0-63DA0E5978D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689880" y="4029646"/>
            <a:ext cx="2099543" cy="1572631"/>
          </a:xfrm>
          <a:prstGeom prst="rect">
            <a:avLst/>
          </a:prstGeom>
        </p:spPr>
      </p:pic>
      <p:sp>
        <p:nvSpPr>
          <p:cNvPr id="31" name="TextBox 30">
            <a:extLst>
              <a:ext uri="{FF2B5EF4-FFF2-40B4-BE49-F238E27FC236}">
                <a16:creationId xmlns:a16="http://schemas.microsoft.com/office/drawing/2014/main" id="{053CC7CE-5DC7-4393-AA9C-E0A115F8FB6C}"/>
              </a:ext>
            </a:extLst>
          </p:cNvPr>
          <p:cNvSpPr txBox="1"/>
          <p:nvPr/>
        </p:nvSpPr>
        <p:spPr>
          <a:xfrm>
            <a:off x="9164853" y="5689647"/>
            <a:ext cx="2906830" cy="1015663"/>
          </a:xfrm>
          <a:prstGeom prst="rect">
            <a:avLst/>
          </a:prstGeom>
          <a:noFill/>
        </p:spPr>
        <p:txBody>
          <a:bodyPr wrap="square" rtlCol="0">
            <a:spAutoFit/>
          </a:bodyPr>
          <a:lstStyle/>
          <a:p>
            <a:pPr algn="ctr"/>
            <a:r>
              <a:rPr lang="en-GB" sz="2000" dirty="0"/>
              <a:t>52% Participants believed that restraint was used to control a person. </a:t>
            </a:r>
          </a:p>
        </p:txBody>
      </p:sp>
      <p:sp>
        <p:nvSpPr>
          <p:cNvPr id="32" name="TextBox 31">
            <a:extLst>
              <a:ext uri="{FF2B5EF4-FFF2-40B4-BE49-F238E27FC236}">
                <a16:creationId xmlns:a16="http://schemas.microsoft.com/office/drawing/2014/main" id="{0AD8226D-181E-4B4E-AD85-9B95706555FD}"/>
              </a:ext>
            </a:extLst>
          </p:cNvPr>
          <p:cNvSpPr txBox="1"/>
          <p:nvPr/>
        </p:nvSpPr>
        <p:spPr>
          <a:xfrm>
            <a:off x="210422" y="68124"/>
            <a:ext cx="2784911" cy="461665"/>
          </a:xfrm>
          <a:prstGeom prst="rect">
            <a:avLst/>
          </a:prstGeom>
          <a:noFill/>
        </p:spPr>
        <p:txBody>
          <a:bodyPr wrap="square" rtlCol="0">
            <a:spAutoFit/>
          </a:bodyPr>
          <a:lstStyle/>
          <a:p>
            <a:r>
              <a:rPr lang="en-GB" sz="2400" b="1" dirty="0">
                <a:solidFill>
                  <a:schemeClr val="bg2">
                    <a:lumMod val="50000"/>
                  </a:schemeClr>
                </a:solidFill>
              </a:rPr>
              <a:t>Questionnaire</a:t>
            </a:r>
            <a:r>
              <a:rPr lang="en-GB" dirty="0"/>
              <a:t> </a:t>
            </a:r>
          </a:p>
        </p:txBody>
      </p:sp>
      <p:sp>
        <p:nvSpPr>
          <p:cNvPr id="33" name="TextBox 32">
            <a:extLst>
              <a:ext uri="{FF2B5EF4-FFF2-40B4-BE49-F238E27FC236}">
                <a16:creationId xmlns:a16="http://schemas.microsoft.com/office/drawing/2014/main" id="{1B681103-3AF1-4862-8424-F6C7C795C832}"/>
              </a:ext>
            </a:extLst>
          </p:cNvPr>
          <p:cNvSpPr txBox="1"/>
          <p:nvPr/>
        </p:nvSpPr>
        <p:spPr>
          <a:xfrm>
            <a:off x="2560524" y="51969"/>
            <a:ext cx="2627697" cy="461665"/>
          </a:xfrm>
          <a:prstGeom prst="rect">
            <a:avLst/>
          </a:prstGeom>
          <a:noFill/>
        </p:spPr>
        <p:txBody>
          <a:bodyPr wrap="square" rtlCol="0">
            <a:spAutoFit/>
          </a:bodyPr>
          <a:lstStyle/>
          <a:p>
            <a:r>
              <a:rPr lang="en-GB" sz="2400" b="1" dirty="0">
                <a:solidFill>
                  <a:schemeClr val="bg2">
                    <a:lumMod val="50000"/>
                  </a:schemeClr>
                </a:solidFill>
              </a:rPr>
              <a:t>Language</a:t>
            </a:r>
          </a:p>
        </p:txBody>
      </p:sp>
      <p:sp>
        <p:nvSpPr>
          <p:cNvPr id="34" name="TextBox 33">
            <a:extLst>
              <a:ext uri="{FF2B5EF4-FFF2-40B4-BE49-F238E27FC236}">
                <a16:creationId xmlns:a16="http://schemas.microsoft.com/office/drawing/2014/main" id="{E2604069-04B2-46D1-89E3-9DAB07441AF0}"/>
              </a:ext>
            </a:extLst>
          </p:cNvPr>
          <p:cNvSpPr txBox="1"/>
          <p:nvPr/>
        </p:nvSpPr>
        <p:spPr>
          <a:xfrm>
            <a:off x="4355582" y="68124"/>
            <a:ext cx="4459596" cy="461665"/>
          </a:xfrm>
          <a:prstGeom prst="rect">
            <a:avLst/>
          </a:prstGeom>
          <a:noFill/>
        </p:spPr>
        <p:txBody>
          <a:bodyPr wrap="square" rtlCol="0">
            <a:spAutoFit/>
          </a:bodyPr>
          <a:lstStyle/>
          <a:p>
            <a:r>
              <a:rPr lang="en-GB" sz="2400" b="1" dirty="0">
                <a:solidFill>
                  <a:schemeClr val="bg2">
                    <a:lumMod val="50000"/>
                  </a:schemeClr>
                </a:solidFill>
              </a:rPr>
              <a:t>Crisis</a:t>
            </a:r>
            <a:r>
              <a:rPr lang="en-GB" sz="2400" b="1" dirty="0"/>
              <a:t> </a:t>
            </a:r>
            <a:r>
              <a:rPr lang="en-GB" sz="2400" b="1" dirty="0">
                <a:solidFill>
                  <a:schemeClr val="bg2">
                    <a:lumMod val="50000"/>
                  </a:schemeClr>
                </a:solidFill>
              </a:rPr>
              <a:t>And Distressed Behaviour</a:t>
            </a:r>
          </a:p>
        </p:txBody>
      </p:sp>
      <p:sp>
        <p:nvSpPr>
          <p:cNvPr id="2" name="TextBox 1">
            <a:extLst>
              <a:ext uri="{FF2B5EF4-FFF2-40B4-BE49-F238E27FC236}">
                <a16:creationId xmlns:a16="http://schemas.microsoft.com/office/drawing/2014/main" id="{EB685639-1BC9-3AE5-B6E8-9EBFA6F0EC67}"/>
              </a:ext>
            </a:extLst>
          </p:cNvPr>
          <p:cNvSpPr txBox="1"/>
          <p:nvPr/>
        </p:nvSpPr>
        <p:spPr>
          <a:xfrm>
            <a:off x="9164853" y="49715"/>
            <a:ext cx="3495521" cy="461665"/>
          </a:xfrm>
          <a:prstGeom prst="rect">
            <a:avLst/>
          </a:prstGeom>
          <a:noFill/>
        </p:spPr>
        <p:txBody>
          <a:bodyPr wrap="square" rtlCol="0">
            <a:spAutoFit/>
          </a:bodyPr>
          <a:lstStyle/>
          <a:p>
            <a:r>
              <a:rPr lang="en-GB" sz="2400" b="1" dirty="0">
                <a:solidFill>
                  <a:schemeClr val="accent3">
                    <a:lumMod val="75000"/>
                  </a:schemeClr>
                </a:solidFill>
              </a:rPr>
              <a:t>Use of Force </a:t>
            </a:r>
          </a:p>
        </p:txBody>
      </p:sp>
    </p:spTree>
    <p:extLst>
      <p:ext uri="{BB962C8B-B14F-4D97-AF65-F5344CB8AC3E}">
        <p14:creationId xmlns:p14="http://schemas.microsoft.com/office/powerpoint/2010/main" val="3180411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5">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7"/>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8"/>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0"/>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14" grpId="0"/>
      <p:bldP spid="21" grpId="0"/>
      <p:bldP spid="28" grpId="0"/>
      <p:bldP spid="31"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2E503-CBBA-A1D0-5A35-53D4F3DF408D}"/>
              </a:ext>
            </a:extLst>
          </p:cNvPr>
          <p:cNvSpPr>
            <a:spLocks noGrp="1"/>
          </p:cNvSpPr>
          <p:nvPr>
            <p:ph type="title"/>
          </p:nvPr>
        </p:nvSpPr>
        <p:spPr>
          <a:xfrm>
            <a:off x="302172" y="396656"/>
            <a:ext cx="12783207" cy="1325563"/>
          </a:xfrm>
        </p:spPr>
        <p:txBody>
          <a:bodyPr>
            <a:noAutofit/>
          </a:bodyPr>
          <a:lstStyle/>
          <a:p>
            <a:r>
              <a:rPr lang="en-GB" sz="9600" dirty="0">
                <a:latin typeface="Bahnschrift SemiBold" panose="020B0502040204020203" pitchFamily="34" charset="0"/>
              </a:rPr>
              <a:t>Families And Carers </a:t>
            </a:r>
          </a:p>
        </p:txBody>
      </p:sp>
      <p:pic>
        <p:nvPicPr>
          <p:cNvPr id="8" name="Picture 7" descr="Christmas meal">
            <a:extLst>
              <a:ext uri="{FF2B5EF4-FFF2-40B4-BE49-F238E27FC236}">
                <a16:creationId xmlns:a16="http://schemas.microsoft.com/office/drawing/2014/main" id="{A348594A-796A-FC97-2948-A16767E6D50E}"/>
              </a:ext>
            </a:extLst>
          </p:cNvPr>
          <p:cNvPicPr>
            <a:picLocks noChangeAspect="1"/>
          </p:cNvPicPr>
          <p:nvPr/>
        </p:nvPicPr>
        <p:blipFill rotWithShape="1">
          <a:blip r:embed="rId2">
            <a:extLst>
              <a:ext uri="{28A0092B-C50C-407E-A947-70E740481C1C}">
                <a14:useLocalDpi xmlns:a14="http://schemas.microsoft.com/office/drawing/2010/main" val="0"/>
              </a:ext>
            </a:extLst>
          </a:blip>
          <a:srcRect l="25949" t="-2518"/>
          <a:stretch/>
        </p:blipFill>
        <p:spPr>
          <a:xfrm>
            <a:off x="1019504" y="2967049"/>
            <a:ext cx="9028385" cy="3830517"/>
          </a:xfrm>
          <a:prstGeom prst="rect">
            <a:avLst/>
          </a:prstGeom>
        </p:spPr>
      </p:pic>
      <p:sp>
        <p:nvSpPr>
          <p:cNvPr id="9" name="TextBox 8">
            <a:extLst>
              <a:ext uri="{FF2B5EF4-FFF2-40B4-BE49-F238E27FC236}">
                <a16:creationId xmlns:a16="http://schemas.microsoft.com/office/drawing/2014/main" id="{8163FEB9-424F-101A-51AD-35D997088F44}"/>
              </a:ext>
            </a:extLst>
          </p:cNvPr>
          <p:cNvSpPr txBox="1"/>
          <p:nvPr/>
        </p:nvSpPr>
        <p:spPr>
          <a:xfrm>
            <a:off x="0" y="1722219"/>
            <a:ext cx="11709400" cy="1200329"/>
          </a:xfrm>
          <a:prstGeom prst="rect">
            <a:avLst/>
          </a:prstGeom>
          <a:noFill/>
        </p:spPr>
        <p:txBody>
          <a:bodyPr wrap="square">
            <a:spAutoFit/>
          </a:bodyPr>
          <a:lstStyle/>
          <a:p>
            <a:pPr algn="ctr"/>
            <a:r>
              <a:rPr lang="en-GB" sz="4400" dirty="0">
                <a:latin typeface="Bahnschrift SemiBold" panose="020B0502040204020203" pitchFamily="34" charset="0"/>
              </a:rPr>
              <a:t>Aim:  </a:t>
            </a:r>
            <a:r>
              <a:rPr lang="en-GB" sz="2800" dirty="0">
                <a:solidFill>
                  <a:srgbClr val="00B050"/>
                </a:solidFill>
                <a:latin typeface="Bahnschrift SemiBold" panose="020B0502040204020203" pitchFamily="34" charset="0"/>
              </a:rPr>
              <a:t>To show integrity, openness and transparency with families and carers through education.     </a:t>
            </a:r>
            <a:endParaRPr lang="en-GB" sz="4400" dirty="0">
              <a:solidFill>
                <a:srgbClr val="00B050"/>
              </a:solidFill>
              <a:latin typeface="Bahnschrift SemiBold" panose="020B0502040204020203" pitchFamily="34" charset="0"/>
            </a:endParaRPr>
          </a:p>
        </p:txBody>
      </p:sp>
    </p:spTree>
    <p:extLst>
      <p:ext uri="{BB962C8B-B14F-4D97-AF65-F5344CB8AC3E}">
        <p14:creationId xmlns:p14="http://schemas.microsoft.com/office/powerpoint/2010/main" val="2374306884"/>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8E65506-134B-0F1E-DE98-096ECA230503}"/>
              </a:ext>
            </a:extLst>
          </p:cNvPr>
          <p:cNvPicPr>
            <a:picLocks noChangeAspect="1"/>
          </p:cNvPicPr>
          <p:nvPr/>
        </p:nvPicPr>
        <p:blipFill>
          <a:blip r:embed="rId2"/>
          <a:stretch>
            <a:fillRect/>
          </a:stretch>
        </p:blipFill>
        <p:spPr>
          <a:xfrm>
            <a:off x="344770" y="660893"/>
            <a:ext cx="4460694" cy="5559385"/>
          </a:xfrm>
          <a:prstGeom prst="rect">
            <a:avLst/>
          </a:prstGeom>
        </p:spPr>
      </p:pic>
      <p:sp>
        <p:nvSpPr>
          <p:cNvPr id="6" name="TextBox 5">
            <a:extLst>
              <a:ext uri="{FF2B5EF4-FFF2-40B4-BE49-F238E27FC236}">
                <a16:creationId xmlns:a16="http://schemas.microsoft.com/office/drawing/2014/main" id="{7F22ABA1-FFB0-21C9-1E53-3B1DC0EE8DEC}"/>
              </a:ext>
            </a:extLst>
          </p:cNvPr>
          <p:cNvSpPr txBox="1"/>
          <p:nvPr/>
        </p:nvSpPr>
        <p:spPr>
          <a:xfrm>
            <a:off x="5586749" y="1093593"/>
            <a:ext cx="5369668" cy="1446550"/>
          </a:xfrm>
          <a:prstGeom prst="rect">
            <a:avLst/>
          </a:prstGeom>
          <a:noFill/>
        </p:spPr>
        <p:txBody>
          <a:bodyPr wrap="square" rtlCol="0">
            <a:spAutoFit/>
          </a:bodyPr>
          <a:lstStyle/>
          <a:p>
            <a:pPr algn="ctr"/>
            <a:r>
              <a:rPr lang="en-GB" sz="4400" dirty="0">
                <a:solidFill>
                  <a:srgbClr val="00B050"/>
                </a:solidFill>
                <a:latin typeface="Bahnschrift SemiBold SemiConden" panose="020B0502040204020203" pitchFamily="34" charset="0"/>
              </a:rPr>
              <a:t>More Than Leaflet Giving And Signposting </a:t>
            </a:r>
          </a:p>
        </p:txBody>
      </p:sp>
      <p:sp>
        <p:nvSpPr>
          <p:cNvPr id="2" name="TextBox 1">
            <a:extLst>
              <a:ext uri="{FF2B5EF4-FFF2-40B4-BE49-F238E27FC236}">
                <a16:creationId xmlns:a16="http://schemas.microsoft.com/office/drawing/2014/main" id="{176983E4-B9A8-640F-62C6-5A273317B3A0}"/>
              </a:ext>
            </a:extLst>
          </p:cNvPr>
          <p:cNvSpPr txBox="1"/>
          <p:nvPr/>
        </p:nvSpPr>
        <p:spPr>
          <a:xfrm>
            <a:off x="5129037" y="3108538"/>
            <a:ext cx="5871410" cy="2308324"/>
          </a:xfrm>
          <a:prstGeom prst="rect">
            <a:avLst/>
          </a:prstGeom>
          <a:noFill/>
        </p:spPr>
        <p:txBody>
          <a:bodyPr wrap="square" rtlCol="0">
            <a:spAutoFit/>
          </a:bodyPr>
          <a:lstStyle/>
          <a:p>
            <a:pPr algn="ctr"/>
            <a:r>
              <a:rPr lang="en-GB" sz="4800" dirty="0">
                <a:latin typeface="Bahnschrift SemiBold" panose="020B0502040204020203" pitchFamily="34" charset="0"/>
              </a:rPr>
              <a:t>The Future Is Education And Involvement </a:t>
            </a:r>
          </a:p>
        </p:txBody>
      </p:sp>
    </p:spTree>
    <p:extLst>
      <p:ext uri="{BB962C8B-B14F-4D97-AF65-F5344CB8AC3E}">
        <p14:creationId xmlns:p14="http://schemas.microsoft.com/office/powerpoint/2010/main" val="2303295517"/>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13165-2106-72ED-F9C5-B87611C8B02D}"/>
              </a:ext>
            </a:extLst>
          </p:cNvPr>
          <p:cNvSpPr>
            <a:spLocks noGrp="1"/>
          </p:cNvSpPr>
          <p:nvPr>
            <p:ph type="title"/>
          </p:nvPr>
        </p:nvSpPr>
        <p:spPr>
          <a:ln>
            <a:solidFill>
              <a:schemeClr val="accent4">
                <a:lumMod val="20000"/>
                <a:lumOff val="80000"/>
              </a:schemeClr>
            </a:solidFill>
          </a:ln>
        </p:spPr>
        <p:txBody>
          <a:bodyPr/>
          <a:lstStyle/>
          <a:p>
            <a:pPr algn="ctr"/>
            <a:r>
              <a:rPr lang="en-GB" b="1" dirty="0">
                <a:solidFill>
                  <a:srgbClr val="00B050"/>
                </a:solidFill>
                <a:latin typeface="Bahnschrift SemiBold" panose="020B0502040204020203" pitchFamily="34" charset="0"/>
              </a:rPr>
              <a:t>Everyone should have a voice, feel involved and included</a:t>
            </a:r>
          </a:p>
        </p:txBody>
      </p:sp>
      <p:pic>
        <p:nvPicPr>
          <p:cNvPr id="5" name="Picture 4">
            <a:extLst>
              <a:ext uri="{FF2B5EF4-FFF2-40B4-BE49-F238E27FC236}">
                <a16:creationId xmlns:a16="http://schemas.microsoft.com/office/drawing/2014/main" id="{222DDEBF-909A-924B-F731-33398EF6D863}"/>
              </a:ext>
            </a:extLst>
          </p:cNvPr>
          <p:cNvPicPr>
            <a:picLocks noChangeAspect="1"/>
          </p:cNvPicPr>
          <p:nvPr/>
        </p:nvPicPr>
        <p:blipFill>
          <a:blip r:embed="rId3"/>
          <a:stretch>
            <a:fillRect/>
          </a:stretch>
        </p:blipFill>
        <p:spPr>
          <a:xfrm>
            <a:off x="5840127" y="1835606"/>
            <a:ext cx="3017782" cy="2632027"/>
          </a:xfrm>
          <a:prstGeom prst="rect">
            <a:avLst/>
          </a:prstGeom>
        </p:spPr>
      </p:pic>
      <p:pic>
        <p:nvPicPr>
          <p:cNvPr id="6" name="Picture 5">
            <a:extLst>
              <a:ext uri="{FF2B5EF4-FFF2-40B4-BE49-F238E27FC236}">
                <a16:creationId xmlns:a16="http://schemas.microsoft.com/office/drawing/2014/main" id="{027E332C-6004-BA76-C665-163BCA8730B7}"/>
              </a:ext>
            </a:extLst>
          </p:cNvPr>
          <p:cNvPicPr>
            <a:picLocks noChangeAspect="1"/>
          </p:cNvPicPr>
          <p:nvPr/>
        </p:nvPicPr>
        <p:blipFill>
          <a:blip r:embed="rId4"/>
          <a:stretch>
            <a:fillRect/>
          </a:stretch>
        </p:blipFill>
        <p:spPr>
          <a:xfrm>
            <a:off x="5806339" y="4207128"/>
            <a:ext cx="3017782" cy="1835055"/>
          </a:xfrm>
          <a:prstGeom prst="rect">
            <a:avLst/>
          </a:prstGeom>
        </p:spPr>
      </p:pic>
      <p:sp>
        <p:nvSpPr>
          <p:cNvPr id="9" name="Rectangle: Rounded Corners 8">
            <a:extLst>
              <a:ext uri="{FF2B5EF4-FFF2-40B4-BE49-F238E27FC236}">
                <a16:creationId xmlns:a16="http://schemas.microsoft.com/office/drawing/2014/main" id="{E83E64DF-CDAB-1D71-8E3E-B60BB0C2DF98}"/>
              </a:ext>
            </a:extLst>
          </p:cNvPr>
          <p:cNvSpPr/>
          <p:nvPr/>
        </p:nvSpPr>
        <p:spPr>
          <a:xfrm>
            <a:off x="325449" y="1835606"/>
            <a:ext cx="2436579" cy="2278001"/>
          </a:xfrm>
          <a:prstGeom prst="roundRect">
            <a:avLst/>
          </a:prstGeom>
          <a:blipFill dpi="0" rotWithShape="1">
            <a:blip r:embed="rId5">
              <a:extLst>
                <a:ext uri="{28A0092B-C50C-407E-A947-70E740481C1C}">
                  <a14:useLocalDpi xmlns:a14="http://schemas.microsoft.com/office/drawing/2010/main" val="0"/>
                </a:ext>
              </a:extLst>
            </a:blip>
            <a:srcRect/>
            <a:stretch>
              <a:fillRect/>
            </a:stretch>
          </a:blip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78250631-C088-4078-94B4-DA7884A81738}"/>
              </a:ext>
            </a:extLst>
          </p:cNvPr>
          <p:cNvSpPr txBox="1"/>
          <p:nvPr/>
        </p:nvSpPr>
        <p:spPr>
          <a:xfrm>
            <a:off x="32629" y="4258525"/>
            <a:ext cx="2729399" cy="1384995"/>
          </a:xfrm>
          <a:prstGeom prst="rect">
            <a:avLst/>
          </a:prstGeom>
          <a:noFill/>
        </p:spPr>
        <p:txBody>
          <a:bodyPr wrap="square" rtlCol="0">
            <a:spAutoFit/>
          </a:bodyPr>
          <a:lstStyle/>
          <a:p>
            <a:pPr algn="ctr"/>
            <a:r>
              <a:rPr lang="en-GB" sz="2800" dirty="0">
                <a:latin typeface="Bahnschrift SemiBold" panose="020B0502040204020203" pitchFamily="34" charset="0"/>
              </a:rPr>
              <a:t>Influencing policy changes and procedures</a:t>
            </a:r>
          </a:p>
        </p:txBody>
      </p:sp>
      <p:sp>
        <p:nvSpPr>
          <p:cNvPr id="11" name="Rectangle: Rounded Corners 10">
            <a:extLst>
              <a:ext uri="{FF2B5EF4-FFF2-40B4-BE49-F238E27FC236}">
                <a16:creationId xmlns:a16="http://schemas.microsoft.com/office/drawing/2014/main" id="{319E0120-0013-8638-192B-35D3D8B4C4F3}"/>
              </a:ext>
            </a:extLst>
          </p:cNvPr>
          <p:cNvSpPr/>
          <p:nvPr/>
        </p:nvSpPr>
        <p:spPr>
          <a:xfrm>
            <a:off x="3110728" y="1814543"/>
            <a:ext cx="2729399" cy="2320126"/>
          </a:xfrm>
          <a:prstGeom prst="roundRect">
            <a:avLst/>
          </a:prstGeom>
          <a:blipFill dpi="0" rotWithShape="1">
            <a:blip r:embed="rId6">
              <a:extLst>
                <a:ext uri="{28A0092B-C50C-407E-A947-70E740481C1C}">
                  <a14:useLocalDpi xmlns:a14="http://schemas.microsoft.com/office/drawing/2010/main" val="0"/>
                </a:ext>
              </a:extLst>
            </a:blip>
            <a:srcRect/>
            <a:stretch>
              <a:fillRect/>
            </a:stretch>
          </a:blip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TextBox 11">
            <a:extLst>
              <a:ext uri="{FF2B5EF4-FFF2-40B4-BE49-F238E27FC236}">
                <a16:creationId xmlns:a16="http://schemas.microsoft.com/office/drawing/2014/main" id="{152FB0EF-7494-2ED2-8F54-5E523E6B826A}"/>
              </a:ext>
            </a:extLst>
          </p:cNvPr>
          <p:cNvSpPr txBox="1"/>
          <p:nvPr/>
        </p:nvSpPr>
        <p:spPr>
          <a:xfrm>
            <a:off x="2535633" y="4279587"/>
            <a:ext cx="3304494" cy="2246769"/>
          </a:xfrm>
          <a:prstGeom prst="rect">
            <a:avLst/>
          </a:prstGeom>
          <a:noFill/>
        </p:spPr>
        <p:txBody>
          <a:bodyPr wrap="square" rtlCol="0">
            <a:spAutoFit/>
          </a:bodyPr>
          <a:lstStyle/>
          <a:p>
            <a:pPr algn="ctr"/>
            <a:r>
              <a:rPr lang="en-GB" sz="2800" dirty="0">
                <a:latin typeface="Bahnschrift SemiBold" panose="020B0502040204020203" pitchFamily="34" charset="0"/>
              </a:rPr>
              <a:t>Involved in care plans. Positive behaviour support plans (PBS) or  Carers Passports</a:t>
            </a:r>
          </a:p>
        </p:txBody>
      </p:sp>
      <p:sp>
        <p:nvSpPr>
          <p:cNvPr id="3" name="Rectangle: Rounded Corners 2">
            <a:extLst>
              <a:ext uri="{FF2B5EF4-FFF2-40B4-BE49-F238E27FC236}">
                <a16:creationId xmlns:a16="http://schemas.microsoft.com/office/drawing/2014/main" id="{B571D0DB-EA80-7370-6E04-996C16CC61D3}"/>
              </a:ext>
            </a:extLst>
          </p:cNvPr>
          <p:cNvSpPr/>
          <p:nvPr/>
        </p:nvSpPr>
        <p:spPr>
          <a:xfrm>
            <a:off x="9113782" y="1887002"/>
            <a:ext cx="2729399" cy="2320126"/>
          </a:xfrm>
          <a:prstGeom prst="roundRect">
            <a:avLst/>
          </a:prstGeom>
          <a:blipFill dpi="0" rotWithShape="1">
            <a:blip r:embed="rId7">
              <a:extLst>
                <a:ext uri="{28A0092B-C50C-407E-A947-70E740481C1C}">
                  <a14:useLocalDpi xmlns:a14="http://schemas.microsoft.com/office/drawing/2010/main" val="0"/>
                </a:ext>
              </a:extLst>
            </a:blip>
            <a:srcRect/>
            <a:stretch>
              <a:fillRect/>
            </a:stretch>
          </a:blip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CCE63E4A-84B6-9AEA-9C47-9328AF08E3D0}"/>
              </a:ext>
            </a:extLst>
          </p:cNvPr>
          <p:cNvSpPr txBox="1"/>
          <p:nvPr/>
        </p:nvSpPr>
        <p:spPr>
          <a:xfrm>
            <a:off x="9139033" y="4267608"/>
            <a:ext cx="2622832" cy="2246769"/>
          </a:xfrm>
          <a:prstGeom prst="rect">
            <a:avLst/>
          </a:prstGeom>
          <a:noFill/>
        </p:spPr>
        <p:txBody>
          <a:bodyPr wrap="square" rtlCol="0">
            <a:spAutoFit/>
          </a:bodyPr>
          <a:lstStyle/>
          <a:p>
            <a:pPr algn="ctr"/>
            <a:r>
              <a:rPr lang="en-GB" sz="2800" dirty="0">
                <a:latin typeface="Bahnschrift SemiBold" panose="020B0502040204020203" pitchFamily="34" charset="0"/>
              </a:rPr>
              <a:t>Families And Carers Groups In Each Service, Ward and Locality </a:t>
            </a:r>
          </a:p>
        </p:txBody>
      </p:sp>
    </p:spTree>
    <p:extLst>
      <p:ext uri="{BB962C8B-B14F-4D97-AF65-F5344CB8AC3E}">
        <p14:creationId xmlns:p14="http://schemas.microsoft.com/office/powerpoint/2010/main" val="1343494736"/>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Video 6" title="Question mark speech bubbles">
            <a:hlinkClick r:id="" action="ppaction://media"/>
            <a:extLst>
              <a:ext uri="{FF2B5EF4-FFF2-40B4-BE49-F238E27FC236}">
                <a16:creationId xmlns:a16="http://schemas.microsoft.com/office/drawing/2014/main" id="{081D980E-40F8-7EEF-DBFF-3F6F71BF1117}"/>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0" y="0"/>
            <a:ext cx="5662863" cy="6858000"/>
          </a:xfrm>
          <a:prstGeom prst="rect">
            <a:avLst/>
          </a:prstGeom>
        </p:spPr>
      </p:pic>
      <p:pic>
        <p:nvPicPr>
          <p:cNvPr id="9" name="Video 8" title="Child Wearing A Lightbulb">
            <a:hlinkClick r:id="" action="ppaction://media"/>
            <a:extLst>
              <a:ext uri="{FF2B5EF4-FFF2-40B4-BE49-F238E27FC236}">
                <a16:creationId xmlns:a16="http://schemas.microsoft.com/office/drawing/2014/main" id="{A32DC39F-82B4-938C-FBBD-4D000C799BEF}"/>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5662862" y="0"/>
            <a:ext cx="6529137" cy="6858000"/>
          </a:xfrm>
          <a:prstGeom prst="rect">
            <a:avLst/>
          </a:prstGeom>
        </p:spPr>
      </p:pic>
      <p:sp>
        <p:nvSpPr>
          <p:cNvPr id="10" name="TextBox 9">
            <a:extLst>
              <a:ext uri="{FF2B5EF4-FFF2-40B4-BE49-F238E27FC236}">
                <a16:creationId xmlns:a16="http://schemas.microsoft.com/office/drawing/2014/main" id="{AE2A84C7-A700-516E-E049-752868D24EAB}"/>
              </a:ext>
            </a:extLst>
          </p:cNvPr>
          <p:cNvSpPr txBox="1"/>
          <p:nvPr/>
        </p:nvSpPr>
        <p:spPr>
          <a:xfrm>
            <a:off x="1636292" y="5750004"/>
            <a:ext cx="8053137" cy="1107996"/>
          </a:xfrm>
          <a:prstGeom prst="rect">
            <a:avLst/>
          </a:prstGeom>
          <a:noFill/>
        </p:spPr>
        <p:txBody>
          <a:bodyPr wrap="square" rtlCol="0">
            <a:spAutoFit/>
          </a:bodyPr>
          <a:lstStyle/>
          <a:p>
            <a:r>
              <a:rPr lang="en-GB" sz="6600" dirty="0">
                <a:latin typeface="Bahnschrift SemiBold" panose="020B0502040204020203" pitchFamily="34" charset="0"/>
              </a:rPr>
              <a:t>Questions  </a:t>
            </a:r>
            <a:r>
              <a:rPr lang="en-GB" sz="6600" dirty="0">
                <a:solidFill>
                  <a:schemeClr val="bg1"/>
                </a:solidFill>
                <a:latin typeface="Bahnschrift SemiBold" panose="020B0502040204020203" pitchFamily="34" charset="0"/>
              </a:rPr>
              <a:t>or Ideas?</a:t>
            </a:r>
          </a:p>
        </p:txBody>
      </p:sp>
    </p:spTree>
    <p:extLst>
      <p:ext uri="{BB962C8B-B14F-4D97-AF65-F5344CB8AC3E}">
        <p14:creationId xmlns:p14="http://schemas.microsoft.com/office/powerpoint/2010/main" val="3394986207"/>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960" fill="hold"/>
                                        <p:tgtEl>
                                          <p:spTgt spid="9"/>
                                        </p:tgtEl>
                                      </p:cBhvr>
                                    </p:cmd>
                                  </p:childTnLst>
                                </p:cTn>
                              </p:par>
                              <p:par>
                                <p:cTn id="7" presetID="1" presetClass="mediacall" presetSubtype="0" fill="hold" nodeType="withEffect">
                                  <p:stCondLst>
                                    <p:cond delay="0"/>
                                  </p:stCondLst>
                                  <p:childTnLst>
                                    <p:cmd type="call" cmd="playFrom(0.0)">
                                      <p:cBhvr>
                                        <p:cTn id="8" dur="936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9" repeatCount="indefinite" fill="hold" display="0">
                  <p:stCondLst>
                    <p:cond delay="indefinite"/>
                  </p:stCondLst>
                </p:cTn>
                <p:tgtEl>
                  <p:spTgt spid="7"/>
                </p:tgtEl>
              </p:cMediaNode>
            </p:video>
            <p:seq concurrent="1" nextAc="seek">
              <p:cTn id="10" restart="whenNotActive" fill="hold" evtFilter="cancelBubble" nodeType="interactiveSeq">
                <p:stCondLst>
                  <p:cond evt="onClick" delay="0">
                    <p:tgtEl>
                      <p:spTgt spid="7"/>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7"/>
                                        </p:tgtEl>
                                      </p:cBhvr>
                                    </p:cmd>
                                  </p:childTnLst>
                                </p:cTn>
                              </p:par>
                            </p:childTnLst>
                          </p:cTn>
                        </p:par>
                      </p:childTnLst>
                    </p:cTn>
                  </p:par>
                </p:childTnLst>
              </p:cTn>
              <p:nextCondLst>
                <p:cond evt="onClick" delay="0">
                  <p:tgtEl>
                    <p:spTgt spid="7"/>
                  </p:tgtEl>
                </p:cond>
              </p:nextCondLst>
            </p:seq>
            <p:video>
              <p:cMediaNode vol="80000" mute="1">
                <p:cTn id="15" repeatCount="indefinite" fill="hold" display="0">
                  <p:stCondLst>
                    <p:cond delay="indefinite"/>
                  </p:stCondLst>
                </p:cTn>
                <p:tgtEl>
                  <p:spTgt spid="9"/>
                </p:tgtEl>
              </p:cMediaNode>
            </p:video>
            <p:seq concurrent="1" nextAc="seek">
              <p:cTn id="16" restart="whenNotActive" fill="hold" evtFilter="cancelBubble" nodeType="interactiveSeq">
                <p:stCondLst>
                  <p:cond evt="onClick" delay="0">
                    <p:tgtEl>
                      <p:spTgt spid="9"/>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6015D1F8647004A92DA652970A6AB7E" ma:contentTypeVersion="18" ma:contentTypeDescription="Create a new document." ma:contentTypeScope="" ma:versionID="18ffb276b2ea475dbd54fdae913d43d0">
  <xsd:schema xmlns:xsd="http://www.w3.org/2001/XMLSchema" xmlns:xs="http://www.w3.org/2001/XMLSchema" xmlns:p="http://schemas.microsoft.com/office/2006/metadata/properties" xmlns:ns1="http://schemas.microsoft.com/sharepoint/v3" xmlns:ns2="204c0b9e-ecb8-4366-9dc4-f3fd4f78f1c6" xmlns:ns3="58f7623f-e1ca-4e16-a2a3-0d629b2631e8" targetNamespace="http://schemas.microsoft.com/office/2006/metadata/properties" ma:root="true" ma:fieldsID="61e5a7840b370d2bd5c1b99f851f624d" ns1:_="" ns2:_="" ns3:_="">
    <xsd:import namespace="http://schemas.microsoft.com/sharepoint/v3"/>
    <xsd:import namespace="204c0b9e-ecb8-4366-9dc4-f3fd4f78f1c6"/>
    <xsd:import namespace="58f7623f-e1ca-4e16-a2a3-0d629b2631e8"/>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ServiceLocation" minOccurs="0"/>
                <xsd:element ref="ns3:SharedWithUsers" minOccurs="0"/>
                <xsd:element ref="ns3:SharedWithDetails" minOccurs="0"/>
                <xsd:element ref="ns2:MediaServiceAutoKeyPoints" minOccurs="0"/>
                <xsd:element ref="ns2:MediaServiceKeyPoints" minOccurs="0"/>
                <xsd:element ref="ns1:_ip_UnifiedCompliancePolicyProperties" minOccurs="0"/>
                <xsd:element ref="ns1:_ip_UnifiedCompliancePolicyUIAction" minOccurs="0"/>
                <xsd:element ref="ns2:MediaLengthInSeconds"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04c0b9e-ecb8-4366-9dc4-f3fd4f78f1c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2" nillable="true" ma:displayName="Length (seconds)" ma:internalName="MediaLengthInSeconds" ma:readOnly="true">
      <xsd:simpleType>
        <xsd:restriction base="dms:Unknown"/>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612f0454-6082-49d7-b32e-35d6b85bbae3"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58f7623f-e1ca-4e16-a2a3-0d629b2631e8"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TaxCatchAll" ma:index="25" nillable="true" ma:displayName="Taxonomy Catch All Column" ma:hidden="true" ma:list="{6cebf0ea-aa19-4a2c-bbd6-a6685e7a8bef}" ma:internalName="TaxCatchAll" ma:showField="CatchAllData" ma:web="58f7623f-e1ca-4e16-a2a3-0d629b2631e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lcf76f155ced4ddcb4097134ff3c332f xmlns="204c0b9e-ecb8-4366-9dc4-f3fd4f78f1c6">
      <Terms xmlns="http://schemas.microsoft.com/office/infopath/2007/PartnerControls"/>
    </lcf76f155ced4ddcb4097134ff3c332f>
    <_ip_UnifiedCompliancePolicyProperties xmlns="http://schemas.microsoft.com/sharepoint/v3" xsi:nil="true"/>
    <TaxCatchAll xmlns="58f7623f-e1ca-4e16-a2a3-0d629b2631e8" xsi:nil="true"/>
  </documentManagement>
</p:properties>
</file>

<file path=customXml/itemProps1.xml><?xml version="1.0" encoding="utf-8"?>
<ds:datastoreItem xmlns:ds="http://schemas.openxmlformats.org/officeDocument/2006/customXml" ds:itemID="{7D68543D-6593-45DE-BE70-7F5C7FB05792}"/>
</file>

<file path=customXml/itemProps2.xml><?xml version="1.0" encoding="utf-8"?>
<ds:datastoreItem xmlns:ds="http://schemas.openxmlformats.org/officeDocument/2006/customXml" ds:itemID="{F6311603-9C46-49CA-A09A-DA3E5DCCF966}"/>
</file>

<file path=customXml/itemProps3.xml><?xml version="1.0" encoding="utf-8"?>
<ds:datastoreItem xmlns:ds="http://schemas.openxmlformats.org/officeDocument/2006/customXml" ds:itemID="{6950E4E4-E24A-42C2-89C8-E88FBBFECC4E}"/>
</file>

<file path=docProps/app.xml><?xml version="1.0" encoding="utf-8"?>
<Properties xmlns="http://schemas.openxmlformats.org/officeDocument/2006/extended-properties" xmlns:vt="http://schemas.openxmlformats.org/officeDocument/2006/docPropsVTypes">
  <TotalTime>676</TotalTime>
  <Words>623</Words>
  <Application>Microsoft Office PowerPoint</Application>
  <PresentationFormat>Widescreen</PresentationFormat>
  <Paragraphs>88</Paragraphs>
  <Slides>24</Slides>
  <Notes>1</Notes>
  <HiddenSlides>0</HiddenSlides>
  <MMClips>9</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Arial</vt:lpstr>
      <vt:lpstr>Bahnschrift SemiBold</vt:lpstr>
      <vt:lpstr>Bahnschrift SemiBold SemiConden</vt:lpstr>
      <vt:lpstr>Calibri</vt:lpstr>
      <vt:lpstr>Calibri Light</vt:lpstr>
      <vt:lpstr>Comic Sans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Person With Lived Experience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Families And Carers </vt:lpstr>
      <vt:lpstr>PowerPoint Presentation</vt:lpstr>
      <vt:lpstr>Everyone should have a voice, feel involved and included</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DICKINSON, James (ROTHERHAM DONCASTER AND SOUTH HUMBER NHS FOUNDATION TRUST)</dc:creator>
  <cp:lastModifiedBy>Saiqa Akhtar</cp:lastModifiedBy>
  <cp:revision>8</cp:revision>
  <dcterms:created xsi:type="dcterms:W3CDTF">2022-09-13T08:35:36Z</dcterms:created>
  <dcterms:modified xsi:type="dcterms:W3CDTF">2022-09-20T14:03:12Z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bd238a98-5de3-4afa-b492-e6339810853c_Enabled">
    <vt:lpwstr>True</vt:lpwstr>
  </property>
  <property fmtid="{D5CDD505-2E9C-101B-9397-08002B2CF9AE}" pid="3" name="MSIP_Label_bd238a98-5de3-4afa-b492-e6339810853c_SiteId">
    <vt:lpwstr>75aac48a-29ab-4230-adac-69d3e7ed3e77</vt:lpwstr>
  </property>
  <property fmtid="{D5CDD505-2E9C-101B-9397-08002B2CF9AE}" pid="4" name="MSIP_Label_bd238a98-5de3-4afa-b492-e6339810853c_Owner">
    <vt:lpwstr>Saiqa.Akhtar@rcpsych.ac.uk</vt:lpwstr>
  </property>
  <property fmtid="{D5CDD505-2E9C-101B-9397-08002B2CF9AE}" pid="5" name="MSIP_Label_bd238a98-5de3-4afa-b492-e6339810853c_SetDate">
    <vt:lpwstr>2022-09-20T14:00:46.8763524Z</vt:lpwstr>
  </property>
  <property fmtid="{D5CDD505-2E9C-101B-9397-08002B2CF9AE}" pid="6" name="MSIP_Label_bd238a98-5de3-4afa-b492-e6339810853c_Name">
    <vt:lpwstr>General</vt:lpwstr>
  </property>
  <property fmtid="{D5CDD505-2E9C-101B-9397-08002B2CF9AE}" pid="7" name="MSIP_Label_bd238a98-5de3-4afa-b492-e6339810853c_Application">
    <vt:lpwstr>Microsoft Azure Information Protection</vt:lpwstr>
  </property>
  <property fmtid="{D5CDD505-2E9C-101B-9397-08002B2CF9AE}" pid="8" name="MSIP_Label_bd238a98-5de3-4afa-b492-e6339810853c_ActionId">
    <vt:lpwstr>aa6e31e8-abcd-430f-8b74-c743cf172ae2</vt:lpwstr>
  </property>
  <property fmtid="{D5CDD505-2E9C-101B-9397-08002B2CF9AE}" pid="9" name="MSIP_Label_bd238a98-5de3-4afa-b492-e6339810853c_Extended_MSFT_Method">
    <vt:lpwstr>Automatic</vt:lpwstr>
  </property>
  <property fmtid="{D5CDD505-2E9C-101B-9397-08002B2CF9AE}" pid="10" name="Sensitivity">
    <vt:lpwstr>General</vt:lpwstr>
  </property>
  <property fmtid="{D5CDD505-2E9C-101B-9397-08002B2CF9AE}" pid="11" name="ContentTypeId">
    <vt:lpwstr>0x010100D6015D1F8647004A92DA652970A6AB7E</vt:lpwstr>
  </property>
</Properties>
</file>