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5" d="100"/>
          <a:sy n="65" d="100"/>
        </p:scale>
        <p:origin x="6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F0F07-2F2B-4FC1-B147-F5F64476F1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7DC447D-F079-4FC2-B795-77F60F05EB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C1F7DCE-F17F-4815-B4B7-424D9AF00D9D}"/>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5" name="Footer Placeholder 4">
            <a:extLst>
              <a:ext uri="{FF2B5EF4-FFF2-40B4-BE49-F238E27FC236}">
                <a16:creationId xmlns:a16="http://schemas.microsoft.com/office/drawing/2014/main" id="{6A445B8B-4E8B-4CD5-86B2-01ABA99456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4DA399-3B2F-4629-99D9-17E26FA62D32}"/>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2409495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6818F-293D-435A-9C29-E06D6C1A1C4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AA758-14A7-4444-A85C-968C7AAC89B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373573-7407-41A2-BFA1-015CFA5AD1BF}"/>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5" name="Footer Placeholder 4">
            <a:extLst>
              <a:ext uri="{FF2B5EF4-FFF2-40B4-BE49-F238E27FC236}">
                <a16:creationId xmlns:a16="http://schemas.microsoft.com/office/drawing/2014/main" id="{7BAA557F-9CE4-4F0E-B852-B36B11C0FA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651A3A-D6D5-4709-9A83-656577EAD7ED}"/>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2471804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CE6328-50EC-4D6D-A341-DD72583C92E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102775A-516B-45DF-8D0C-7EF3966C6CB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C1155B-0695-4039-A393-589031DEA687}"/>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5" name="Footer Placeholder 4">
            <a:extLst>
              <a:ext uri="{FF2B5EF4-FFF2-40B4-BE49-F238E27FC236}">
                <a16:creationId xmlns:a16="http://schemas.microsoft.com/office/drawing/2014/main" id="{A86C7700-7063-4C03-909F-DDA10E47A0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E0921A-4BF5-4A5B-A9DC-A9580BB17C5D}"/>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2769501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140B4-B921-4A4E-854A-B10B76ECB1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23F1CD-7DCC-4362-AB1D-40F6AEDD54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77DB0E-0FBF-4F10-9E16-D279ABEE5D02}"/>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5" name="Footer Placeholder 4">
            <a:extLst>
              <a:ext uri="{FF2B5EF4-FFF2-40B4-BE49-F238E27FC236}">
                <a16:creationId xmlns:a16="http://schemas.microsoft.com/office/drawing/2014/main" id="{39ECE4B4-ED86-42B3-B9BA-EAF6670A17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00580B-B16E-4112-AC95-018E929829E1}"/>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4062239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3078F-89B5-4194-8F54-2A26F3D033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3231B5F-31FB-4535-97E3-E38AC9D980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81C1659-3028-4A8F-A4B5-2CD400B7335A}"/>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5" name="Footer Placeholder 4">
            <a:extLst>
              <a:ext uri="{FF2B5EF4-FFF2-40B4-BE49-F238E27FC236}">
                <a16:creationId xmlns:a16="http://schemas.microsoft.com/office/drawing/2014/main" id="{7EB3E8AB-D42A-4870-806A-A46671AE22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06E304-3BFC-4975-B386-748679BC3DCC}"/>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63061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0DD07-C7B5-42A6-9A78-D5A76885120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146902-D2EB-4DBA-9CAC-458A364E58A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B6CA4E-215E-4D4E-BAF8-DD618AE0C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14813EE-4422-479E-B138-14D50904FE1C}"/>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6" name="Footer Placeholder 5">
            <a:extLst>
              <a:ext uri="{FF2B5EF4-FFF2-40B4-BE49-F238E27FC236}">
                <a16:creationId xmlns:a16="http://schemas.microsoft.com/office/drawing/2014/main" id="{2C1CED94-57BB-46C0-B5DE-C2C26075B6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D4C122-2C40-4359-8484-D72022B8FF04}"/>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3583790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1C018-BB14-4FE1-9E3D-5D200547A75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A1920D-A7BA-446E-86A2-A37DA12D5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764971C-42C7-4F93-8392-96CE9F74708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35D1E98-2A4E-4436-A36A-B336A12A7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BB60072-B271-4ED6-8216-0C07C7F9C28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739A5A4-F97A-404B-8AE5-8C5B85F9171E}"/>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8" name="Footer Placeholder 7">
            <a:extLst>
              <a:ext uri="{FF2B5EF4-FFF2-40B4-BE49-F238E27FC236}">
                <a16:creationId xmlns:a16="http://schemas.microsoft.com/office/drawing/2014/main" id="{7977D91D-CE7D-41BF-AE24-FDE53FB978C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23E288F-E143-4065-AB7F-DC26C28D0FEA}"/>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2940283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9C7AA-6F32-47CD-A6E0-E396ABE0C1B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79605F1-2A28-4CDC-A9A8-56F9DFBEB895}"/>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4" name="Footer Placeholder 3">
            <a:extLst>
              <a:ext uri="{FF2B5EF4-FFF2-40B4-BE49-F238E27FC236}">
                <a16:creationId xmlns:a16="http://schemas.microsoft.com/office/drawing/2014/main" id="{A6A35072-B8D3-4F16-A0C5-59422B17A22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79031A7-B7CA-4690-9C74-9CAF711060A9}"/>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240436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9A5A8E-EEAC-49CA-A67B-5A8AD7B81D35}"/>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3" name="Footer Placeholder 2">
            <a:extLst>
              <a:ext uri="{FF2B5EF4-FFF2-40B4-BE49-F238E27FC236}">
                <a16:creationId xmlns:a16="http://schemas.microsoft.com/office/drawing/2014/main" id="{8CA0F753-F5FE-4923-8A7E-682483BF05D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6EE64FA-DA33-4F26-9AF7-E146900C89DC}"/>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238332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99638-43BB-4C35-AEBD-9F29C664A2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438C393-266B-46E9-918A-9919578FEA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550813F-B1F7-45E0-9268-D06C777E8E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39126A-3D23-4A9C-9093-07142EF7E741}"/>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6" name="Footer Placeholder 5">
            <a:extLst>
              <a:ext uri="{FF2B5EF4-FFF2-40B4-BE49-F238E27FC236}">
                <a16:creationId xmlns:a16="http://schemas.microsoft.com/office/drawing/2014/main" id="{B59C9F8B-E966-47FE-AE65-3480598E5A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3D600B-0F9E-4605-B60B-631302EDDAC6}"/>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426443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8E3E4-F9D0-495B-B949-6598AF86A7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68F496-1024-4C4E-8217-0F8517C833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6A5C2FD-5A05-4BC1-A37A-8E1BA3F9F7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4D02313-FDE4-4E14-B7B0-8C6DAEDDD1BE}"/>
              </a:ext>
            </a:extLst>
          </p:cNvPr>
          <p:cNvSpPr>
            <a:spLocks noGrp="1"/>
          </p:cNvSpPr>
          <p:nvPr>
            <p:ph type="dt" sz="half" idx="10"/>
          </p:nvPr>
        </p:nvSpPr>
        <p:spPr/>
        <p:txBody>
          <a:bodyPr/>
          <a:lstStyle/>
          <a:p>
            <a:fld id="{622B39ED-94B5-4CB7-9BB6-721FB07DAA9C}" type="datetimeFigureOut">
              <a:rPr lang="en-GB" smtClean="0"/>
              <a:t>09/03/2021</a:t>
            </a:fld>
            <a:endParaRPr lang="en-GB"/>
          </a:p>
        </p:txBody>
      </p:sp>
      <p:sp>
        <p:nvSpPr>
          <p:cNvPr id="6" name="Footer Placeholder 5">
            <a:extLst>
              <a:ext uri="{FF2B5EF4-FFF2-40B4-BE49-F238E27FC236}">
                <a16:creationId xmlns:a16="http://schemas.microsoft.com/office/drawing/2014/main" id="{D8539139-F596-4F7F-ADB5-B9010E5617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82BE8E-C104-474C-84A2-4A0C08A6869E}"/>
              </a:ext>
            </a:extLst>
          </p:cNvPr>
          <p:cNvSpPr>
            <a:spLocks noGrp="1"/>
          </p:cNvSpPr>
          <p:nvPr>
            <p:ph type="sldNum" sz="quarter" idx="12"/>
          </p:nvPr>
        </p:nvSpPr>
        <p:spPr/>
        <p:txBody>
          <a:bodyPr/>
          <a:lstStyle/>
          <a:p>
            <a:fld id="{6470604E-422E-43E8-92C2-FB1B1EDD6F15}" type="slidenum">
              <a:rPr lang="en-GB" smtClean="0"/>
              <a:t>‹#›</a:t>
            </a:fld>
            <a:endParaRPr lang="en-GB"/>
          </a:p>
        </p:txBody>
      </p:sp>
    </p:spTree>
    <p:extLst>
      <p:ext uri="{BB962C8B-B14F-4D97-AF65-F5344CB8AC3E}">
        <p14:creationId xmlns:p14="http://schemas.microsoft.com/office/powerpoint/2010/main" val="566312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680A70-1E05-4573-B102-B6DCB71554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9CE7C6-D4F2-4B22-A355-099DAC7D87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AA56D2-6FCB-4BDA-A152-E7E76CB8D8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B39ED-94B5-4CB7-9BB6-721FB07DAA9C}" type="datetimeFigureOut">
              <a:rPr lang="en-GB" smtClean="0"/>
              <a:t>09/03/2021</a:t>
            </a:fld>
            <a:endParaRPr lang="en-GB"/>
          </a:p>
        </p:txBody>
      </p:sp>
      <p:sp>
        <p:nvSpPr>
          <p:cNvPr id="5" name="Footer Placeholder 4">
            <a:extLst>
              <a:ext uri="{FF2B5EF4-FFF2-40B4-BE49-F238E27FC236}">
                <a16:creationId xmlns:a16="http://schemas.microsoft.com/office/drawing/2014/main" id="{B3E94FC0-66D3-4380-AF25-7C58E717A7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47249A7-01F9-4CA7-8EFA-0B5A43CB08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70604E-422E-43E8-92C2-FB1B1EDD6F15}" type="slidenum">
              <a:rPr lang="en-GB" smtClean="0"/>
              <a:t>‹#›</a:t>
            </a:fld>
            <a:endParaRPr lang="en-GB"/>
          </a:p>
        </p:txBody>
      </p:sp>
    </p:spTree>
    <p:extLst>
      <p:ext uri="{BB962C8B-B14F-4D97-AF65-F5344CB8AC3E}">
        <p14:creationId xmlns:p14="http://schemas.microsoft.com/office/powerpoint/2010/main" val="893872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26134F-BF89-4FC1-AABB-626EEDCA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9A5552B8-5729-4CE5-8814-DE8710A9ABE2}"/>
              </a:ext>
            </a:extLst>
          </p:cNvPr>
          <p:cNvSpPr txBox="1"/>
          <p:nvPr/>
        </p:nvSpPr>
        <p:spPr>
          <a:xfrm>
            <a:off x="5363851" y="2767280"/>
            <a:ext cx="4572000" cy="1323439"/>
          </a:xfrm>
          <a:prstGeom prst="rect">
            <a:avLst/>
          </a:prstGeom>
          <a:noFill/>
        </p:spPr>
        <p:txBody>
          <a:bodyPr wrap="square" rtlCol="0">
            <a:spAutoFit/>
          </a:bodyPr>
          <a:lstStyle/>
          <a:p>
            <a:r>
              <a:rPr lang="en-GB" sz="4800" b="1" dirty="0">
                <a:solidFill>
                  <a:srgbClr val="0069B4"/>
                </a:solidFill>
                <a:latin typeface="Arial" panose="020B0604020202020204" pitchFamily="34" charset="0"/>
                <a:cs typeface="Arial" panose="020B0604020202020204" pitchFamily="34" charset="0"/>
              </a:rPr>
              <a:t>Forest Close  </a:t>
            </a:r>
          </a:p>
          <a:p>
            <a:r>
              <a:rPr lang="en-GB" sz="3200" dirty="0">
                <a:solidFill>
                  <a:schemeClr val="tx1">
                    <a:lumMod val="50000"/>
                    <a:lumOff val="50000"/>
                  </a:schemeClr>
                </a:solidFill>
                <a:latin typeface="Arial" panose="020B0604020202020204" pitchFamily="34" charset="0"/>
                <a:cs typeface="Arial" panose="020B0604020202020204" pitchFamily="34" charset="0"/>
              </a:rPr>
              <a:t>Sexual Safety Survey </a:t>
            </a:r>
          </a:p>
        </p:txBody>
      </p:sp>
      <p:pic>
        <p:nvPicPr>
          <p:cNvPr id="7" name="Picture 6">
            <a:extLst>
              <a:ext uri="{FF2B5EF4-FFF2-40B4-BE49-F238E27FC236}">
                <a16:creationId xmlns:a16="http://schemas.microsoft.com/office/drawing/2014/main" id="{1E422372-1C3D-4114-A65F-87BDE096423C}"/>
              </a:ext>
            </a:extLst>
          </p:cNvPr>
          <p:cNvPicPr>
            <a:picLocks noChangeAspect="1"/>
          </p:cNvPicPr>
          <p:nvPr/>
        </p:nvPicPr>
        <p:blipFill>
          <a:blip r:embed="rId3"/>
          <a:stretch>
            <a:fillRect/>
          </a:stretch>
        </p:blipFill>
        <p:spPr>
          <a:xfrm>
            <a:off x="4787226" y="3201998"/>
            <a:ext cx="454002" cy="454002"/>
          </a:xfrm>
          <a:prstGeom prst="rect">
            <a:avLst/>
          </a:prstGeom>
        </p:spPr>
      </p:pic>
      <p:sp>
        <p:nvSpPr>
          <p:cNvPr id="2" name="TextBox 1">
            <a:extLst>
              <a:ext uri="{FF2B5EF4-FFF2-40B4-BE49-F238E27FC236}">
                <a16:creationId xmlns:a16="http://schemas.microsoft.com/office/drawing/2014/main" id="{62E8C160-BF53-49D1-A1D7-6ED505693F3C}"/>
              </a:ext>
            </a:extLst>
          </p:cNvPr>
          <p:cNvSpPr txBox="1"/>
          <p:nvPr/>
        </p:nvSpPr>
        <p:spPr>
          <a:xfrm>
            <a:off x="5363851" y="4501662"/>
            <a:ext cx="4835769" cy="369332"/>
          </a:xfrm>
          <a:prstGeom prst="rect">
            <a:avLst/>
          </a:prstGeom>
          <a:noFill/>
        </p:spPr>
        <p:txBody>
          <a:bodyPr wrap="square" rtlCol="0">
            <a:spAutoFit/>
          </a:bodyPr>
          <a:lstStyle/>
          <a:p>
            <a:r>
              <a:rPr lang="en-GB" dirty="0"/>
              <a:t>Developed by the project team at Forest Close</a:t>
            </a:r>
          </a:p>
        </p:txBody>
      </p:sp>
    </p:spTree>
    <p:extLst>
      <p:ext uri="{BB962C8B-B14F-4D97-AF65-F5344CB8AC3E}">
        <p14:creationId xmlns:p14="http://schemas.microsoft.com/office/powerpoint/2010/main" val="1042793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D2CDC9A-9BE7-498F-9236-2C0888292E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0893BB57-D66E-41E1-84E0-A15DACB4B510}"/>
              </a:ext>
            </a:extLst>
          </p:cNvPr>
          <p:cNvSpPr txBox="1"/>
          <p:nvPr/>
        </p:nvSpPr>
        <p:spPr>
          <a:xfrm>
            <a:off x="1300436" y="2191091"/>
            <a:ext cx="8913777" cy="1323439"/>
          </a:xfrm>
          <a:prstGeom prst="rect">
            <a:avLst/>
          </a:prstGeom>
          <a:noFill/>
        </p:spPr>
        <p:txBody>
          <a:bodyPr wrap="square" rtlCol="0">
            <a:spAutoFit/>
          </a:bodyPr>
          <a:lstStyle/>
          <a:p>
            <a:r>
              <a:rPr lang="en-GB" sz="4800" b="1" dirty="0">
                <a:solidFill>
                  <a:srgbClr val="0069B4"/>
                </a:solidFill>
                <a:latin typeface="Arial" panose="020B0604020202020204" pitchFamily="34" charset="0"/>
                <a:cs typeface="Arial" panose="020B0604020202020204" pitchFamily="34" charset="0"/>
              </a:rPr>
              <a:t>Introduction </a:t>
            </a:r>
          </a:p>
          <a:p>
            <a:r>
              <a:rPr lang="en-GB" sz="3200" dirty="0">
                <a:solidFill>
                  <a:schemeClr val="tx1">
                    <a:lumMod val="50000"/>
                    <a:lumOff val="50000"/>
                  </a:schemeClr>
                </a:solidFill>
                <a:latin typeface="Arial" panose="020B0604020202020204" pitchFamily="34" charset="0"/>
                <a:cs typeface="Arial" panose="020B0604020202020204" pitchFamily="34" charset="0"/>
              </a:rPr>
              <a:t> </a:t>
            </a:r>
          </a:p>
        </p:txBody>
      </p:sp>
      <p:pic>
        <p:nvPicPr>
          <p:cNvPr id="7" name="Picture 6">
            <a:extLst>
              <a:ext uri="{FF2B5EF4-FFF2-40B4-BE49-F238E27FC236}">
                <a16:creationId xmlns:a16="http://schemas.microsoft.com/office/drawing/2014/main" id="{E97320F6-51AC-4087-9307-BB41CF26D7A5}"/>
              </a:ext>
            </a:extLst>
          </p:cNvPr>
          <p:cNvPicPr>
            <a:picLocks noChangeAspect="1"/>
          </p:cNvPicPr>
          <p:nvPr/>
        </p:nvPicPr>
        <p:blipFill>
          <a:blip r:embed="rId3"/>
          <a:stretch>
            <a:fillRect/>
          </a:stretch>
        </p:blipFill>
        <p:spPr>
          <a:xfrm>
            <a:off x="662266" y="2318078"/>
            <a:ext cx="454002" cy="454002"/>
          </a:xfrm>
          <a:prstGeom prst="rect">
            <a:avLst/>
          </a:prstGeom>
        </p:spPr>
      </p:pic>
      <p:sp>
        <p:nvSpPr>
          <p:cNvPr id="2" name="Rectangle 1">
            <a:extLst>
              <a:ext uri="{FF2B5EF4-FFF2-40B4-BE49-F238E27FC236}">
                <a16:creationId xmlns:a16="http://schemas.microsoft.com/office/drawing/2014/main" id="{BCC28392-6D04-4DF9-BF3A-BB093863DA2D}"/>
              </a:ext>
            </a:extLst>
          </p:cNvPr>
          <p:cNvSpPr/>
          <p:nvPr/>
        </p:nvSpPr>
        <p:spPr>
          <a:xfrm>
            <a:off x="1300436" y="3370543"/>
            <a:ext cx="9591128" cy="1984902"/>
          </a:xfrm>
          <a:prstGeom prst="rect">
            <a:avLst/>
          </a:prstGeom>
        </p:spPr>
        <p:txBody>
          <a:bodyPr wrap="square">
            <a:spAutoFit/>
          </a:bodyPr>
          <a:lstStyle/>
          <a:p>
            <a:pPr>
              <a:lnSpc>
                <a:spcPct val="115000"/>
              </a:lnSpc>
              <a:spcAft>
                <a:spcPts val="0"/>
              </a:spcAft>
            </a:pPr>
            <a:r>
              <a:rPr lang="en-US" dirty="0">
                <a:solidFill>
                  <a:schemeClr val="tx2"/>
                </a:solidFill>
                <a:ea typeface="Times New Roman" panose="02020603050405020304" pitchFamily="18" charset="0"/>
                <a:cs typeface="Times New Roman" panose="02020603050405020304" pitchFamily="18" charset="0"/>
              </a:rPr>
              <a:t>We have recently started a project on Forest Close looking at sexual safety, health and relationships.  It’s really important that everyone connects to this work and is able to shape where this goes and how it develops.  Please spend a few minutes answering the following short questions.  In addition to these we will also hold a discussion at the team meetings in December where we can build on this further.  In your responses, please don't share any details of individuals involved.  The survey is completely anonymous so please answer honestly and openly. </a:t>
            </a:r>
            <a:endParaRPr lang="en-GB" dirty="0">
              <a:solidFill>
                <a:schemeClr val="tx2"/>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2061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5F77C6B-4820-46A3-8CF8-8BAEB283BB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FD409B63-9E77-43C1-A72B-2FABF8095B98}"/>
              </a:ext>
            </a:extLst>
          </p:cNvPr>
          <p:cNvPicPr>
            <a:picLocks noChangeAspect="1"/>
          </p:cNvPicPr>
          <p:nvPr/>
        </p:nvPicPr>
        <p:blipFill>
          <a:blip r:embed="rId3"/>
          <a:stretch>
            <a:fillRect/>
          </a:stretch>
        </p:blipFill>
        <p:spPr>
          <a:xfrm>
            <a:off x="707769" y="784138"/>
            <a:ext cx="454002" cy="454002"/>
          </a:xfrm>
          <a:prstGeom prst="rect">
            <a:avLst/>
          </a:prstGeom>
        </p:spPr>
      </p:pic>
      <p:sp>
        <p:nvSpPr>
          <p:cNvPr id="2" name="Rectangle 1">
            <a:extLst>
              <a:ext uri="{FF2B5EF4-FFF2-40B4-BE49-F238E27FC236}">
                <a16:creationId xmlns:a16="http://schemas.microsoft.com/office/drawing/2014/main" id="{41C5AC8B-612F-437B-8570-BCB4E53279E3}"/>
              </a:ext>
            </a:extLst>
          </p:cNvPr>
          <p:cNvSpPr/>
          <p:nvPr/>
        </p:nvSpPr>
        <p:spPr>
          <a:xfrm>
            <a:off x="1280747" y="682864"/>
            <a:ext cx="9665676" cy="2321405"/>
          </a:xfrm>
          <a:prstGeom prst="rect">
            <a:avLst/>
          </a:prstGeom>
        </p:spPr>
        <p:txBody>
          <a:bodyPr wrap="square">
            <a:spAutoFit/>
          </a:bodyPr>
          <a:lstStyle/>
          <a:p>
            <a:pPr>
              <a:lnSpc>
                <a:spcPct val="115000"/>
              </a:lnSpc>
              <a:spcAft>
                <a:spcPts val="0"/>
              </a:spcAft>
            </a:pPr>
            <a:r>
              <a:rPr lang="en-US" sz="3200" b="1" dirty="0">
                <a:solidFill>
                  <a:schemeClr val="tx2"/>
                </a:solidFill>
                <a:ea typeface="Times New Roman" panose="02020603050405020304" pitchFamily="18" charset="0"/>
                <a:cs typeface="Times New Roman" panose="02020603050405020304" pitchFamily="18" charset="0"/>
              </a:rPr>
              <a:t>Question 1:</a:t>
            </a:r>
          </a:p>
          <a:p>
            <a:pPr>
              <a:lnSpc>
                <a:spcPct val="115000"/>
              </a:lnSpc>
              <a:spcAft>
                <a:spcPts val="0"/>
              </a:spcAft>
            </a:pPr>
            <a:endParaRPr lang="en-US" sz="2400" dirty="0">
              <a:solidFill>
                <a:schemeClr val="tx2"/>
              </a:solidFill>
              <a:ea typeface="Times New Roman" panose="02020603050405020304" pitchFamily="18" charset="0"/>
              <a:cs typeface="Times New Roman" panose="02020603050405020304" pitchFamily="18" charset="0"/>
            </a:endParaRPr>
          </a:p>
          <a:p>
            <a:pPr>
              <a:lnSpc>
                <a:spcPct val="115000"/>
              </a:lnSpc>
              <a:spcAft>
                <a:spcPts val="0"/>
              </a:spcAft>
            </a:pPr>
            <a:r>
              <a:rPr lang="en-US" sz="2400" dirty="0">
                <a:solidFill>
                  <a:schemeClr val="tx2"/>
                </a:solidFill>
                <a:ea typeface="Times New Roman" panose="02020603050405020304" pitchFamily="18" charset="0"/>
                <a:cs typeface="Times New Roman" panose="02020603050405020304" pitchFamily="18" charset="0"/>
              </a:rPr>
              <a:t>Using the following scale, please rate how confident do you feel about talking to service users about sexual safety, sexual health and relationships?</a:t>
            </a:r>
            <a:endParaRPr lang="en-GB" sz="2400" dirty="0">
              <a:solidFill>
                <a:schemeClr val="tx2"/>
              </a:solidFill>
              <a:ea typeface="Times New Roman" panose="02020603050405020304" pitchFamily="18" charset="0"/>
              <a:cs typeface="Times New Roman" panose="02020603050405020304" pitchFamily="18" charset="0"/>
            </a:endParaRPr>
          </a:p>
          <a:p>
            <a:pPr>
              <a:lnSpc>
                <a:spcPct val="115000"/>
              </a:lnSpc>
              <a:spcAft>
                <a:spcPts val="0"/>
              </a:spcAft>
            </a:pPr>
            <a:r>
              <a:rPr lang="en-US" sz="2400" dirty="0">
                <a:latin typeface="Arial" panose="020B0604020202020204" pitchFamily="34" charset="0"/>
                <a:ea typeface="Times New Roman" panose="02020603050405020304" pitchFamily="18" charset="0"/>
                <a:cs typeface="Times New Roman" panose="02020603050405020304" pitchFamily="18" charset="0"/>
              </a:rPr>
              <a:t> </a:t>
            </a:r>
            <a:endParaRPr lang="en-GB" sz="2400" dirty="0">
              <a:latin typeface="Arial" panose="020B0604020202020204" pitchFamily="34" charset="0"/>
              <a:ea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1B0E7108-0798-4C4B-BD06-A1529900C6FD}"/>
              </a:ext>
            </a:extLst>
          </p:cNvPr>
          <p:cNvPicPr>
            <a:picLocks noChangeAspect="1"/>
          </p:cNvPicPr>
          <p:nvPr/>
        </p:nvPicPr>
        <p:blipFill>
          <a:blip r:embed="rId4"/>
          <a:stretch>
            <a:fillRect/>
          </a:stretch>
        </p:blipFill>
        <p:spPr>
          <a:xfrm>
            <a:off x="1372786" y="2891353"/>
            <a:ext cx="9008489" cy="259605"/>
          </a:xfrm>
          <a:prstGeom prst="rect">
            <a:avLst/>
          </a:prstGeom>
        </p:spPr>
      </p:pic>
      <p:sp>
        <p:nvSpPr>
          <p:cNvPr id="12" name="Rectangle 11">
            <a:extLst>
              <a:ext uri="{FF2B5EF4-FFF2-40B4-BE49-F238E27FC236}">
                <a16:creationId xmlns:a16="http://schemas.microsoft.com/office/drawing/2014/main" id="{C26FFFC7-5BE9-4A9D-966B-E894A293DC9C}"/>
              </a:ext>
            </a:extLst>
          </p:cNvPr>
          <p:cNvSpPr/>
          <p:nvPr/>
        </p:nvSpPr>
        <p:spPr>
          <a:xfrm>
            <a:off x="1398079" y="3150958"/>
            <a:ext cx="825291" cy="430887"/>
          </a:xfrm>
          <a:prstGeom prst="rect">
            <a:avLst/>
          </a:prstGeom>
        </p:spPr>
        <p:txBody>
          <a:bodyPr wrap="square">
            <a:spAutoFit/>
          </a:bodyPr>
          <a:lstStyle/>
          <a:p>
            <a:pPr algn="ctr"/>
            <a:r>
              <a:rPr lang="en-US" sz="1100" dirty="0">
                <a:solidFill>
                  <a:schemeClr val="tx2"/>
                </a:solidFill>
                <a:ea typeface="Times New Roman" panose="02020603050405020304" pitchFamily="18" charset="0"/>
                <a:cs typeface="Times New Roman" panose="02020603050405020304" pitchFamily="18" charset="0"/>
              </a:rPr>
              <a:t>I have no confidence</a:t>
            </a:r>
            <a:endParaRPr lang="en-GB" sz="1100" dirty="0"/>
          </a:p>
        </p:txBody>
      </p:sp>
      <p:sp>
        <p:nvSpPr>
          <p:cNvPr id="13" name="Rectangle 12">
            <a:extLst>
              <a:ext uri="{FF2B5EF4-FFF2-40B4-BE49-F238E27FC236}">
                <a16:creationId xmlns:a16="http://schemas.microsoft.com/office/drawing/2014/main" id="{78F4EBB9-7B97-419F-B8B3-6D44BE6D974C}"/>
              </a:ext>
            </a:extLst>
          </p:cNvPr>
          <p:cNvSpPr/>
          <p:nvPr/>
        </p:nvSpPr>
        <p:spPr>
          <a:xfrm>
            <a:off x="9437179" y="3150957"/>
            <a:ext cx="1034459" cy="430887"/>
          </a:xfrm>
          <a:prstGeom prst="rect">
            <a:avLst/>
          </a:prstGeom>
        </p:spPr>
        <p:txBody>
          <a:bodyPr wrap="square">
            <a:spAutoFit/>
          </a:bodyPr>
          <a:lstStyle/>
          <a:p>
            <a:pPr algn="ctr"/>
            <a:r>
              <a:rPr lang="en-US" sz="1100" dirty="0">
                <a:solidFill>
                  <a:schemeClr val="tx2"/>
                </a:solidFill>
                <a:ea typeface="Times New Roman" panose="02020603050405020304" pitchFamily="18" charset="0"/>
                <a:cs typeface="Times New Roman" panose="02020603050405020304" pitchFamily="18" charset="0"/>
              </a:rPr>
              <a:t>I’m extremely confident</a:t>
            </a:r>
            <a:endParaRPr lang="en-GB" sz="1100" dirty="0"/>
          </a:p>
        </p:txBody>
      </p:sp>
      <p:sp>
        <p:nvSpPr>
          <p:cNvPr id="8" name="Rectangle 7">
            <a:extLst>
              <a:ext uri="{FF2B5EF4-FFF2-40B4-BE49-F238E27FC236}">
                <a16:creationId xmlns:a16="http://schemas.microsoft.com/office/drawing/2014/main" id="{46B161CF-E9A7-4AC9-81E8-7B9CF5C05512}"/>
              </a:ext>
            </a:extLst>
          </p:cNvPr>
          <p:cNvSpPr/>
          <p:nvPr/>
        </p:nvSpPr>
        <p:spPr>
          <a:xfrm>
            <a:off x="1280747" y="3930156"/>
            <a:ext cx="9665676" cy="1896673"/>
          </a:xfrm>
          <a:prstGeom prst="rect">
            <a:avLst/>
          </a:prstGeom>
        </p:spPr>
        <p:txBody>
          <a:bodyPr wrap="square">
            <a:spAutoFit/>
          </a:bodyPr>
          <a:lstStyle/>
          <a:p>
            <a:pPr>
              <a:lnSpc>
                <a:spcPct val="115000"/>
              </a:lnSpc>
              <a:spcAft>
                <a:spcPts val="0"/>
              </a:spcAft>
            </a:pPr>
            <a:r>
              <a:rPr lang="en-US" sz="3200" b="1" dirty="0">
                <a:solidFill>
                  <a:schemeClr val="tx2"/>
                </a:solidFill>
                <a:ea typeface="Times New Roman" panose="02020603050405020304" pitchFamily="18" charset="0"/>
                <a:cs typeface="Times New Roman" panose="02020603050405020304" pitchFamily="18" charset="0"/>
              </a:rPr>
              <a:t>Question 2:</a:t>
            </a:r>
          </a:p>
          <a:p>
            <a:pPr>
              <a:lnSpc>
                <a:spcPct val="115000"/>
              </a:lnSpc>
              <a:spcAft>
                <a:spcPts val="0"/>
              </a:spcAft>
            </a:pPr>
            <a:endParaRPr lang="en-US" sz="2400" dirty="0">
              <a:solidFill>
                <a:schemeClr val="tx2"/>
              </a:solidFill>
              <a:ea typeface="Times New Roman" panose="02020603050405020304" pitchFamily="18" charset="0"/>
              <a:cs typeface="Times New Roman" panose="02020603050405020304" pitchFamily="18" charset="0"/>
            </a:endParaRPr>
          </a:p>
          <a:p>
            <a:pPr>
              <a:lnSpc>
                <a:spcPct val="115000"/>
              </a:lnSpc>
              <a:spcAft>
                <a:spcPts val="0"/>
              </a:spcAft>
            </a:pPr>
            <a:r>
              <a:rPr lang="en-GB" sz="2400" dirty="0">
                <a:solidFill>
                  <a:schemeClr val="tx2"/>
                </a:solidFill>
                <a:ea typeface="Times New Roman" panose="02020603050405020304" pitchFamily="18" charset="0"/>
                <a:cs typeface="Times New Roman" panose="02020603050405020304" pitchFamily="18" charset="0"/>
              </a:rPr>
              <a:t>Please describe your level of confidence:</a:t>
            </a:r>
          </a:p>
          <a:p>
            <a:pPr>
              <a:lnSpc>
                <a:spcPct val="115000"/>
              </a:lnSpc>
              <a:spcAft>
                <a:spcPts val="0"/>
              </a:spcAft>
            </a:pPr>
            <a:r>
              <a:rPr lang="en-US" sz="2400" dirty="0">
                <a:latin typeface="Arial" panose="020B0604020202020204" pitchFamily="34" charset="0"/>
                <a:ea typeface="Times New Roman" panose="02020603050405020304" pitchFamily="18" charset="0"/>
                <a:cs typeface="Times New Roman" panose="02020603050405020304" pitchFamily="18" charset="0"/>
              </a:rPr>
              <a:t> </a:t>
            </a:r>
            <a:endParaRPr lang="en-GB" sz="24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836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5F77C6B-4820-46A3-8CF8-8BAEB283BB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FD409B63-9E77-43C1-A72B-2FABF8095B98}"/>
              </a:ext>
            </a:extLst>
          </p:cNvPr>
          <p:cNvPicPr>
            <a:picLocks noChangeAspect="1"/>
          </p:cNvPicPr>
          <p:nvPr/>
        </p:nvPicPr>
        <p:blipFill>
          <a:blip r:embed="rId3"/>
          <a:stretch>
            <a:fillRect/>
          </a:stretch>
        </p:blipFill>
        <p:spPr>
          <a:xfrm>
            <a:off x="707769" y="784138"/>
            <a:ext cx="454002" cy="454002"/>
          </a:xfrm>
          <a:prstGeom prst="rect">
            <a:avLst/>
          </a:prstGeom>
        </p:spPr>
      </p:pic>
      <p:sp>
        <p:nvSpPr>
          <p:cNvPr id="2" name="Rectangle 1">
            <a:extLst>
              <a:ext uri="{FF2B5EF4-FFF2-40B4-BE49-F238E27FC236}">
                <a16:creationId xmlns:a16="http://schemas.microsoft.com/office/drawing/2014/main" id="{41C5AC8B-612F-437B-8570-BCB4E53279E3}"/>
              </a:ext>
            </a:extLst>
          </p:cNvPr>
          <p:cNvSpPr/>
          <p:nvPr/>
        </p:nvSpPr>
        <p:spPr>
          <a:xfrm>
            <a:off x="1280747" y="682864"/>
            <a:ext cx="9665676" cy="2246769"/>
          </a:xfrm>
          <a:prstGeom prst="rect">
            <a:avLst/>
          </a:prstGeom>
        </p:spPr>
        <p:txBody>
          <a:bodyPr wrap="square">
            <a:spAutoFit/>
          </a:bodyPr>
          <a:lstStyle/>
          <a:p>
            <a:pPr>
              <a:lnSpc>
                <a:spcPct val="115000"/>
              </a:lnSpc>
              <a:spcAft>
                <a:spcPts val="0"/>
              </a:spcAft>
            </a:pPr>
            <a:r>
              <a:rPr lang="en-US" sz="3200" b="1" dirty="0">
                <a:solidFill>
                  <a:schemeClr val="tx2"/>
                </a:solidFill>
                <a:ea typeface="Times New Roman" panose="02020603050405020304" pitchFamily="18" charset="0"/>
                <a:cs typeface="Times New Roman" panose="02020603050405020304" pitchFamily="18" charset="0"/>
              </a:rPr>
              <a:t>Question 3:</a:t>
            </a:r>
          </a:p>
          <a:p>
            <a:pPr>
              <a:lnSpc>
                <a:spcPct val="115000"/>
              </a:lnSpc>
              <a:spcAft>
                <a:spcPts val="0"/>
              </a:spcAft>
            </a:pPr>
            <a:endParaRPr lang="en-US" sz="2400" dirty="0">
              <a:solidFill>
                <a:schemeClr val="tx2"/>
              </a:solidFill>
              <a:ea typeface="Times New Roman" panose="02020603050405020304" pitchFamily="18" charset="0"/>
              <a:cs typeface="Times New Roman" panose="02020603050405020304" pitchFamily="18" charset="0"/>
            </a:endParaRPr>
          </a:p>
          <a:p>
            <a:pPr>
              <a:lnSpc>
                <a:spcPct val="115000"/>
              </a:lnSpc>
              <a:spcAft>
                <a:spcPts val="0"/>
              </a:spcAft>
            </a:pPr>
            <a:endParaRPr lang="en-US" sz="2400" dirty="0">
              <a:solidFill>
                <a:schemeClr val="tx2"/>
              </a:solidFill>
              <a:ea typeface="Times New Roman" panose="02020603050405020304" pitchFamily="18" charset="0"/>
              <a:cs typeface="Times New Roman" panose="02020603050405020304" pitchFamily="18" charset="0"/>
            </a:endParaRPr>
          </a:p>
          <a:p>
            <a:r>
              <a:rPr lang="en-US" sz="2400" dirty="0">
                <a:solidFill>
                  <a:schemeClr val="tx2"/>
                </a:solidFill>
              </a:rPr>
              <a:t>Which of these statements best match your experiences talking about sexual safety, sexual health and relationships?</a:t>
            </a:r>
            <a:endParaRPr lang="en-US" dirty="0"/>
          </a:p>
        </p:txBody>
      </p:sp>
      <p:graphicFrame>
        <p:nvGraphicFramePr>
          <p:cNvPr id="15" name="Table 14">
            <a:extLst>
              <a:ext uri="{FF2B5EF4-FFF2-40B4-BE49-F238E27FC236}">
                <a16:creationId xmlns:a16="http://schemas.microsoft.com/office/drawing/2014/main" id="{7F301F0B-46DC-47D2-8313-E10B220EBC34}"/>
              </a:ext>
            </a:extLst>
          </p:cNvPr>
          <p:cNvGraphicFramePr>
            <a:graphicFrameLocks noGrp="1"/>
          </p:cNvGraphicFramePr>
          <p:nvPr>
            <p:extLst>
              <p:ext uri="{D42A27DB-BD31-4B8C-83A1-F6EECF244321}">
                <p14:modId xmlns:p14="http://schemas.microsoft.com/office/powerpoint/2010/main" val="163922366"/>
              </p:ext>
            </p:extLst>
          </p:nvPr>
        </p:nvGraphicFramePr>
        <p:xfrm>
          <a:off x="946011" y="3429000"/>
          <a:ext cx="10335148" cy="2966720"/>
        </p:xfrm>
        <a:graphic>
          <a:graphicData uri="http://schemas.openxmlformats.org/drawingml/2006/table">
            <a:tbl>
              <a:tblPr firstRow="1" bandRow="1">
                <a:tableStyleId>{5C22544A-7EE6-4342-B048-85BDC9FD1C3A}</a:tableStyleId>
              </a:tblPr>
              <a:tblGrid>
                <a:gridCol w="9885707">
                  <a:extLst>
                    <a:ext uri="{9D8B030D-6E8A-4147-A177-3AD203B41FA5}">
                      <a16:colId xmlns:a16="http://schemas.microsoft.com/office/drawing/2014/main" val="2020420726"/>
                    </a:ext>
                  </a:extLst>
                </a:gridCol>
                <a:gridCol w="449441">
                  <a:extLst>
                    <a:ext uri="{9D8B030D-6E8A-4147-A177-3AD203B41FA5}">
                      <a16:colId xmlns:a16="http://schemas.microsoft.com/office/drawing/2014/main" val="2114381620"/>
                    </a:ext>
                  </a:extLst>
                </a:gridCol>
              </a:tblGrid>
              <a:tr h="370840">
                <a:tc>
                  <a:txBody>
                    <a:bodyPr/>
                    <a:lstStyle/>
                    <a:p>
                      <a:r>
                        <a:rPr lang="en-GB" sz="1600" b="0" dirty="0"/>
                        <a:t>Statement</a:t>
                      </a:r>
                    </a:p>
                  </a:txBody>
                  <a:tcPr anchor="ctr"/>
                </a:tc>
                <a:tc>
                  <a:txBody>
                    <a:bodyPr/>
                    <a:lstStyle/>
                    <a:p>
                      <a:endParaRPr lang="en-GB" sz="1600" b="0"/>
                    </a:p>
                  </a:txBody>
                  <a:tcPr anchor="ctr"/>
                </a:tc>
                <a:extLst>
                  <a:ext uri="{0D108BD9-81ED-4DB2-BD59-A6C34878D82A}">
                    <a16:rowId xmlns:a16="http://schemas.microsoft.com/office/drawing/2014/main" val="958010428"/>
                  </a:ext>
                </a:extLst>
              </a:tr>
              <a:tr h="370840">
                <a:tc>
                  <a:txBody>
                    <a:bodyPr/>
                    <a:lstStyle/>
                    <a:p>
                      <a:r>
                        <a:rPr lang="en-US" sz="1600" b="0" kern="1200" dirty="0">
                          <a:solidFill>
                            <a:schemeClr val="dk1"/>
                          </a:solidFill>
                          <a:effectLst/>
                          <a:latin typeface="+mn-lt"/>
                          <a:ea typeface="+mn-ea"/>
                          <a:cs typeface="+mn-cs"/>
                        </a:rPr>
                        <a:t>I regularly start conversations with all service users </a:t>
                      </a:r>
                      <a:endParaRPr lang="en-GB" sz="1600" b="0" dirty="0"/>
                    </a:p>
                  </a:txBody>
                  <a:tcPr anchor="ctr"/>
                </a:tc>
                <a:tc>
                  <a:txBody>
                    <a:bodyPr/>
                    <a:lstStyle/>
                    <a:p>
                      <a:endParaRPr lang="en-GB" sz="1600" b="0"/>
                    </a:p>
                  </a:txBody>
                  <a:tcPr anchor="ctr"/>
                </a:tc>
                <a:extLst>
                  <a:ext uri="{0D108BD9-81ED-4DB2-BD59-A6C34878D82A}">
                    <a16:rowId xmlns:a16="http://schemas.microsoft.com/office/drawing/2014/main" val="3198022661"/>
                  </a:ext>
                </a:extLst>
              </a:tr>
              <a:tr h="370840">
                <a:tc>
                  <a:txBody>
                    <a:bodyPr/>
                    <a:lstStyle/>
                    <a:p>
                      <a:r>
                        <a:rPr lang="en-US" sz="1600" b="0" kern="1200" dirty="0">
                          <a:solidFill>
                            <a:schemeClr val="dk1"/>
                          </a:solidFill>
                          <a:effectLst/>
                          <a:latin typeface="+mn-lt"/>
                          <a:ea typeface="+mn-ea"/>
                          <a:cs typeface="+mn-cs"/>
                        </a:rPr>
                        <a:t>I occasionally start conversations with some service users </a:t>
                      </a:r>
                      <a:endParaRPr lang="en-GB" sz="1600" b="0" dirty="0"/>
                    </a:p>
                  </a:txBody>
                  <a:tcPr anchor="ctr"/>
                </a:tc>
                <a:tc>
                  <a:txBody>
                    <a:bodyPr/>
                    <a:lstStyle/>
                    <a:p>
                      <a:endParaRPr lang="en-GB" sz="1600" b="0"/>
                    </a:p>
                  </a:txBody>
                  <a:tcPr anchor="ctr"/>
                </a:tc>
                <a:extLst>
                  <a:ext uri="{0D108BD9-81ED-4DB2-BD59-A6C34878D82A}">
                    <a16:rowId xmlns:a16="http://schemas.microsoft.com/office/drawing/2014/main" val="3429980011"/>
                  </a:ext>
                </a:extLst>
              </a:tr>
              <a:tr h="370840">
                <a:tc>
                  <a:txBody>
                    <a:bodyPr/>
                    <a:lstStyle/>
                    <a:p>
                      <a:r>
                        <a:rPr lang="en-US" sz="1600" b="0" kern="1200" dirty="0">
                          <a:solidFill>
                            <a:schemeClr val="dk1"/>
                          </a:solidFill>
                          <a:effectLst/>
                          <a:latin typeface="+mn-lt"/>
                          <a:ea typeface="+mn-ea"/>
                          <a:cs typeface="+mn-cs"/>
                        </a:rPr>
                        <a:t>I reluctantly start a conversation and only if it is clearly needed</a:t>
                      </a:r>
                      <a:endParaRPr lang="en-GB" sz="1600" b="0" dirty="0"/>
                    </a:p>
                  </a:txBody>
                  <a:tcPr anchor="ctr"/>
                </a:tc>
                <a:tc>
                  <a:txBody>
                    <a:bodyPr/>
                    <a:lstStyle/>
                    <a:p>
                      <a:endParaRPr lang="en-GB" sz="1600" b="0"/>
                    </a:p>
                  </a:txBody>
                  <a:tcPr anchor="ctr"/>
                </a:tc>
                <a:extLst>
                  <a:ext uri="{0D108BD9-81ED-4DB2-BD59-A6C34878D82A}">
                    <a16:rowId xmlns:a16="http://schemas.microsoft.com/office/drawing/2014/main" val="4255211985"/>
                  </a:ext>
                </a:extLst>
              </a:tr>
              <a:tr h="370840">
                <a:tc>
                  <a:txBody>
                    <a:bodyPr/>
                    <a:lstStyle/>
                    <a:p>
                      <a:r>
                        <a:rPr lang="en-US" sz="1600" b="0" kern="1200" dirty="0">
                          <a:solidFill>
                            <a:schemeClr val="dk1"/>
                          </a:solidFill>
                          <a:effectLst/>
                          <a:latin typeface="+mn-lt"/>
                          <a:ea typeface="+mn-ea"/>
                          <a:cs typeface="+mn-cs"/>
                        </a:rPr>
                        <a:t>If a service user starts a conversation then I will use this as an opportunity to explore further </a:t>
                      </a:r>
                      <a:endParaRPr lang="en-GB" sz="1600" b="0" dirty="0"/>
                    </a:p>
                  </a:txBody>
                  <a:tcPr anchor="ctr"/>
                </a:tc>
                <a:tc>
                  <a:txBody>
                    <a:bodyPr/>
                    <a:lstStyle/>
                    <a:p>
                      <a:endParaRPr lang="en-GB" sz="1600" b="0"/>
                    </a:p>
                  </a:txBody>
                  <a:tcPr anchor="ctr"/>
                </a:tc>
                <a:extLst>
                  <a:ext uri="{0D108BD9-81ED-4DB2-BD59-A6C34878D82A}">
                    <a16:rowId xmlns:a16="http://schemas.microsoft.com/office/drawing/2014/main" val="2931710899"/>
                  </a:ext>
                </a:extLst>
              </a:tr>
              <a:tr h="370840">
                <a:tc>
                  <a:txBody>
                    <a:bodyPr/>
                    <a:lstStyle/>
                    <a:p>
                      <a:r>
                        <a:rPr lang="en-US" sz="1600" b="0" kern="1200" dirty="0">
                          <a:solidFill>
                            <a:schemeClr val="dk1"/>
                          </a:solidFill>
                          <a:effectLst/>
                          <a:latin typeface="+mn-lt"/>
                          <a:ea typeface="+mn-ea"/>
                          <a:cs typeface="+mn-cs"/>
                        </a:rPr>
                        <a:t>If a service user starts a discussion then I will engage in the conversation, but I won't actively raise this again </a:t>
                      </a:r>
                      <a:endParaRPr lang="en-GB" sz="1600" b="0" dirty="0"/>
                    </a:p>
                  </a:txBody>
                  <a:tcPr anchor="ctr"/>
                </a:tc>
                <a:tc>
                  <a:txBody>
                    <a:bodyPr/>
                    <a:lstStyle/>
                    <a:p>
                      <a:endParaRPr lang="en-GB" sz="1600" b="0"/>
                    </a:p>
                  </a:txBody>
                  <a:tcPr anchor="ctr"/>
                </a:tc>
                <a:extLst>
                  <a:ext uri="{0D108BD9-81ED-4DB2-BD59-A6C34878D82A}">
                    <a16:rowId xmlns:a16="http://schemas.microsoft.com/office/drawing/2014/main" val="36931945"/>
                  </a:ext>
                </a:extLst>
              </a:tr>
              <a:tr h="370840">
                <a:tc>
                  <a:txBody>
                    <a:bodyPr/>
                    <a:lstStyle/>
                    <a:p>
                      <a:r>
                        <a:rPr lang="en-US" sz="1600" b="0" kern="1200" dirty="0">
                          <a:solidFill>
                            <a:schemeClr val="dk1"/>
                          </a:solidFill>
                          <a:effectLst/>
                          <a:latin typeface="+mn-lt"/>
                          <a:ea typeface="+mn-ea"/>
                          <a:cs typeface="+mn-cs"/>
                        </a:rPr>
                        <a:t>If a service user starts a discussion then I will try and close the conversation as quickly as possible and change subject </a:t>
                      </a:r>
                      <a:endParaRPr lang="en-GB" sz="1600" b="0" dirty="0"/>
                    </a:p>
                  </a:txBody>
                  <a:tcPr anchor="ctr"/>
                </a:tc>
                <a:tc>
                  <a:txBody>
                    <a:bodyPr/>
                    <a:lstStyle/>
                    <a:p>
                      <a:endParaRPr lang="en-GB" sz="1600" b="0" dirty="0"/>
                    </a:p>
                  </a:txBody>
                  <a:tcPr anchor="ctr"/>
                </a:tc>
                <a:extLst>
                  <a:ext uri="{0D108BD9-81ED-4DB2-BD59-A6C34878D82A}">
                    <a16:rowId xmlns:a16="http://schemas.microsoft.com/office/drawing/2014/main" val="3632983959"/>
                  </a:ext>
                </a:extLst>
              </a:tr>
              <a:tr h="370840">
                <a:tc>
                  <a:txBody>
                    <a:bodyPr/>
                    <a:lstStyle/>
                    <a:p>
                      <a:r>
                        <a:rPr lang="en-US" sz="1600" b="0" kern="1200" dirty="0">
                          <a:solidFill>
                            <a:schemeClr val="dk1"/>
                          </a:solidFill>
                          <a:effectLst/>
                          <a:latin typeface="+mn-lt"/>
                          <a:ea typeface="+mn-ea"/>
                          <a:cs typeface="+mn-cs"/>
                        </a:rPr>
                        <a:t>Where possible I will actively avoid these conversations</a:t>
                      </a:r>
                      <a:endParaRPr lang="en-GB" sz="1600" b="0" dirty="0"/>
                    </a:p>
                  </a:txBody>
                  <a:tcPr anchor="ctr"/>
                </a:tc>
                <a:tc>
                  <a:txBody>
                    <a:bodyPr/>
                    <a:lstStyle/>
                    <a:p>
                      <a:endParaRPr lang="en-GB" sz="1600" b="0" dirty="0"/>
                    </a:p>
                  </a:txBody>
                  <a:tcPr anchor="ctr"/>
                </a:tc>
                <a:extLst>
                  <a:ext uri="{0D108BD9-81ED-4DB2-BD59-A6C34878D82A}">
                    <a16:rowId xmlns:a16="http://schemas.microsoft.com/office/drawing/2014/main" val="716352490"/>
                  </a:ext>
                </a:extLst>
              </a:tr>
            </a:tbl>
          </a:graphicData>
        </a:graphic>
      </p:graphicFrame>
    </p:spTree>
    <p:extLst>
      <p:ext uri="{BB962C8B-B14F-4D97-AF65-F5344CB8AC3E}">
        <p14:creationId xmlns:p14="http://schemas.microsoft.com/office/powerpoint/2010/main" val="3855739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5F77C6B-4820-46A3-8CF8-8BAEB283BB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FD409B63-9E77-43C1-A72B-2FABF8095B98}"/>
              </a:ext>
            </a:extLst>
          </p:cNvPr>
          <p:cNvPicPr>
            <a:picLocks noChangeAspect="1"/>
          </p:cNvPicPr>
          <p:nvPr/>
        </p:nvPicPr>
        <p:blipFill>
          <a:blip r:embed="rId3"/>
          <a:stretch>
            <a:fillRect/>
          </a:stretch>
        </p:blipFill>
        <p:spPr>
          <a:xfrm>
            <a:off x="707769" y="784138"/>
            <a:ext cx="454002" cy="454002"/>
          </a:xfrm>
          <a:prstGeom prst="rect">
            <a:avLst/>
          </a:prstGeom>
        </p:spPr>
      </p:pic>
      <p:sp>
        <p:nvSpPr>
          <p:cNvPr id="2" name="Rectangle 1">
            <a:extLst>
              <a:ext uri="{FF2B5EF4-FFF2-40B4-BE49-F238E27FC236}">
                <a16:creationId xmlns:a16="http://schemas.microsoft.com/office/drawing/2014/main" id="{41C5AC8B-612F-437B-8570-BCB4E53279E3}"/>
              </a:ext>
            </a:extLst>
          </p:cNvPr>
          <p:cNvSpPr/>
          <p:nvPr/>
        </p:nvSpPr>
        <p:spPr>
          <a:xfrm>
            <a:off x="1280747" y="682864"/>
            <a:ext cx="9665676" cy="1822037"/>
          </a:xfrm>
          <a:prstGeom prst="rect">
            <a:avLst/>
          </a:prstGeom>
        </p:spPr>
        <p:txBody>
          <a:bodyPr wrap="square">
            <a:spAutoFit/>
          </a:bodyPr>
          <a:lstStyle/>
          <a:p>
            <a:pPr>
              <a:lnSpc>
                <a:spcPct val="115000"/>
              </a:lnSpc>
              <a:spcAft>
                <a:spcPts val="0"/>
              </a:spcAft>
            </a:pPr>
            <a:r>
              <a:rPr lang="en-US" sz="3200" b="1" dirty="0">
                <a:solidFill>
                  <a:schemeClr val="tx2"/>
                </a:solidFill>
                <a:ea typeface="Times New Roman" panose="02020603050405020304" pitchFamily="18" charset="0"/>
                <a:cs typeface="Times New Roman" panose="02020603050405020304" pitchFamily="18" charset="0"/>
              </a:rPr>
              <a:t>Question 4:</a:t>
            </a:r>
          </a:p>
          <a:p>
            <a:pPr>
              <a:lnSpc>
                <a:spcPct val="115000"/>
              </a:lnSpc>
              <a:spcAft>
                <a:spcPts val="0"/>
              </a:spcAft>
            </a:pPr>
            <a:endParaRPr lang="en-US" sz="2400" dirty="0">
              <a:solidFill>
                <a:schemeClr val="tx2"/>
              </a:solidFill>
              <a:ea typeface="Times New Roman" panose="02020603050405020304" pitchFamily="18" charset="0"/>
              <a:cs typeface="Times New Roman" panose="02020603050405020304" pitchFamily="18" charset="0"/>
            </a:endParaRPr>
          </a:p>
          <a:p>
            <a:r>
              <a:rPr lang="en-US" sz="2400" dirty="0">
                <a:solidFill>
                  <a:schemeClr val="tx2"/>
                </a:solidFill>
              </a:rPr>
              <a:t>Please describe your most recent experience of having these conversations with a service user:</a:t>
            </a:r>
          </a:p>
        </p:txBody>
      </p:sp>
      <p:sp>
        <p:nvSpPr>
          <p:cNvPr id="6" name="Rectangle 5">
            <a:extLst>
              <a:ext uri="{FF2B5EF4-FFF2-40B4-BE49-F238E27FC236}">
                <a16:creationId xmlns:a16="http://schemas.microsoft.com/office/drawing/2014/main" id="{8628A14E-3444-4C76-B205-4F39432155ED}"/>
              </a:ext>
            </a:extLst>
          </p:cNvPr>
          <p:cNvSpPr/>
          <p:nvPr/>
        </p:nvSpPr>
        <p:spPr>
          <a:xfrm>
            <a:off x="1263162" y="3187765"/>
            <a:ext cx="9665676" cy="1822037"/>
          </a:xfrm>
          <a:prstGeom prst="rect">
            <a:avLst/>
          </a:prstGeom>
        </p:spPr>
        <p:txBody>
          <a:bodyPr wrap="square">
            <a:spAutoFit/>
          </a:bodyPr>
          <a:lstStyle/>
          <a:p>
            <a:pPr>
              <a:lnSpc>
                <a:spcPct val="115000"/>
              </a:lnSpc>
              <a:spcAft>
                <a:spcPts val="0"/>
              </a:spcAft>
            </a:pPr>
            <a:r>
              <a:rPr lang="en-US" sz="3200" b="1" dirty="0">
                <a:solidFill>
                  <a:schemeClr val="tx2"/>
                </a:solidFill>
                <a:ea typeface="Times New Roman" panose="02020603050405020304" pitchFamily="18" charset="0"/>
                <a:cs typeface="Times New Roman" panose="02020603050405020304" pitchFamily="18" charset="0"/>
              </a:rPr>
              <a:t>Question 5:</a:t>
            </a:r>
          </a:p>
          <a:p>
            <a:pPr>
              <a:lnSpc>
                <a:spcPct val="115000"/>
              </a:lnSpc>
              <a:spcAft>
                <a:spcPts val="0"/>
              </a:spcAft>
            </a:pPr>
            <a:endParaRPr lang="en-US" sz="2400" dirty="0">
              <a:solidFill>
                <a:schemeClr val="tx2"/>
              </a:solidFill>
              <a:ea typeface="Times New Roman" panose="02020603050405020304" pitchFamily="18" charset="0"/>
              <a:cs typeface="Times New Roman" panose="02020603050405020304" pitchFamily="18" charset="0"/>
            </a:endParaRPr>
          </a:p>
          <a:p>
            <a:r>
              <a:rPr lang="en-US" sz="2400" dirty="0">
                <a:solidFill>
                  <a:schemeClr val="tx2"/>
                </a:solidFill>
              </a:rPr>
              <a:t>What does sexual safety on Forest Close mean to you and what do you want to get out of this work?</a:t>
            </a:r>
            <a:endParaRPr lang="en-US" sz="3200" dirty="0">
              <a:solidFill>
                <a:schemeClr val="tx2"/>
              </a:solidFill>
            </a:endParaRPr>
          </a:p>
        </p:txBody>
      </p:sp>
    </p:spTree>
    <p:extLst>
      <p:ext uri="{BB962C8B-B14F-4D97-AF65-F5344CB8AC3E}">
        <p14:creationId xmlns:p14="http://schemas.microsoft.com/office/powerpoint/2010/main" val="137181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326</Words>
  <Application>Microsoft Office PowerPoint</Application>
  <PresentationFormat>Widescreen</PresentationFormat>
  <Paragraphs>34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Solly</dc:creator>
  <cp:lastModifiedBy>Emily Cannon</cp:lastModifiedBy>
  <cp:revision>5</cp:revision>
  <dcterms:created xsi:type="dcterms:W3CDTF">2020-05-18T13:01:32Z</dcterms:created>
  <dcterms:modified xsi:type="dcterms:W3CDTF">2021-03-09T11:51:54Z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Emily.Cannon@rcpsych.ac.uk</vt:lpwstr>
  </property>
  <property fmtid="{D5CDD505-2E9C-101B-9397-08002B2CF9AE}" pid="5" name="MSIP_Label_bd238a98-5de3-4afa-b492-e6339810853c_SetDate">
    <vt:lpwstr>2021-03-09T11:46:58.0901887Z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96e27bf2-ffa3-4d6b-8ddc-67b8d1dc3bde</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ies>
</file>