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8" r:id="rId7"/>
    <p:sldId id="258" r:id="rId8"/>
    <p:sldId id="259" r:id="rId9"/>
    <p:sldId id="260" r:id="rId10"/>
    <p:sldId id="270" r:id="rId11"/>
    <p:sldId id="262" r:id="rId12"/>
    <p:sldId id="263" r:id="rId13"/>
    <p:sldId id="264" r:id="rId14"/>
    <p:sldId id="265" r:id="rId15"/>
    <p:sldId id="266" r:id="rId16"/>
    <p:sldId id="26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93" d="100"/>
          <a:sy n="93" d="100"/>
        </p:scale>
        <p:origin x="102" y="7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C81E0-F8AA-FB50-1E20-0335F72B07F2}"/>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263B4FA9-829C-9CCD-F954-89D4C84924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263A388-02BA-D7C3-A81A-4DC0E2C75CC2}"/>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5B1D5E9C-FC91-6E18-9474-B934C746B5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9A7DD1-1090-2175-6DFE-E1EF63B13078}"/>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3500079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8B908-79AA-90D6-AC2A-C330CF4749B6}"/>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1A491DAD-6803-7E4B-1B56-E2956BDC5A1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5BDE8BD-9F75-B527-CED3-ED0959DE8C67}"/>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E44DE6FE-C92E-86E1-5D16-1456DC8AE0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B645B0-5901-D150-6B98-8733BD2EEDC0}"/>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20463141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5E8750-3132-37C4-752B-AF1B5F2D9FD7}"/>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14FA4024-23A6-EF78-FB4C-DD5EDBFE4A1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09D91DE-835F-E9F6-F79E-95AECF6EE427}"/>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F1A8939C-E1CE-CDA6-3A0B-A48F791D94B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3242D90-275E-DE97-027F-6FA8C5EAF639}"/>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2950045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DF7E3-03FC-9365-65B1-5D0AA617BA3D}"/>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2FC3C40-641F-DB6C-103E-8B1BF4C429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0290BD3-85D0-36F9-39E3-79D733765152}"/>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60EF0928-F4CD-FA02-721E-7F7373A5AF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A2641E-1FEE-F793-4959-D490D4C00D4B}"/>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1776171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6E891-0BA9-F905-67A8-7A5A3045452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5ABAA2E3-3BBE-FE38-F21F-DCA42D31BD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FD4206F-6D0F-59B2-DEC6-EDC1DF441D30}"/>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5480940C-4C9A-2E7A-B078-CA6BC8EF13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6DA8AF-75D1-77F7-0953-386B549A2A69}"/>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3549057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C5DF6-4419-6F01-68E6-DAB4E5068706}"/>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14EE50D-52B3-AFB0-984B-53DBFBBA50D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E82C694F-72F8-1635-483E-B139D9FEC49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2A7B3D3F-DC23-930B-5DF4-5EA392EB6190}"/>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6" name="Footer Placeholder 5">
            <a:extLst>
              <a:ext uri="{FF2B5EF4-FFF2-40B4-BE49-F238E27FC236}">
                <a16:creationId xmlns:a16="http://schemas.microsoft.com/office/drawing/2014/main" id="{6BDAED78-8ED6-BBB4-1C44-825FC67983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B7C7A1-F6A6-7B86-45D1-DA511B965025}"/>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4236725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C75EB-E7FD-F613-F1C0-0C408345914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FE4500E1-93BB-0EE4-1F00-BA174FB483B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944612F-D6C6-D981-16D3-6F503ADB2F42}"/>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A4933D0C-8A92-932A-2DA2-4F7AAB40C44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EE63713-3B7F-DEE6-9CE4-FCC56B90195E}"/>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8FED078-5218-A6C2-7492-25401830C350}"/>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8" name="Footer Placeholder 7">
            <a:extLst>
              <a:ext uri="{FF2B5EF4-FFF2-40B4-BE49-F238E27FC236}">
                <a16:creationId xmlns:a16="http://schemas.microsoft.com/office/drawing/2014/main" id="{5358090C-70CD-7C82-3B1A-C35FAC7FB45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D7907DE-B857-F3FB-ADD2-77582A98D6B4}"/>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1073372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5ECA6-D92D-949A-8292-436518DD1EA8}"/>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B456C1AF-51F3-93D6-BEF7-13F7A9713FEB}"/>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4" name="Footer Placeholder 3">
            <a:extLst>
              <a:ext uri="{FF2B5EF4-FFF2-40B4-BE49-F238E27FC236}">
                <a16:creationId xmlns:a16="http://schemas.microsoft.com/office/drawing/2014/main" id="{2A851048-FC00-0F74-FEE5-E6C2F7B3BE7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5889BDE-5886-EF51-DFEE-766C3577668C}"/>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1163386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05C221-D58C-9EAA-2519-C1C741916F20}"/>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3" name="Footer Placeholder 2">
            <a:extLst>
              <a:ext uri="{FF2B5EF4-FFF2-40B4-BE49-F238E27FC236}">
                <a16:creationId xmlns:a16="http://schemas.microsoft.com/office/drawing/2014/main" id="{6CB07607-B0E1-2829-E945-90D82005574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E2D7E1-A8F3-FC54-091E-B44A1C720B52}"/>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313733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CE892-2321-0F50-07D4-1FD7CA6D800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313C61AD-445E-FCC5-A938-FD3A928DD2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84AB5F3E-60B9-87DE-C3AF-4385986F51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7651484-0269-25BE-2748-3A27B19D6147}"/>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6" name="Footer Placeholder 5">
            <a:extLst>
              <a:ext uri="{FF2B5EF4-FFF2-40B4-BE49-F238E27FC236}">
                <a16:creationId xmlns:a16="http://schemas.microsoft.com/office/drawing/2014/main" id="{38DA94E4-823D-848B-AACC-E91C82CF71F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4E386D9-F21F-3110-F715-1C0623B2CE34}"/>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201215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56292-8AA0-6EA9-C568-8A93D51DCE4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42EFA84-8884-FF90-8E49-C7CA56036C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E3A92B5-B901-F6D0-3069-AFBB66F60D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D165AF9-4514-411B-5B82-8F8CA5FE722B}"/>
              </a:ext>
            </a:extLst>
          </p:cNvPr>
          <p:cNvSpPr>
            <a:spLocks noGrp="1"/>
          </p:cNvSpPr>
          <p:nvPr>
            <p:ph type="dt" sz="half" idx="10"/>
          </p:nvPr>
        </p:nvSpPr>
        <p:spPr/>
        <p:txBody>
          <a:bodyPr/>
          <a:lstStyle/>
          <a:p>
            <a:fld id="{96E09E33-FDF1-4AAB-9716-092A3BCBEB70}" type="datetimeFigureOut">
              <a:rPr lang="en-GB" smtClean="0"/>
              <a:t>05/01/2023</a:t>
            </a:fld>
            <a:endParaRPr lang="en-GB"/>
          </a:p>
        </p:txBody>
      </p:sp>
      <p:sp>
        <p:nvSpPr>
          <p:cNvPr id="6" name="Footer Placeholder 5">
            <a:extLst>
              <a:ext uri="{FF2B5EF4-FFF2-40B4-BE49-F238E27FC236}">
                <a16:creationId xmlns:a16="http://schemas.microsoft.com/office/drawing/2014/main" id="{6F83E764-9E58-EC15-7D84-73DA9E9BBA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4EA8D6-8318-A777-DE06-731A69A47133}"/>
              </a:ext>
            </a:extLst>
          </p:cNvPr>
          <p:cNvSpPr>
            <a:spLocks noGrp="1"/>
          </p:cNvSpPr>
          <p:nvPr>
            <p:ph type="sldNum" sz="quarter" idx="12"/>
          </p:nvPr>
        </p:nvSpPr>
        <p:spPr/>
        <p:txBody>
          <a:bodyPr/>
          <a:lstStyle/>
          <a:p>
            <a:fld id="{4890811A-2D28-43DE-B06F-00AAF7EF967D}" type="slidenum">
              <a:rPr lang="en-GB" smtClean="0"/>
              <a:t>‹#›</a:t>
            </a:fld>
            <a:endParaRPr lang="en-GB"/>
          </a:p>
        </p:txBody>
      </p:sp>
    </p:spTree>
    <p:extLst>
      <p:ext uri="{BB962C8B-B14F-4D97-AF65-F5344CB8AC3E}">
        <p14:creationId xmlns:p14="http://schemas.microsoft.com/office/powerpoint/2010/main" val="2302549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55717E-6B5D-C365-74C7-46631D0266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B6EC0CDA-2122-FB19-4E02-83BE8BB93D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05F4DE0-EB0E-454F-8558-EF281F1C2E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E09E33-FDF1-4AAB-9716-092A3BCBEB70}" type="datetimeFigureOut">
              <a:rPr lang="en-GB" smtClean="0"/>
              <a:t>05/01/2023</a:t>
            </a:fld>
            <a:endParaRPr lang="en-GB"/>
          </a:p>
        </p:txBody>
      </p:sp>
      <p:sp>
        <p:nvSpPr>
          <p:cNvPr id="5" name="Footer Placeholder 4">
            <a:extLst>
              <a:ext uri="{FF2B5EF4-FFF2-40B4-BE49-F238E27FC236}">
                <a16:creationId xmlns:a16="http://schemas.microsoft.com/office/drawing/2014/main" id="{8BF64E84-F5AF-052F-4C08-C9530AB1D7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CA8F4D3-DF5B-006B-E5BF-E5A101E0F13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90811A-2D28-43DE-B06F-00AAF7EF967D}" type="slidenum">
              <a:rPr lang="en-GB" smtClean="0"/>
              <a:t>‹#›</a:t>
            </a:fld>
            <a:endParaRPr lang="en-GB"/>
          </a:p>
        </p:txBody>
      </p:sp>
    </p:spTree>
    <p:extLst>
      <p:ext uri="{BB962C8B-B14F-4D97-AF65-F5344CB8AC3E}">
        <p14:creationId xmlns:p14="http://schemas.microsoft.com/office/powerpoint/2010/main" val="32743065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F0595C48-86C9-2465-703F-193CF3406EA9}"/>
              </a:ext>
            </a:extLst>
          </p:cNvPr>
          <p:cNvSpPr>
            <a:spLocks noGrp="1"/>
          </p:cNvSpPr>
          <p:nvPr>
            <p:ph type="ctrTitle"/>
          </p:nvPr>
        </p:nvSpPr>
        <p:spPr>
          <a:xfrm>
            <a:off x="1314824" y="735106"/>
            <a:ext cx="10053763" cy="2928470"/>
          </a:xfrm>
        </p:spPr>
        <p:txBody>
          <a:bodyPr anchor="b">
            <a:normAutofit/>
          </a:bodyPr>
          <a:lstStyle/>
          <a:p>
            <a:pPr algn="l"/>
            <a:r>
              <a:rPr lang="en-GB" sz="4800">
                <a:solidFill>
                  <a:srgbClr val="FFFFFF"/>
                </a:solidFill>
              </a:rPr>
              <a:t>Exploring sexual and reproductive health in mental health services</a:t>
            </a:r>
          </a:p>
        </p:txBody>
      </p:sp>
      <p:sp>
        <p:nvSpPr>
          <p:cNvPr id="3" name="Subtitle 2">
            <a:extLst>
              <a:ext uri="{FF2B5EF4-FFF2-40B4-BE49-F238E27FC236}">
                <a16:creationId xmlns:a16="http://schemas.microsoft.com/office/drawing/2014/main" id="{64883F8F-B359-67DF-AE81-6CB46584DF17}"/>
              </a:ext>
            </a:extLst>
          </p:cNvPr>
          <p:cNvSpPr>
            <a:spLocks noGrp="1"/>
          </p:cNvSpPr>
          <p:nvPr>
            <p:ph type="subTitle" idx="1"/>
          </p:nvPr>
        </p:nvSpPr>
        <p:spPr>
          <a:xfrm>
            <a:off x="1350682" y="4870824"/>
            <a:ext cx="10005951" cy="1458258"/>
          </a:xfrm>
        </p:spPr>
        <p:txBody>
          <a:bodyPr anchor="ctr">
            <a:normAutofit/>
          </a:bodyPr>
          <a:lstStyle/>
          <a:p>
            <a:pPr algn="l"/>
            <a:r>
              <a:rPr lang="en-GB" dirty="0"/>
              <a:t>Jerome Sewell</a:t>
            </a:r>
          </a:p>
        </p:txBody>
      </p:sp>
    </p:spTree>
    <p:extLst>
      <p:ext uri="{BB962C8B-B14F-4D97-AF65-F5344CB8AC3E}">
        <p14:creationId xmlns:p14="http://schemas.microsoft.com/office/powerpoint/2010/main" val="3891977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5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328831F-7304-7489-3206-928A32A5B8AD}"/>
              </a:ext>
            </a:extLst>
          </p:cNvPr>
          <p:cNvSpPr>
            <a:spLocks noGrp="1"/>
          </p:cNvSpPr>
          <p:nvPr>
            <p:ph type="title"/>
          </p:nvPr>
        </p:nvSpPr>
        <p:spPr>
          <a:xfrm>
            <a:off x="934872" y="982272"/>
            <a:ext cx="3388419" cy="4560970"/>
          </a:xfrm>
        </p:spPr>
        <p:txBody>
          <a:bodyPr>
            <a:normAutofit/>
          </a:bodyPr>
          <a:lstStyle/>
          <a:p>
            <a:r>
              <a:rPr lang="en-GB" sz="3400" dirty="0">
                <a:solidFill>
                  <a:srgbClr val="FFFFFF"/>
                </a:solidFill>
              </a:rPr>
              <a:t>How do we enable </a:t>
            </a:r>
            <a:r>
              <a:rPr lang="en-US" sz="3400" dirty="0">
                <a:solidFill>
                  <a:srgbClr val="FFFFFF"/>
                </a:solidFill>
              </a:rPr>
              <a:t>constructive conversations around sexual and reproductive health?</a:t>
            </a:r>
            <a:br>
              <a:rPr lang="en-US" sz="3400" dirty="0">
                <a:solidFill>
                  <a:srgbClr val="FFFFFF"/>
                </a:solidFill>
              </a:rPr>
            </a:br>
            <a:endParaRPr lang="en-GB" sz="34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03E54B31-81D9-D040-E685-C7DDA1A8EDBE}"/>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The structures of forensic wards are different but there are methods of encouraging dialogue about sexuality. For example:</a:t>
            </a:r>
          </a:p>
          <a:p>
            <a:endParaRPr lang="en-GB" sz="2400" dirty="0">
              <a:solidFill>
                <a:srgbClr val="FEFFFF"/>
              </a:solidFill>
            </a:endParaRPr>
          </a:p>
          <a:p>
            <a:r>
              <a:rPr lang="en-US" sz="2400" dirty="0">
                <a:solidFill>
                  <a:srgbClr val="FEFFFF"/>
                </a:solidFill>
              </a:rPr>
              <a:t>1. Exploring sexuality through creativity: the use of creative exercises such as writing, music and sculpting. </a:t>
            </a:r>
          </a:p>
          <a:p>
            <a:r>
              <a:rPr lang="en-US" sz="2400" dirty="0">
                <a:solidFill>
                  <a:srgbClr val="FEFFFF"/>
                </a:solidFill>
              </a:rPr>
              <a:t>2. Acknowledging and explaining the issue and reason for denial of communal visits. </a:t>
            </a:r>
          </a:p>
          <a:p>
            <a:r>
              <a:rPr lang="en-US" sz="2400" dirty="0">
                <a:solidFill>
                  <a:srgbClr val="FEFFFF"/>
                </a:solidFill>
              </a:rPr>
              <a:t>3. Use of peer mentors </a:t>
            </a:r>
            <a:endParaRPr lang="en-GB" sz="2400" dirty="0">
              <a:solidFill>
                <a:srgbClr val="FEFFFF"/>
              </a:solidFill>
            </a:endParaRPr>
          </a:p>
        </p:txBody>
      </p:sp>
    </p:spTree>
    <p:extLst>
      <p:ext uri="{BB962C8B-B14F-4D97-AF65-F5344CB8AC3E}">
        <p14:creationId xmlns:p14="http://schemas.microsoft.com/office/powerpoint/2010/main" val="25993082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9E032B6-814E-F76A-7E32-CEB4A4D7A628}"/>
              </a:ext>
            </a:extLst>
          </p:cNvPr>
          <p:cNvSpPr>
            <a:spLocks noGrp="1"/>
          </p:cNvSpPr>
          <p:nvPr>
            <p:ph type="title"/>
          </p:nvPr>
        </p:nvSpPr>
        <p:spPr>
          <a:xfrm>
            <a:off x="934872" y="982272"/>
            <a:ext cx="3388419" cy="4560970"/>
          </a:xfrm>
        </p:spPr>
        <p:txBody>
          <a:bodyPr>
            <a:normAutofit/>
          </a:bodyPr>
          <a:lstStyle/>
          <a:p>
            <a:r>
              <a:rPr kumimoji="0" lang="en-GB" sz="3400" b="0" i="0" u="none" strike="noStrike" kern="1200" cap="none" spc="0" normalizeH="0" baseline="0" noProof="0" dirty="0">
                <a:ln>
                  <a:noFill/>
                </a:ln>
                <a:solidFill>
                  <a:srgbClr val="FFFFFF"/>
                </a:solidFill>
                <a:effectLst/>
                <a:uLnTx/>
                <a:uFillTx/>
                <a:latin typeface="Calibri Light" panose="020F0302020204030204"/>
                <a:ea typeface="+mj-ea"/>
                <a:cs typeface="+mj-cs"/>
              </a:rPr>
              <a:t>How do we enable </a:t>
            </a:r>
            <a:r>
              <a:rPr kumimoji="0" lang="en-US" sz="3400" b="0" i="0" u="none" strike="noStrike" kern="1200" cap="none" spc="0" normalizeH="0" baseline="0" noProof="0" dirty="0">
                <a:ln>
                  <a:noFill/>
                </a:ln>
                <a:solidFill>
                  <a:srgbClr val="FFFFFF"/>
                </a:solidFill>
                <a:effectLst/>
                <a:uLnTx/>
                <a:uFillTx/>
                <a:latin typeface="Calibri Light" panose="020F0302020204030204"/>
                <a:ea typeface="+mj-ea"/>
                <a:cs typeface="+mj-cs"/>
              </a:rPr>
              <a:t>constructive conversations around sexual and reproductive health?</a:t>
            </a:r>
            <a:endParaRPr lang="en-GB" sz="40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4EB4F6A5-5FB6-A06C-2378-D8CB1B7FC2F3}"/>
              </a:ext>
            </a:extLst>
          </p:cNvPr>
          <p:cNvSpPr>
            <a:spLocks noGrp="1"/>
          </p:cNvSpPr>
          <p:nvPr>
            <p:ph idx="1"/>
          </p:nvPr>
        </p:nvSpPr>
        <p:spPr>
          <a:xfrm>
            <a:off x="5221862" y="1719618"/>
            <a:ext cx="5948831" cy="4334629"/>
          </a:xfrm>
        </p:spPr>
        <p:txBody>
          <a:bodyPr anchor="ctr">
            <a:normAutofit/>
          </a:bodyPr>
          <a:lstStyle/>
          <a:p>
            <a:r>
              <a:rPr lang="en-US" sz="2400" dirty="0">
                <a:solidFill>
                  <a:srgbClr val="FEFFFF"/>
                </a:solidFill>
              </a:rPr>
              <a:t>4. Having a constructive conversation in private sessions as one on ones. </a:t>
            </a:r>
          </a:p>
          <a:p>
            <a:r>
              <a:rPr lang="en-US" sz="2400" dirty="0">
                <a:solidFill>
                  <a:srgbClr val="FEFFFF"/>
                </a:solidFill>
              </a:rPr>
              <a:t>5.Identifying staff people have respect for and good relationships with. </a:t>
            </a:r>
          </a:p>
          <a:p>
            <a:r>
              <a:rPr lang="en-US" sz="2400" dirty="0">
                <a:solidFill>
                  <a:srgbClr val="FEFFFF"/>
                </a:solidFill>
              </a:rPr>
              <a:t>6. Providing more facilitates or sexual health i.e. condom machines and advertising them </a:t>
            </a:r>
          </a:p>
          <a:p>
            <a:r>
              <a:rPr lang="en-US" sz="2400" dirty="0">
                <a:solidFill>
                  <a:srgbClr val="FEFFFF"/>
                </a:solidFill>
              </a:rPr>
              <a:t>7. The use of pharmacists and explanation of biological symptoms. </a:t>
            </a:r>
            <a:endParaRPr lang="en-GB" sz="2400" dirty="0">
              <a:solidFill>
                <a:srgbClr val="FEFFFF"/>
              </a:solidFill>
            </a:endParaRPr>
          </a:p>
        </p:txBody>
      </p:sp>
    </p:spTree>
    <p:extLst>
      <p:ext uri="{BB962C8B-B14F-4D97-AF65-F5344CB8AC3E}">
        <p14:creationId xmlns:p14="http://schemas.microsoft.com/office/powerpoint/2010/main" val="1086221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6EEEB6-CEBC-8279-54EF-C38CB36C16CF}"/>
              </a:ext>
            </a:extLst>
          </p:cNvPr>
          <p:cNvSpPr>
            <a:spLocks noGrp="1"/>
          </p:cNvSpPr>
          <p:nvPr>
            <p:ph type="title"/>
          </p:nvPr>
        </p:nvSpPr>
        <p:spPr>
          <a:xfrm>
            <a:off x="934872" y="982272"/>
            <a:ext cx="3388419" cy="4560970"/>
          </a:xfrm>
        </p:spPr>
        <p:txBody>
          <a:bodyPr>
            <a:normAutofit/>
          </a:bodyPr>
          <a:lstStyle/>
          <a:p>
            <a:r>
              <a:rPr lang="en-GB" sz="4000" dirty="0">
                <a:solidFill>
                  <a:srgbClr val="FFFFFF"/>
                </a:solidFill>
              </a:rPr>
              <a:t>How do we promote the use of sexual clinics?</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D26D8343-A5A0-64FE-F788-1F36F62A20C1}"/>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Services that involve sexuality often require the creation of a space that feels safe, is trusted and does not feel intrusive. This can be difficult given patient’s feelings about in patient wards but there are ways this can be achieved:</a:t>
            </a:r>
          </a:p>
        </p:txBody>
      </p:sp>
    </p:spTree>
    <p:extLst>
      <p:ext uri="{BB962C8B-B14F-4D97-AF65-F5344CB8AC3E}">
        <p14:creationId xmlns:p14="http://schemas.microsoft.com/office/powerpoint/2010/main" val="3448932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6EEEB6-CEBC-8279-54EF-C38CB36C16CF}"/>
              </a:ext>
            </a:extLst>
          </p:cNvPr>
          <p:cNvSpPr>
            <a:spLocks noGrp="1"/>
          </p:cNvSpPr>
          <p:nvPr>
            <p:ph type="title"/>
          </p:nvPr>
        </p:nvSpPr>
        <p:spPr>
          <a:xfrm>
            <a:off x="934872" y="982272"/>
            <a:ext cx="3388419" cy="4560970"/>
          </a:xfrm>
        </p:spPr>
        <p:txBody>
          <a:bodyPr>
            <a:normAutofit/>
          </a:bodyPr>
          <a:lstStyle/>
          <a:p>
            <a:r>
              <a:rPr lang="en-GB" sz="4000" dirty="0">
                <a:solidFill>
                  <a:srgbClr val="FFFFFF"/>
                </a:solidFill>
              </a:rPr>
              <a:t>How do we promote the use of sexual clinics?</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D26D8343-A5A0-64FE-F788-1F36F62A20C1}"/>
              </a:ext>
            </a:extLst>
          </p:cNvPr>
          <p:cNvSpPr>
            <a:spLocks noGrp="1"/>
          </p:cNvSpPr>
          <p:nvPr>
            <p:ph idx="1"/>
          </p:nvPr>
        </p:nvSpPr>
        <p:spPr>
          <a:xfrm>
            <a:off x="5221862" y="1719618"/>
            <a:ext cx="5948831" cy="4334629"/>
          </a:xfrm>
        </p:spPr>
        <p:txBody>
          <a:bodyPr anchor="ct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1. </a:t>
            </a:r>
            <a:r>
              <a:rPr lang="en-US" dirty="0">
                <a:solidFill>
                  <a:schemeClr val="bg1"/>
                </a:solidFill>
                <a:latin typeface="Calibri" panose="020F0502020204030204"/>
              </a:rPr>
              <a:t>Use of p</a:t>
            </a:r>
            <a:r>
              <a:rPr kumimoji="0" lang="en-US" sz="2800" b="0" i="0" u="none" strike="noStrike" kern="1200" cap="none" spc="0" normalizeH="0" baseline="0" noProof="0" dirty="0" err="1">
                <a:ln>
                  <a:noFill/>
                </a:ln>
                <a:solidFill>
                  <a:schemeClr val="bg1"/>
                </a:solidFill>
                <a:effectLst/>
                <a:uLnTx/>
                <a:uFillTx/>
                <a:latin typeface="Calibri" panose="020F0502020204030204"/>
                <a:ea typeface="+mn-ea"/>
                <a:cs typeface="+mn-cs"/>
              </a:rPr>
              <a:t>eer</a:t>
            </a: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 mentors and trusted staff</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2. Creating a welcoming environment with the use of free spaces.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3. Lower rate of community supervision.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4. </a:t>
            </a:r>
            <a:r>
              <a:rPr lang="en-US" dirty="0">
                <a:solidFill>
                  <a:schemeClr val="bg1"/>
                </a:solidFill>
                <a:latin typeface="Calibri" panose="020F0502020204030204"/>
              </a:rPr>
              <a:t>R</a:t>
            </a:r>
            <a:r>
              <a:rPr kumimoji="0" lang="en-US" sz="2800" b="0" i="0" u="none" strike="noStrike" kern="1200" cap="none" spc="0" normalizeH="0" baseline="0" noProof="0" dirty="0" err="1">
                <a:ln>
                  <a:noFill/>
                </a:ln>
                <a:solidFill>
                  <a:schemeClr val="bg1"/>
                </a:solidFill>
                <a:effectLst/>
                <a:uLnTx/>
                <a:uFillTx/>
                <a:latin typeface="Calibri" panose="020F0502020204030204"/>
                <a:ea typeface="+mn-ea"/>
                <a:cs typeface="+mn-cs"/>
              </a:rPr>
              <a:t>ecovery</a:t>
            </a: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 college courses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chemeClr val="bg1"/>
                </a:solidFill>
                <a:effectLst/>
                <a:uLnTx/>
                <a:uFillTx/>
                <a:latin typeface="Calibri" panose="020F0502020204030204"/>
                <a:ea typeface="+mn-ea"/>
                <a:cs typeface="+mn-cs"/>
              </a:rPr>
              <a:t>5. Use of guest speakers outside of the hospital setting </a:t>
            </a:r>
            <a:endParaRPr kumimoji="0" lang="en-GB" sz="2800" b="0" i="0" u="none" strike="noStrike" kern="1200" cap="none" spc="0" normalizeH="0" baseline="0" noProof="0" dirty="0">
              <a:ln>
                <a:noFill/>
              </a:ln>
              <a:solidFill>
                <a:schemeClr val="bg1"/>
              </a:solidFill>
              <a:effectLst/>
              <a:uLnTx/>
              <a:uFillTx/>
              <a:latin typeface="Calibri" panose="020F0502020204030204"/>
              <a:ea typeface="+mn-ea"/>
              <a:cs typeface="+mn-cs"/>
            </a:endParaRPr>
          </a:p>
          <a:p>
            <a:endParaRPr lang="en-GB" sz="2400" dirty="0">
              <a:solidFill>
                <a:srgbClr val="FEFFFF"/>
              </a:solidFill>
            </a:endParaRPr>
          </a:p>
        </p:txBody>
      </p:sp>
    </p:spTree>
    <p:extLst>
      <p:ext uri="{BB962C8B-B14F-4D97-AF65-F5344CB8AC3E}">
        <p14:creationId xmlns:p14="http://schemas.microsoft.com/office/powerpoint/2010/main" val="25106907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F9D12B5-715B-26B4-F954-E165417C1A1D}"/>
              </a:ext>
            </a:extLst>
          </p:cNvPr>
          <p:cNvSpPr>
            <a:spLocks noGrp="1"/>
          </p:cNvSpPr>
          <p:nvPr>
            <p:ph type="title"/>
          </p:nvPr>
        </p:nvSpPr>
        <p:spPr>
          <a:xfrm>
            <a:off x="934872" y="982272"/>
            <a:ext cx="3388419" cy="4560970"/>
          </a:xfrm>
        </p:spPr>
        <p:txBody>
          <a:bodyPr>
            <a:normAutofit/>
          </a:bodyPr>
          <a:lstStyle/>
          <a:p>
            <a:r>
              <a:rPr lang="en-GB" sz="4000">
                <a:solidFill>
                  <a:srgbClr val="FFFFFF"/>
                </a:solidFill>
              </a:rPr>
              <a:t>Content </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39B4792A-3D9A-8766-E1BB-B3924B1BF336}"/>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1. Introduction </a:t>
            </a:r>
          </a:p>
          <a:p>
            <a:r>
              <a:rPr lang="en-GB" sz="2400" dirty="0">
                <a:solidFill>
                  <a:srgbClr val="FEFFFF"/>
                </a:solidFill>
              </a:rPr>
              <a:t>2. Key challenges</a:t>
            </a:r>
          </a:p>
          <a:p>
            <a:r>
              <a:rPr lang="en-GB" sz="2400" dirty="0">
                <a:solidFill>
                  <a:srgbClr val="FEFFFF"/>
                </a:solidFill>
              </a:rPr>
              <a:t>3. </a:t>
            </a:r>
            <a:r>
              <a:rPr lang="en-US" sz="2400" dirty="0">
                <a:solidFill>
                  <a:srgbClr val="FEFFFF"/>
                </a:solidFill>
              </a:rPr>
              <a:t>How do we enable constructive conversations around sexual and reproductive health?</a:t>
            </a:r>
          </a:p>
          <a:p>
            <a:r>
              <a:rPr lang="en-US" sz="2400" dirty="0">
                <a:solidFill>
                  <a:srgbClr val="FEFFFF"/>
                </a:solidFill>
              </a:rPr>
              <a:t>4. </a:t>
            </a:r>
            <a:r>
              <a:rPr lang="en-US" sz="2400">
                <a:solidFill>
                  <a:srgbClr val="FEFFFF"/>
                </a:solidFill>
              </a:rPr>
              <a:t>How do we promote the use of sexual clinics?</a:t>
            </a:r>
            <a:endParaRPr lang="en-GB" sz="2400" dirty="0">
              <a:solidFill>
                <a:srgbClr val="FEFFFF"/>
              </a:solidFill>
            </a:endParaRPr>
          </a:p>
        </p:txBody>
      </p:sp>
    </p:spTree>
    <p:extLst>
      <p:ext uri="{BB962C8B-B14F-4D97-AF65-F5344CB8AC3E}">
        <p14:creationId xmlns:p14="http://schemas.microsoft.com/office/powerpoint/2010/main" val="1195490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664899DC-A6AA-478D-6534-8D02B219AFC0}"/>
              </a:ext>
            </a:extLst>
          </p:cNvPr>
          <p:cNvSpPr>
            <a:spLocks noGrp="1"/>
          </p:cNvSpPr>
          <p:nvPr>
            <p:ph type="title"/>
          </p:nvPr>
        </p:nvSpPr>
        <p:spPr>
          <a:xfrm>
            <a:off x="934872" y="982272"/>
            <a:ext cx="3388419" cy="4560970"/>
          </a:xfrm>
        </p:spPr>
        <p:txBody>
          <a:bodyPr>
            <a:normAutofit/>
          </a:bodyPr>
          <a:lstStyle/>
          <a:p>
            <a:r>
              <a:rPr lang="en-GB" sz="4000">
                <a:solidFill>
                  <a:srgbClr val="FFFFFF"/>
                </a:solidFill>
              </a:rPr>
              <a:t>Introduction </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466D644D-6B7A-02D3-1840-2BD7F63761FB}"/>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The subject of sexual and reproductive needs regarding mental heath service users  and particularly in secure mental services is often overlooked but is an important topic that is essential to proving for basic human needs. </a:t>
            </a:r>
          </a:p>
          <a:p>
            <a:r>
              <a:rPr lang="en-GB" sz="2400" dirty="0">
                <a:solidFill>
                  <a:srgbClr val="FEFFFF"/>
                </a:solidFill>
              </a:rPr>
              <a:t>In this presentation I aim to explore and encourage new ideas of how to engage with this with a particular emphasis on assisting the service of sexual clinics to better serve the needs of service users.  </a:t>
            </a:r>
          </a:p>
        </p:txBody>
      </p:sp>
    </p:spTree>
    <p:extLst>
      <p:ext uri="{BB962C8B-B14F-4D97-AF65-F5344CB8AC3E}">
        <p14:creationId xmlns:p14="http://schemas.microsoft.com/office/powerpoint/2010/main" val="22331739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2283AB9-47E7-D008-6CB1-82EC7E31A0CC}"/>
              </a:ext>
            </a:extLst>
          </p:cNvPr>
          <p:cNvSpPr>
            <a:spLocks noGrp="1"/>
          </p:cNvSpPr>
          <p:nvPr>
            <p:ph type="title"/>
          </p:nvPr>
        </p:nvSpPr>
        <p:spPr>
          <a:xfrm>
            <a:off x="934872" y="982272"/>
            <a:ext cx="3388419" cy="4560970"/>
          </a:xfrm>
        </p:spPr>
        <p:txBody>
          <a:bodyPr>
            <a:normAutofit/>
          </a:bodyPr>
          <a:lstStyle/>
          <a:p>
            <a:r>
              <a:rPr lang="en-GB" sz="4000">
                <a:solidFill>
                  <a:srgbClr val="FFFFFF"/>
                </a:solidFill>
              </a:rPr>
              <a:t>Key challenges </a:t>
            </a: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175D6FE8-FCE6-D011-6A52-C7EFF694373D}"/>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There are a number of key challenges patients face when it comes to having their sexual and reproductive needs met. These include but are not limited to:</a:t>
            </a:r>
          </a:p>
        </p:txBody>
      </p:sp>
    </p:spTree>
    <p:extLst>
      <p:ext uri="{BB962C8B-B14F-4D97-AF65-F5344CB8AC3E}">
        <p14:creationId xmlns:p14="http://schemas.microsoft.com/office/powerpoint/2010/main" val="2953083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904ECB92-9820-10EE-CD59-0F0B0F0F5A09}"/>
              </a:ext>
            </a:extLst>
          </p:cNvPr>
          <p:cNvSpPr>
            <a:spLocks noGrp="1"/>
          </p:cNvSpPr>
          <p:nvPr>
            <p:ph type="title"/>
          </p:nvPr>
        </p:nvSpPr>
        <p:spPr>
          <a:xfrm>
            <a:off x="934872" y="982272"/>
            <a:ext cx="3388419" cy="4560970"/>
          </a:xfrm>
        </p:spPr>
        <p:txBody>
          <a:bodyPr>
            <a:normAutofit/>
          </a:bodyPr>
          <a:lstStyle/>
          <a:p>
            <a:r>
              <a:rPr lang="en-US" sz="4000" dirty="0">
                <a:solidFill>
                  <a:srgbClr val="FFFFFF"/>
                </a:solidFill>
              </a:rPr>
              <a:t>1.The length of time people spend without having intimate relationships. </a:t>
            </a:r>
            <a:br>
              <a:rPr lang="en-US" sz="4000" dirty="0">
                <a:solidFill>
                  <a:srgbClr val="FFFFFF"/>
                </a:solidFill>
              </a:rPr>
            </a:br>
            <a:endParaRPr lang="en-GB" sz="40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C170CB0F-9556-9BF7-1D9A-B86FF5054DB8}"/>
              </a:ext>
            </a:extLst>
          </p:cNvPr>
          <p:cNvSpPr>
            <a:spLocks noGrp="1"/>
          </p:cNvSpPr>
          <p:nvPr>
            <p:ph idx="1"/>
          </p:nvPr>
        </p:nvSpPr>
        <p:spPr>
          <a:xfrm>
            <a:off x="5221862" y="1719618"/>
            <a:ext cx="5948831" cy="4334629"/>
          </a:xfrm>
        </p:spPr>
        <p:txBody>
          <a:bodyPr anchor="ctr">
            <a:normAutofit/>
          </a:bodyPr>
          <a:lstStyle/>
          <a:p>
            <a:r>
              <a:rPr lang="en-US" sz="2400" dirty="0">
                <a:solidFill>
                  <a:srgbClr val="FEFFFF"/>
                </a:solidFill>
              </a:rPr>
              <a:t>Patients on forensic wards in particular face the particular obstacle of spending a long time in hospitalization, this has a unique impact on their relationships and perspective on intimate relationships. </a:t>
            </a:r>
            <a:endParaRPr lang="en-GB" sz="2400" dirty="0">
              <a:solidFill>
                <a:srgbClr val="FEFFFF"/>
              </a:solidFill>
            </a:endParaRPr>
          </a:p>
        </p:txBody>
      </p:sp>
    </p:spTree>
    <p:extLst>
      <p:ext uri="{BB962C8B-B14F-4D97-AF65-F5344CB8AC3E}">
        <p14:creationId xmlns:p14="http://schemas.microsoft.com/office/powerpoint/2010/main" val="464931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B31EF6-FF86-320A-4495-3737795E108B}"/>
              </a:ext>
            </a:extLst>
          </p:cNvPr>
          <p:cNvSpPr>
            <a:spLocks noGrp="1"/>
          </p:cNvSpPr>
          <p:nvPr>
            <p:ph type="title"/>
          </p:nvPr>
        </p:nvSpPr>
        <p:spPr>
          <a:xfrm>
            <a:off x="934872" y="982272"/>
            <a:ext cx="3388419" cy="4560970"/>
          </a:xfrm>
        </p:spPr>
        <p:txBody>
          <a:bodyPr>
            <a:normAutofit/>
          </a:bodyPr>
          <a:lstStyle/>
          <a:p>
            <a:r>
              <a:rPr lang="en-US" sz="4000">
                <a:solidFill>
                  <a:srgbClr val="FFFFFF"/>
                </a:solidFill>
              </a:rPr>
              <a:t>2. Lack of intimacy and in touch with emotions. </a:t>
            </a:r>
            <a:br>
              <a:rPr lang="en-US" sz="4000">
                <a:solidFill>
                  <a:srgbClr val="FFFFFF"/>
                </a:solidFill>
              </a:rPr>
            </a:br>
            <a:endParaRPr lang="en-GB" sz="400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7BFEC1A7-3EFE-462E-DB34-4195DBC105E6}"/>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Hospitalisation can lead to a lack of opportunity to engage in intimacy and stay in touch with emotions, some people may find it hard to engage with conversations around their feelings which can be compounded by a lack of ability to stay in touch with their emotional side. </a:t>
            </a:r>
          </a:p>
        </p:txBody>
      </p:sp>
    </p:spTree>
    <p:extLst>
      <p:ext uri="{BB962C8B-B14F-4D97-AF65-F5344CB8AC3E}">
        <p14:creationId xmlns:p14="http://schemas.microsoft.com/office/powerpoint/2010/main" val="1266795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DB31EF6-FF86-320A-4495-3737795E108B}"/>
              </a:ext>
            </a:extLst>
          </p:cNvPr>
          <p:cNvSpPr>
            <a:spLocks noGrp="1"/>
          </p:cNvSpPr>
          <p:nvPr>
            <p:ph type="title"/>
          </p:nvPr>
        </p:nvSpPr>
        <p:spPr>
          <a:xfrm>
            <a:off x="934872" y="982272"/>
            <a:ext cx="3388419" cy="4560970"/>
          </a:xfrm>
        </p:spPr>
        <p:txBody>
          <a:bodyPr>
            <a:normAutofit fontScale="90000"/>
          </a:bodyPr>
          <a:lstStyle/>
          <a:p>
            <a:r>
              <a:rPr lang="en-US" sz="4000" dirty="0">
                <a:solidFill>
                  <a:srgbClr val="FFFFFF"/>
                </a:solidFill>
              </a:rPr>
              <a:t>3. Lack of knowledge over the implications of getting either a sexual disease or impregnating someone. </a:t>
            </a:r>
            <a:br>
              <a:rPr lang="en-US" sz="4000" dirty="0">
                <a:solidFill>
                  <a:srgbClr val="FFFFFF"/>
                </a:solidFill>
              </a:rPr>
            </a:br>
            <a:endParaRPr lang="en-GB" sz="40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7BFEC1A7-3EFE-462E-DB34-4195DBC105E6}"/>
              </a:ext>
            </a:extLst>
          </p:cNvPr>
          <p:cNvSpPr>
            <a:spLocks noGrp="1"/>
          </p:cNvSpPr>
          <p:nvPr>
            <p:ph idx="1"/>
          </p:nvPr>
        </p:nvSpPr>
        <p:spPr>
          <a:xfrm>
            <a:off x="5221862" y="1719618"/>
            <a:ext cx="5948831" cy="4334629"/>
          </a:xfrm>
        </p:spPr>
        <p:txBody>
          <a:bodyPr anchor="ct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chemeClr val="bg1"/>
                </a:solidFill>
                <a:effectLst/>
                <a:uLnTx/>
                <a:uFillTx/>
                <a:latin typeface="Calibri" panose="020F0502020204030204"/>
                <a:ea typeface="+mn-ea"/>
                <a:cs typeface="+mn-cs"/>
              </a:rPr>
              <a:t>Long stays in hospital may heighten sexual cravings and these natural desires which come as a result of an unnatural withholding of natural instincts may cause behaviours that are not thought through including such as a lack of responsible sexual behaviour. </a:t>
            </a:r>
          </a:p>
          <a:p>
            <a:endParaRPr lang="en-GB" sz="2400" dirty="0">
              <a:solidFill>
                <a:srgbClr val="FEFFFF"/>
              </a:solidFill>
            </a:endParaRPr>
          </a:p>
        </p:txBody>
      </p:sp>
    </p:spTree>
    <p:extLst>
      <p:ext uri="{BB962C8B-B14F-4D97-AF65-F5344CB8AC3E}">
        <p14:creationId xmlns:p14="http://schemas.microsoft.com/office/powerpoint/2010/main" val="877416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B307E039-0977-4C7E-4D31-929DFF69F878}"/>
              </a:ext>
            </a:extLst>
          </p:cNvPr>
          <p:cNvSpPr>
            <a:spLocks noGrp="1"/>
          </p:cNvSpPr>
          <p:nvPr>
            <p:ph type="title"/>
          </p:nvPr>
        </p:nvSpPr>
        <p:spPr>
          <a:xfrm>
            <a:off x="934872" y="982272"/>
            <a:ext cx="3388419" cy="4560970"/>
          </a:xfrm>
        </p:spPr>
        <p:txBody>
          <a:bodyPr>
            <a:normAutofit/>
          </a:bodyPr>
          <a:lstStyle/>
          <a:p>
            <a:r>
              <a:rPr lang="en-US" sz="4000" dirty="0">
                <a:solidFill>
                  <a:srgbClr val="FFFFFF"/>
                </a:solidFill>
              </a:rPr>
              <a:t>4. Lack of understanding regarding the safe use of leave </a:t>
            </a:r>
            <a:endParaRPr lang="en-GB" sz="40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AA26A907-9772-3882-6A01-8A4F21464497}"/>
              </a:ext>
            </a:extLst>
          </p:cNvPr>
          <p:cNvSpPr>
            <a:spLocks noGrp="1"/>
          </p:cNvSpPr>
          <p:nvPr>
            <p:ph idx="1"/>
          </p:nvPr>
        </p:nvSpPr>
        <p:spPr>
          <a:xfrm>
            <a:off x="5221862" y="1719618"/>
            <a:ext cx="5948831" cy="4334629"/>
          </a:xfrm>
        </p:spPr>
        <p:txBody>
          <a:bodyPr anchor="ctr">
            <a:normAutofit/>
          </a:bodyPr>
          <a:lstStyle/>
          <a:p>
            <a:r>
              <a:rPr lang="en-US" sz="2400" dirty="0">
                <a:solidFill>
                  <a:srgbClr val="FEFFFF"/>
                </a:solidFill>
              </a:rPr>
              <a:t>Leave or the process of facilitating engagement with the community can predictably lead to patients resuming the natural course of engaging in  sexual relationships, especially when leave is unescorted as sexual intercourse is more accessible. </a:t>
            </a:r>
            <a:endParaRPr lang="en-GB" sz="2400" dirty="0">
              <a:solidFill>
                <a:srgbClr val="FEFFFF"/>
              </a:solidFill>
            </a:endParaRPr>
          </a:p>
        </p:txBody>
      </p:sp>
    </p:spTree>
    <p:extLst>
      <p:ext uri="{BB962C8B-B14F-4D97-AF65-F5344CB8AC3E}">
        <p14:creationId xmlns:p14="http://schemas.microsoft.com/office/powerpoint/2010/main" val="259897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6EFD3D9-44F0-4267-BCC1-1613E79D82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6">
            <a:extLst>
              <a:ext uri="{FF2B5EF4-FFF2-40B4-BE49-F238E27FC236}">
                <a16:creationId xmlns:a16="http://schemas.microsoft.com/office/drawing/2014/main" id="{A779A851-95D6-41AF-937A-B0E4B7F6F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2164" y="900814"/>
            <a:ext cx="759618"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953FB2E7-B6CB-429C-81EB-D9516D6D5C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144437" y="633165"/>
            <a:ext cx="482654"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Shape 13">
            <a:extLst>
              <a:ext uri="{FF2B5EF4-FFF2-40B4-BE49-F238E27FC236}">
                <a16:creationId xmlns:a16="http://schemas.microsoft.com/office/drawing/2014/main" id="{2EC40DB1-B719-4A13-9A4D-0966B4B278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621" y="636723"/>
            <a:ext cx="4000062" cy="5257799"/>
          </a:xfrm>
          <a:custGeom>
            <a:avLst/>
            <a:gdLst>
              <a:gd name="connsiteX0" fmla="*/ 0 w 4634682"/>
              <a:gd name="connsiteY0" fmla="*/ 0 h 5257799"/>
              <a:gd name="connsiteX1" fmla="*/ 4634682 w 4634682"/>
              <a:gd name="connsiteY1" fmla="*/ 0 h 5257799"/>
              <a:gd name="connsiteX2" fmla="*/ 4634682 w 4634682"/>
              <a:gd name="connsiteY2" fmla="*/ 5257799 h 5257799"/>
              <a:gd name="connsiteX3" fmla="*/ 0 w 4634682"/>
              <a:gd name="connsiteY3" fmla="*/ 5257799 h 5257799"/>
            </a:gdLst>
            <a:ahLst/>
            <a:cxnLst>
              <a:cxn ang="0">
                <a:pos x="connsiteX0" y="connsiteY0"/>
              </a:cxn>
              <a:cxn ang="0">
                <a:pos x="connsiteX1" y="connsiteY1"/>
              </a:cxn>
              <a:cxn ang="0">
                <a:pos x="connsiteX2" y="connsiteY2"/>
              </a:cxn>
              <a:cxn ang="0">
                <a:pos x="connsiteX3" y="connsiteY3"/>
              </a:cxn>
            </a:cxnLst>
            <a:rect l="l" t="t" r="r" b="b"/>
            <a:pathLst>
              <a:path w="4634682" h="5257799">
                <a:moveTo>
                  <a:pt x="0" y="0"/>
                </a:moveTo>
                <a:lnTo>
                  <a:pt x="4634682" y="0"/>
                </a:lnTo>
                <a:lnTo>
                  <a:pt x="4634682" y="5257799"/>
                </a:lnTo>
                <a:lnTo>
                  <a:pt x="0" y="5257799"/>
                </a:lnTo>
                <a:close/>
              </a:path>
            </a:pathLst>
          </a:cu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F6D7E7A5-FFC6-A07B-071E-D3CB9C06B067}"/>
              </a:ext>
            </a:extLst>
          </p:cNvPr>
          <p:cNvSpPr>
            <a:spLocks noGrp="1"/>
          </p:cNvSpPr>
          <p:nvPr>
            <p:ph type="title"/>
          </p:nvPr>
        </p:nvSpPr>
        <p:spPr>
          <a:xfrm>
            <a:off x="934872" y="982272"/>
            <a:ext cx="3388419" cy="4560970"/>
          </a:xfrm>
        </p:spPr>
        <p:txBody>
          <a:bodyPr>
            <a:normAutofit/>
          </a:bodyPr>
          <a:lstStyle/>
          <a:p>
            <a:r>
              <a:rPr lang="en-US" sz="4000" dirty="0">
                <a:solidFill>
                  <a:srgbClr val="FFFFFF"/>
                </a:solidFill>
              </a:rPr>
              <a:t>5. Effects of medication on sexual organs. </a:t>
            </a:r>
            <a:endParaRPr lang="en-GB" sz="4000" dirty="0">
              <a:solidFill>
                <a:srgbClr val="FFFFFF"/>
              </a:solidFill>
            </a:endParaRPr>
          </a:p>
        </p:txBody>
      </p:sp>
      <p:sp>
        <p:nvSpPr>
          <p:cNvPr id="16" name="Rectangle 8">
            <a:extLst>
              <a:ext uri="{FF2B5EF4-FFF2-40B4-BE49-F238E27FC236}">
                <a16:creationId xmlns:a16="http://schemas.microsoft.com/office/drawing/2014/main" id="{82211336-CFF3-412D-868A-6679C1004C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901782" y="1352302"/>
            <a:ext cx="6655597"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3" name="Content Placeholder 2">
            <a:extLst>
              <a:ext uri="{FF2B5EF4-FFF2-40B4-BE49-F238E27FC236}">
                <a16:creationId xmlns:a16="http://schemas.microsoft.com/office/drawing/2014/main" id="{C3C4DDFA-C5B0-C170-90B3-A83875A18A04}"/>
              </a:ext>
            </a:extLst>
          </p:cNvPr>
          <p:cNvSpPr>
            <a:spLocks noGrp="1"/>
          </p:cNvSpPr>
          <p:nvPr>
            <p:ph idx="1"/>
          </p:nvPr>
        </p:nvSpPr>
        <p:spPr>
          <a:xfrm>
            <a:off x="5221862" y="1719618"/>
            <a:ext cx="5948831" cy="4334629"/>
          </a:xfrm>
        </p:spPr>
        <p:txBody>
          <a:bodyPr anchor="ctr">
            <a:normAutofit/>
          </a:bodyPr>
          <a:lstStyle/>
          <a:p>
            <a:r>
              <a:rPr lang="en-GB" sz="2400" dirty="0">
                <a:solidFill>
                  <a:srgbClr val="FEFFFF"/>
                </a:solidFill>
              </a:rPr>
              <a:t>For some service users they may experience side effects from medication which include effects on their libido. </a:t>
            </a:r>
          </a:p>
        </p:txBody>
      </p:sp>
    </p:spTree>
    <p:extLst>
      <p:ext uri="{BB962C8B-B14F-4D97-AF65-F5344CB8AC3E}">
        <p14:creationId xmlns:p14="http://schemas.microsoft.com/office/powerpoint/2010/main" val="2378273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015D1F8647004A92DA652970A6AB7E" ma:contentTypeVersion="18" ma:contentTypeDescription="Create a new document." ma:contentTypeScope="" ma:versionID="18ffb276b2ea475dbd54fdae913d43d0">
  <xsd:schema xmlns:xsd="http://www.w3.org/2001/XMLSchema" xmlns:xs="http://www.w3.org/2001/XMLSchema" xmlns:p="http://schemas.microsoft.com/office/2006/metadata/properties" xmlns:ns1="http://schemas.microsoft.com/sharepoint/v3" xmlns:ns2="204c0b9e-ecb8-4366-9dc4-f3fd4f78f1c6" xmlns:ns3="58f7623f-e1ca-4e16-a2a3-0d629b2631e8" targetNamespace="http://schemas.microsoft.com/office/2006/metadata/properties" ma:root="true" ma:fieldsID="61e5a7840b370d2bd5c1b99f851f624d" ns1:_="" ns2:_="" ns3:_="">
    <xsd:import namespace="http://schemas.microsoft.com/sharepoint/v3"/>
    <xsd:import namespace="204c0b9e-ecb8-4366-9dc4-f3fd4f78f1c6"/>
    <xsd:import namespace="58f7623f-e1ca-4e16-a2a3-0d629b2631e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4c0b9e-ecb8-4366-9dc4-f3fd4f78f1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612f0454-6082-49d7-b32e-35d6b85bbae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8f7623f-e1ca-4e16-a2a3-0d629b2631e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6cebf0ea-aa19-4a2c-bbd6-a6685e7a8bef}" ma:internalName="TaxCatchAll" ma:showField="CatchAllData" ma:web="58f7623f-e1ca-4e16-a2a3-0d629b2631e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204c0b9e-ecb8-4366-9dc4-f3fd4f78f1c6">
      <Terms xmlns="http://schemas.microsoft.com/office/infopath/2007/PartnerControls"/>
    </lcf76f155ced4ddcb4097134ff3c332f>
    <_ip_UnifiedCompliancePolicyProperties xmlns="http://schemas.microsoft.com/sharepoint/v3" xsi:nil="true"/>
    <TaxCatchAll xmlns="58f7623f-e1ca-4e16-a2a3-0d629b2631e8"/>
  </documentManagement>
</p:properties>
</file>

<file path=customXml/itemProps1.xml><?xml version="1.0" encoding="utf-8"?>
<ds:datastoreItem xmlns:ds="http://schemas.openxmlformats.org/officeDocument/2006/customXml" ds:itemID="{33C02FA9-8397-4BD6-9558-77AD0CFA34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4c0b9e-ecb8-4366-9dc4-f3fd4f78f1c6"/>
    <ds:schemaRef ds:uri="58f7623f-e1ca-4e16-a2a3-0d629b2631e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D474B60-F52A-44A5-B856-499B57D00FDA}">
  <ds:schemaRefs>
    <ds:schemaRef ds:uri="http://schemas.microsoft.com/sharepoint/v3/contenttype/forms"/>
  </ds:schemaRefs>
</ds:datastoreItem>
</file>

<file path=customXml/itemProps3.xml><?xml version="1.0" encoding="utf-8"?>
<ds:datastoreItem xmlns:ds="http://schemas.openxmlformats.org/officeDocument/2006/customXml" ds:itemID="{0F1CE412-2D5B-4E0C-9E85-DA1BB1E7889C}">
  <ds:schemaRefs>
    <ds:schemaRef ds:uri="http://schemas.microsoft.com/office/2006/documentManagement/types"/>
    <ds:schemaRef ds:uri="58f7623f-e1ca-4e16-a2a3-0d629b2631e8"/>
    <ds:schemaRef ds:uri="204c0b9e-ecb8-4366-9dc4-f3fd4f78f1c6"/>
    <ds:schemaRef ds:uri="http://purl.org/dc/elements/1.1/"/>
    <ds:schemaRef ds:uri="http://schemas.microsoft.com/office/infopath/2007/PartnerControls"/>
    <ds:schemaRef ds:uri="http://schemas.microsoft.com/sharepoint/v3"/>
    <ds:schemaRef ds:uri="http://purl.org/dc/term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645</Words>
  <Application>Microsoft Office PowerPoint</Application>
  <PresentationFormat>Widescreen</PresentationFormat>
  <Paragraphs>41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Exploring sexual and reproductive health in mental health services</vt:lpstr>
      <vt:lpstr>Content </vt:lpstr>
      <vt:lpstr>Introduction </vt:lpstr>
      <vt:lpstr>Key challenges </vt:lpstr>
      <vt:lpstr>1.The length of time people spend without having intimate relationships.  </vt:lpstr>
      <vt:lpstr>2. Lack of intimacy and in touch with emotions.  </vt:lpstr>
      <vt:lpstr>3. Lack of knowledge over the implications of getting either a sexual disease or impregnating someone.  </vt:lpstr>
      <vt:lpstr>4. Lack of understanding regarding the safe use of leave </vt:lpstr>
      <vt:lpstr>5. Effects of medication on sexual organs. </vt:lpstr>
      <vt:lpstr>How do we enable constructive conversations around sexual and reproductive health? </vt:lpstr>
      <vt:lpstr>How do we enable constructive conversations around sexual and reproductive health?</vt:lpstr>
      <vt:lpstr>How do we promote the use of sexual clinics?</vt:lpstr>
      <vt:lpstr>How do we promote the use of sexual clinics?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sexual and reproductive health in mental health services</dc:title>
  <dc:creator>Jerome Sewell</dc:creator>
  <cp:lastModifiedBy>Edward Barrett</cp:lastModifiedBy>
  <cp:revision>5</cp:revision>
  <dcterms:created xsi:type="dcterms:W3CDTF">2022-08-24T00:43:31Z</dcterms:created>
  <dcterms:modified xsi:type="dcterms:W3CDTF">2023-01-05T09:44:28Z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0x010100D6015D1F8647004A92DA652970A6AB7E</vt:lpwstr>
  </property>
</Properties>
</file>