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293" r:id="rId6"/>
    <p:sldId id="292" r:id="rId7"/>
    <p:sldId id="257" r:id="rId8"/>
    <p:sldId id="1414" r:id="rId9"/>
    <p:sldId id="1393" r:id="rId10"/>
    <p:sldId id="1401" r:id="rId11"/>
    <p:sldId id="1411" r:id="rId12"/>
    <p:sldId id="1412" r:id="rId13"/>
    <p:sldId id="1413" r:id="rId14"/>
    <p:sldId id="377" r:id="rId15"/>
    <p:sldId id="1402" r:id="rId16"/>
    <p:sldId id="1404" r:id="rId17"/>
    <p:sldId id="296" r:id="rId18"/>
    <p:sldId id="1405" r:id="rId19"/>
    <p:sldId id="1406" r:id="rId20"/>
    <p:sldId id="1407" r:id="rId21"/>
    <p:sldId id="1408" r:id="rId22"/>
    <p:sldId id="1409" r:id="rId23"/>
    <p:sldId id="340" r:id="rId24"/>
    <p:sldId id="1410" r:id="rId25"/>
    <p:sldId id="323" r:id="rId26"/>
    <p:sldId id="322" r:id="rId27"/>
    <p:sldId id="331" r:id="rId28"/>
    <p:sldId id="328" r:id="rId29"/>
    <p:sldId id="385" r:id="rId30"/>
    <p:sldId id="378" r:id="rId31"/>
    <p:sldId id="375" r:id="rId32"/>
    <p:sldId id="1403" r:id="rId33"/>
    <p:sldId id="338" r:id="rId34"/>
    <p:sldId id="359" r:id="rId35"/>
    <p:sldId id="379" r:id="rId36"/>
    <p:sldId id="381" r:id="rId37"/>
    <p:sldId id="1398" r:id="rId38"/>
    <p:sldId id="1392" r:id="rId39"/>
    <p:sldId id="336" r:id="rId40"/>
    <p:sldId id="347" r:id="rId41"/>
    <p:sldId id="348" r:id="rId42"/>
    <p:sldId id="349" r:id="rId43"/>
    <p:sldId id="350" r:id="rId44"/>
    <p:sldId id="345" r:id="rId45"/>
    <p:sldId id="35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lly" initials="P" lastIdx="1" clrIdx="0">
    <p:extLst>
      <p:ext uri="{19B8F6BF-5375-455C-9EA6-DF929625EA0E}">
        <p15:presenceInfo xmlns:p15="http://schemas.microsoft.com/office/powerpoint/2012/main" userId="4beabe1f98d3439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513"/>
    <a:srgbClr val="12AFBE"/>
    <a:srgbClr val="FFFFFF"/>
    <a:srgbClr val="CA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5974" autoAdjust="0"/>
  </p:normalViewPr>
  <p:slideViewPr>
    <p:cSldViewPr snapToGrid="0">
      <p:cViewPr varScale="1">
        <p:scale>
          <a:sx n="90" d="100"/>
          <a:sy n="90" d="100"/>
        </p:scale>
        <p:origin x="90"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C38E0-95B2-4C65-AB6E-F74EED572F2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945821E4-FB79-431C-AAAA-EA68EBAABFE7}">
      <dgm:prSet phldrT="[Text]" custT="1"/>
      <dgm:spPr>
        <a:solidFill>
          <a:srgbClr val="EC6513"/>
        </a:solidFill>
      </dgm:spPr>
      <dgm:t>
        <a:bodyPr/>
        <a:lstStyle/>
        <a:p>
          <a:r>
            <a:rPr lang="en-GB" sz="1600" b="1" dirty="0"/>
            <a:t>Are you sexually active?</a:t>
          </a:r>
        </a:p>
      </dgm:t>
    </dgm:pt>
    <dgm:pt modelId="{660DDDEB-AE53-4F6B-9E98-BCBD24D1F45D}" type="parTrans" cxnId="{B6250734-91DE-4425-A506-ACB81E2BFBE5}">
      <dgm:prSet/>
      <dgm:spPr/>
      <dgm:t>
        <a:bodyPr/>
        <a:lstStyle/>
        <a:p>
          <a:endParaRPr lang="en-GB" sz="3600"/>
        </a:p>
      </dgm:t>
    </dgm:pt>
    <dgm:pt modelId="{844F7593-3283-4CCC-9FD7-A3A1AAB67BC2}" type="sibTrans" cxnId="{B6250734-91DE-4425-A506-ACB81E2BFBE5}">
      <dgm:prSet/>
      <dgm:spPr/>
      <dgm:t>
        <a:bodyPr/>
        <a:lstStyle/>
        <a:p>
          <a:endParaRPr lang="en-GB" sz="3600"/>
        </a:p>
      </dgm:t>
    </dgm:pt>
    <dgm:pt modelId="{1492892B-2FF6-463E-A665-E85C5A57862F}" type="asst">
      <dgm:prSet phldrT="[Text]" custT="1"/>
      <dgm:spPr>
        <a:solidFill>
          <a:srgbClr val="EC6513"/>
        </a:solidFill>
      </dgm:spPr>
      <dgm:t>
        <a:bodyPr/>
        <a:lstStyle/>
        <a:p>
          <a:r>
            <a:rPr lang="en-GB" sz="1600" dirty="0"/>
            <a:t>If no, ask every 3 months</a:t>
          </a:r>
        </a:p>
      </dgm:t>
    </dgm:pt>
    <dgm:pt modelId="{71CE7A80-3BBC-428F-AD7E-6312E44B2871}" type="parTrans" cxnId="{D4524DB9-5D0E-40B7-A85F-C98DF1E60045}">
      <dgm:prSet/>
      <dgm:spPr/>
      <dgm:t>
        <a:bodyPr/>
        <a:lstStyle/>
        <a:p>
          <a:endParaRPr lang="en-GB" sz="3600"/>
        </a:p>
      </dgm:t>
    </dgm:pt>
    <dgm:pt modelId="{15FF2B64-9146-4D96-B1E7-4346B464A937}" type="sibTrans" cxnId="{D4524DB9-5D0E-40B7-A85F-C98DF1E60045}">
      <dgm:prSet/>
      <dgm:spPr/>
      <dgm:t>
        <a:bodyPr/>
        <a:lstStyle/>
        <a:p>
          <a:endParaRPr lang="en-GB" sz="3600"/>
        </a:p>
      </dgm:t>
    </dgm:pt>
    <dgm:pt modelId="{AD25458F-6B6C-47F7-9EB8-4C87E9124983}" type="asst">
      <dgm:prSet custT="1"/>
      <dgm:spPr>
        <a:solidFill>
          <a:srgbClr val="EC6513"/>
        </a:solidFill>
      </dgm:spPr>
      <dgm:t>
        <a:bodyPr/>
        <a:lstStyle/>
        <a:p>
          <a:r>
            <a:rPr lang="en-GB" sz="1600" dirty="0"/>
            <a:t>If yes, </a:t>
          </a:r>
          <a:r>
            <a:rPr lang="en-GB" sz="1600" b="1" dirty="0"/>
            <a:t>when was the last time you had sex</a:t>
          </a:r>
          <a:r>
            <a:rPr lang="en-GB" sz="1600" dirty="0"/>
            <a:t>? </a:t>
          </a:r>
          <a:br>
            <a:rPr lang="en-GB" sz="1600" dirty="0"/>
          </a:br>
          <a:r>
            <a:rPr lang="en-GB" sz="1600" dirty="0"/>
            <a:t>If in the last 72h </a:t>
          </a:r>
          <a:r>
            <a:rPr lang="en-GB" sz="1600" dirty="0">
              <a:sym typeface="Wingdings" panose="05000000000000000000" pitchFamily="2" charset="2"/>
            </a:rPr>
            <a:t> PEP?</a:t>
          </a:r>
          <a:br>
            <a:rPr lang="en-GB" sz="1600" dirty="0">
              <a:sym typeface="Wingdings" panose="05000000000000000000" pitchFamily="2" charset="2"/>
            </a:rPr>
          </a:br>
          <a:r>
            <a:rPr lang="en-GB" sz="1600" dirty="0">
              <a:sym typeface="Wingdings" panose="05000000000000000000" pitchFamily="2" charset="2"/>
            </a:rPr>
            <a:t>If in the last 120h  EC?</a:t>
          </a:r>
          <a:br>
            <a:rPr lang="en-GB" sz="1600" dirty="0">
              <a:sym typeface="Wingdings" panose="05000000000000000000" pitchFamily="2" charset="2"/>
            </a:rPr>
          </a:br>
          <a:r>
            <a:rPr lang="en-GB" sz="1600" b="1" dirty="0">
              <a:sym typeface="Wingdings" panose="05000000000000000000" pitchFamily="2" charset="2"/>
            </a:rPr>
            <a:t>Would you like a check up for sexually transmitted infections</a:t>
          </a:r>
          <a:r>
            <a:rPr lang="en-GB" sz="1600" dirty="0">
              <a:sym typeface="Wingdings" panose="05000000000000000000" pitchFamily="2" charset="2"/>
            </a:rPr>
            <a:t>?</a:t>
          </a:r>
          <a:endParaRPr lang="en-GB" sz="1600" dirty="0"/>
        </a:p>
      </dgm:t>
    </dgm:pt>
    <dgm:pt modelId="{D01AE61F-937B-4216-B8B9-24980B8ED927}" type="parTrans" cxnId="{2D15B596-A472-47DB-8580-5BC7CBBE0317}">
      <dgm:prSet/>
      <dgm:spPr/>
      <dgm:t>
        <a:bodyPr/>
        <a:lstStyle/>
        <a:p>
          <a:endParaRPr lang="en-GB" sz="3600"/>
        </a:p>
      </dgm:t>
    </dgm:pt>
    <dgm:pt modelId="{62F90BBB-65F9-4D89-AFF2-572C07967A64}" type="sibTrans" cxnId="{2D15B596-A472-47DB-8580-5BC7CBBE0317}">
      <dgm:prSet/>
      <dgm:spPr/>
      <dgm:t>
        <a:bodyPr/>
        <a:lstStyle/>
        <a:p>
          <a:endParaRPr lang="en-GB" sz="3600"/>
        </a:p>
      </dgm:t>
    </dgm:pt>
    <dgm:pt modelId="{F4B87B3C-F0E9-47B6-8436-DBC2EDAC2E71}" type="asst">
      <dgm:prSet custT="1"/>
      <dgm:spPr>
        <a:solidFill>
          <a:srgbClr val="EC6513"/>
        </a:solidFill>
      </dgm:spPr>
      <dgm:t>
        <a:bodyPr/>
        <a:lstStyle/>
        <a:p>
          <a:r>
            <a:rPr lang="en-GB" sz="1600" dirty="0"/>
            <a:t>Are you currently having any </a:t>
          </a:r>
          <a:r>
            <a:rPr lang="en-GB" sz="1600" b="1" dirty="0"/>
            <a:t>symptoms</a:t>
          </a:r>
          <a:r>
            <a:rPr lang="en-GB" sz="1600" dirty="0"/>
            <a:t>? </a:t>
          </a:r>
          <a:br>
            <a:rPr lang="en-GB" sz="1600" dirty="0"/>
          </a:br>
          <a:r>
            <a:rPr lang="en-GB" sz="1600" dirty="0"/>
            <a:t>Such as discharge, pain when urinating, abnormal bleeding, abdominal pain?</a:t>
          </a:r>
        </a:p>
      </dgm:t>
    </dgm:pt>
    <dgm:pt modelId="{EDBFAE9C-5154-4886-AE30-A8A7D855B7B1}" type="parTrans" cxnId="{C292FF9C-7078-477F-B971-59D7D4B2D284}">
      <dgm:prSet/>
      <dgm:spPr/>
      <dgm:t>
        <a:bodyPr/>
        <a:lstStyle/>
        <a:p>
          <a:endParaRPr lang="en-GB" sz="3600"/>
        </a:p>
      </dgm:t>
    </dgm:pt>
    <dgm:pt modelId="{B1A36272-6C99-4ED1-9DF0-F1CDD1EC6962}" type="sibTrans" cxnId="{C292FF9C-7078-477F-B971-59D7D4B2D284}">
      <dgm:prSet/>
      <dgm:spPr/>
      <dgm:t>
        <a:bodyPr/>
        <a:lstStyle/>
        <a:p>
          <a:endParaRPr lang="en-GB" sz="3600"/>
        </a:p>
      </dgm:t>
    </dgm:pt>
    <dgm:pt modelId="{D9DF8F91-C437-47DB-A7CA-F5970191A064}" type="asst">
      <dgm:prSet custT="1"/>
      <dgm:spPr>
        <a:solidFill>
          <a:srgbClr val="EC6513"/>
        </a:solidFill>
      </dgm:spPr>
      <dgm:t>
        <a:bodyPr/>
        <a:lstStyle/>
        <a:p>
          <a:r>
            <a:rPr lang="en-GB" sz="2000" dirty="0"/>
            <a:t>If yes, offer symptomatic screen via </a:t>
          </a:r>
          <a:r>
            <a:rPr lang="en-GB" sz="2000" b="1" dirty="0"/>
            <a:t>SHRINE</a:t>
          </a:r>
        </a:p>
      </dgm:t>
    </dgm:pt>
    <dgm:pt modelId="{40D2E8E6-389B-46BC-BF95-2D2066D7DF42}" type="parTrans" cxnId="{C33FF265-3C28-4631-856A-99832536D484}">
      <dgm:prSet/>
      <dgm:spPr/>
      <dgm:t>
        <a:bodyPr/>
        <a:lstStyle/>
        <a:p>
          <a:endParaRPr lang="en-GB" sz="3600"/>
        </a:p>
      </dgm:t>
    </dgm:pt>
    <dgm:pt modelId="{B2937A32-7F2E-4610-82BF-9928DFEB0AE2}" type="sibTrans" cxnId="{C33FF265-3C28-4631-856A-99832536D484}">
      <dgm:prSet/>
      <dgm:spPr/>
      <dgm:t>
        <a:bodyPr/>
        <a:lstStyle/>
        <a:p>
          <a:endParaRPr lang="en-GB" sz="3600"/>
        </a:p>
      </dgm:t>
    </dgm:pt>
    <dgm:pt modelId="{2C0BB83F-2098-41B4-AF30-05CC8679C747}" type="asst">
      <dgm:prSet custT="1"/>
      <dgm:spPr>
        <a:solidFill>
          <a:srgbClr val="EC6513"/>
        </a:solidFill>
      </dgm:spPr>
      <dgm:t>
        <a:bodyPr/>
        <a:lstStyle/>
        <a:p>
          <a:r>
            <a:rPr lang="en-GB" sz="1800" dirty="0"/>
            <a:t>If no, offer asymptomatic screen via:</a:t>
          </a:r>
        </a:p>
        <a:p>
          <a:r>
            <a:rPr lang="en-GB" sz="1800" b="1" dirty="0"/>
            <a:t>Croydon Sexual Health</a:t>
          </a:r>
        </a:p>
      </dgm:t>
    </dgm:pt>
    <dgm:pt modelId="{982337CE-6D9E-4968-8DFA-5CD705D25567}" type="parTrans" cxnId="{006E5735-848A-46FA-BD6D-D690EF81B432}">
      <dgm:prSet/>
      <dgm:spPr/>
      <dgm:t>
        <a:bodyPr/>
        <a:lstStyle/>
        <a:p>
          <a:endParaRPr lang="en-GB" sz="3600"/>
        </a:p>
      </dgm:t>
    </dgm:pt>
    <dgm:pt modelId="{625EE068-5099-4917-902E-B8DBA26497F2}" type="sibTrans" cxnId="{006E5735-848A-46FA-BD6D-D690EF81B432}">
      <dgm:prSet/>
      <dgm:spPr/>
      <dgm:t>
        <a:bodyPr/>
        <a:lstStyle/>
        <a:p>
          <a:endParaRPr lang="en-GB" sz="3600"/>
        </a:p>
      </dgm:t>
    </dgm:pt>
    <dgm:pt modelId="{42EC7AEC-A605-4012-BF47-945A5DF3A016}">
      <dgm:prSet phldrT="[Text]"/>
      <dgm:spPr>
        <a:solidFill>
          <a:schemeClr val="bg1"/>
        </a:solidFill>
        <a:ln w="38100">
          <a:solidFill>
            <a:srgbClr val="EC6513"/>
          </a:solidFill>
        </a:ln>
      </dgm:spPr>
      <dgm:t>
        <a:bodyPr/>
        <a:lstStyle/>
        <a:p>
          <a:r>
            <a:rPr lang="en-GB" b="1" dirty="0">
              <a:solidFill>
                <a:srgbClr val="EC6513"/>
              </a:solidFill>
            </a:rPr>
            <a:t>Please note:</a:t>
          </a:r>
          <a:br>
            <a:rPr lang="en-GB" b="1" dirty="0">
              <a:solidFill>
                <a:srgbClr val="EC6513"/>
              </a:solidFill>
            </a:rPr>
          </a:br>
          <a:r>
            <a:rPr lang="en-GB" b="1" dirty="0">
              <a:solidFill>
                <a:srgbClr val="EC6513"/>
              </a:solidFill>
            </a:rPr>
            <a:t>We can discuss contraception/choose a method before patient becomes sexually active again</a:t>
          </a:r>
        </a:p>
      </dgm:t>
    </dgm:pt>
    <dgm:pt modelId="{DE23390F-2FC6-4F31-9E86-4EC629CC7198}" type="parTrans" cxnId="{D076A8F1-031D-467A-BCBA-7C7B37D14A2E}">
      <dgm:prSet/>
      <dgm:spPr/>
      <dgm:t>
        <a:bodyPr/>
        <a:lstStyle/>
        <a:p>
          <a:endParaRPr lang="en-GB"/>
        </a:p>
      </dgm:t>
    </dgm:pt>
    <dgm:pt modelId="{20FC01B4-5D35-450E-B017-C144036AC61F}" type="sibTrans" cxnId="{D076A8F1-031D-467A-BCBA-7C7B37D14A2E}">
      <dgm:prSet/>
      <dgm:spPr/>
      <dgm:t>
        <a:bodyPr/>
        <a:lstStyle/>
        <a:p>
          <a:endParaRPr lang="en-GB"/>
        </a:p>
      </dgm:t>
    </dgm:pt>
    <dgm:pt modelId="{765183A9-2944-4153-BFC2-9A2C2AFCB839}" type="pres">
      <dgm:prSet presAssocID="{AA3C38E0-95B2-4C65-AB6E-F74EED572F2E}" presName="hierChild1" presStyleCnt="0">
        <dgm:presLayoutVars>
          <dgm:orgChart val="1"/>
          <dgm:chPref val="1"/>
          <dgm:dir/>
          <dgm:animOne val="branch"/>
          <dgm:animLvl val="lvl"/>
          <dgm:resizeHandles/>
        </dgm:presLayoutVars>
      </dgm:prSet>
      <dgm:spPr/>
    </dgm:pt>
    <dgm:pt modelId="{FBA2D569-172E-4AED-9BAD-9BCDCD01A6AE}" type="pres">
      <dgm:prSet presAssocID="{945821E4-FB79-431C-AAAA-EA68EBAABFE7}" presName="hierRoot1" presStyleCnt="0">
        <dgm:presLayoutVars>
          <dgm:hierBranch val="init"/>
        </dgm:presLayoutVars>
      </dgm:prSet>
      <dgm:spPr/>
    </dgm:pt>
    <dgm:pt modelId="{9B8578CB-F136-40C8-8183-BB3778806F1D}" type="pres">
      <dgm:prSet presAssocID="{945821E4-FB79-431C-AAAA-EA68EBAABFE7}" presName="rootComposite1" presStyleCnt="0"/>
      <dgm:spPr/>
    </dgm:pt>
    <dgm:pt modelId="{C82668B0-87BA-4DF4-B771-651126D6AFD4}" type="pres">
      <dgm:prSet presAssocID="{945821E4-FB79-431C-AAAA-EA68EBAABFE7}" presName="rootText1" presStyleLbl="node0" presStyleIdx="0" presStyleCnt="2" custScaleX="145746">
        <dgm:presLayoutVars>
          <dgm:chPref val="3"/>
        </dgm:presLayoutVars>
      </dgm:prSet>
      <dgm:spPr/>
    </dgm:pt>
    <dgm:pt modelId="{32F6BE63-5D9D-4BD0-ACC4-A28DB8963119}" type="pres">
      <dgm:prSet presAssocID="{945821E4-FB79-431C-AAAA-EA68EBAABFE7}" presName="rootConnector1" presStyleLbl="node1" presStyleIdx="0" presStyleCnt="0"/>
      <dgm:spPr/>
    </dgm:pt>
    <dgm:pt modelId="{E5871913-3EFB-4610-8237-58CF0CFD3AA4}" type="pres">
      <dgm:prSet presAssocID="{945821E4-FB79-431C-AAAA-EA68EBAABFE7}" presName="hierChild2" presStyleCnt="0"/>
      <dgm:spPr/>
    </dgm:pt>
    <dgm:pt modelId="{205C0443-966E-4E09-92C8-EDDFCA422B72}" type="pres">
      <dgm:prSet presAssocID="{945821E4-FB79-431C-AAAA-EA68EBAABFE7}" presName="hierChild3" presStyleCnt="0"/>
      <dgm:spPr/>
    </dgm:pt>
    <dgm:pt modelId="{FE4E9CEF-EDEA-4E02-AA89-8EF4CC87F138}" type="pres">
      <dgm:prSet presAssocID="{71CE7A80-3BBC-428F-AD7E-6312E44B2871}" presName="Name111" presStyleLbl="parChTrans1D2" presStyleIdx="0" presStyleCnt="2"/>
      <dgm:spPr/>
    </dgm:pt>
    <dgm:pt modelId="{9851E3D6-386D-4B36-B7F7-45BAAD1C7481}" type="pres">
      <dgm:prSet presAssocID="{1492892B-2FF6-463E-A665-E85C5A57862F}" presName="hierRoot3" presStyleCnt="0">
        <dgm:presLayoutVars>
          <dgm:hierBranch val="init"/>
        </dgm:presLayoutVars>
      </dgm:prSet>
      <dgm:spPr/>
    </dgm:pt>
    <dgm:pt modelId="{A1536207-DC7B-4D49-9FB5-5A8B8236CF70}" type="pres">
      <dgm:prSet presAssocID="{1492892B-2FF6-463E-A665-E85C5A57862F}" presName="rootComposite3" presStyleCnt="0"/>
      <dgm:spPr/>
    </dgm:pt>
    <dgm:pt modelId="{48BA4288-A393-4311-8928-1096183A6533}" type="pres">
      <dgm:prSet presAssocID="{1492892B-2FF6-463E-A665-E85C5A57862F}" presName="rootText3" presStyleLbl="asst1" presStyleIdx="0" presStyleCnt="5" custScaleX="89975">
        <dgm:presLayoutVars>
          <dgm:chPref val="3"/>
        </dgm:presLayoutVars>
      </dgm:prSet>
      <dgm:spPr/>
    </dgm:pt>
    <dgm:pt modelId="{E23C1B81-925D-46B1-93B2-8576F40088F0}" type="pres">
      <dgm:prSet presAssocID="{1492892B-2FF6-463E-A665-E85C5A57862F}" presName="rootConnector3" presStyleLbl="asst1" presStyleIdx="0" presStyleCnt="5"/>
      <dgm:spPr/>
    </dgm:pt>
    <dgm:pt modelId="{7D968DA2-A6A1-4710-8BBE-512567166637}" type="pres">
      <dgm:prSet presAssocID="{1492892B-2FF6-463E-A665-E85C5A57862F}" presName="hierChild6" presStyleCnt="0"/>
      <dgm:spPr/>
    </dgm:pt>
    <dgm:pt modelId="{6EC16F3D-85CD-49BA-8363-233868405EA8}" type="pres">
      <dgm:prSet presAssocID="{1492892B-2FF6-463E-A665-E85C5A57862F}" presName="hierChild7" presStyleCnt="0"/>
      <dgm:spPr/>
    </dgm:pt>
    <dgm:pt modelId="{BF03E05C-6DBE-438C-AD92-242BB736698E}" type="pres">
      <dgm:prSet presAssocID="{D01AE61F-937B-4216-B8B9-24980B8ED927}" presName="Name111" presStyleLbl="parChTrans1D2" presStyleIdx="1" presStyleCnt="2"/>
      <dgm:spPr/>
    </dgm:pt>
    <dgm:pt modelId="{59E8E108-06D2-40D9-91B7-12D6912A6CE9}" type="pres">
      <dgm:prSet presAssocID="{AD25458F-6B6C-47F7-9EB8-4C87E9124983}" presName="hierRoot3" presStyleCnt="0">
        <dgm:presLayoutVars>
          <dgm:hierBranch val="init"/>
        </dgm:presLayoutVars>
      </dgm:prSet>
      <dgm:spPr/>
    </dgm:pt>
    <dgm:pt modelId="{18DAAF05-1709-4452-A2FE-72D342DF9362}" type="pres">
      <dgm:prSet presAssocID="{AD25458F-6B6C-47F7-9EB8-4C87E9124983}" presName="rootComposite3" presStyleCnt="0"/>
      <dgm:spPr/>
    </dgm:pt>
    <dgm:pt modelId="{9564FD2A-EE6D-44C2-BB8D-A7568318BF31}" type="pres">
      <dgm:prSet presAssocID="{AD25458F-6B6C-47F7-9EB8-4C87E9124983}" presName="rootText3" presStyleLbl="asst1" presStyleIdx="1" presStyleCnt="5" custScaleX="299740" custScaleY="181161">
        <dgm:presLayoutVars>
          <dgm:chPref val="3"/>
        </dgm:presLayoutVars>
      </dgm:prSet>
      <dgm:spPr/>
    </dgm:pt>
    <dgm:pt modelId="{73860FB3-CD1E-4914-82D8-B7EAB09DEC27}" type="pres">
      <dgm:prSet presAssocID="{AD25458F-6B6C-47F7-9EB8-4C87E9124983}" presName="rootConnector3" presStyleLbl="asst1" presStyleIdx="1" presStyleCnt="5"/>
      <dgm:spPr/>
    </dgm:pt>
    <dgm:pt modelId="{020A2228-849C-4D9B-B062-D9318F2F54CE}" type="pres">
      <dgm:prSet presAssocID="{AD25458F-6B6C-47F7-9EB8-4C87E9124983}" presName="hierChild6" presStyleCnt="0"/>
      <dgm:spPr/>
    </dgm:pt>
    <dgm:pt modelId="{149E3297-DABF-49AF-B680-4C22D2DD1D47}" type="pres">
      <dgm:prSet presAssocID="{AD25458F-6B6C-47F7-9EB8-4C87E9124983}" presName="hierChild7" presStyleCnt="0"/>
      <dgm:spPr/>
    </dgm:pt>
    <dgm:pt modelId="{1776C2C0-8902-4258-ACC5-4B31F9655CBB}" type="pres">
      <dgm:prSet presAssocID="{EDBFAE9C-5154-4886-AE30-A8A7D855B7B1}" presName="Name111" presStyleLbl="parChTrans1D3" presStyleIdx="0" presStyleCnt="1"/>
      <dgm:spPr/>
    </dgm:pt>
    <dgm:pt modelId="{C77FF4FB-0936-49A0-BAEC-6D34E6D487D9}" type="pres">
      <dgm:prSet presAssocID="{F4B87B3C-F0E9-47B6-8436-DBC2EDAC2E71}" presName="hierRoot3" presStyleCnt="0">
        <dgm:presLayoutVars>
          <dgm:hierBranch val="init"/>
        </dgm:presLayoutVars>
      </dgm:prSet>
      <dgm:spPr/>
    </dgm:pt>
    <dgm:pt modelId="{A867A09D-8F97-4194-84DB-48F2A07DAD8D}" type="pres">
      <dgm:prSet presAssocID="{F4B87B3C-F0E9-47B6-8436-DBC2EDAC2E71}" presName="rootComposite3" presStyleCnt="0"/>
      <dgm:spPr/>
    </dgm:pt>
    <dgm:pt modelId="{D1700E89-953F-44D6-8BAF-330C2B6EA750}" type="pres">
      <dgm:prSet presAssocID="{F4B87B3C-F0E9-47B6-8436-DBC2EDAC2E71}" presName="rootText3" presStyleLbl="asst1" presStyleIdx="2" presStyleCnt="5" custScaleX="219781">
        <dgm:presLayoutVars>
          <dgm:chPref val="3"/>
        </dgm:presLayoutVars>
      </dgm:prSet>
      <dgm:spPr/>
    </dgm:pt>
    <dgm:pt modelId="{6BFB9BF2-8566-48AA-93B5-66413B1DBAAA}" type="pres">
      <dgm:prSet presAssocID="{F4B87B3C-F0E9-47B6-8436-DBC2EDAC2E71}" presName="rootConnector3" presStyleLbl="asst1" presStyleIdx="2" presStyleCnt="5"/>
      <dgm:spPr/>
    </dgm:pt>
    <dgm:pt modelId="{E52DE661-6287-46CC-AD0D-6D4AA6987A16}" type="pres">
      <dgm:prSet presAssocID="{F4B87B3C-F0E9-47B6-8436-DBC2EDAC2E71}" presName="hierChild6" presStyleCnt="0"/>
      <dgm:spPr/>
    </dgm:pt>
    <dgm:pt modelId="{3DE546B9-4D23-4E42-9860-06DE0219C0B1}" type="pres">
      <dgm:prSet presAssocID="{F4B87B3C-F0E9-47B6-8436-DBC2EDAC2E71}" presName="hierChild7" presStyleCnt="0"/>
      <dgm:spPr/>
    </dgm:pt>
    <dgm:pt modelId="{B5723FE8-5EC3-4B08-A18C-E69E3F5D0ED3}" type="pres">
      <dgm:prSet presAssocID="{40D2E8E6-389B-46BC-BF95-2D2066D7DF42}" presName="Name111" presStyleLbl="parChTrans1D4" presStyleIdx="0" presStyleCnt="2"/>
      <dgm:spPr/>
    </dgm:pt>
    <dgm:pt modelId="{8E46E18D-E0AB-4FA1-AEE3-FC26BE4F4182}" type="pres">
      <dgm:prSet presAssocID="{D9DF8F91-C437-47DB-A7CA-F5970191A064}" presName="hierRoot3" presStyleCnt="0">
        <dgm:presLayoutVars>
          <dgm:hierBranch val="init"/>
        </dgm:presLayoutVars>
      </dgm:prSet>
      <dgm:spPr/>
    </dgm:pt>
    <dgm:pt modelId="{93311095-4AC1-4918-90F9-CCFC21086F54}" type="pres">
      <dgm:prSet presAssocID="{D9DF8F91-C437-47DB-A7CA-F5970191A064}" presName="rootComposite3" presStyleCnt="0"/>
      <dgm:spPr/>
    </dgm:pt>
    <dgm:pt modelId="{6C72271C-C43E-4FD5-A0CB-11DCD7A60C96}" type="pres">
      <dgm:prSet presAssocID="{D9DF8F91-C437-47DB-A7CA-F5970191A064}" presName="rootText3" presStyleLbl="asst1" presStyleIdx="3" presStyleCnt="5" custScaleX="180222">
        <dgm:presLayoutVars>
          <dgm:chPref val="3"/>
        </dgm:presLayoutVars>
      </dgm:prSet>
      <dgm:spPr/>
    </dgm:pt>
    <dgm:pt modelId="{7972BE1D-27A2-4A61-8F1D-B51508B64C3B}" type="pres">
      <dgm:prSet presAssocID="{D9DF8F91-C437-47DB-A7CA-F5970191A064}" presName="rootConnector3" presStyleLbl="asst1" presStyleIdx="3" presStyleCnt="5"/>
      <dgm:spPr/>
    </dgm:pt>
    <dgm:pt modelId="{51B37A5D-9536-4654-9AA6-0AC41D87D1F3}" type="pres">
      <dgm:prSet presAssocID="{D9DF8F91-C437-47DB-A7CA-F5970191A064}" presName="hierChild6" presStyleCnt="0"/>
      <dgm:spPr/>
    </dgm:pt>
    <dgm:pt modelId="{6C79E92D-427B-4FB1-B3CC-5F7505575A4E}" type="pres">
      <dgm:prSet presAssocID="{D9DF8F91-C437-47DB-A7CA-F5970191A064}" presName="hierChild7" presStyleCnt="0"/>
      <dgm:spPr/>
    </dgm:pt>
    <dgm:pt modelId="{99BAF62C-043A-4EAC-BB0F-AF7DB3333A5E}" type="pres">
      <dgm:prSet presAssocID="{982337CE-6D9E-4968-8DFA-5CD705D25567}" presName="Name111" presStyleLbl="parChTrans1D4" presStyleIdx="1" presStyleCnt="2"/>
      <dgm:spPr/>
    </dgm:pt>
    <dgm:pt modelId="{49FCE573-7547-4012-BBF4-FAE737E45D48}" type="pres">
      <dgm:prSet presAssocID="{2C0BB83F-2098-41B4-AF30-05CC8679C747}" presName="hierRoot3" presStyleCnt="0">
        <dgm:presLayoutVars>
          <dgm:hierBranch val="init"/>
        </dgm:presLayoutVars>
      </dgm:prSet>
      <dgm:spPr/>
    </dgm:pt>
    <dgm:pt modelId="{C564366F-84B0-4A18-A688-D3F920B9D844}" type="pres">
      <dgm:prSet presAssocID="{2C0BB83F-2098-41B4-AF30-05CC8679C747}" presName="rootComposite3" presStyleCnt="0"/>
      <dgm:spPr/>
    </dgm:pt>
    <dgm:pt modelId="{9A03C531-CEF6-4C5A-8831-E83730C9ED4A}" type="pres">
      <dgm:prSet presAssocID="{2C0BB83F-2098-41B4-AF30-05CC8679C747}" presName="rootText3" presStyleLbl="asst1" presStyleIdx="4" presStyleCnt="5" custScaleX="208067">
        <dgm:presLayoutVars>
          <dgm:chPref val="3"/>
        </dgm:presLayoutVars>
      </dgm:prSet>
      <dgm:spPr/>
    </dgm:pt>
    <dgm:pt modelId="{5436E47E-AA1A-4D23-B76F-8C7ED08C963B}" type="pres">
      <dgm:prSet presAssocID="{2C0BB83F-2098-41B4-AF30-05CC8679C747}" presName="rootConnector3" presStyleLbl="asst1" presStyleIdx="4" presStyleCnt="5"/>
      <dgm:spPr/>
    </dgm:pt>
    <dgm:pt modelId="{D3F75EDA-E1DF-4DD0-8BA2-AEF509B42439}" type="pres">
      <dgm:prSet presAssocID="{2C0BB83F-2098-41B4-AF30-05CC8679C747}" presName="hierChild6" presStyleCnt="0"/>
      <dgm:spPr/>
    </dgm:pt>
    <dgm:pt modelId="{8B07141A-3737-4DD0-A586-E8E4624C5841}" type="pres">
      <dgm:prSet presAssocID="{2C0BB83F-2098-41B4-AF30-05CC8679C747}" presName="hierChild7" presStyleCnt="0"/>
      <dgm:spPr/>
    </dgm:pt>
    <dgm:pt modelId="{A7237CA8-35D3-45E9-AA65-7AFED1DC1CA3}" type="pres">
      <dgm:prSet presAssocID="{42EC7AEC-A605-4012-BF47-945A5DF3A016}" presName="hierRoot1" presStyleCnt="0">
        <dgm:presLayoutVars>
          <dgm:hierBranch val="init"/>
        </dgm:presLayoutVars>
      </dgm:prSet>
      <dgm:spPr/>
    </dgm:pt>
    <dgm:pt modelId="{9C776B83-BCAE-440B-929E-299CEB94CC1B}" type="pres">
      <dgm:prSet presAssocID="{42EC7AEC-A605-4012-BF47-945A5DF3A016}" presName="rootComposite1" presStyleCnt="0"/>
      <dgm:spPr/>
    </dgm:pt>
    <dgm:pt modelId="{BC2CFB13-8C48-41FB-84FA-42A720B0C4BE}" type="pres">
      <dgm:prSet presAssocID="{42EC7AEC-A605-4012-BF47-945A5DF3A016}" presName="rootText1" presStyleLbl="node0" presStyleIdx="1" presStyleCnt="2" custScaleX="145746" custLinFactNeighborX="3046" custLinFactNeighborY="25394">
        <dgm:presLayoutVars>
          <dgm:chPref val="3"/>
        </dgm:presLayoutVars>
      </dgm:prSet>
      <dgm:spPr/>
    </dgm:pt>
    <dgm:pt modelId="{E01D1AC8-774D-4749-84A6-9E5539A4A0E2}" type="pres">
      <dgm:prSet presAssocID="{42EC7AEC-A605-4012-BF47-945A5DF3A016}" presName="rootConnector1" presStyleLbl="node1" presStyleIdx="0" presStyleCnt="0"/>
      <dgm:spPr/>
    </dgm:pt>
    <dgm:pt modelId="{B7CAA4B5-0991-4057-B2AB-96F3C74FDA88}" type="pres">
      <dgm:prSet presAssocID="{42EC7AEC-A605-4012-BF47-945A5DF3A016}" presName="hierChild2" presStyleCnt="0"/>
      <dgm:spPr/>
    </dgm:pt>
    <dgm:pt modelId="{63D6DADA-7EEA-41C9-A4EB-F7EEA2620FDA}" type="pres">
      <dgm:prSet presAssocID="{42EC7AEC-A605-4012-BF47-945A5DF3A016}" presName="hierChild3" presStyleCnt="0"/>
      <dgm:spPr/>
    </dgm:pt>
  </dgm:ptLst>
  <dgm:cxnLst>
    <dgm:cxn modelId="{002B380F-6854-4E60-ADA7-83895EC000F1}" type="presOf" srcId="{71CE7A80-3BBC-428F-AD7E-6312E44B2871}" destId="{FE4E9CEF-EDEA-4E02-AA89-8EF4CC87F138}" srcOrd="0" destOrd="0" presId="urn:microsoft.com/office/officeart/2005/8/layout/orgChart1"/>
    <dgm:cxn modelId="{B3FD8014-DF9F-4FA8-A18B-94970BA43FAD}" type="presOf" srcId="{945821E4-FB79-431C-AAAA-EA68EBAABFE7}" destId="{32F6BE63-5D9D-4BD0-ACC4-A28DB8963119}" srcOrd="1" destOrd="0" presId="urn:microsoft.com/office/officeart/2005/8/layout/orgChart1"/>
    <dgm:cxn modelId="{E2E86326-62A9-40CD-9508-ABE1FAB4572D}" type="presOf" srcId="{40D2E8E6-389B-46BC-BF95-2D2066D7DF42}" destId="{B5723FE8-5EC3-4B08-A18C-E69E3F5D0ED3}" srcOrd="0" destOrd="0" presId="urn:microsoft.com/office/officeart/2005/8/layout/orgChart1"/>
    <dgm:cxn modelId="{8880A131-6264-47D8-8293-D9F16BD5D857}" type="presOf" srcId="{1492892B-2FF6-463E-A665-E85C5A57862F}" destId="{48BA4288-A393-4311-8928-1096183A6533}" srcOrd="0" destOrd="0" presId="urn:microsoft.com/office/officeart/2005/8/layout/orgChart1"/>
    <dgm:cxn modelId="{B6250734-91DE-4425-A506-ACB81E2BFBE5}" srcId="{AA3C38E0-95B2-4C65-AB6E-F74EED572F2E}" destId="{945821E4-FB79-431C-AAAA-EA68EBAABFE7}" srcOrd="0" destOrd="0" parTransId="{660DDDEB-AE53-4F6B-9E98-BCBD24D1F45D}" sibTransId="{844F7593-3283-4CCC-9FD7-A3A1AAB67BC2}"/>
    <dgm:cxn modelId="{006E5735-848A-46FA-BD6D-D690EF81B432}" srcId="{F4B87B3C-F0E9-47B6-8436-DBC2EDAC2E71}" destId="{2C0BB83F-2098-41B4-AF30-05CC8679C747}" srcOrd="1" destOrd="0" parTransId="{982337CE-6D9E-4968-8DFA-5CD705D25567}" sibTransId="{625EE068-5099-4917-902E-B8DBA26497F2}"/>
    <dgm:cxn modelId="{681F423B-FFE3-4452-9D80-86144EB86D43}" type="presOf" srcId="{EDBFAE9C-5154-4886-AE30-A8A7D855B7B1}" destId="{1776C2C0-8902-4258-ACC5-4B31F9655CBB}" srcOrd="0" destOrd="0" presId="urn:microsoft.com/office/officeart/2005/8/layout/orgChart1"/>
    <dgm:cxn modelId="{7D05935C-AA2E-4761-B915-7018D57FB16B}" type="presOf" srcId="{982337CE-6D9E-4968-8DFA-5CD705D25567}" destId="{99BAF62C-043A-4EAC-BB0F-AF7DB3333A5E}" srcOrd="0" destOrd="0" presId="urn:microsoft.com/office/officeart/2005/8/layout/orgChart1"/>
    <dgm:cxn modelId="{C33FF265-3C28-4631-856A-99832536D484}" srcId="{F4B87B3C-F0E9-47B6-8436-DBC2EDAC2E71}" destId="{D9DF8F91-C437-47DB-A7CA-F5970191A064}" srcOrd="0" destOrd="0" parTransId="{40D2E8E6-389B-46BC-BF95-2D2066D7DF42}" sibTransId="{B2937A32-7F2E-4610-82BF-9928DFEB0AE2}"/>
    <dgm:cxn modelId="{3E33044C-3826-413B-9CEA-21575E016891}" type="presOf" srcId="{AD25458F-6B6C-47F7-9EB8-4C87E9124983}" destId="{9564FD2A-EE6D-44C2-BB8D-A7568318BF31}" srcOrd="0" destOrd="0" presId="urn:microsoft.com/office/officeart/2005/8/layout/orgChart1"/>
    <dgm:cxn modelId="{2AEB854C-2DBB-4A9F-86AA-61511FDD4090}" type="presOf" srcId="{F4B87B3C-F0E9-47B6-8436-DBC2EDAC2E71}" destId="{D1700E89-953F-44D6-8BAF-330C2B6EA750}" srcOrd="0" destOrd="0" presId="urn:microsoft.com/office/officeart/2005/8/layout/orgChart1"/>
    <dgm:cxn modelId="{B21CBE70-83B6-45A7-9C0E-5B8F35D2976C}" type="presOf" srcId="{AA3C38E0-95B2-4C65-AB6E-F74EED572F2E}" destId="{765183A9-2944-4153-BFC2-9A2C2AFCB839}" srcOrd="0" destOrd="0" presId="urn:microsoft.com/office/officeart/2005/8/layout/orgChart1"/>
    <dgm:cxn modelId="{78E36E53-3E81-4121-96FE-9547CD3DCDD0}" type="presOf" srcId="{42EC7AEC-A605-4012-BF47-945A5DF3A016}" destId="{BC2CFB13-8C48-41FB-84FA-42A720B0C4BE}" srcOrd="0" destOrd="0" presId="urn:microsoft.com/office/officeart/2005/8/layout/orgChart1"/>
    <dgm:cxn modelId="{3A33A979-5D90-4845-8673-D799BBB7D984}" type="presOf" srcId="{42EC7AEC-A605-4012-BF47-945A5DF3A016}" destId="{E01D1AC8-774D-4749-84A6-9E5539A4A0E2}" srcOrd="1" destOrd="0" presId="urn:microsoft.com/office/officeart/2005/8/layout/orgChart1"/>
    <dgm:cxn modelId="{7344FB79-C6B7-40C9-9964-BABC8AB09A45}" type="presOf" srcId="{D01AE61F-937B-4216-B8B9-24980B8ED927}" destId="{BF03E05C-6DBE-438C-AD92-242BB736698E}" srcOrd="0" destOrd="0" presId="urn:microsoft.com/office/officeart/2005/8/layout/orgChart1"/>
    <dgm:cxn modelId="{FCE53E81-E352-4D73-8703-C749B9E53AB4}" type="presOf" srcId="{2C0BB83F-2098-41B4-AF30-05CC8679C747}" destId="{9A03C531-CEF6-4C5A-8831-E83730C9ED4A}" srcOrd="0" destOrd="0" presId="urn:microsoft.com/office/officeart/2005/8/layout/orgChart1"/>
    <dgm:cxn modelId="{2D15B596-A472-47DB-8580-5BC7CBBE0317}" srcId="{945821E4-FB79-431C-AAAA-EA68EBAABFE7}" destId="{AD25458F-6B6C-47F7-9EB8-4C87E9124983}" srcOrd="1" destOrd="0" parTransId="{D01AE61F-937B-4216-B8B9-24980B8ED927}" sibTransId="{62F90BBB-65F9-4D89-AFF2-572C07967A64}"/>
    <dgm:cxn modelId="{C292FF9C-7078-477F-B971-59D7D4B2D284}" srcId="{AD25458F-6B6C-47F7-9EB8-4C87E9124983}" destId="{F4B87B3C-F0E9-47B6-8436-DBC2EDAC2E71}" srcOrd="0" destOrd="0" parTransId="{EDBFAE9C-5154-4886-AE30-A8A7D855B7B1}" sibTransId="{B1A36272-6C99-4ED1-9DF0-F1CDD1EC6962}"/>
    <dgm:cxn modelId="{D0A3089E-7CC8-4D2A-928E-E26BDD858C26}" type="presOf" srcId="{AD25458F-6B6C-47F7-9EB8-4C87E9124983}" destId="{73860FB3-CD1E-4914-82D8-B7EAB09DEC27}" srcOrd="1" destOrd="0" presId="urn:microsoft.com/office/officeart/2005/8/layout/orgChart1"/>
    <dgm:cxn modelId="{D4524DB9-5D0E-40B7-A85F-C98DF1E60045}" srcId="{945821E4-FB79-431C-AAAA-EA68EBAABFE7}" destId="{1492892B-2FF6-463E-A665-E85C5A57862F}" srcOrd="0" destOrd="0" parTransId="{71CE7A80-3BBC-428F-AD7E-6312E44B2871}" sibTransId="{15FF2B64-9146-4D96-B1E7-4346B464A937}"/>
    <dgm:cxn modelId="{F57EC5CC-5694-4894-ABE3-DA86CF21E766}" type="presOf" srcId="{D9DF8F91-C437-47DB-A7CA-F5970191A064}" destId="{7972BE1D-27A2-4A61-8F1D-B51508B64C3B}" srcOrd="1" destOrd="0" presId="urn:microsoft.com/office/officeart/2005/8/layout/orgChart1"/>
    <dgm:cxn modelId="{62CB9BCF-ED66-46FB-8DC6-0000F2DCC9B0}" type="presOf" srcId="{1492892B-2FF6-463E-A665-E85C5A57862F}" destId="{E23C1B81-925D-46B1-93B2-8576F40088F0}" srcOrd="1" destOrd="0" presId="urn:microsoft.com/office/officeart/2005/8/layout/orgChart1"/>
    <dgm:cxn modelId="{F684F9D2-DA13-4D68-B8B6-E7991F29FBC8}" type="presOf" srcId="{F4B87B3C-F0E9-47B6-8436-DBC2EDAC2E71}" destId="{6BFB9BF2-8566-48AA-93B5-66413B1DBAAA}" srcOrd="1" destOrd="0" presId="urn:microsoft.com/office/officeart/2005/8/layout/orgChart1"/>
    <dgm:cxn modelId="{2824DCE3-9101-4959-A0FE-BA09CA891E17}" type="presOf" srcId="{945821E4-FB79-431C-AAAA-EA68EBAABFE7}" destId="{C82668B0-87BA-4DF4-B771-651126D6AFD4}" srcOrd="0" destOrd="0" presId="urn:microsoft.com/office/officeart/2005/8/layout/orgChart1"/>
    <dgm:cxn modelId="{4F7C3DE6-28E5-4BD1-8A1F-3B1F45E75FC6}" type="presOf" srcId="{2C0BB83F-2098-41B4-AF30-05CC8679C747}" destId="{5436E47E-AA1A-4D23-B76F-8C7ED08C963B}" srcOrd="1" destOrd="0" presId="urn:microsoft.com/office/officeart/2005/8/layout/orgChart1"/>
    <dgm:cxn modelId="{31833FED-0CB4-49D0-A446-BFDE98BC1B50}" type="presOf" srcId="{D9DF8F91-C437-47DB-A7CA-F5970191A064}" destId="{6C72271C-C43E-4FD5-A0CB-11DCD7A60C96}" srcOrd="0" destOrd="0" presId="urn:microsoft.com/office/officeart/2005/8/layout/orgChart1"/>
    <dgm:cxn modelId="{D076A8F1-031D-467A-BCBA-7C7B37D14A2E}" srcId="{AA3C38E0-95B2-4C65-AB6E-F74EED572F2E}" destId="{42EC7AEC-A605-4012-BF47-945A5DF3A016}" srcOrd="1" destOrd="0" parTransId="{DE23390F-2FC6-4F31-9E86-4EC629CC7198}" sibTransId="{20FC01B4-5D35-450E-B017-C144036AC61F}"/>
    <dgm:cxn modelId="{F98B717C-9858-4BF2-9767-685AA04BD5BD}" type="presParOf" srcId="{765183A9-2944-4153-BFC2-9A2C2AFCB839}" destId="{FBA2D569-172E-4AED-9BAD-9BCDCD01A6AE}" srcOrd="0" destOrd="0" presId="urn:microsoft.com/office/officeart/2005/8/layout/orgChart1"/>
    <dgm:cxn modelId="{11F5D660-C3DE-4F28-808F-243B4737258E}" type="presParOf" srcId="{FBA2D569-172E-4AED-9BAD-9BCDCD01A6AE}" destId="{9B8578CB-F136-40C8-8183-BB3778806F1D}" srcOrd="0" destOrd="0" presId="urn:microsoft.com/office/officeart/2005/8/layout/orgChart1"/>
    <dgm:cxn modelId="{B4591495-57C1-4691-B732-F4D3FABE5914}" type="presParOf" srcId="{9B8578CB-F136-40C8-8183-BB3778806F1D}" destId="{C82668B0-87BA-4DF4-B771-651126D6AFD4}" srcOrd="0" destOrd="0" presId="urn:microsoft.com/office/officeart/2005/8/layout/orgChart1"/>
    <dgm:cxn modelId="{E9B91121-A821-4401-BC19-9309C2CA0A16}" type="presParOf" srcId="{9B8578CB-F136-40C8-8183-BB3778806F1D}" destId="{32F6BE63-5D9D-4BD0-ACC4-A28DB8963119}" srcOrd="1" destOrd="0" presId="urn:microsoft.com/office/officeart/2005/8/layout/orgChart1"/>
    <dgm:cxn modelId="{0CB7464D-BE03-4DAC-91DB-4D39AB75AD74}" type="presParOf" srcId="{FBA2D569-172E-4AED-9BAD-9BCDCD01A6AE}" destId="{E5871913-3EFB-4610-8237-58CF0CFD3AA4}" srcOrd="1" destOrd="0" presId="urn:microsoft.com/office/officeart/2005/8/layout/orgChart1"/>
    <dgm:cxn modelId="{B0894D39-CBD7-4A17-98FC-D4E4CEFC055B}" type="presParOf" srcId="{FBA2D569-172E-4AED-9BAD-9BCDCD01A6AE}" destId="{205C0443-966E-4E09-92C8-EDDFCA422B72}" srcOrd="2" destOrd="0" presId="urn:microsoft.com/office/officeart/2005/8/layout/orgChart1"/>
    <dgm:cxn modelId="{53654DF5-BC8A-49A4-B306-4BC9D21ECEA4}" type="presParOf" srcId="{205C0443-966E-4E09-92C8-EDDFCA422B72}" destId="{FE4E9CEF-EDEA-4E02-AA89-8EF4CC87F138}" srcOrd="0" destOrd="0" presId="urn:microsoft.com/office/officeart/2005/8/layout/orgChart1"/>
    <dgm:cxn modelId="{4ED813AB-C926-4731-B4C2-86A5F24130A4}" type="presParOf" srcId="{205C0443-966E-4E09-92C8-EDDFCA422B72}" destId="{9851E3D6-386D-4B36-B7F7-45BAAD1C7481}" srcOrd="1" destOrd="0" presId="urn:microsoft.com/office/officeart/2005/8/layout/orgChart1"/>
    <dgm:cxn modelId="{B00D90E1-A1C0-4EB3-8247-604852DD4B5D}" type="presParOf" srcId="{9851E3D6-386D-4B36-B7F7-45BAAD1C7481}" destId="{A1536207-DC7B-4D49-9FB5-5A8B8236CF70}" srcOrd="0" destOrd="0" presId="urn:microsoft.com/office/officeart/2005/8/layout/orgChart1"/>
    <dgm:cxn modelId="{AF24F0C2-8059-450F-8755-3A3056D76D94}" type="presParOf" srcId="{A1536207-DC7B-4D49-9FB5-5A8B8236CF70}" destId="{48BA4288-A393-4311-8928-1096183A6533}" srcOrd="0" destOrd="0" presId="urn:microsoft.com/office/officeart/2005/8/layout/orgChart1"/>
    <dgm:cxn modelId="{16FE2729-3019-4666-B517-C276356D6B1D}" type="presParOf" srcId="{A1536207-DC7B-4D49-9FB5-5A8B8236CF70}" destId="{E23C1B81-925D-46B1-93B2-8576F40088F0}" srcOrd="1" destOrd="0" presId="urn:microsoft.com/office/officeart/2005/8/layout/orgChart1"/>
    <dgm:cxn modelId="{064E770D-20FC-4488-A10B-1F76BB5A71FF}" type="presParOf" srcId="{9851E3D6-386D-4B36-B7F7-45BAAD1C7481}" destId="{7D968DA2-A6A1-4710-8BBE-512567166637}" srcOrd="1" destOrd="0" presId="urn:microsoft.com/office/officeart/2005/8/layout/orgChart1"/>
    <dgm:cxn modelId="{3199F860-2BAC-405F-9133-483982C45AB1}" type="presParOf" srcId="{9851E3D6-386D-4B36-B7F7-45BAAD1C7481}" destId="{6EC16F3D-85CD-49BA-8363-233868405EA8}" srcOrd="2" destOrd="0" presId="urn:microsoft.com/office/officeart/2005/8/layout/orgChart1"/>
    <dgm:cxn modelId="{7DFFB971-A84D-42CB-A32B-7CA3B5C83E69}" type="presParOf" srcId="{205C0443-966E-4E09-92C8-EDDFCA422B72}" destId="{BF03E05C-6DBE-438C-AD92-242BB736698E}" srcOrd="2" destOrd="0" presId="urn:microsoft.com/office/officeart/2005/8/layout/orgChart1"/>
    <dgm:cxn modelId="{12DFA641-EE76-44B3-94FE-48FA6D5AD3C4}" type="presParOf" srcId="{205C0443-966E-4E09-92C8-EDDFCA422B72}" destId="{59E8E108-06D2-40D9-91B7-12D6912A6CE9}" srcOrd="3" destOrd="0" presId="urn:microsoft.com/office/officeart/2005/8/layout/orgChart1"/>
    <dgm:cxn modelId="{C7FABF41-0E35-49FC-848C-B1175F770401}" type="presParOf" srcId="{59E8E108-06D2-40D9-91B7-12D6912A6CE9}" destId="{18DAAF05-1709-4452-A2FE-72D342DF9362}" srcOrd="0" destOrd="0" presId="urn:microsoft.com/office/officeart/2005/8/layout/orgChart1"/>
    <dgm:cxn modelId="{17E011BE-B126-455C-8FD4-B02DE7037E63}" type="presParOf" srcId="{18DAAF05-1709-4452-A2FE-72D342DF9362}" destId="{9564FD2A-EE6D-44C2-BB8D-A7568318BF31}" srcOrd="0" destOrd="0" presId="urn:microsoft.com/office/officeart/2005/8/layout/orgChart1"/>
    <dgm:cxn modelId="{81BDAFDF-6E61-4884-A3E0-A5FC2EB84A78}" type="presParOf" srcId="{18DAAF05-1709-4452-A2FE-72D342DF9362}" destId="{73860FB3-CD1E-4914-82D8-B7EAB09DEC27}" srcOrd="1" destOrd="0" presId="urn:microsoft.com/office/officeart/2005/8/layout/orgChart1"/>
    <dgm:cxn modelId="{C893F1F6-A60C-4618-8DC6-7123058FE29B}" type="presParOf" srcId="{59E8E108-06D2-40D9-91B7-12D6912A6CE9}" destId="{020A2228-849C-4D9B-B062-D9318F2F54CE}" srcOrd="1" destOrd="0" presId="urn:microsoft.com/office/officeart/2005/8/layout/orgChart1"/>
    <dgm:cxn modelId="{38958DD4-62B2-49FB-A182-BDF709AC0CAA}" type="presParOf" srcId="{59E8E108-06D2-40D9-91B7-12D6912A6CE9}" destId="{149E3297-DABF-49AF-B680-4C22D2DD1D47}" srcOrd="2" destOrd="0" presId="urn:microsoft.com/office/officeart/2005/8/layout/orgChart1"/>
    <dgm:cxn modelId="{8375BA7A-07B9-4FC2-A8F7-8DF0A0A894D4}" type="presParOf" srcId="{149E3297-DABF-49AF-B680-4C22D2DD1D47}" destId="{1776C2C0-8902-4258-ACC5-4B31F9655CBB}" srcOrd="0" destOrd="0" presId="urn:microsoft.com/office/officeart/2005/8/layout/orgChart1"/>
    <dgm:cxn modelId="{2CE157EB-6E0C-48C3-A3B3-87E9B04C42F1}" type="presParOf" srcId="{149E3297-DABF-49AF-B680-4C22D2DD1D47}" destId="{C77FF4FB-0936-49A0-BAEC-6D34E6D487D9}" srcOrd="1" destOrd="0" presId="urn:microsoft.com/office/officeart/2005/8/layout/orgChart1"/>
    <dgm:cxn modelId="{44A433FA-C9F9-442C-81FD-7D9E5EBA6BAF}" type="presParOf" srcId="{C77FF4FB-0936-49A0-BAEC-6D34E6D487D9}" destId="{A867A09D-8F97-4194-84DB-48F2A07DAD8D}" srcOrd="0" destOrd="0" presId="urn:microsoft.com/office/officeart/2005/8/layout/orgChart1"/>
    <dgm:cxn modelId="{1F1B535A-5CC6-4F47-A067-DED62669290A}" type="presParOf" srcId="{A867A09D-8F97-4194-84DB-48F2A07DAD8D}" destId="{D1700E89-953F-44D6-8BAF-330C2B6EA750}" srcOrd="0" destOrd="0" presId="urn:microsoft.com/office/officeart/2005/8/layout/orgChart1"/>
    <dgm:cxn modelId="{88B283A3-BF3B-4001-A2AC-D7F048074898}" type="presParOf" srcId="{A867A09D-8F97-4194-84DB-48F2A07DAD8D}" destId="{6BFB9BF2-8566-48AA-93B5-66413B1DBAAA}" srcOrd="1" destOrd="0" presId="urn:microsoft.com/office/officeart/2005/8/layout/orgChart1"/>
    <dgm:cxn modelId="{62DDFF6E-B81F-40C5-BD0A-256BEC54AC4A}" type="presParOf" srcId="{C77FF4FB-0936-49A0-BAEC-6D34E6D487D9}" destId="{E52DE661-6287-46CC-AD0D-6D4AA6987A16}" srcOrd="1" destOrd="0" presId="urn:microsoft.com/office/officeart/2005/8/layout/orgChart1"/>
    <dgm:cxn modelId="{90355C9D-E6F6-498C-92BD-7D8FF8671DB5}" type="presParOf" srcId="{C77FF4FB-0936-49A0-BAEC-6D34E6D487D9}" destId="{3DE546B9-4D23-4E42-9860-06DE0219C0B1}" srcOrd="2" destOrd="0" presId="urn:microsoft.com/office/officeart/2005/8/layout/orgChart1"/>
    <dgm:cxn modelId="{80C956F6-7A46-4839-83DA-65CC8509C210}" type="presParOf" srcId="{3DE546B9-4D23-4E42-9860-06DE0219C0B1}" destId="{B5723FE8-5EC3-4B08-A18C-E69E3F5D0ED3}" srcOrd="0" destOrd="0" presId="urn:microsoft.com/office/officeart/2005/8/layout/orgChart1"/>
    <dgm:cxn modelId="{47AFF58E-7A66-4790-B8A3-D14458B179DD}" type="presParOf" srcId="{3DE546B9-4D23-4E42-9860-06DE0219C0B1}" destId="{8E46E18D-E0AB-4FA1-AEE3-FC26BE4F4182}" srcOrd="1" destOrd="0" presId="urn:microsoft.com/office/officeart/2005/8/layout/orgChart1"/>
    <dgm:cxn modelId="{8BF44024-6454-45C0-B443-8B422B0FA9BD}" type="presParOf" srcId="{8E46E18D-E0AB-4FA1-AEE3-FC26BE4F4182}" destId="{93311095-4AC1-4918-90F9-CCFC21086F54}" srcOrd="0" destOrd="0" presId="urn:microsoft.com/office/officeart/2005/8/layout/orgChart1"/>
    <dgm:cxn modelId="{874E995C-E8CB-419A-833C-B02335ACB97A}" type="presParOf" srcId="{93311095-4AC1-4918-90F9-CCFC21086F54}" destId="{6C72271C-C43E-4FD5-A0CB-11DCD7A60C96}" srcOrd="0" destOrd="0" presId="urn:microsoft.com/office/officeart/2005/8/layout/orgChart1"/>
    <dgm:cxn modelId="{2112A99A-DE30-45D1-BA66-C2D99967F036}" type="presParOf" srcId="{93311095-4AC1-4918-90F9-CCFC21086F54}" destId="{7972BE1D-27A2-4A61-8F1D-B51508B64C3B}" srcOrd="1" destOrd="0" presId="urn:microsoft.com/office/officeart/2005/8/layout/orgChart1"/>
    <dgm:cxn modelId="{E709CF5B-4EB0-493F-B585-511F6A15EC75}" type="presParOf" srcId="{8E46E18D-E0AB-4FA1-AEE3-FC26BE4F4182}" destId="{51B37A5D-9536-4654-9AA6-0AC41D87D1F3}" srcOrd="1" destOrd="0" presId="urn:microsoft.com/office/officeart/2005/8/layout/orgChart1"/>
    <dgm:cxn modelId="{8FBB09C3-104F-4649-8027-4345613131B7}" type="presParOf" srcId="{8E46E18D-E0AB-4FA1-AEE3-FC26BE4F4182}" destId="{6C79E92D-427B-4FB1-B3CC-5F7505575A4E}" srcOrd="2" destOrd="0" presId="urn:microsoft.com/office/officeart/2005/8/layout/orgChart1"/>
    <dgm:cxn modelId="{21F880AA-31FA-4816-A36A-D2351FB67E06}" type="presParOf" srcId="{3DE546B9-4D23-4E42-9860-06DE0219C0B1}" destId="{99BAF62C-043A-4EAC-BB0F-AF7DB3333A5E}" srcOrd="2" destOrd="0" presId="urn:microsoft.com/office/officeart/2005/8/layout/orgChart1"/>
    <dgm:cxn modelId="{7F097761-DB36-4C0C-AC27-8C3D6F7414C5}" type="presParOf" srcId="{3DE546B9-4D23-4E42-9860-06DE0219C0B1}" destId="{49FCE573-7547-4012-BBF4-FAE737E45D48}" srcOrd="3" destOrd="0" presId="urn:microsoft.com/office/officeart/2005/8/layout/orgChart1"/>
    <dgm:cxn modelId="{10D59BA7-3EC5-42E8-A433-75E07BA5749F}" type="presParOf" srcId="{49FCE573-7547-4012-BBF4-FAE737E45D48}" destId="{C564366F-84B0-4A18-A688-D3F920B9D844}" srcOrd="0" destOrd="0" presId="urn:microsoft.com/office/officeart/2005/8/layout/orgChart1"/>
    <dgm:cxn modelId="{0EDC26C2-536E-43C8-951A-C9E6C912B0FA}" type="presParOf" srcId="{C564366F-84B0-4A18-A688-D3F920B9D844}" destId="{9A03C531-CEF6-4C5A-8831-E83730C9ED4A}" srcOrd="0" destOrd="0" presId="urn:microsoft.com/office/officeart/2005/8/layout/orgChart1"/>
    <dgm:cxn modelId="{E9F9A8D5-B28A-4E79-9E73-28C12EDADF82}" type="presParOf" srcId="{C564366F-84B0-4A18-A688-D3F920B9D844}" destId="{5436E47E-AA1A-4D23-B76F-8C7ED08C963B}" srcOrd="1" destOrd="0" presId="urn:microsoft.com/office/officeart/2005/8/layout/orgChart1"/>
    <dgm:cxn modelId="{4144246E-5D66-47DA-8EB6-8373AB2FCE71}" type="presParOf" srcId="{49FCE573-7547-4012-BBF4-FAE737E45D48}" destId="{D3F75EDA-E1DF-4DD0-8BA2-AEF509B42439}" srcOrd="1" destOrd="0" presId="urn:microsoft.com/office/officeart/2005/8/layout/orgChart1"/>
    <dgm:cxn modelId="{A38817A8-F4F1-416E-910A-D97CC6CB34C2}" type="presParOf" srcId="{49FCE573-7547-4012-BBF4-FAE737E45D48}" destId="{8B07141A-3737-4DD0-A586-E8E4624C5841}" srcOrd="2" destOrd="0" presId="urn:microsoft.com/office/officeart/2005/8/layout/orgChart1"/>
    <dgm:cxn modelId="{402459C1-82E3-4ADC-A823-F38F6707FF16}" type="presParOf" srcId="{765183A9-2944-4153-BFC2-9A2C2AFCB839}" destId="{A7237CA8-35D3-45E9-AA65-7AFED1DC1CA3}" srcOrd="1" destOrd="0" presId="urn:microsoft.com/office/officeart/2005/8/layout/orgChart1"/>
    <dgm:cxn modelId="{103D4AF2-19D8-4749-B272-EB65DBEDA910}" type="presParOf" srcId="{A7237CA8-35D3-45E9-AA65-7AFED1DC1CA3}" destId="{9C776B83-BCAE-440B-929E-299CEB94CC1B}" srcOrd="0" destOrd="0" presId="urn:microsoft.com/office/officeart/2005/8/layout/orgChart1"/>
    <dgm:cxn modelId="{5DAA9FAB-4591-4EBB-AA95-98EA00AB0D88}" type="presParOf" srcId="{9C776B83-BCAE-440B-929E-299CEB94CC1B}" destId="{BC2CFB13-8C48-41FB-84FA-42A720B0C4BE}" srcOrd="0" destOrd="0" presId="urn:microsoft.com/office/officeart/2005/8/layout/orgChart1"/>
    <dgm:cxn modelId="{E4E86B6B-D61C-4142-A71F-058AA80967FF}" type="presParOf" srcId="{9C776B83-BCAE-440B-929E-299CEB94CC1B}" destId="{E01D1AC8-774D-4749-84A6-9E5539A4A0E2}" srcOrd="1" destOrd="0" presId="urn:microsoft.com/office/officeart/2005/8/layout/orgChart1"/>
    <dgm:cxn modelId="{41383304-B9D8-413C-8F9D-AE6222457D06}" type="presParOf" srcId="{A7237CA8-35D3-45E9-AA65-7AFED1DC1CA3}" destId="{B7CAA4B5-0991-4057-B2AB-96F3C74FDA88}" srcOrd="1" destOrd="0" presId="urn:microsoft.com/office/officeart/2005/8/layout/orgChart1"/>
    <dgm:cxn modelId="{CD9A874F-7098-4BF2-AEEC-3F1713A33CD4}" type="presParOf" srcId="{A7237CA8-35D3-45E9-AA65-7AFED1DC1CA3}" destId="{63D6DADA-7EEA-41C9-A4EB-F7EEA2620FDA}" srcOrd="2" destOrd="0" presId="urn:microsoft.com/office/officeart/2005/8/layout/orgChar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AF62C-043A-4EAC-BB0F-AF7DB3333A5E}">
      <dsp:nvSpPr>
        <dsp:cNvPr id="0" name=""/>
        <dsp:cNvSpPr/>
      </dsp:nvSpPr>
      <dsp:spPr>
        <a:xfrm>
          <a:off x="5136295" y="4546828"/>
          <a:ext cx="175667" cy="769591"/>
        </a:xfrm>
        <a:custGeom>
          <a:avLst/>
          <a:gdLst/>
          <a:ahLst/>
          <a:cxnLst/>
          <a:rect l="0" t="0" r="0" b="0"/>
          <a:pathLst>
            <a:path>
              <a:moveTo>
                <a:pt x="0" y="0"/>
              </a:moveTo>
              <a:lnTo>
                <a:pt x="0" y="769591"/>
              </a:lnTo>
              <a:lnTo>
                <a:pt x="175667" y="7695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723FE8-5EC3-4B08-A18C-E69E3F5D0ED3}">
      <dsp:nvSpPr>
        <dsp:cNvPr id="0" name=""/>
        <dsp:cNvSpPr/>
      </dsp:nvSpPr>
      <dsp:spPr>
        <a:xfrm>
          <a:off x="4960628" y="4546828"/>
          <a:ext cx="175667" cy="769591"/>
        </a:xfrm>
        <a:custGeom>
          <a:avLst/>
          <a:gdLst/>
          <a:ahLst/>
          <a:cxnLst/>
          <a:rect l="0" t="0" r="0" b="0"/>
          <a:pathLst>
            <a:path>
              <a:moveTo>
                <a:pt x="175667" y="0"/>
              </a:moveTo>
              <a:lnTo>
                <a:pt x="175667" y="769591"/>
              </a:lnTo>
              <a:lnTo>
                <a:pt x="0" y="7695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76C2C0-8902-4258-ACC5-4B31F9655CBB}">
      <dsp:nvSpPr>
        <dsp:cNvPr id="0" name=""/>
        <dsp:cNvSpPr/>
      </dsp:nvSpPr>
      <dsp:spPr>
        <a:xfrm>
          <a:off x="6974790" y="3358981"/>
          <a:ext cx="1993851" cy="769591"/>
        </a:xfrm>
        <a:custGeom>
          <a:avLst/>
          <a:gdLst/>
          <a:ahLst/>
          <a:cxnLst/>
          <a:rect l="0" t="0" r="0" b="0"/>
          <a:pathLst>
            <a:path>
              <a:moveTo>
                <a:pt x="1993851" y="0"/>
              </a:moveTo>
              <a:lnTo>
                <a:pt x="1993851" y="769591"/>
              </a:lnTo>
              <a:lnTo>
                <a:pt x="0" y="7695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03E05C-6DBE-438C-AD92-242BB736698E}">
      <dsp:nvSpPr>
        <dsp:cNvPr id="0" name=""/>
        <dsp:cNvSpPr/>
      </dsp:nvSpPr>
      <dsp:spPr>
        <a:xfrm>
          <a:off x="1769803" y="1492212"/>
          <a:ext cx="4691477" cy="1109051"/>
        </a:xfrm>
        <a:custGeom>
          <a:avLst/>
          <a:gdLst/>
          <a:ahLst/>
          <a:cxnLst/>
          <a:rect l="0" t="0" r="0" b="0"/>
          <a:pathLst>
            <a:path>
              <a:moveTo>
                <a:pt x="0" y="0"/>
              </a:moveTo>
              <a:lnTo>
                <a:pt x="0" y="1109051"/>
              </a:lnTo>
              <a:lnTo>
                <a:pt x="4691477" y="1109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4E9CEF-EDEA-4E02-AA89-8EF4CC87F138}">
      <dsp:nvSpPr>
        <dsp:cNvPr id="0" name=""/>
        <dsp:cNvSpPr/>
      </dsp:nvSpPr>
      <dsp:spPr>
        <a:xfrm>
          <a:off x="1594135" y="1492212"/>
          <a:ext cx="175667" cy="769591"/>
        </a:xfrm>
        <a:custGeom>
          <a:avLst/>
          <a:gdLst/>
          <a:ahLst/>
          <a:cxnLst/>
          <a:rect l="0" t="0" r="0" b="0"/>
          <a:pathLst>
            <a:path>
              <a:moveTo>
                <a:pt x="175667" y="0"/>
              </a:moveTo>
              <a:lnTo>
                <a:pt x="175667" y="769591"/>
              </a:lnTo>
              <a:lnTo>
                <a:pt x="0" y="7695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2668B0-87BA-4DF4-B771-651126D6AFD4}">
      <dsp:nvSpPr>
        <dsp:cNvPr id="0" name=""/>
        <dsp:cNvSpPr/>
      </dsp:nvSpPr>
      <dsp:spPr>
        <a:xfrm>
          <a:off x="550620" y="655700"/>
          <a:ext cx="2438365" cy="836512"/>
        </a:xfrm>
        <a:prstGeom prst="rect">
          <a:avLst/>
        </a:prstGeom>
        <a:solidFill>
          <a:srgbClr val="EC65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t>Are you sexually active?</a:t>
          </a:r>
        </a:p>
      </dsp:txBody>
      <dsp:txXfrm>
        <a:off x="550620" y="655700"/>
        <a:ext cx="2438365" cy="836512"/>
      </dsp:txXfrm>
    </dsp:sp>
    <dsp:sp modelId="{48BA4288-A393-4311-8928-1096183A6533}">
      <dsp:nvSpPr>
        <dsp:cNvPr id="0" name=""/>
        <dsp:cNvSpPr/>
      </dsp:nvSpPr>
      <dsp:spPr>
        <a:xfrm>
          <a:off x="88832" y="1843547"/>
          <a:ext cx="1505303" cy="836512"/>
        </a:xfrm>
        <a:prstGeom prst="rect">
          <a:avLst/>
        </a:prstGeom>
        <a:solidFill>
          <a:srgbClr val="EC65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If no, ask every 3 months</a:t>
          </a:r>
        </a:p>
      </dsp:txBody>
      <dsp:txXfrm>
        <a:off x="88832" y="1843547"/>
        <a:ext cx="1505303" cy="836512"/>
      </dsp:txXfrm>
    </dsp:sp>
    <dsp:sp modelId="{9564FD2A-EE6D-44C2-BB8D-A7568318BF31}">
      <dsp:nvSpPr>
        <dsp:cNvPr id="0" name=""/>
        <dsp:cNvSpPr/>
      </dsp:nvSpPr>
      <dsp:spPr>
        <a:xfrm>
          <a:off x="6461280" y="1843547"/>
          <a:ext cx="5014722" cy="1515433"/>
        </a:xfrm>
        <a:prstGeom prst="rect">
          <a:avLst/>
        </a:prstGeom>
        <a:solidFill>
          <a:srgbClr val="EC65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If yes, </a:t>
          </a:r>
          <a:r>
            <a:rPr lang="en-GB" sz="1600" b="1" kern="1200" dirty="0"/>
            <a:t>when was the last time you had sex</a:t>
          </a:r>
          <a:r>
            <a:rPr lang="en-GB" sz="1600" kern="1200" dirty="0"/>
            <a:t>? </a:t>
          </a:r>
          <a:br>
            <a:rPr lang="en-GB" sz="1600" kern="1200" dirty="0"/>
          </a:br>
          <a:r>
            <a:rPr lang="en-GB" sz="1600" kern="1200" dirty="0"/>
            <a:t>If in the last 72h </a:t>
          </a:r>
          <a:r>
            <a:rPr lang="en-GB" sz="1600" kern="1200" dirty="0">
              <a:sym typeface="Wingdings" panose="05000000000000000000" pitchFamily="2" charset="2"/>
            </a:rPr>
            <a:t> PEP?</a:t>
          </a:r>
          <a:br>
            <a:rPr lang="en-GB" sz="1600" kern="1200" dirty="0">
              <a:sym typeface="Wingdings" panose="05000000000000000000" pitchFamily="2" charset="2"/>
            </a:rPr>
          </a:br>
          <a:r>
            <a:rPr lang="en-GB" sz="1600" kern="1200" dirty="0">
              <a:sym typeface="Wingdings" panose="05000000000000000000" pitchFamily="2" charset="2"/>
            </a:rPr>
            <a:t>If in the last 120h  EC?</a:t>
          </a:r>
          <a:br>
            <a:rPr lang="en-GB" sz="1600" kern="1200" dirty="0">
              <a:sym typeface="Wingdings" panose="05000000000000000000" pitchFamily="2" charset="2"/>
            </a:rPr>
          </a:br>
          <a:r>
            <a:rPr lang="en-GB" sz="1600" b="1" kern="1200" dirty="0">
              <a:sym typeface="Wingdings" panose="05000000000000000000" pitchFamily="2" charset="2"/>
            </a:rPr>
            <a:t>Would you like a check up for sexually transmitted infections</a:t>
          </a:r>
          <a:r>
            <a:rPr lang="en-GB" sz="1600" kern="1200" dirty="0">
              <a:sym typeface="Wingdings" panose="05000000000000000000" pitchFamily="2" charset="2"/>
            </a:rPr>
            <a:t>?</a:t>
          </a:r>
          <a:endParaRPr lang="en-GB" sz="1600" kern="1200" dirty="0"/>
        </a:p>
      </dsp:txBody>
      <dsp:txXfrm>
        <a:off x="6461280" y="1843547"/>
        <a:ext cx="5014722" cy="1515433"/>
      </dsp:txXfrm>
    </dsp:sp>
    <dsp:sp modelId="{D1700E89-953F-44D6-8BAF-330C2B6EA750}">
      <dsp:nvSpPr>
        <dsp:cNvPr id="0" name=""/>
        <dsp:cNvSpPr/>
      </dsp:nvSpPr>
      <dsp:spPr>
        <a:xfrm>
          <a:off x="3297801" y="3710316"/>
          <a:ext cx="3676989" cy="836512"/>
        </a:xfrm>
        <a:prstGeom prst="rect">
          <a:avLst/>
        </a:prstGeom>
        <a:solidFill>
          <a:srgbClr val="EC65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Are you currently having any </a:t>
          </a:r>
          <a:r>
            <a:rPr lang="en-GB" sz="1600" b="1" kern="1200" dirty="0"/>
            <a:t>symptoms</a:t>
          </a:r>
          <a:r>
            <a:rPr lang="en-GB" sz="1600" kern="1200" dirty="0"/>
            <a:t>? </a:t>
          </a:r>
          <a:br>
            <a:rPr lang="en-GB" sz="1600" kern="1200" dirty="0"/>
          </a:br>
          <a:r>
            <a:rPr lang="en-GB" sz="1600" kern="1200" dirty="0"/>
            <a:t>Such as discharge, pain when urinating, abnormal bleeding, abdominal pain?</a:t>
          </a:r>
        </a:p>
      </dsp:txBody>
      <dsp:txXfrm>
        <a:off x="3297801" y="3710316"/>
        <a:ext cx="3676989" cy="836512"/>
      </dsp:txXfrm>
    </dsp:sp>
    <dsp:sp modelId="{6C72271C-C43E-4FD5-A0CB-11DCD7A60C96}">
      <dsp:nvSpPr>
        <dsp:cNvPr id="0" name=""/>
        <dsp:cNvSpPr/>
      </dsp:nvSpPr>
      <dsp:spPr>
        <a:xfrm>
          <a:off x="1945470" y="4898163"/>
          <a:ext cx="3015157" cy="836512"/>
        </a:xfrm>
        <a:prstGeom prst="rect">
          <a:avLst/>
        </a:prstGeom>
        <a:solidFill>
          <a:srgbClr val="EC65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If yes, offer symptomatic screen via </a:t>
          </a:r>
          <a:r>
            <a:rPr lang="en-GB" sz="2000" b="1" kern="1200" dirty="0"/>
            <a:t>SHRINE</a:t>
          </a:r>
        </a:p>
      </dsp:txBody>
      <dsp:txXfrm>
        <a:off x="1945470" y="4898163"/>
        <a:ext cx="3015157" cy="836512"/>
      </dsp:txXfrm>
    </dsp:sp>
    <dsp:sp modelId="{9A03C531-CEF6-4C5A-8831-E83730C9ED4A}">
      <dsp:nvSpPr>
        <dsp:cNvPr id="0" name=""/>
        <dsp:cNvSpPr/>
      </dsp:nvSpPr>
      <dsp:spPr>
        <a:xfrm>
          <a:off x="5311963" y="4898163"/>
          <a:ext cx="3481011" cy="836512"/>
        </a:xfrm>
        <a:prstGeom prst="rect">
          <a:avLst/>
        </a:prstGeom>
        <a:solidFill>
          <a:srgbClr val="EC65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If no, offer asymptomatic screen via:</a:t>
          </a:r>
        </a:p>
        <a:p>
          <a:pPr marL="0" lvl="0" indent="0" algn="ctr" defTabSz="800100">
            <a:lnSpc>
              <a:spcPct val="90000"/>
            </a:lnSpc>
            <a:spcBef>
              <a:spcPct val="0"/>
            </a:spcBef>
            <a:spcAft>
              <a:spcPct val="35000"/>
            </a:spcAft>
            <a:buNone/>
          </a:pPr>
          <a:r>
            <a:rPr lang="en-GB" sz="1800" b="1" kern="1200" dirty="0"/>
            <a:t>Croydon Sexual Health</a:t>
          </a:r>
        </a:p>
      </dsp:txBody>
      <dsp:txXfrm>
        <a:off x="5311963" y="4898163"/>
        <a:ext cx="3481011" cy="836512"/>
      </dsp:txXfrm>
    </dsp:sp>
    <dsp:sp modelId="{BC2CFB13-8C48-41FB-84FA-42A720B0C4BE}">
      <dsp:nvSpPr>
        <dsp:cNvPr id="0" name=""/>
        <dsp:cNvSpPr/>
      </dsp:nvSpPr>
      <dsp:spPr>
        <a:xfrm>
          <a:off x="3391281" y="868124"/>
          <a:ext cx="2438365" cy="836512"/>
        </a:xfrm>
        <a:prstGeom prst="rect">
          <a:avLst/>
        </a:prstGeom>
        <a:solidFill>
          <a:schemeClr val="bg1"/>
        </a:solidFill>
        <a:ln w="38100" cap="flat" cmpd="sng" algn="ctr">
          <a:solidFill>
            <a:srgbClr val="EC651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EC6513"/>
              </a:solidFill>
            </a:rPr>
            <a:t>Please note:</a:t>
          </a:r>
          <a:br>
            <a:rPr lang="en-GB" sz="1200" b="1" kern="1200" dirty="0">
              <a:solidFill>
                <a:srgbClr val="EC6513"/>
              </a:solidFill>
            </a:rPr>
          </a:br>
          <a:r>
            <a:rPr lang="en-GB" sz="1200" b="1" kern="1200" dirty="0">
              <a:solidFill>
                <a:srgbClr val="EC6513"/>
              </a:solidFill>
            </a:rPr>
            <a:t>We can discuss contraception/choose a method before patient becomes sexually active again</a:t>
          </a:r>
        </a:p>
      </dsp:txBody>
      <dsp:txXfrm>
        <a:off x="3391281" y="868124"/>
        <a:ext cx="2438365" cy="83651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518B5-24A7-488F-B180-FF1954D51B37}" type="datetimeFigureOut">
              <a:rPr lang="en-GB" smtClean="0"/>
              <a:t>05/01/2023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D68C3-70AA-44C6-BCA7-A224D562896F}" type="slidenum">
              <a:rPr lang="en-GB" smtClean="0"/>
              <a:t>‹#›</a:t>
            </a:fld>
            <a:endParaRPr lang="en-GB"/>
          </a:p>
        </p:txBody>
      </p:sp>
    </p:spTree>
    <p:extLst>
      <p:ext uri="{BB962C8B-B14F-4D97-AF65-F5344CB8AC3E}">
        <p14:creationId xmlns:p14="http://schemas.microsoft.com/office/powerpoint/2010/main" val="697322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BD68C3-70AA-44C6-BCA7-A224D562896F}" type="slidenum">
              <a:rPr lang="en-GB" smtClean="0"/>
              <a:t>7</a:t>
            </a:fld>
            <a:endParaRPr lang="en-GB"/>
          </a:p>
        </p:txBody>
      </p:sp>
    </p:spTree>
    <p:extLst>
      <p:ext uri="{BB962C8B-B14F-4D97-AF65-F5344CB8AC3E}">
        <p14:creationId xmlns:p14="http://schemas.microsoft.com/office/powerpoint/2010/main" val="4090152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BD68C3-70AA-44C6-BCA7-A224D562896F}" type="slidenum">
              <a:rPr lang="en-GB" smtClean="0"/>
              <a:t>8</a:t>
            </a:fld>
            <a:endParaRPr lang="en-GB"/>
          </a:p>
        </p:txBody>
      </p:sp>
    </p:spTree>
    <p:extLst>
      <p:ext uri="{BB962C8B-B14F-4D97-AF65-F5344CB8AC3E}">
        <p14:creationId xmlns:p14="http://schemas.microsoft.com/office/powerpoint/2010/main" val="168232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BD68C3-70AA-44C6-BCA7-A224D562896F}" type="slidenum">
              <a:rPr lang="en-GB" smtClean="0"/>
              <a:t>9</a:t>
            </a:fld>
            <a:endParaRPr lang="en-GB"/>
          </a:p>
        </p:txBody>
      </p:sp>
    </p:spTree>
    <p:extLst>
      <p:ext uri="{BB962C8B-B14F-4D97-AF65-F5344CB8AC3E}">
        <p14:creationId xmlns:p14="http://schemas.microsoft.com/office/powerpoint/2010/main" val="24725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BD68C3-70AA-44C6-BCA7-A224D562896F}" type="slidenum">
              <a:rPr lang="en-GB" smtClean="0"/>
              <a:t>10</a:t>
            </a:fld>
            <a:endParaRPr lang="en-GB"/>
          </a:p>
        </p:txBody>
      </p:sp>
    </p:spTree>
    <p:extLst>
      <p:ext uri="{BB962C8B-B14F-4D97-AF65-F5344CB8AC3E}">
        <p14:creationId xmlns:p14="http://schemas.microsoft.com/office/powerpoint/2010/main" val="1585537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BD68C3-70AA-44C6-BCA7-A224D562896F}" type="slidenum">
              <a:rPr lang="en-GB" smtClean="0"/>
              <a:t>41</a:t>
            </a:fld>
            <a:endParaRPr lang="en-GB"/>
          </a:p>
        </p:txBody>
      </p:sp>
    </p:spTree>
    <p:extLst>
      <p:ext uri="{BB962C8B-B14F-4D97-AF65-F5344CB8AC3E}">
        <p14:creationId xmlns:p14="http://schemas.microsoft.com/office/powerpoint/2010/main" val="1526188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EC4C8-60AD-312A-6E30-C81B03CF71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4D19DB0-F487-1018-4C55-F73AD778B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AB2234-7056-8E69-7851-210CD1F4D278}"/>
              </a:ext>
            </a:extLst>
          </p:cNvPr>
          <p:cNvSpPr>
            <a:spLocks noGrp="1"/>
          </p:cNvSpPr>
          <p:nvPr>
            <p:ph type="dt" sz="half" idx="10"/>
          </p:nvPr>
        </p:nvSpPr>
        <p:spPr/>
        <p:txBody>
          <a:bodyPr/>
          <a:lstStyle/>
          <a:p>
            <a:fld id="{E8FC72B7-9B7A-48B6-B971-142C7981601F}" type="datetimeFigureOut">
              <a:rPr lang="en-GB" smtClean="0"/>
              <a:t>05/01/2023</a:t>
            </a:fld>
            <a:endParaRPr lang="en-GB"/>
          </a:p>
        </p:txBody>
      </p:sp>
      <p:sp>
        <p:nvSpPr>
          <p:cNvPr id="5" name="Footer Placeholder 4">
            <a:extLst>
              <a:ext uri="{FF2B5EF4-FFF2-40B4-BE49-F238E27FC236}">
                <a16:creationId xmlns:a16="http://schemas.microsoft.com/office/drawing/2014/main" id="{11F955F4-F5E3-7FF0-F18C-F82EC3FCD4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20B823-5B6B-00A8-1533-BD9A9F6803ED}"/>
              </a:ext>
            </a:extLst>
          </p:cNvPr>
          <p:cNvSpPr>
            <a:spLocks noGrp="1"/>
          </p:cNvSpPr>
          <p:nvPr>
            <p:ph type="sldNum" sz="quarter" idx="12"/>
          </p:nvPr>
        </p:nvSpPr>
        <p:spPr/>
        <p:txBody>
          <a:bodyPr/>
          <a:lstStyle/>
          <a:p>
            <a:fld id="{E36A3F16-9451-436B-A821-03C8EA02B8E5}" type="slidenum">
              <a:rPr lang="en-GB" smtClean="0"/>
              <a:t>‹#›</a:t>
            </a:fld>
            <a:endParaRPr lang="en-GB"/>
          </a:p>
        </p:txBody>
      </p:sp>
    </p:spTree>
    <p:extLst>
      <p:ext uri="{BB962C8B-B14F-4D97-AF65-F5344CB8AC3E}">
        <p14:creationId xmlns:p14="http://schemas.microsoft.com/office/powerpoint/2010/main" val="925071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C8255-94CB-DE49-9B30-2477A940F6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03865A-7ECF-8D43-E6BD-87DE6FF075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0631B9-8B10-4626-E86B-8AFDE7494449}"/>
              </a:ext>
            </a:extLst>
          </p:cNvPr>
          <p:cNvSpPr>
            <a:spLocks noGrp="1"/>
          </p:cNvSpPr>
          <p:nvPr>
            <p:ph type="dt" sz="half" idx="10"/>
          </p:nvPr>
        </p:nvSpPr>
        <p:spPr/>
        <p:txBody>
          <a:bodyPr/>
          <a:lstStyle/>
          <a:p>
            <a:fld id="{E8FC72B7-9B7A-48B6-B971-142C7981601F}" type="datetimeFigureOut">
              <a:rPr lang="en-GB" smtClean="0"/>
              <a:t>05/01/2023</a:t>
            </a:fld>
            <a:endParaRPr lang="en-GB"/>
          </a:p>
        </p:txBody>
      </p:sp>
      <p:sp>
        <p:nvSpPr>
          <p:cNvPr id="5" name="Footer Placeholder 4">
            <a:extLst>
              <a:ext uri="{FF2B5EF4-FFF2-40B4-BE49-F238E27FC236}">
                <a16:creationId xmlns:a16="http://schemas.microsoft.com/office/drawing/2014/main" id="{6F4DA6D6-BE7A-8E47-4C7C-47DE591DC5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B25008-A70D-29F2-66F6-800A08440AC0}"/>
              </a:ext>
            </a:extLst>
          </p:cNvPr>
          <p:cNvSpPr>
            <a:spLocks noGrp="1"/>
          </p:cNvSpPr>
          <p:nvPr>
            <p:ph type="sldNum" sz="quarter" idx="12"/>
          </p:nvPr>
        </p:nvSpPr>
        <p:spPr/>
        <p:txBody>
          <a:bodyPr/>
          <a:lstStyle/>
          <a:p>
            <a:fld id="{E36A3F16-9451-436B-A821-03C8EA02B8E5}" type="slidenum">
              <a:rPr lang="en-GB" smtClean="0"/>
              <a:t>‹#›</a:t>
            </a:fld>
            <a:endParaRPr lang="en-GB"/>
          </a:p>
        </p:txBody>
      </p:sp>
    </p:spTree>
    <p:extLst>
      <p:ext uri="{BB962C8B-B14F-4D97-AF65-F5344CB8AC3E}">
        <p14:creationId xmlns:p14="http://schemas.microsoft.com/office/powerpoint/2010/main" val="209300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72B460-474E-7885-2FC6-B0279872C9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BB1459-C649-3F1B-24A3-1DB53D1820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E123EF-99FE-C8B9-AC2C-4B8C22F83312}"/>
              </a:ext>
            </a:extLst>
          </p:cNvPr>
          <p:cNvSpPr>
            <a:spLocks noGrp="1"/>
          </p:cNvSpPr>
          <p:nvPr>
            <p:ph type="dt" sz="half" idx="10"/>
          </p:nvPr>
        </p:nvSpPr>
        <p:spPr/>
        <p:txBody>
          <a:bodyPr/>
          <a:lstStyle/>
          <a:p>
            <a:fld id="{E8FC72B7-9B7A-48B6-B971-142C7981601F}" type="datetimeFigureOut">
              <a:rPr lang="en-GB" smtClean="0"/>
              <a:t>05/01/2023</a:t>
            </a:fld>
            <a:endParaRPr lang="en-GB"/>
          </a:p>
        </p:txBody>
      </p:sp>
      <p:sp>
        <p:nvSpPr>
          <p:cNvPr id="5" name="Footer Placeholder 4">
            <a:extLst>
              <a:ext uri="{FF2B5EF4-FFF2-40B4-BE49-F238E27FC236}">
                <a16:creationId xmlns:a16="http://schemas.microsoft.com/office/drawing/2014/main" id="{1BC69A64-686A-53C0-8111-AC9B13B0F6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AA0A80-7A12-21C7-276D-64C463C3603E}"/>
              </a:ext>
            </a:extLst>
          </p:cNvPr>
          <p:cNvSpPr>
            <a:spLocks noGrp="1"/>
          </p:cNvSpPr>
          <p:nvPr>
            <p:ph type="sldNum" sz="quarter" idx="12"/>
          </p:nvPr>
        </p:nvSpPr>
        <p:spPr/>
        <p:txBody>
          <a:bodyPr/>
          <a:lstStyle/>
          <a:p>
            <a:fld id="{E36A3F16-9451-436B-A821-03C8EA02B8E5}" type="slidenum">
              <a:rPr lang="en-GB" smtClean="0"/>
              <a:t>‹#›</a:t>
            </a:fld>
            <a:endParaRPr lang="en-GB"/>
          </a:p>
        </p:txBody>
      </p:sp>
    </p:spTree>
    <p:extLst>
      <p:ext uri="{BB962C8B-B14F-4D97-AF65-F5344CB8AC3E}">
        <p14:creationId xmlns:p14="http://schemas.microsoft.com/office/powerpoint/2010/main" val="117835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56AF-5771-3659-32D0-271F329455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38FCCD-3EE0-2427-7F2E-C83A68A521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5C6CD4-D7F6-EE37-E8E7-4821A0DEA7F7}"/>
              </a:ext>
            </a:extLst>
          </p:cNvPr>
          <p:cNvSpPr>
            <a:spLocks noGrp="1"/>
          </p:cNvSpPr>
          <p:nvPr>
            <p:ph type="dt" sz="half" idx="10"/>
          </p:nvPr>
        </p:nvSpPr>
        <p:spPr/>
        <p:txBody>
          <a:bodyPr/>
          <a:lstStyle/>
          <a:p>
            <a:fld id="{E8FC72B7-9B7A-48B6-B971-142C7981601F}" type="datetimeFigureOut">
              <a:rPr lang="en-GB" smtClean="0"/>
              <a:t>05/01/2023</a:t>
            </a:fld>
            <a:endParaRPr lang="en-GB"/>
          </a:p>
        </p:txBody>
      </p:sp>
      <p:sp>
        <p:nvSpPr>
          <p:cNvPr id="5" name="Footer Placeholder 4">
            <a:extLst>
              <a:ext uri="{FF2B5EF4-FFF2-40B4-BE49-F238E27FC236}">
                <a16:creationId xmlns:a16="http://schemas.microsoft.com/office/drawing/2014/main" id="{9A381580-AD83-6796-EA9F-C76B02E478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EB216E-8D45-0164-416C-81E40D2238B9}"/>
              </a:ext>
            </a:extLst>
          </p:cNvPr>
          <p:cNvSpPr>
            <a:spLocks noGrp="1"/>
          </p:cNvSpPr>
          <p:nvPr>
            <p:ph type="sldNum" sz="quarter" idx="12"/>
          </p:nvPr>
        </p:nvSpPr>
        <p:spPr/>
        <p:txBody>
          <a:bodyPr/>
          <a:lstStyle/>
          <a:p>
            <a:fld id="{E36A3F16-9451-436B-A821-03C8EA02B8E5}" type="slidenum">
              <a:rPr lang="en-GB" smtClean="0"/>
              <a:t>‹#›</a:t>
            </a:fld>
            <a:endParaRPr lang="en-GB"/>
          </a:p>
        </p:txBody>
      </p:sp>
    </p:spTree>
    <p:extLst>
      <p:ext uri="{BB962C8B-B14F-4D97-AF65-F5344CB8AC3E}">
        <p14:creationId xmlns:p14="http://schemas.microsoft.com/office/powerpoint/2010/main" val="125377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DD66C-FB72-34FD-5773-A9D59A47BF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E2715B-1B2A-EAD4-0785-3D073D43BF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07B720-19CD-2154-E6AD-690C33AC7973}"/>
              </a:ext>
            </a:extLst>
          </p:cNvPr>
          <p:cNvSpPr>
            <a:spLocks noGrp="1"/>
          </p:cNvSpPr>
          <p:nvPr>
            <p:ph type="dt" sz="half" idx="10"/>
          </p:nvPr>
        </p:nvSpPr>
        <p:spPr/>
        <p:txBody>
          <a:bodyPr/>
          <a:lstStyle/>
          <a:p>
            <a:fld id="{E8FC72B7-9B7A-48B6-B971-142C7981601F}" type="datetimeFigureOut">
              <a:rPr lang="en-GB" smtClean="0"/>
              <a:t>05/01/2023</a:t>
            </a:fld>
            <a:endParaRPr lang="en-GB"/>
          </a:p>
        </p:txBody>
      </p:sp>
      <p:sp>
        <p:nvSpPr>
          <p:cNvPr id="5" name="Footer Placeholder 4">
            <a:extLst>
              <a:ext uri="{FF2B5EF4-FFF2-40B4-BE49-F238E27FC236}">
                <a16:creationId xmlns:a16="http://schemas.microsoft.com/office/drawing/2014/main" id="{071EF10E-CFFD-EEA0-5184-1CDE4B9B5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08C6E2-41F8-CA21-7E4B-4D53661DC650}"/>
              </a:ext>
            </a:extLst>
          </p:cNvPr>
          <p:cNvSpPr>
            <a:spLocks noGrp="1"/>
          </p:cNvSpPr>
          <p:nvPr>
            <p:ph type="sldNum" sz="quarter" idx="12"/>
          </p:nvPr>
        </p:nvSpPr>
        <p:spPr/>
        <p:txBody>
          <a:bodyPr/>
          <a:lstStyle/>
          <a:p>
            <a:fld id="{E36A3F16-9451-436B-A821-03C8EA02B8E5}" type="slidenum">
              <a:rPr lang="en-GB" smtClean="0"/>
              <a:t>‹#›</a:t>
            </a:fld>
            <a:endParaRPr lang="en-GB"/>
          </a:p>
        </p:txBody>
      </p:sp>
    </p:spTree>
    <p:extLst>
      <p:ext uri="{BB962C8B-B14F-4D97-AF65-F5344CB8AC3E}">
        <p14:creationId xmlns:p14="http://schemas.microsoft.com/office/powerpoint/2010/main" val="192771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A687-551B-48C1-4806-51723CA360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D1AF37-8627-4A74-3F7A-D05DDF6F06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FE914E-000F-85B8-25A7-23D9A42B14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9AF237-BE10-2B58-1FC0-36A1A495297E}"/>
              </a:ext>
            </a:extLst>
          </p:cNvPr>
          <p:cNvSpPr>
            <a:spLocks noGrp="1"/>
          </p:cNvSpPr>
          <p:nvPr>
            <p:ph type="dt" sz="half" idx="10"/>
          </p:nvPr>
        </p:nvSpPr>
        <p:spPr/>
        <p:txBody>
          <a:bodyPr/>
          <a:lstStyle/>
          <a:p>
            <a:fld id="{E8FC72B7-9B7A-48B6-B971-142C7981601F}" type="datetimeFigureOut">
              <a:rPr lang="en-GB" smtClean="0"/>
              <a:t>05/01/2023</a:t>
            </a:fld>
            <a:endParaRPr lang="en-GB"/>
          </a:p>
        </p:txBody>
      </p:sp>
      <p:sp>
        <p:nvSpPr>
          <p:cNvPr id="6" name="Footer Placeholder 5">
            <a:extLst>
              <a:ext uri="{FF2B5EF4-FFF2-40B4-BE49-F238E27FC236}">
                <a16:creationId xmlns:a16="http://schemas.microsoft.com/office/drawing/2014/main" id="{B07B3139-2C15-2FCD-8382-13633F03C7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46EB64-8F26-08AB-FB82-BE6D365BB5F6}"/>
              </a:ext>
            </a:extLst>
          </p:cNvPr>
          <p:cNvSpPr>
            <a:spLocks noGrp="1"/>
          </p:cNvSpPr>
          <p:nvPr>
            <p:ph type="sldNum" sz="quarter" idx="12"/>
          </p:nvPr>
        </p:nvSpPr>
        <p:spPr/>
        <p:txBody>
          <a:bodyPr/>
          <a:lstStyle/>
          <a:p>
            <a:fld id="{E36A3F16-9451-436B-A821-03C8EA02B8E5}" type="slidenum">
              <a:rPr lang="en-GB" smtClean="0"/>
              <a:t>‹#›</a:t>
            </a:fld>
            <a:endParaRPr lang="en-GB"/>
          </a:p>
        </p:txBody>
      </p:sp>
    </p:spTree>
    <p:extLst>
      <p:ext uri="{BB962C8B-B14F-4D97-AF65-F5344CB8AC3E}">
        <p14:creationId xmlns:p14="http://schemas.microsoft.com/office/powerpoint/2010/main" val="28152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B5F8-C00A-5894-3637-D455AE5A5C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334897-BEA6-52A0-551C-3C42B580D0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E2B45-F254-E572-F46A-1425E4C216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0005BC-E0E3-1F12-ADAE-72B6EFBE54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3A904-1138-6F6B-EA6C-822ED16AB6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6448625-44ED-2509-F779-386FAA4151B3}"/>
              </a:ext>
            </a:extLst>
          </p:cNvPr>
          <p:cNvSpPr>
            <a:spLocks noGrp="1"/>
          </p:cNvSpPr>
          <p:nvPr>
            <p:ph type="dt" sz="half" idx="10"/>
          </p:nvPr>
        </p:nvSpPr>
        <p:spPr/>
        <p:txBody>
          <a:bodyPr/>
          <a:lstStyle/>
          <a:p>
            <a:fld id="{E8FC72B7-9B7A-48B6-B971-142C7981601F}" type="datetimeFigureOut">
              <a:rPr lang="en-GB" smtClean="0"/>
              <a:t>05/01/2023</a:t>
            </a:fld>
            <a:endParaRPr lang="en-GB"/>
          </a:p>
        </p:txBody>
      </p:sp>
      <p:sp>
        <p:nvSpPr>
          <p:cNvPr id="8" name="Footer Placeholder 7">
            <a:extLst>
              <a:ext uri="{FF2B5EF4-FFF2-40B4-BE49-F238E27FC236}">
                <a16:creationId xmlns:a16="http://schemas.microsoft.com/office/drawing/2014/main" id="{C8FE9C79-38D9-59CA-72C2-23851D58B11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2FA136-596E-4847-9BEB-3D49857A2931}"/>
              </a:ext>
            </a:extLst>
          </p:cNvPr>
          <p:cNvSpPr>
            <a:spLocks noGrp="1"/>
          </p:cNvSpPr>
          <p:nvPr>
            <p:ph type="sldNum" sz="quarter" idx="12"/>
          </p:nvPr>
        </p:nvSpPr>
        <p:spPr/>
        <p:txBody>
          <a:bodyPr/>
          <a:lstStyle/>
          <a:p>
            <a:fld id="{E36A3F16-9451-436B-A821-03C8EA02B8E5}" type="slidenum">
              <a:rPr lang="en-GB" smtClean="0"/>
              <a:t>‹#›</a:t>
            </a:fld>
            <a:endParaRPr lang="en-GB"/>
          </a:p>
        </p:txBody>
      </p:sp>
    </p:spTree>
    <p:extLst>
      <p:ext uri="{BB962C8B-B14F-4D97-AF65-F5344CB8AC3E}">
        <p14:creationId xmlns:p14="http://schemas.microsoft.com/office/powerpoint/2010/main" val="72620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C149-2A9F-C928-749D-C792446AF8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5CDA8F-ED29-B707-9C73-57B29416CEF5}"/>
              </a:ext>
            </a:extLst>
          </p:cNvPr>
          <p:cNvSpPr>
            <a:spLocks noGrp="1"/>
          </p:cNvSpPr>
          <p:nvPr>
            <p:ph type="dt" sz="half" idx="10"/>
          </p:nvPr>
        </p:nvSpPr>
        <p:spPr/>
        <p:txBody>
          <a:bodyPr/>
          <a:lstStyle/>
          <a:p>
            <a:fld id="{E8FC72B7-9B7A-48B6-B971-142C7981601F}" type="datetimeFigureOut">
              <a:rPr lang="en-GB" smtClean="0"/>
              <a:t>05/01/2023</a:t>
            </a:fld>
            <a:endParaRPr lang="en-GB"/>
          </a:p>
        </p:txBody>
      </p:sp>
      <p:sp>
        <p:nvSpPr>
          <p:cNvPr id="4" name="Footer Placeholder 3">
            <a:extLst>
              <a:ext uri="{FF2B5EF4-FFF2-40B4-BE49-F238E27FC236}">
                <a16:creationId xmlns:a16="http://schemas.microsoft.com/office/drawing/2014/main" id="{7B555AF8-7D8D-95C7-C62A-A2D238D139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594992-6195-026D-20A8-81B3653AD1A8}"/>
              </a:ext>
            </a:extLst>
          </p:cNvPr>
          <p:cNvSpPr>
            <a:spLocks noGrp="1"/>
          </p:cNvSpPr>
          <p:nvPr>
            <p:ph type="sldNum" sz="quarter" idx="12"/>
          </p:nvPr>
        </p:nvSpPr>
        <p:spPr/>
        <p:txBody>
          <a:bodyPr/>
          <a:lstStyle/>
          <a:p>
            <a:fld id="{E36A3F16-9451-436B-A821-03C8EA02B8E5}" type="slidenum">
              <a:rPr lang="en-GB" smtClean="0"/>
              <a:t>‹#›</a:t>
            </a:fld>
            <a:endParaRPr lang="en-GB"/>
          </a:p>
        </p:txBody>
      </p:sp>
    </p:spTree>
    <p:extLst>
      <p:ext uri="{BB962C8B-B14F-4D97-AF65-F5344CB8AC3E}">
        <p14:creationId xmlns:p14="http://schemas.microsoft.com/office/powerpoint/2010/main" val="3605493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41B86D-F36F-4D29-5DE4-36A81CCF53B6}"/>
              </a:ext>
            </a:extLst>
          </p:cNvPr>
          <p:cNvSpPr>
            <a:spLocks noGrp="1"/>
          </p:cNvSpPr>
          <p:nvPr>
            <p:ph type="dt" sz="half" idx="10"/>
          </p:nvPr>
        </p:nvSpPr>
        <p:spPr/>
        <p:txBody>
          <a:bodyPr/>
          <a:lstStyle/>
          <a:p>
            <a:fld id="{E8FC72B7-9B7A-48B6-B971-142C7981601F}" type="datetimeFigureOut">
              <a:rPr lang="en-GB" smtClean="0"/>
              <a:t>05/01/2023</a:t>
            </a:fld>
            <a:endParaRPr lang="en-GB"/>
          </a:p>
        </p:txBody>
      </p:sp>
      <p:sp>
        <p:nvSpPr>
          <p:cNvPr id="3" name="Footer Placeholder 2">
            <a:extLst>
              <a:ext uri="{FF2B5EF4-FFF2-40B4-BE49-F238E27FC236}">
                <a16:creationId xmlns:a16="http://schemas.microsoft.com/office/drawing/2014/main" id="{4E95B041-039C-84BC-224B-0BC63A5D40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CDD35C-FCBC-2139-564D-7EACFB4A8231}"/>
              </a:ext>
            </a:extLst>
          </p:cNvPr>
          <p:cNvSpPr>
            <a:spLocks noGrp="1"/>
          </p:cNvSpPr>
          <p:nvPr>
            <p:ph type="sldNum" sz="quarter" idx="12"/>
          </p:nvPr>
        </p:nvSpPr>
        <p:spPr/>
        <p:txBody>
          <a:bodyPr/>
          <a:lstStyle/>
          <a:p>
            <a:fld id="{E36A3F16-9451-436B-A821-03C8EA02B8E5}" type="slidenum">
              <a:rPr lang="en-GB" smtClean="0"/>
              <a:t>‹#›</a:t>
            </a:fld>
            <a:endParaRPr lang="en-GB"/>
          </a:p>
        </p:txBody>
      </p:sp>
    </p:spTree>
    <p:extLst>
      <p:ext uri="{BB962C8B-B14F-4D97-AF65-F5344CB8AC3E}">
        <p14:creationId xmlns:p14="http://schemas.microsoft.com/office/powerpoint/2010/main" val="383459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B883-38AB-ABB1-20C1-92656BC1E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9BE7840-93D9-00BF-C8E6-58E45DA9BE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D41D0E-2A9E-BAEE-69F6-B6E241AC0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EE365-2435-CC8B-DFD8-59904537D634}"/>
              </a:ext>
            </a:extLst>
          </p:cNvPr>
          <p:cNvSpPr>
            <a:spLocks noGrp="1"/>
          </p:cNvSpPr>
          <p:nvPr>
            <p:ph type="dt" sz="half" idx="10"/>
          </p:nvPr>
        </p:nvSpPr>
        <p:spPr/>
        <p:txBody>
          <a:bodyPr/>
          <a:lstStyle/>
          <a:p>
            <a:fld id="{E8FC72B7-9B7A-48B6-B971-142C7981601F}" type="datetimeFigureOut">
              <a:rPr lang="en-GB" smtClean="0"/>
              <a:t>05/01/2023</a:t>
            </a:fld>
            <a:endParaRPr lang="en-GB"/>
          </a:p>
        </p:txBody>
      </p:sp>
      <p:sp>
        <p:nvSpPr>
          <p:cNvPr id="6" name="Footer Placeholder 5">
            <a:extLst>
              <a:ext uri="{FF2B5EF4-FFF2-40B4-BE49-F238E27FC236}">
                <a16:creationId xmlns:a16="http://schemas.microsoft.com/office/drawing/2014/main" id="{10EB77BB-2EFA-7B6C-5192-53453B7465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273B86-7967-3737-3EE9-998A31440C76}"/>
              </a:ext>
            </a:extLst>
          </p:cNvPr>
          <p:cNvSpPr>
            <a:spLocks noGrp="1"/>
          </p:cNvSpPr>
          <p:nvPr>
            <p:ph type="sldNum" sz="quarter" idx="12"/>
          </p:nvPr>
        </p:nvSpPr>
        <p:spPr/>
        <p:txBody>
          <a:bodyPr/>
          <a:lstStyle/>
          <a:p>
            <a:fld id="{E36A3F16-9451-436B-A821-03C8EA02B8E5}" type="slidenum">
              <a:rPr lang="en-GB" smtClean="0"/>
              <a:t>‹#›</a:t>
            </a:fld>
            <a:endParaRPr lang="en-GB"/>
          </a:p>
        </p:txBody>
      </p:sp>
    </p:spTree>
    <p:extLst>
      <p:ext uri="{BB962C8B-B14F-4D97-AF65-F5344CB8AC3E}">
        <p14:creationId xmlns:p14="http://schemas.microsoft.com/office/powerpoint/2010/main" val="402688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E895-64BF-297F-FC1B-6FBCF19B18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7A23F1-24E0-3BFB-D384-30CEB472D4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1DA2E7-5C06-2233-0ACE-EEF9904FB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91450-DFE7-0272-0311-691720B5A022}"/>
              </a:ext>
            </a:extLst>
          </p:cNvPr>
          <p:cNvSpPr>
            <a:spLocks noGrp="1"/>
          </p:cNvSpPr>
          <p:nvPr>
            <p:ph type="dt" sz="half" idx="10"/>
          </p:nvPr>
        </p:nvSpPr>
        <p:spPr/>
        <p:txBody>
          <a:bodyPr/>
          <a:lstStyle/>
          <a:p>
            <a:fld id="{E8FC72B7-9B7A-48B6-B971-142C7981601F}" type="datetimeFigureOut">
              <a:rPr lang="en-GB" smtClean="0"/>
              <a:t>05/01/2023</a:t>
            </a:fld>
            <a:endParaRPr lang="en-GB"/>
          </a:p>
        </p:txBody>
      </p:sp>
      <p:sp>
        <p:nvSpPr>
          <p:cNvPr id="6" name="Footer Placeholder 5">
            <a:extLst>
              <a:ext uri="{FF2B5EF4-FFF2-40B4-BE49-F238E27FC236}">
                <a16:creationId xmlns:a16="http://schemas.microsoft.com/office/drawing/2014/main" id="{E39AAC2E-12EC-1B10-852B-D8AD17C273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709378-72D8-7EE3-10F7-9F1B5AC46649}"/>
              </a:ext>
            </a:extLst>
          </p:cNvPr>
          <p:cNvSpPr>
            <a:spLocks noGrp="1"/>
          </p:cNvSpPr>
          <p:nvPr>
            <p:ph type="sldNum" sz="quarter" idx="12"/>
          </p:nvPr>
        </p:nvSpPr>
        <p:spPr/>
        <p:txBody>
          <a:bodyPr/>
          <a:lstStyle/>
          <a:p>
            <a:fld id="{E36A3F16-9451-436B-A821-03C8EA02B8E5}" type="slidenum">
              <a:rPr lang="en-GB" smtClean="0"/>
              <a:t>‹#›</a:t>
            </a:fld>
            <a:endParaRPr lang="en-GB"/>
          </a:p>
        </p:txBody>
      </p:sp>
    </p:spTree>
    <p:extLst>
      <p:ext uri="{BB962C8B-B14F-4D97-AF65-F5344CB8AC3E}">
        <p14:creationId xmlns:p14="http://schemas.microsoft.com/office/powerpoint/2010/main" val="1769079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A251D5-CCD0-12D5-3B2D-CEBD82CE59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E9EA33-0E65-0FD5-CFC9-83E57B23E5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65DD97-C44A-9DB7-E50F-4FEC345CBD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C72B7-9B7A-48B6-B971-142C7981601F}" type="datetimeFigureOut">
              <a:rPr lang="en-GB" smtClean="0"/>
              <a:t>05/01/2023</a:t>
            </a:fld>
            <a:endParaRPr lang="en-GB"/>
          </a:p>
        </p:txBody>
      </p:sp>
      <p:sp>
        <p:nvSpPr>
          <p:cNvPr id="5" name="Footer Placeholder 4">
            <a:extLst>
              <a:ext uri="{FF2B5EF4-FFF2-40B4-BE49-F238E27FC236}">
                <a16:creationId xmlns:a16="http://schemas.microsoft.com/office/drawing/2014/main" id="{53987C60-8D19-7390-E860-7C21901A3E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D2D009-7E81-FF06-C329-4A724D0ACB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A3F16-9451-436B-A821-03C8EA02B8E5}" type="slidenum">
              <a:rPr lang="en-GB" smtClean="0"/>
              <a:t>‹#›</a:t>
            </a:fld>
            <a:endParaRPr lang="en-GB"/>
          </a:p>
        </p:txBody>
      </p:sp>
    </p:spTree>
    <p:extLst>
      <p:ext uri="{BB962C8B-B14F-4D97-AF65-F5344CB8AC3E}">
        <p14:creationId xmlns:p14="http://schemas.microsoft.com/office/powerpoint/2010/main" val="2929287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ollyanna.cohen@nhs.net"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scholar.google.com/scholar_lookup?title=Sexuality+and+Serious+Mental+Illness&amp;author=PE+Deegan&amp;publication_year=2001&amp;"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sexwise.org.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sexwise.org.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contraceptionchoices.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sexwise.org.uk/contraception/emergency-contracepti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bbc.co.uk/news/av/uk-56765171" TargetMode="External"/><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youtube.com/watch?v=-r3sA-XXn6c&amp;t=182s&amp;ab_channel=ContraceptionChoices" TargetMode="External"/><Relationship Id="rId5" Type="http://schemas.openxmlformats.org/officeDocument/2006/relationships/hyperlink" Target="https://www.contraceptionchoices.org/" TargetMode="External"/><Relationship Id="rId4" Type="http://schemas.openxmlformats.org/officeDocument/2006/relationships/image" Target="../media/image6.png"/><Relationship Id="rId9"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croydonsexualhealth.nhs.uk/order-a-self-test-kit/" TargetMode="Externa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mailto:slm-tr.croydonperinatalteam@nhs.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ollyanna.cohen@nhs.net"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85E7-365A-D87A-7F94-7938AA1BB0DF}"/>
              </a:ext>
            </a:extLst>
          </p:cNvPr>
          <p:cNvSpPr>
            <a:spLocks noGrp="1"/>
          </p:cNvSpPr>
          <p:nvPr>
            <p:ph type="ctrTitle"/>
          </p:nvPr>
        </p:nvSpPr>
        <p:spPr/>
        <p:txBody>
          <a:bodyPr>
            <a:normAutofit fontScale="90000"/>
          </a:bodyPr>
          <a:lstStyle/>
          <a:p>
            <a:r>
              <a:rPr lang="en-GB" b="1" dirty="0">
                <a:solidFill>
                  <a:srgbClr val="12AFBE"/>
                </a:solidFill>
                <a:latin typeface="MV Boli" panose="02000500030200090000" pitchFamily="2" charset="0"/>
                <a:cs typeface="MV Boli" panose="02000500030200090000" pitchFamily="2" charset="0"/>
              </a:rPr>
              <a:t>Sexual and reproductive health (SRH) </a:t>
            </a:r>
            <a:br>
              <a:rPr lang="en-GB" b="1" dirty="0">
                <a:solidFill>
                  <a:srgbClr val="12AFBE"/>
                </a:solidFill>
                <a:latin typeface="MV Boli" panose="02000500030200090000" pitchFamily="2" charset="0"/>
                <a:cs typeface="MV Boli" panose="02000500030200090000" pitchFamily="2" charset="0"/>
              </a:rPr>
            </a:br>
            <a:r>
              <a:rPr lang="en-GB" b="1" dirty="0">
                <a:solidFill>
                  <a:srgbClr val="12AFBE"/>
                </a:solidFill>
                <a:latin typeface="MV Boli" panose="02000500030200090000" pitchFamily="2" charset="0"/>
                <a:cs typeface="MV Boli" panose="02000500030200090000" pitchFamily="2" charset="0"/>
              </a:rPr>
              <a:t>for River House</a:t>
            </a:r>
            <a:endParaRPr lang="en-GB" b="1" dirty="0"/>
          </a:p>
        </p:txBody>
      </p:sp>
      <p:sp>
        <p:nvSpPr>
          <p:cNvPr id="3" name="Subtitle 2">
            <a:extLst>
              <a:ext uri="{FF2B5EF4-FFF2-40B4-BE49-F238E27FC236}">
                <a16:creationId xmlns:a16="http://schemas.microsoft.com/office/drawing/2014/main" id="{6BBB73DC-9833-39A2-FB62-A30F2FE49113}"/>
              </a:ext>
            </a:extLst>
          </p:cNvPr>
          <p:cNvSpPr>
            <a:spLocks noGrp="1"/>
          </p:cNvSpPr>
          <p:nvPr>
            <p:ph type="subTitle" idx="1"/>
          </p:nvPr>
        </p:nvSpPr>
        <p:spPr/>
        <p:txBody>
          <a:bodyPr/>
          <a:lstStyle/>
          <a:p>
            <a:r>
              <a:rPr lang="en-GB" dirty="0"/>
              <a:t>Dr Polly Cohen</a:t>
            </a:r>
          </a:p>
          <a:p>
            <a:r>
              <a:rPr lang="en-GB" dirty="0"/>
              <a:t>Community Sexual and Reproductive Health ST2</a:t>
            </a:r>
          </a:p>
          <a:p>
            <a:r>
              <a:rPr lang="en-GB" dirty="0">
                <a:hlinkClick r:id="rId2"/>
              </a:rPr>
              <a:t>Pollyanna.cohen@nhs.net</a:t>
            </a:r>
            <a:r>
              <a:rPr lang="en-GB" dirty="0"/>
              <a:t> </a:t>
            </a:r>
          </a:p>
        </p:txBody>
      </p:sp>
      <p:grpSp>
        <p:nvGrpSpPr>
          <p:cNvPr id="4" name="Group 3">
            <a:extLst>
              <a:ext uri="{FF2B5EF4-FFF2-40B4-BE49-F238E27FC236}">
                <a16:creationId xmlns:a16="http://schemas.microsoft.com/office/drawing/2014/main" id="{0EAD92E6-DCC3-CF18-965D-65F770654DBE}"/>
              </a:ext>
            </a:extLst>
          </p:cNvPr>
          <p:cNvGrpSpPr/>
          <p:nvPr/>
        </p:nvGrpSpPr>
        <p:grpSpPr>
          <a:xfrm>
            <a:off x="10355250" y="6247136"/>
            <a:ext cx="1626156" cy="540689"/>
            <a:chOff x="2926080" y="2637193"/>
            <a:chExt cx="4762817" cy="1583614"/>
          </a:xfrm>
        </p:grpSpPr>
        <p:pic>
          <p:nvPicPr>
            <p:cNvPr id="5" name="Picture 4" descr="Diagram&#10;&#10;Description automatically generated">
              <a:extLst>
                <a:ext uri="{FF2B5EF4-FFF2-40B4-BE49-F238E27FC236}">
                  <a16:creationId xmlns:a16="http://schemas.microsoft.com/office/drawing/2014/main" id="{2704614A-3171-8661-812E-54685FAC6F5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6" name="Picture 5" descr="Logo&#10;&#10;Description automatically generated">
              <a:extLst>
                <a:ext uri="{FF2B5EF4-FFF2-40B4-BE49-F238E27FC236}">
                  <a16:creationId xmlns:a16="http://schemas.microsoft.com/office/drawing/2014/main" id="{620C117B-4647-76E8-D0AE-85D3A5960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Tree>
    <p:extLst>
      <p:ext uri="{BB962C8B-B14F-4D97-AF65-F5344CB8AC3E}">
        <p14:creationId xmlns:p14="http://schemas.microsoft.com/office/powerpoint/2010/main" val="25415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Why is this particularly important on the medium secure unit?</a:t>
            </a:r>
          </a:p>
        </p:txBody>
      </p:sp>
      <p:sp>
        <p:nvSpPr>
          <p:cNvPr id="3" name="Content Placeholder 2">
            <a:extLst>
              <a:ext uri="{FF2B5EF4-FFF2-40B4-BE49-F238E27FC236}">
                <a16:creationId xmlns:a16="http://schemas.microsoft.com/office/drawing/2014/main" id="{FDD0249A-3C4A-9677-791C-57797BD8BAF3}"/>
              </a:ext>
            </a:extLst>
          </p:cNvPr>
          <p:cNvSpPr>
            <a:spLocks noGrp="1"/>
          </p:cNvSpPr>
          <p:nvPr>
            <p:ph idx="1"/>
          </p:nvPr>
        </p:nvSpPr>
        <p:spPr>
          <a:xfrm>
            <a:off x="838200" y="1597631"/>
            <a:ext cx="10515600" cy="5260369"/>
          </a:xfrm>
        </p:spPr>
        <p:txBody>
          <a:bodyPr>
            <a:normAutofit lnSpcReduction="10000"/>
          </a:bodyPr>
          <a:lstStyle/>
          <a:p>
            <a:pPr marL="0" indent="0">
              <a:buNone/>
            </a:pPr>
            <a:r>
              <a:rPr lang="en-GB" dirty="0">
                <a:solidFill>
                  <a:srgbClr val="EC6513"/>
                </a:solidFill>
              </a:rPr>
              <a:t>“I don’t understand why there’s not conjugal” </a:t>
            </a:r>
          </a:p>
          <a:p>
            <a:r>
              <a:rPr lang="en-GB" sz="2400" dirty="0">
                <a:solidFill>
                  <a:srgbClr val="EC6513"/>
                </a:solidFill>
              </a:rPr>
              <a:t>National guidance lacking</a:t>
            </a:r>
          </a:p>
          <a:p>
            <a:r>
              <a:rPr lang="en-GB" sz="2400" dirty="0">
                <a:solidFill>
                  <a:srgbClr val="EC6513"/>
                </a:solidFill>
              </a:rPr>
              <a:t>Sexual relationships may improve healing</a:t>
            </a:r>
          </a:p>
          <a:p>
            <a:endParaRPr lang="en-GB" sz="2400" dirty="0">
              <a:solidFill>
                <a:srgbClr val="EC6513"/>
              </a:solidFill>
            </a:endParaRPr>
          </a:p>
          <a:p>
            <a:endParaRPr lang="en-GB" sz="2400" dirty="0">
              <a:solidFill>
                <a:srgbClr val="EC6513"/>
              </a:solidFill>
            </a:endParaRPr>
          </a:p>
          <a:p>
            <a:endParaRPr lang="en-GB" sz="2400" dirty="0">
              <a:solidFill>
                <a:srgbClr val="EC6513"/>
              </a:solidFill>
            </a:endParaRPr>
          </a:p>
          <a:p>
            <a:endParaRPr lang="en-GB" sz="2400" dirty="0">
              <a:solidFill>
                <a:srgbClr val="EC6513"/>
              </a:solidFill>
            </a:endParaRPr>
          </a:p>
          <a:p>
            <a:endParaRPr lang="en-GB" sz="2400" dirty="0">
              <a:solidFill>
                <a:srgbClr val="EC6513"/>
              </a:solidFill>
            </a:endParaRPr>
          </a:p>
          <a:p>
            <a:endParaRPr lang="en-GB" sz="2400" dirty="0">
              <a:solidFill>
                <a:srgbClr val="EC6513"/>
              </a:solidFill>
            </a:endParaRPr>
          </a:p>
          <a:p>
            <a:endParaRPr lang="en-GB" sz="2400" dirty="0">
              <a:solidFill>
                <a:srgbClr val="EC6513"/>
              </a:solidFill>
            </a:endParaRPr>
          </a:p>
          <a:p>
            <a:endParaRPr lang="en-GB" sz="2400" dirty="0">
              <a:solidFill>
                <a:srgbClr val="EC6513"/>
              </a:solidFill>
            </a:endParaRPr>
          </a:p>
          <a:p>
            <a:r>
              <a:rPr lang="en-GB" sz="2400" b="1" dirty="0">
                <a:solidFill>
                  <a:srgbClr val="EC6513"/>
                </a:solidFill>
              </a:rPr>
              <a:t>What’s your opinion?</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13" name="Multiplication Sign 12">
            <a:extLst>
              <a:ext uri="{FF2B5EF4-FFF2-40B4-BE49-F238E27FC236}">
                <a16:creationId xmlns:a16="http://schemas.microsoft.com/office/drawing/2014/main" id="{3CBAA18B-8BC2-6749-BB6D-0C380CDD2FEF}"/>
              </a:ext>
            </a:extLst>
          </p:cNvPr>
          <p:cNvSpPr/>
          <p:nvPr/>
        </p:nvSpPr>
        <p:spPr>
          <a:xfrm>
            <a:off x="9711267" y="3042524"/>
            <a:ext cx="1517054" cy="1517054"/>
          </a:xfrm>
          <a:prstGeom prst="mathMultiply">
            <a:avLst/>
          </a:prstGeom>
          <a:solidFill>
            <a:srgbClr val="EC6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0AEA93C-C836-B1A4-F1D6-573BD97FFAB1}"/>
              </a:ext>
            </a:extLst>
          </p:cNvPr>
          <p:cNvSpPr/>
          <p:nvPr/>
        </p:nvSpPr>
        <p:spPr>
          <a:xfrm>
            <a:off x="1189639" y="3404263"/>
            <a:ext cx="8242426" cy="1952090"/>
          </a:xfrm>
          <a:prstGeom prst="rect">
            <a:avLst/>
          </a:prstGeom>
          <a:noFill/>
          <a:ln w="76200">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i="1" dirty="0">
                <a:solidFill>
                  <a:schemeClr val="tx1"/>
                </a:solidFill>
              </a:rPr>
              <a:t>“Those of us who have been diagnosed with major mental illness do not cease to be human beings by virtue of that diagnosis. Like all people, we experience the need for love, companionship, solitude, and intimacy. Like all people, we want to feel loved, valued, and desired by others.” </a:t>
            </a:r>
          </a:p>
        </p:txBody>
      </p:sp>
      <p:sp>
        <p:nvSpPr>
          <p:cNvPr id="11" name="TextBox 10">
            <a:extLst>
              <a:ext uri="{FF2B5EF4-FFF2-40B4-BE49-F238E27FC236}">
                <a16:creationId xmlns:a16="http://schemas.microsoft.com/office/drawing/2014/main" id="{BC7120B7-8942-1980-096B-E806DDF9BD3E}"/>
              </a:ext>
            </a:extLst>
          </p:cNvPr>
          <p:cNvSpPr txBox="1"/>
          <p:nvPr/>
        </p:nvSpPr>
        <p:spPr>
          <a:xfrm>
            <a:off x="1117403" y="5401391"/>
            <a:ext cx="6118260" cy="646331"/>
          </a:xfrm>
          <a:prstGeom prst="rect">
            <a:avLst/>
          </a:prstGeom>
          <a:noFill/>
        </p:spPr>
        <p:txBody>
          <a:bodyPr wrap="square">
            <a:spAutoFit/>
          </a:bodyPr>
          <a:lstStyle/>
          <a:p>
            <a:r>
              <a:rPr lang="en-GB" sz="1200" b="0" i="0" dirty="0">
                <a:solidFill>
                  <a:srgbClr val="212121"/>
                </a:solidFill>
                <a:effectLst/>
                <a:latin typeface="Cambria" panose="02040503050406030204" pitchFamily="18" charset="0"/>
              </a:rPr>
              <a:t>Deegan PE. Human sexuality and mental illness: consumer viewpoints and recovery principles. In: Buckley P, editor. </a:t>
            </a:r>
            <a:r>
              <a:rPr lang="en-GB" sz="1200" b="0" i="1" dirty="0">
                <a:solidFill>
                  <a:srgbClr val="212121"/>
                </a:solidFill>
                <a:effectLst/>
                <a:latin typeface="Cambria" panose="02040503050406030204" pitchFamily="18" charset="0"/>
              </a:rPr>
              <a:t>Sexuality and Serious Mental Illness</a:t>
            </a:r>
            <a:r>
              <a:rPr lang="en-GB" sz="1200" b="0" i="0" dirty="0">
                <a:solidFill>
                  <a:srgbClr val="212121"/>
                </a:solidFill>
                <a:effectLst/>
                <a:latin typeface="Cambria" panose="02040503050406030204" pitchFamily="18" charset="0"/>
              </a:rPr>
              <a:t>. Amsterdam: Harwood Academic Publishers; (2001). p. 21–34. [</a:t>
            </a:r>
            <a:r>
              <a:rPr lang="en-GB" sz="1200" b="0" i="0" u="sng" dirty="0">
                <a:solidFill>
                  <a:srgbClr val="376FAA"/>
                </a:solidFill>
                <a:effectLst/>
                <a:latin typeface="Cambria" panose="02040503050406030204" pitchFamily="18" charset="0"/>
                <a:hlinkClick r:id="rId5"/>
              </a:rPr>
              <a:t>Google Scholar</a:t>
            </a:r>
            <a:r>
              <a:rPr lang="en-GB" sz="1200" b="0" i="0" dirty="0">
                <a:solidFill>
                  <a:srgbClr val="212121"/>
                </a:solidFill>
                <a:effectLst/>
                <a:latin typeface="Cambria" panose="02040503050406030204" pitchFamily="18" charset="0"/>
              </a:rPr>
              <a:t>]</a:t>
            </a:r>
            <a:endParaRPr lang="en-GB" sz="1200" dirty="0"/>
          </a:p>
        </p:txBody>
      </p:sp>
    </p:spTree>
    <p:extLst>
      <p:ext uri="{BB962C8B-B14F-4D97-AF65-F5344CB8AC3E}">
        <p14:creationId xmlns:p14="http://schemas.microsoft.com/office/powerpoint/2010/main" val="1961520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Contents</a:t>
            </a:r>
          </a:p>
        </p:txBody>
      </p:sp>
      <p:sp>
        <p:nvSpPr>
          <p:cNvPr id="3" name="Content Placeholder 2">
            <a:extLst>
              <a:ext uri="{FF2B5EF4-FFF2-40B4-BE49-F238E27FC236}">
                <a16:creationId xmlns:a16="http://schemas.microsoft.com/office/drawing/2014/main" id="{FDD0249A-3C4A-9677-791C-57797BD8BAF3}"/>
              </a:ext>
            </a:extLst>
          </p:cNvPr>
          <p:cNvSpPr>
            <a:spLocks noGrp="1"/>
          </p:cNvSpPr>
          <p:nvPr>
            <p:ph idx="1"/>
          </p:nvPr>
        </p:nvSpPr>
        <p:spPr/>
        <p:txBody>
          <a:bodyPr/>
          <a:lstStyle/>
          <a:p>
            <a:r>
              <a:rPr lang="en-GB" dirty="0"/>
              <a:t>Why is this particularly important on the medium secure unit?</a:t>
            </a:r>
          </a:p>
          <a:p>
            <a:r>
              <a:rPr lang="en-GB" dirty="0">
                <a:solidFill>
                  <a:srgbClr val="EC6513"/>
                </a:solidFill>
              </a:rPr>
              <a:t>STIs – recap – Quiz!</a:t>
            </a:r>
          </a:p>
          <a:p>
            <a:r>
              <a:rPr lang="en-GB" dirty="0"/>
              <a:t>Questions, questions</a:t>
            </a:r>
          </a:p>
          <a:p>
            <a:r>
              <a:rPr lang="en-GB" dirty="0"/>
              <a:t>Referral pathways</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Tree>
    <p:extLst>
      <p:ext uri="{BB962C8B-B14F-4D97-AF65-F5344CB8AC3E}">
        <p14:creationId xmlns:p14="http://schemas.microsoft.com/office/powerpoint/2010/main" val="3339719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True or false?</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12" name="Rectangle 11">
            <a:extLst>
              <a:ext uri="{FF2B5EF4-FFF2-40B4-BE49-F238E27FC236}">
                <a16:creationId xmlns:a16="http://schemas.microsoft.com/office/drawing/2014/main" id="{2C6A6B53-CB42-6D7B-4585-877BDF4B9560}"/>
              </a:ext>
            </a:extLst>
          </p:cNvPr>
          <p:cNvSpPr/>
          <p:nvPr/>
        </p:nvSpPr>
        <p:spPr>
          <a:xfrm>
            <a:off x="1720018" y="1724609"/>
            <a:ext cx="8751964"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1. There are more than 7 infections which can be transmitted through sexual contact.</a:t>
            </a:r>
          </a:p>
        </p:txBody>
      </p:sp>
    </p:spTree>
    <p:extLst>
      <p:ext uri="{BB962C8B-B14F-4D97-AF65-F5344CB8AC3E}">
        <p14:creationId xmlns:p14="http://schemas.microsoft.com/office/powerpoint/2010/main" val="1009518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True or false?</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12" name="Rectangle 11">
            <a:extLst>
              <a:ext uri="{FF2B5EF4-FFF2-40B4-BE49-F238E27FC236}">
                <a16:creationId xmlns:a16="http://schemas.microsoft.com/office/drawing/2014/main" id="{2C6A6B53-CB42-6D7B-4585-877BDF4B9560}"/>
              </a:ext>
            </a:extLst>
          </p:cNvPr>
          <p:cNvSpPr/>
          <p:nvPr/>
        </p:nvSpPr>
        <p:spPr>
          <a:xfrm>
            <a:off x="1720018" y="1724609"/>
            <a:ext cx="8751964"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1. There are more than 7 infections which can be transmitted through sexual contact.</a:t>
            </a:r>
          </a:p>
        </p:txBody>
      </p:sp>
      <p:sp>
        <p:nvSpPr>
          <p:cNvPr id="13" name="TextBox 12">
            <a:extLst>
              <a:ext uri="{FF2B5EF4-FFF2-40B4-BE49-F238E27FC236}">
                <a16:creationId xmlns:a16="http://schemas.microsoft.com/office/drawing/2014/main" id="{6964DEB0-6F1F-2A18-2CE2-3CD69A29111B}"/>
              </a:ext>
            </a:extLst>
          </p:cNvPr>
          <p:cNvSpPr txBox="1"/>
          <p:nvPr/>
        </p:nvSpPr>
        <p:spPr>
          <a:xfrm>
            <a:off x="4673976" y="3422863"/>
            <a:ext cx="2844048" cy="1569660"/>
          </a:xfrm>
          <a:prstGeom prst="rect">
            <a:avLst/>
          </a:prstGeom>
          <a:solidFill>
            <a:srgbClr val="EC6513"/>
          </a:solidFill>
        </p:spPr>
        <p:txBody>
          <a:bodyPr wrap="none" rtlCol="0">
            <a:spAutoFit/>
          </a:bodyPr>
          <a:lstStyle/>
          <a:p>
            <a:r>
              <a:rPr lang="en-GB" sz="9600" dirty="0">
                <a:solidFill>
                  <a:srgbClr val="FFFFFF"/>
                </a:solidFill>
              </a:rPr>
              <a:t>TRUE</a:t>
            </a:r>
          </a:p>
        </p:txBody>
      </p:sp>
    </p:spTree>
    <p:extLst>
      <p:ext uri="{BB962C8B-B14F-4D97-AF65-F5344CB8AC3E}">
        <p14:creationId xmlns:p14="http://schemas.microsoft.com/office/powerpoint/2010/main" val="1389598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STIs</a:t>
            </a:r>
            <a:endParaRPr lang="en-GB" dirty="0"/>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12" name="TextBox 11">
            <a:extLst>
              <a:ext uri="{FF2B5EF4-FFF2-40B4-BE49-F238E27FC236}">
                <a16:creationId xmlns:a16="http://schemas.microsoft.com/office/drawing/2014/main" id="{C85A90ED-2D4C-7687-17E0-D4DCBCC1E35D}"/>
              </a:ext>
            </a:extLst>
          </p:cNvPr>
          <p:cNvSpPr txBox="1"/>
          <p:nvPr/>
        </p:nvSpPr>
        <p:spPr>
          <a:xfrm>
            <a:off x="2750696" y="1626103"/>
            <a:ext cx="1483419" cy="461665"/>
          </a:xfrm>
          <a:prstGeom prst="rect">
            <a:avLst/>
          </a:prstGeom>
          <a:noFill/>
          <a:ln w="28575">
            <a:solidFill>
              <a:srgbClr val="EC6513"/>
            </a:solidFill>
          </a:ln>
        </p:spPr>
        <p:txBody>
          <a:bodyPr wrap="none" rtlCol="0">
            <a:spAutoFit/>
          </a:bodyPr>
          <a:lstStyle/>
          <a:p>
            <a:pPr algn="ctr"/>
            <a:r>
              <a:rPr lang="en-GB" sz="2400" dirty="0"/>
              <a:t>Chlamydia</a:t>
            </a:r>
          </a:p>
        </p:txBody>
      </p:sp>
      <p:sp>
        <p:nvSpPr>
          <p:cNvPr id="13" name="TextBox 12">
            <a:extLst>
              <a:ext uri="{FF2B5EF4-FFF2-40B4-BE49-F238E27FC236}">
                <a16:creationId xmlns:a16="http://schemas.microsoft.com/office/drawing/2014/main" id="{51604C86-4E0B-E6A0-E583-B9BB58DF56FD}"/>
              </a:ext>
            </a:extLst>
          </p:cNvPr>
          <p:cNvSpPr txBox="1"/>
          <p:nvPr/>
        </p:nvSpPr>
        <p:spPr>
          <a:xfrm>
            <a:off x="5949526" y="914499"/>
            <a:ext cx="1704313" cy="461665"/>
          </a:xfrm>
          <a:prstGeom prst="rect">
            <a:avLst/>
          </a:prstGeom>
          <a:noFill/>
          <a:ln w="28575">
            <a:solidFill>
              <a:srgbClr val="EC6513"/>
            </a:solidFill>
          </a:ln>
        </p:spPr>
        <p:txBody>
          <a:bodyPr wrap="none" rtlCol="0">
            <a:spAutoFit/>
          </a:bodyPr>
          <a:lstStyle/>
          <a:p>
            <a:pPr algn="ctr"/>
            <a:r>
              <a:rPr lang="en-GB" sz="2400" dirty="0"/>
              <a:t>Gonorrhoea</a:t>
            </a:r>
          </a:p>
        </p:txBody>
      </p:sp>
      <p:sp>
        <p:nvSpPr>
          <p:cNvPr id="14" name="TextBox 13">
            <a:extLst>
              <a:ext uri="{FF2B5EF4-FFF2-40B4-BE49-F238E27FC236}">
                <a16:creationId xmlns:a16="http://schemas.microsoft.com/office/drawing/2014/main" id="{D5CBD773-00C1-3D90-E11A-C1CEE8675680}"/>
              </a:ext>
            </a:extLst>
          </p:cNvPr>
          <p:cNvSpPr txBox="1"/>
          <p:nvPr/>
        </p:nvSpPr>
        <p:spPr>
          <a:xfrm>
            <a:off x="833084" y="2835953"/>
            <a:ext cx="1117037" cy="461665"/>
          </a:xfrm>
          <a:prstGeom prst="rect">
            <a:avLst/>
          </a:prstGeom>
          <a:noFill/>
          <a:ln w="28575">
            <a:solidFill>
              <a:srgbClr val="EC6513"/>
            </a:solidFill>
          </a:ln>
        </p:spPr>
        <p:txBody>
          <a:bodyPr wrap="none" rtlCol="0">
            <a:spAutoFit/>
          </a:bodyPr>
          <a:lstStyle/>
          <a:p>
            <a:pPr algn="ctr"/>
            <a:r>
              <a:rPr lang="en-GB" sz="2400" dirty="0"/>
              <a:t>Syphilis</a:t>
            </a:r>
          </a:p>
        </p:txBody>
      </p:sp>
      <p:sp>
        <p:nvSpPr>
          <p:cNvPr id="15" name="TextBox 14">
            <a:extLst>
              <a:ext uri="{FF2B5EF4-FFF2-40B4-BE49-F238E27FC236}">
                <a16:creationId xmlns:a16="http://schemas.microsoft.com/office/drawing/2014/main" id="{992B6AA5-672F-AA4D-2029-D634826EE7BB}"/>
              </a:ext>
            </a:extLst>
          </p:cNvPr>
          <p:cNvSpPr txBox="1"/>
          <p:nvPr/>
        </p:nvSpPr>
        <p:spPr>
          <a:xfrm>
            <a:off x="10057281" y="3222413"/>
            <a:ext cx="1361270" cy="461665"/>
          </a:xfrm>
          <a:prstGeom prst="rect">
            <a:avLst/>
          </a:prstGeom>
          <a:noFill/>
          <a:ln w="28575">
            <a:solidFill>
              <a:srgbClr val="EC6513"/>
            </a:solidFill>
          </a:ln>
        </p:spPr>
        <p:txBody>
          <a:bodyPr wrap="none" rtlCol="0">
            <a:spAutoFit/>
          </a:bodyPr>
          <a:lstStyle/>
          <a:p>
            <a:pPr algn="ctr"/>
            <a:r>
              <a:rPr lang="en-GB" sz="2400" dirty="0"/>
              <a:t>Pubic lice</a:t>
            </a:r>
          </a:p>
        </p:txBody>
      </p:sp>
      <p:sp>
        <p:nvSpPr>
          <p:cNvPr id="17" name="TextBox 16">
            <a:extLst>
              <a:ext uri="{FF2B5EF4-FFF2-40B4-BE49-F238E27FC236}">
                <a16:creationId xmlns:a16="http://schemas.microsoft.com/office/drawing/2014/main" id="{236F9B91-CEBC-2712-70D0-CC11F9B9D42A}"/>
              </a:ext>
            </a:extLst>
          </p:cNvPr>
          <p:cNvSpPr txBox="1"/>
          <p:nvPr/>
        </p:nvSpPr>
        <p:spPr>
          <a:xfrm>
            <a:off x="742258" y="4904549"/>
            <a:ext cx="1074333" cy="461665"/>
          </a:xfrm>
          <a:prstGeom prst="rect">
            <a:avLst/>
          </a:prstGeom>
          <a:noFill/>
          <a:ln w="28575">
            <a:solidFill>
              <a:srgbClr val="EC6513"/>
            </a:solidFill>
          </a:ln>
        </p:spPr>
        <p:txBody>
          <a:bodyPr wrap="none" rtlCol="0">
            <a:spAutoFit/>
          </a:bodyPr>
          <a:lstStyle/>
          <a:p>
            <a:pPr algn="ctr"/>
            <a:r>
              <a:rPr lang="en-GB" sz="2400"/>
              <a:t>Herpes</a:t>
            </a:r>
            <a:endParaRPr lang="en-GB" sz="2400" dirty="0"/>
          </a:p>
        </p:txBody>
      </p:sp>
      <p:sp>
        <p:nvSpPr>
          <p:cNvPr id="18" name="TextBox 17">
            <a:extLst>
              <a:ext uri="{FF2B5EF4-FFF2-40B4-BE49-F238E27FC236}">
                <a16:creationId xmlns:a16="http://schemas.microsoft.com/office/drawing/2014/main" id="{3E2D5635-0E33-D851-0344-6D497822EDEF}"/>
              </a:ext>
            </a:extLst>
          </p:cNvPr>
          <p:cNvSpPr txBox="1"/>
          <p:nvPr/>
        </p:nvSpPr>
        <p:spPr>
          <a:xfrm>
            <a:off x="7697527" y="2548968"/>
            <a:ext cx="1844544" cy="461665"/>
          </a:xfrm>
          <a:prstGeom prst="rect">
            <a:avLst/>
          </a:prstGeom>
          <a:noFill/>
          <a:ln w="28575">
            <a:solidFill>
              <a:srgbClr val="EC6513"/>
            </a:solidFill>
          </a:ln>
        </p:spPr>
        <p:txBody>
          <a:bodyPr wrap="none" rtlCol="0">
            <a:spAutoFit/>
          </a:bodyPr>
          <a:lstStyle/>
          <a:p>
            <a:pPr algn="ctr"/>
            <a:r>
              <a:rPr lang="en-GB" sz="2400" dirty="0"/>
              <a:t>Genital warts</a:t>
            </a:r>
          </a:p>
        </p:txBody>
      </p:sp>
      <p:sp>
        <p:nvSpPr>
          <p:cNvPr id="19" name="TextBox 18">
            <a:extLst>
              <a:ext uri="{FF2B5EF4-FFF2-40B4-BE49-F238E27FC236}">
                <a16:creationId xmlns:a16="http://schemas.microsoft.com/office/drawing/2014/main" id="{06F88F37-FA58-33AE-857C-271F07D3B418}"/>
              </a:ext>
            </a:extLst>
          </p:cNvPr>
          <p:cNvSpPr txBox="1"/>
          <p:nvPr/>
        </p:nvSpPr>
        <p:spPr>
          <a:xfrm>
            <a:off x="2638133" y="3745993"/>
            <a:ext cx="1784591" cy="461665"/>
          </a:xfrm>
          <a:prstGeom prst="rect">
            <a:avLst/>
          </a:prstGeom>
          <a:noFill/>
          <a:ln w="28575">
            <a:solidFill>
              <a:srgbClr val="EC6513"/>
            </a:solidFill>
          </a:ln>
        </p:spPr>
        <p:txBody>
          <a:bodyPr wrap="none" rtlCol="0">
            <a:spAutoFit/>
          </a:bodyPr>
          <a:lstStyle/>
          <a:p>
            <a:pPr algn="ctr"/>
            <a:r>
              <a:rPr lang="en-GB" sz="2400" dirty="0"/>
              <a:t>Trichomonas</a:t>
            </a:r>
          </a:p>
        </p:txBody>
      </p:sp>
      <p:sp>
        <p:nvSpPr>
          <p:cNvPr id="20" name="TextBox 19">
            <a:extLst>
              <a:ext uri="{FF2B5EF4-FFF2-40B4-BE49-F238E27FC236}">
                <a16:creationId xmlns:a16="http://schemas.microsoft.com/office/drawing/2014/main" id="{BD637285-CD52-F011-B01C-433174BBBA32}"/>
              </a:ext>
            </a:extLst>
          </p:cNvPr>
          <p:cNvSpPr txBox="1"/>
          <p:nvPr/>
        </p:nvSpPr>
        <p:spPr>
          <a:xfrm>
            <a:off x="9700415" y="1321356"/>
            <a:ext cx="2050882" cy="461665"/>
          </a:xfrm>
          <a:prstGeom prst="rect">
            <a:avLst/>
          </a:prstGeom>
          <a:noFill/>
          <a:ln w="28575">
            <a:solidFill>
              <a:srgbClr val="EC6513"/>
            </a:solidFill>
          </a:ln>
        </p:spPr>
        <p:txBody>
          <a:bodyPr wrap="none" rtlCol="0">
            <a:spAutoFit/>
          </a:bodyPr>
          <a:lstStyle/>
          <a:p>
            <a:pPr algn="ctr"/>
            <a:r>
              <a:rPr lang="en-GB" sz="2400" dirty="0"/>
              <a:t>Hepatitis B &amp; C</a:t>
            </a:r>
          </a:p>
        </p:txBody>
      </p:sp>
      <p:sp>
        <p:nvSpPr>
          <p:cNvPr id="21" name="TextBox 20">
            <a:extLst>
              <a:ext uri="{FF2B5EF4-FFF2-40B4-BE49-F238E27FC236}">
                <a16:creationId xmlns:a16="http://schemas.microsoft.com/office/drawing/2014/main" id="{4E9A3092-6682-1027-299C-148F2514C15B}"/>
              </a:ext>
            </a:extLst>
          </p:cNvPr>
          <p:cNvSpPr txBox="1"/>
          <p:nvPr/>
        </p:nvSpPr>
        <p:spPr>
          <a:xfrm>
            <a:off x="5256042" y="2911575"/>
            <a:ext cx="993409" cy="461665"/>
          </a:xfrm>
          <a:prstGeom prst="rect">
            <a:avLst/>
          </a:prstGeom>
          <a:noFill/>
          <a:ln w="28575">
            <a:solidFill>
              <a:srgbClr val="EC6513"/>
            </a:solidFill>
          </a:ln>
        </p:spPr>
        <p:txBody>
          <a:bodyPr wrap="square" rtlCol="0">
            <a:spAutoFit/>
          </a:bodyPr>
          <a:lstStyle/>
          <a:p>
            <a:pPr algn="ctr"/>
            <a:r>
              <a:rPr lang="en-GB" sz="2400" dirty="0"/>
              <a:t>HIV</a:t>
            </a:r>
          </a:p>
        </p:txBody>
      </p:sp>
      <p:sp>
        <p:nvSpPr>
          <p:cNvPr id="22" name="TextBox 21">
            <a:extLst>
              <a:ext uri="{FF2B5EF4-FFF2-40B4-BE49-F238E27FC236}">
                <a16:creationId xmlns:a16="http://schemas.microsoft.com/office/drawing/2014/main" id="{B9CC160E-021D-3BCF-BA5B-0CD67C765AA8}"/>
              </a:ext>
            </a:extLst>
          </p:cNvPr>
          <p:cNvSpPr txBox="1"/>
          <p:nvPr/>
        </p:nvSpPr>
        <p:spPr>
          <a:xfrm>
            <a:off x="6550736" y="4774058"/>
            <a:ext cx="1643142" cy="461665"/>
          </a:xfrm>
          <a:prstGeom prst="rect">
            <a:avLst/>
          </a:prstGeom>
          <a:noFill/>
          <a:ln w="28575">
            <a:solidFill>
              <a:srgbClr val="EC6513"/>
            </a:solidFill>
          </a:ln>
        </p:spPr>
        <p:txBody>
          <a:bodyPr wrap="none" rtlCol="0">
            <a:spAutoFit/>
          </a:bodyPr>
          <a:lstStyle/>
          <a:p>
            <a:pPr algn="ctr"/>
            <a:r>
              <a:rPr lang="en-GB" sz="2400" dirty="0"/>
              <a:t>Monkeypox</a:t>
            </a:r>
          </a:p>
        </p:txBody>
      </p:sp>
      <p:grpSp>
        <p:nvGrpSpPr>
          <p:cNvPr id="28" name="Group 27">
            <a:extLst>
              <a:ext uri="{FF2B5EF4-FFF2-40B4-BE49-F238E27FC236}">
                <a16:creationId xmlns:a16="http://schemas.microsoft.com/office/drawing/2014/main" id="{AC7602A3-7D74-825C-60C0-E1B4193466C2}"/>
              </a:ext>
            </a:extLst>
          </p:cNvPr>
          <p:cNvGrpSpPr/>
          <p:nvPr/>
        </p:nvGrpSpPr>
        <p:grpSpPr>
          <a:xfrm>
            <a:off x="4350194" y="4850543"/>
            <a:ext cx="2016150" cy="955998"/>
            <a:chOff x="7216457" y="5255005"/>
            <a:chExt cx="1814865" cy="905274"/>
          </a:xfrm>
        </p:grpSpPr>
        <p:grpSp>
          <p:nvGrpSpPr>
            <p:cNvPr id="29" name="Group 28">
              <a:extLst>
                <a:ext uri="{FF2B5EF4-FFF2-40B4-BE49-F238E27FC236}">
                  <a16:creationId xmlns:a16="http://schemas.microsoft.com/office/drawing/2014/main" id="{3D92C631-2146-0E98-615A-3BBC82A12770}"/>
                </a:ext>
              </a:extLst>
            </p:cNvPr>
            <p:cNvGrpSpPr/>
            <p:nvPr/>
          </p:nvGrpSpPr>
          <p:grpSpPr>
            <a:xfrm>
              <a:off x="7441284" y="5328339"/>
              <a:ext cx="397260" cy="478458"/>
              <a:chOff x="7299567" y="5039429"/>
              <a:chExt cx="543099" cy="654107"/>
            </a:xfrm>
          </p:grpSpPr>
          <p:sp>
            <p:nvSpPr>
              <p:cNvPr id="56" name="Rectangle: Rounded Corners 55">
                <a:extLst>
                  <a:ext uri="{FF2B5EF4-FFF2-40B4-BE49-F238E27FC236}">
                    <a16:creationId xmlns:a16="http://schemas.microsoft.com/office/drawing/2014/main" id="{68D52254-80F7-7FB4-2ACE-7266A6847C31}"/>
                  </a:ext>
                </a:extLst>
              </p:cNvPr>
              <p:cNvSpPr/>
              <p:nvPr/>
            </p:nvSpPr>
            <p:spPr>
              <a:xfrm rot="20609056">
                <a:off x="7361379" y="5128184"/>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41C37240-2E58-80D4-0DA5-46ADC0A03B7F}"/>
                  </a:ext>
                </a:extLst>
              </p:cNvPr>
              <p:cNvSpPr/>
              <p:nvPr/>
            </p:nvSpPr>
            <p:spPr>
              <a:xfrm rot="20609056">
                <a:off x="7546564" y="5039429"/>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7E96283-F1D2-8781-D75C-40797F76F7E8}"/>
                  </a:ext>
                </a:extLst>
              </p:cNvPr>
              <p:cNvSpPr/>
              <p:nvPr/>
            </p:nvSpPr>
            <p:spPr>
              <a:xfrm>
                <a:off x="7299567" y="5140248"/>
                <a:ext cx="543099" cy="553288"/>
              </a:xfrm>
              <a:prstGeom prst="ellipse">
                <a:avLst/>
              </a:prstGeom>
              <a:ln>
                <a:noFill/>
              </a:ln>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ADBE7622-6F27-EF4D-4D63-D9D161819F1C}"/>
                  </a:ext>
                </a:extLst>
              </p:cNvPr>
              <p:cNvSpPr/>
              <p:nvPr/>
            </p:nvSpPr>
            <p:spPr>
              <a:xfrm rot="20609056">
                <a:off x="7466893" y="5074167"/>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60" name="Rectangle: Rounded Corners 59">
                <a:extLst>
                  <a:ext uri="{FF2B5EF4-FFF2-40B4-BE49-F238E27FC236}">
                    <a16:creationId xmlns:a16="http://schemas.microsoft.com/office/drawing/2014/main" id="{EB5B0AE7-15C4-32A6-5863-DC2044D13B42}"/>
                  </a:ext>
                </a:extLst>
              </p:cNvPr>
              <p:cNvSpPr/>
              <p:nvPr/>
            </p:nvSpPr>
            <p:spPr>
              <a:xfrm rot="937341">
                <a:off x="7605080" y="5101855"/>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DF2527CE-B054-7017-31CA-A30956535595}"/>
                  </a:ext>
                </a:extLst>
              </p:cNvPr>
              <p:cNvSpPr/>
              <p:nvPr/>
            </p:nvSpPr>
            <p:spPr>
              <a:xfrm rot="1149237">
                <a:off x="7719796" y="5110421"/>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AB5E449B-FAB9-EC55-6721-21255F00A33A}"/>
                </a:ext>
              </a:extLst>
            </p:cNvPr>
            <p:cNvGrpSpPr/>
            <p:nvPr/>
          </p:nvGrpSpPr>
          <p:grpSpPr>
            <a:xfrm rot="1130397">
              <a:off x="7692593" y="5487932"/>
              <a:ext cx="397260" cy="478458"/>
              <a:chOff x="7299567" y="5039429"/>
              <a:chExt cx="543099" cy="654107"/>
            </a:xfrm>
          </p:grpSpPr>
          <p:sp>
            <p:nvSpPr>
              <p:cNvPr id="50" name="Rectangle: Rounded Corners 49">
                <a:extLst>
                  <a:ext uri="{FF2B5EF4-FFF2-40B4-BE49-F238E27FC236}">
                    <a16:creationId xmlns:a16="http://schemas.microsoft.com/office/drawing/2014/main" id="{BA7AF75A-092F-8283-815F-B43A7F99D838}"/>
                  </a:ext>
                </a:extLst>
              </p:cNvPr>
              <p:cNvSpPr/>
              <p:nvPr/>
            </p:nvSpPr>
            <p:spPr>
              <a:xfrm rot="20609056">
                <a:off x="7361379" y="5128184"/>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AFDE883D-1E5B-487C-DC39-26A9377CF486}"/>
                  </a:ext>
                </a:extLst>
              </p:cNvPr>
              <p:cNvSpPr/>
              <p:nvPr/>
            </p:nvSpPr>
            <p:spPr>
              <a:xfrm rot="20609056">
                <a:off x="7546564" y="5039429"/>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8FF35ED1-3B4B-9684-5DE0-1C7CAFD9BF4A}"/>
                  </a:ext>
                </a:extLst>
              </p:cNvPr>
              <p:cNvSpPr/>
              <p:nvPr/>
            </p:nvSpPr>
            <p:spPr>
              <a:xfrm>
                <a:off x="7299567" y="5140248"/>
                <a:ext cx="543099" cy="553288"/>
              </a:xfrm>
              <a:prstGeom prst="ellipse">
                <a:avLst/>
              </a:prstGeom>
              <a:ln>
                <a:noFill/>
              </a:ln>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292CF0BC-85B2-95D3-9741-19FB0A7E5AA6}"/>
                  </a:ext>
                </a:extLst>
              </p:cNvPr>
              <p:cNvSpPr/>
              <p:nvPr/>
            </p:nvSpPr>
            <p:spPr>
              <a:xfrm rot="20609056">
                <a:off x="7466893" y="5074167"/>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341B7D2D-165B-E0BA-BC03-7213C1F6D999}"/>
                  </a:ext>
                </a:extLst>
              </p:cNvPr>
              <p:cNvSpPr/>
              <p:nvPr/>
            </p:nvSpPr>
            <p:spPr>
              <a:xfrm rot="937341">
                <a:off x="7605080" y="5101855"/>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7D51F61A-E883-DE7B-0615-39460D8F14D9}"/>
                  </a:ext>
                </a:extLst>
              </p:cNvPr>
              <p:cNvSpPr/>
              <p:nvPr/>
            </p:nvSpPr>
            <p:spPr>
              <a:xfrm rot="1149237">
                <a:off x="7719796" y="5110421"/>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7FBD29EA-1931-E3C2-5B00-CA05E0B2F319}"/>
                </a:ext>
              </a:extLst>
            </p:cNvPr>
            <p:cNvGrpSpPr/>
            <p:nvPr/>
          </p:nvGrpSpPr>
          <p:grpSpPr>
            <a:xfrm>
              <a:off x="7216457" y="5449820"/>
              <a:ext cx="397260" cy="478458"/>
              <a:chOff x="7299567" y="5039429"/>
              <a:chExt cx="543099" cy="654107"/>
            </a:xfrm>
          </p:grpSpPr>
          <p:sp>
            <p:nvSpPr>
              <p:cNvPr id="44" name="Rectangle: Rounded Corners 43">
                <a:extLst>
                  <a:ext uri="{FF2B5EF4-FFF2-40B4-BE49-F238E27FC236}">
                    <a16:creationId xmlns:a16="http://schemas.microsoft.com/office/drawing/2014/main" id="{4FEDC17D-D62E-BAA5-D4F8-C219E7524247}"/>
                  </a:ext>
                </a:extLst>
              </p:cNvPr>
              <p:cNvSpPr/>
              <p:nvPr/>
            </p:nvSpPr>
            <p:spPr>
              <a:xfrm rot="20609056">
                <a:off x="7361379" y="5128184"/>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E9EC8B68-7067-81BA-37FD-293EB0EE0654}"/>
                  </a:ext>
                </a:extLst>
              </p:cNvPr>
              <p:cNvSpPr/>
              <p:nvPr/>
            </p:nvSpPr>
            <p:spPr>
              <a:xfrm rot="20609056">
                <a:off x="7546564" y="5039429"/>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EA769851-C177-4E97-4693-C26A6EBE9854}"/>
                  </a:ext>
                </a:extLst>
              </p:cNvPr>
              <p:cNvSpPr/>
              <p:nvPr/>
            </p:nvSpPr>
            <p:spPr>
              <a:xfrm>
                <a:off x="7299567" y="5140248"/>
                <a:ext cx="543099" cy="553288"/>
              </a:xfrm>
              <a:prstGeom prst="ellipse">
                <a:avLst/>
              </a:prstGeom>
              <a:ln>
                <a:noFill/>
              </a:ln>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58A12191-0D75-0FFA-D7B0-FA92A4C296FF}"/>
                  </a:ext>
                </a:extLst>
              </p:cNvPr>
              <p:cNvSpPr/>
              <p:nvPr/>
            </p:nvSpPr>
            <p:spPr>
              <a:xfrm rot="20609056">
                <a:off x="7466893" y="5074167"/>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C2A3F439-8B50-F2EE-6EF8-C0E84F18AD06}"/>
                  </a:ext>
                </a:extLst>
              </p:cNvPr>
              <p:cNvSpPr/>
              <p:nvPr/>
            </p:nvSpPr>
            <p:spPr>
              <a:xfrm rot="937341">
                <a:off x="7605080" y="5101855"/>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A0A16239-70AF-BC04-A9D1-A744B0D45F00}"/>
                  </a:ext>
                </a:extLst>
              </p:cNvPr>
              <p:cNvSpPr/>
              <p:nvPr/>
            </p:nvSpPr>
            <p:spPr>
              <a:xfrm rot="1149237">
                <a:off x="7719796" y="5110421"/>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sp>
          <p:nvSpPr>
            <p:cNvPr id="32" name="Freeform: Shape 31">
              <a:extLst>
                <a:ext uri="{FF2B5EF4-FFF2-40B4-BE49-F238E27FC236}">
                  <a16:creationId xmlns:a16="http://schemas.microsoft.com/office/drawing/2014/main" id="{2B4255E7-DBA7-2BB2-17D0-9E1D61AA1D31}"/>
                </a:ext>
              </a:extLst>
            </p:cNvPr>
            <p:cNvSpPr/>
            <p:nvPr/>
          </p:nvSpPr>
          <p:spPr>
            <a:xfrm>
              <a:off x="8273544" y="5469011"/>
              <a:ext cx="421679" cy="325138"/>
            </a:xfrm>
            <a:custGeom>
              <a:avLst/>
              <a:gdLst>
                <a:gd name="connsiteX0" fmla="*/ 10397 w 533207"/>
                <a:gd name="connsiteY0" fmla="*/ 472912 h 493876"/>
                <a:gd name="connsiteX1" fmla="*/ 253053 w 533207"/>
                <a:gd name="connsiteY1" fmla="*/ 461075 h 493876"/>
                <a:gd name="connsiteX2" fmla="*/ 324074 w 533207"/>
                <a:gd name="connsiteY2" fmla="*/ 310155 h 493876"/>
                <a:gd name="connsiteX3" fmla="*/ 522342 w 533207"/>
                <a:gd name="connsiteY3" fmla="*/ 224337 h 493876"/>
                <a:gd name="connsiteX4" fmla="*/ 486832 w 533207"/>
                <a:gd name="connsiteY4" fmla="*/ 29029 h 493876"/>
                <a:gd name="connsiteX5" fmla="*/ 315197 w 533207"/>
                <a:gd name="connsiteY5" fmla="*/ 17192 h 493876"/>
                <a:gd name="connsiteX6" fmla="*/ 232339 w 533207"/>
                <a:gd name="connsiteY6" fmla="*/ 185868 h 493876"/>
                <a:gd name="connsiteX7" fmla="*/ 63663 w 533207"/>
                <a:gd name="connsiteY7" fmla="*/ 221378 h 493876"/>
                <a:gd name="connsiteX8" fmla="*/ 10397 w 533207"/>
                <a:gd name="connsiteY8" fmla="*/ 472912 h 49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207" h="493876">
                  <a:moveTo>
                    <a:pt x="10397" y="472912"/>
                  </a:moveTo>
                  <a:cubicBezTo>
                    <a:pt x="41962" y="512862"/>
                    <a:pt x="200774" y="488201"/>
                    <a:pt x="253053" y="461075"/>
                  </a:cubicBezTo>
                  <a:cubicBezTo>
                    <a:pt x="305332" y="433949"/>
                    <a:pt x="279193" y="349611"/>
                    <a:pt x="324074" y="310155"/>
                  </a:cubicBezTo>
                  <a:cubicBezTo>
                    <a:pt x="368956" y="270699"/>
                    <a:pt x="495216" y="271191"/>
                    <a:pt x="522342" y="224337"/>
                  </a:cubicBezTo>
                  <a:cubicBezTo>
                    <a:pt x="549468" y="177483"/>
                    <a:pt x="521356" y="63553"/>
                    <a:pt x="486832" y="29029"/>
                  </a:cubicBezTo>
                  <a:cubicBezTo>
                    <a:pt x="452308" y="-5495"/>
                    <a:pt x="357612" y="-8948"/>
                    <a:pt x="315197" y="17192"/>
                  </a:cubicBezTo>
                  <a:cubicBezTo>
                    <a:pt x="272782" y="43332"/>
                    <a:pt x="274261" y="151837"/>
                    <a:pt x="232339" y="185868"/>
                  </a:cubicBezTo>
                  <a:cubicBezTo>
                    <a:pt x="190417" y="219899"/>
                    <a:pt x="101640" y="176496"/>
                    <a:pt x="63663" y="221378"/>
                  </a:cubicBezTo>
                  <a:cubicBezTo>
                    <a:pt x="25686" y="266259"/>
                    <a:pt x="-21168" y="432962"/>
                    <a:pt x="10397" y="472912"/>
                  </a:cubicBezTo>
                  <a:close/>
                </a:path>
              </a:pathLst>
            </a:custGeom>
            <a:ln>
              <a:noFill/>
            </a:ln>
            <a:effectLst>
              <a:innerShdw blurRad="63500" dist="50800" dir="2700000">
                <a:prstClr val="black">
                  <a:alpha val="50000"/>
                </a:prstClr>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D53A904D-D7A0-52F3-F8E9-E0DBAF1312EE}"/>
                </a:ext>
              </a:extLst>
            </p:cNvPr>
            <p:cNvSpPr/>
            <p:nvPr/>
          </p:nvSpPr>
          <p:spPr>
            <a:xfrm rot="3853033">
              <a:off x="8582782" y="5685577"/>
              <a:ext cx="421679" cy="325139"/>
            </a:xfrm>
            <a:custGeom>
              <a:avLst/>
              <a:gdLst>
                <a:gd name="connsiteX0" fmla="*/ 10397 w 533207"/>
                <a:gd name="connsiteY0" fmla="*/ 472912 h 493876"/>
                <a:gd name="connsiteX1" fmla="*/ 253053 w 533207"/>
                <a:gd name="connsiteY1" fmla="*/ 461075 h 493876"/>
                <a:gd name="connsiteX2" fmla="*/ 324074 w 533207"/>
                <a:gd name="connsiteY2" fmla="*/ 310155 h 493876"/>
                <a:gd name="connsiteX3" fmla="*/ 522342 w 533207"/>
                <a:gd name="connsiteY3" fmla="*/ 224337 h 493876"/>
                <a:gd name="connsiteX4" fmla="*/ 486832 w 533207"/>
                <a:gd name="connsiteY4" fmla="*/ 29029 h 493876"/>
                <a:gd name="connsiteX5" fmla="*/ 315197 w 533207"/>
                <a:gd name="connsiteY5" fmla="*/ 17192 h 493876"/>
                <a:gd name="connsiteX6" fmla="*/ 232339 w 533207"/>
                <a:gd name="connsiteY6" fmla="*/ 185868 h 493876"/>
                <a:gd name="connsiteX7" fmla="*/ 63663 w 533207"/>
                <a:gd name="connsiteY7" fmla="*/ 221378 h 493876"/>
                <a:gd name="connsiteX8" fmla="*/ 10397 w 533207"/>
                <a:gd name="connsiteY8" fmla="*/ 472912 h 49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207" h="493876">
                  <a:moveTo>
                    <a:pt x="10397" y="472912"/>
                  </a:moveTo>
                  <a:cubicBezTo>
                    <a:pt x="41962" y="512862"/>
                    <a:pt x="200774" y="488201"/>
                    <a:pt x="253053" y="461075"/>
                  </a:cubicBezTo>
                  <a:cubicBezTo>
                    <a:pt x="305332" y="433949"/>
                    <a:pt x="279193" y="349611"/>
                    <a:pt x="324074" y="310155"/>
                  </a:cubicBezTo>
                  <a:cubicBezTo>
                    <a:pt x="368956" y="270699"/>
                    <a:pt x="495216" y="271191"/>
                    <a:pt x="522342" y="224337"/>
                  </a:cubicBezTo>
                  <a:cubicBezTo>
                    <a:pt x="549468" y="177483"/>
                    <a:pt x="521356" y="63553"/>
                    <a:pt x="486832" y="29029"/>
                  </a:cubicBezTo>
                  <a:cubicBezTo>
                    <a:pt x="452308" y="-5495"/>
                    <a:pt x="357612" y="-8948"/>
                    <a:pt x="315197" y="17192"/>
                  </a:cubicBezTo>
                  <a:cubicBezTo>
                    <a:pt x="272782" y="43332"/>
                    <a:pt x="274261" y="151837"/>
                    <a:pt x="232339" y="185868"/>
                  </a:cubicBezTo>
                  <a:cubicBezTo>
                    <a:pt x="190417" y="219899"/>
                    <a:pt x="101640" y="176496"/>
                    <a:pt x="63663" y="221378"/>
                  </a:cubicBezTo>
                  <a:cubicBezTo>
                    <a:pt x="25686" y="266259"/>
                    <a:pt x="-21168" y="432962"/>
                    <a:pt x="10397" y="472912"/>
                  </a:cubicBezTo>
                  <a:close/>
                </a:path>
              </a:pathLst>
            </a:custGeom>
            <a:ln>
              <a:noFill/>
            </a:ln>
            <a:effectLst>
              <a:innerShdw blurRad="63500" dist="50800" dir="2700000">
                <a:prstClr val="black">
                  <a:alpha val="50000"/>
                </a:prstClr>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38B0D4EB-89EE-B55A-25C3-A2275A6E99F3}"/>
                </a:ext>
              </a:extLst>
            </p:cNvPr>
            <p:cNvSpPr/>
            <p:nvPr/>
          </p:nvSpPr>
          <p:spPr>
            <a:xfrm>
              <a:off x="8336610" y="5255005"/>
              <a:ext cx="421679" cy="325138"/>
            </a:xfrm>
            <a:custGeom>
              <a:avLst/>
              <a:gdLst>
                <a:gd name="connsiteX0" fmla="*/ 10397 w 533207"/>
                <a:gd name="connsiteY0" fmla="*/ 472912 h 493876"/>
                <a:gd name="connsiteX1" fmla="*/ 253053 w 533207"/>
                <a:gd name="connsiteY1" fmla="*/ 461075 h 493876"/>
                <a:gd name="connsiteX2" fmla="*/ 324074 w 533207"/>
                <a:gd name="connsiteY2" fmla="*/ 310155 h 493876"/>
                <a:gd name="connsiteX3" fmla="*/ 522342 w 533207"/>
                <a:gd name="connsiteY3" fmla="*/ 224337 h 493876"/>
                <a:gd name="connsiteX4" fmla="*/ 486832 w 533207"/>
                <a:gd name="connsiteY4" fmla="*/ 29029 h 493876"/>
                <a:gd name="connsiteX5" fmla="*/ 315197 w 533207"/>
                <a:gd name="connsiteY5" fmla="*/ 17192 h 493876"/>
                <a:gd name="connsiteX6" fmla="*/ 232339 w 533207"/>
                <a:gd name="connsiteY6" fmla="*/ 185868 h 493876"/>
                <a:gd name="connsiteX7" fmla="*/ 63663 w 533207"/>
                <a:gd name="connsiteY7" fmla="*/ 221378 h 493876"/>
                <a:gd name="connsiteX8" fmla="*/ 10397 w 533207"/>
                <a:gd name="connsiteY8" fmla="*/ 472912 h 49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207" h="493876">
                  <a:moveTo>
                    <a:pt x="10397" y="472912"/>
                  </a:moveTo>
                  <a:cubicBezTo>
                    <a:pt x="41962" y="512862"/>
                    <a:pt x="200774" y="488201"/>
                    <a:pt x="253053" y="461075"/>
                  </a:cubicBezTo>
                  <a:cubicBezTo>
                    <a:pt x="305332" y="433949"/>
                    <a:pt x="279193" y="349611"/>
                    <a:pt x="324074" y="310155"/>
                  </a:cubicBezTo>
                  <a:cubicBezTo>
                    <a:pt x="368956" y="270699"/>
                    <a:pt x="495216" y="271191"/>
                    <a:pt x="522342" y="224337"/>
                  </a:cubicBezTo>
                  <a:cubicBezTo>
                    <a:pt x="549468" y="177483"/>
                    <a:pt x="521356" y="63553"/>
                    <a:pt x="486832" y="29029"/>
                  </a:cubicBezTo>
                  <a:cubicBezTo>
                    <a:pt x="452308" y="-5495"/>
                    <a:pt x="357612" y="-8948"/>
                    <a:pt x="315197" y="17192"/>
                  </a:cubicBezTo>
                  <a:cubicBezTo>
                    <a:pt x="272782" y="43332"/>
                    <a:pt x="274261" y="151837"/>
                    <a:pt x="232339" y="185868"/>
                  </a:cubicBezTo>
                  <a:cubicBezTo>
                    <a:pt x="190417" y="219899"/>
                    <a:pt x="101640" y="176496"/>
                    <a:pt x="63663" y="221378"/>
                  </a:cubicBezTo>
                  <a:cubicBezTo>
                    <a:pt x="25686" y="266259"/>
                    <a:pt x="-21168" y="432962"/>
                    <a:pt x="10397" y="472912"/>
                  </a:cubicBezTo>
                  <a:close/>
                </a:path>
              </a:pathLst>
            </a:custGeom>
            <a:ln>
              <a:noFill/>
            </a:ln>
            <a:effectLst>
              <a:innerShdw blurRad="63500" dist="50800" dir="2700000">
                <a:prstClr val="black">
                  <a:alpha val="50000"/>
                </a:prstClr>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B4F006C6-A1BB-062A-098C-095FEC53FC07}"/>
                </a:ext>
              </a:extLst>
            </p:cNvPr>
            <p:cNvSpPr/>
            <p:nvPr/>
          </p:nvSpPr>
          <p:spPr>
            <a:xfrm rot="918007" flipH="1">
              <a:off x="8232125" y="5833823"/>
              <a:ext cx="455564" cy="293830"/>
            </a:xfrm>
            <a:custGeom>
              <a:avLst/>
              <a:gdLst>
                <a:gd name="connsiteX0" fmla="*/ 11439 w 455564"/>
                <a:gd name="connsiteY0" fmla="*/ 223168 h 293830"/>
                <a:gd name="connsiteX1" fmla="*/ 162148 w 455564"/>
                <a:gd name="connsiteY1" fmla="*/ 292726 h 293830"/>
                <a:gd name="connsiteX2" fmla="*/ 236053 w 455564"/>
                <a:gd name="connsiteY2" fmla="*/ 165203 h 293830"/>
                <a:gd name="connsiteX3" fmla="*/ 370822 w 455564"/>
                <a:gd name="connsiteY3" fmla="*/ 214473 h 293830"/>
                <a:gd name="connsiteX4" fmla="*/ 451974 w 455564"/>
                <a:gd name="connsiteY4" fmla="*/ 128975 h 293830"/>
                <a:gd name="connsiteX5" fmla="*/ 427338 w 455564"/>
                <a:gd name="connsiteY5" fmla="*/ 21739 h 293830"/>
                <a:gd name="connsiteX6" fmla="*/ 304162 w 455564"/>
                <a:gd name="connsiteY6" fmla="*/ 5799 h 293830"/>
                <a:gd name="connsiteX7" fmla="*/ 209969 w 455564"/>
                <a:gd name="connsiteY7" fmla="*/ 94196 h 293830"/>
                <a:gd name="connsiteX8" fmla="*/ 118674 w 455564"/>
                <a:gd name="connsiteY8" fmla="*/ 60866 h 293830"/>
                <a:gd name="connsiteX9" fmla="*/ 44768 w 455564"/>
                <a:gd name="connsiteY9" fmla="*/ 65213 h 293830"/>
                <a:gd name="connsiteX10" fmla="*/ 12888 w 455564"/>
                <a:gd name="connsiteY10" fmla="*/ 155059 h 293830"/>
                <a:gd name="connsiteX11" fmla="*/ 11439 w 455564"/>
                <a:gd name="connsiteY11" fmla="*/ 223168 h 29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564" h="293830">
                  <a:moveTo>
                    <a:pt x="11439" y="223168"/>
                  </a:moveTo>
                  <a:cubicBezTo>
                    <a:pt x="36316" y="246112"/>
                    <a:pt x="124712" y="302387"/>
                    <a:pt x="162148" y="292726"/>
                  </a:cubicBezTo>
                  <a:cubicBezTo>
                    <a:pt x="199584" y="283065"/>
                    <a:pt x="201274" y="178245"/>
                    <a:pt x="236053" y="165203"/>
                  </a:cubicBezTo>
                  <a:cubicBezTo>
                    <a:pt x="270832" y="152161"/>
                    <a:pt x="334835" y="220511"/>
                    <a:pt x="370822" y="214473"/>
                  </a:cubicBezTo>
                  <a:cubicBezTo>
                    <a:pt x="406809" y="208435"/>
                    <a:pt x="442555" y="161097"/>
                    <a:pt x="451974" y="128975"/>
                  </a:cubicBezTo>
                  <a:cubicBezTo>
                    <a:pt x="461393" y="96853"/>
                    <a:pt x="451973" y="42268"/>
                    <a:pt x="427338" y="21739"/>
                  </a:cubicBezTo>
                  <a:cubicBezTo>
                    <a:pt x="402703" y="1210"/>
                    <a:pt x="340390" y="-6277"/>
                    <a:pt x="304162" y="5799"/>
                  </a:cubicBezTo>
                  <a:cubicBezTo>
                    <a:pt x="267934" y="17875"/>
                    <a:pt x="240884" y="85018"/>
                    <a:pt x="209969" y="94196"/>
                  </a:cubicBezTo>
                  <a:cubicBezTo>
                    <a:pt x="179054" y="103374"/>
                    <a:pt x="146208" y="65697"/>
                    <a:pt x="118674" y="60866"/>
                  </a:cubicBezTo>
                  <a:cubicBezTo>
                    <a:pt x="91140" y="56035"/>
                    <a:pt x="62399" y="49514"/>
                    <a:pt x="44768" y="65213"/>
                  </a:cubicBezTo>
                  <a:cubicBezTo>
                    <a:pt x="27137" y="80912"/>
                    <a:pt x="16269" y="127043"/>
                    <a:pt x="12888" y="155059"/>
                  </a:cubicBezTo>
                  <a:cubicBezTo>
                    <a:pt x="9507" y="183075"/>
                    <a:pt x="-13438" y="200224"/>
                    <a:pt x="11439" y="223168"/>
                  </a:cubicBezTo>
                  <a:close/>
                </a:path>
              </a:pathLst>
            </a:custGeom>
            <a:ln>
              <a:noFill/>
            </a:ln>
            <a:effectLst>
              <a:innerShdw blurRad="63500" dist="50800" dir="2700000">
                <a:prstClr val="black">
                  <a:alpha val="50000"/>
                </a:prstClr>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023952DC-91F3-2018-1379-E7796A7A8467}"/>
                </a:ext>
              </a:extLst>
            </p:cNvPr>
            <p:cNvSpPr/>
            <p:nvPr/>
          </p:nvSpPr>
          <p:spPr>
            <a:xfrm rot="918007" flipH="1">
              <a:off x="8575758" y="5456983"/>
              <a:ext cx="455564" cy="293830"/>
            </a:xfrm>
            <a:custGeom>
              <a:avLst/>
              <a:gdLst>
                <a:gd name="connsiteX0" fmla="*/ 11439 w 455564"/>
                <a:gd name="connsiteY0" fmla="*/ 223168 h 293830"/>
                <a:gd name="connsiteX1" fmla="*/ 162148 w 455564"/>
                <a:gd name="connsiteY1" fmla="*/ 292726 h 293830"/>
                <a:gd name="connsiteX2" fmla="*/ 236053 w 455564"/>
                <a:gd name="connsiteY2" fmla="*/ 165203 h 293830"/>
                <a:gd name="connsiteX3" fmla="*/ 370822 w 455564"/>
                <a:gd name="connsiteY3" fmla="*/ 214473 h 293830"/>
                <a:gd name="connsiteX4" fmla="*/ 451974 w 455564"/>
                <a:gd name="connsiteY4" fmla="*/ 128975 h 293830"/>
                <a:gd name="connsiteX5" fmla="*/ 427338 w 455564"/>
                <a:gd name="connsiteY5" fmla="*/ 21739 h 293830"/>
                <a:gd name="connsiteX6" fmla="*/ 304162 w 455564"/>
                <a:gd name="connsiteY6" fmla="*/ 5799 h 293830"/>
                <a:gd name="connsiteX7" fmla="*/ 209969 w 455564"/>
                <a:gd name="connsiteY7" fmla="*/ 94196 h 293830"/>
                <a:gd name="connsiteX8" fmla="*/ 118674 w 455564"/>
                <a:gd name="connsiteY8" fmla="*/ 60866 h 293830"/>
                <a:gd name="connsiteX9" fmla="*/ 44768 w 455564"/>
                <a:gd name="connsiteY9" fmla="*/ 65213 h 293830"/>
                <a:gd name="connsiteX10" fmla="*/ 12888 w 455564"/>
                <a:gd name="connsiteY10" fmla="*/ 155059 h 293830"/>
                <a:gd name="connsiteX11" fmla="*/ 11439 w 455564"/>
                <a:gd name="connsiteY11" fmla="*/ 223168 h 29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564" h="293830">
                  <a:moveTo>
                    <a:pt x="11439" y="223168"/>
                  </a:moveTo>
                  <a:cubicBezTo>
                    <a:pt x="36316" y="246112"/>
                    <a:pt x="124712" y="302387"/>
                    <a:pt x="162148" y="292726"/>
                  </a:cubicBezTo>
                  <a:cubicBezTo>
                    <a:pt x="199584" y="283065"/>
                    <a:pt x="201274" y="178245"/>
                    <a:pt x="236053" y="165203"/>
                  </a:cubicBezTo>
                  <a:cubicBezTo>
                    <a:pt x="270832" y="152161"/>
                    <a:pt x="334835" y="220511"/>
                    <a:pt x="370822" y="214473"/>
                  </a:cubicBezTo>
                  <a:cubicBezTo>
                    <a:pt x="406809" y="208435"/>
                    <a:pt x="442555" y="161097"/>
                    <a:pt x="451974" y="128975"/>
                  </a:cubicBezTo>
                  <a:cubicBezTo>
                    <a:pt x="461393" y="96853"/>
                    <a:pt x="451973" y="42268"/>
                    <a:pt x="427338" y="21739"/>
                  </a:cubicBezTo>
                  <a:cubicBezTo>
                    <a:pt x="402703" y="1210"/>
                    <a:pt x="340390" y="-6277"/>
                    <a:pt x="304162" y="5799"/>
                  </a:cubicBezTo>
                  <a:cubicBezTo>
                    <a:pt x="267934" y="17875"/>
                    <a:pt x="240884" y="85018"/>
                    <a:pt x="209969" y="94196"/>
                  </a:cubicBezTo>
                  <a:cubicBezTo>
                    <a:pt x="179054" y="103374"/>
                    <a:pt x="146208" y="65697"/>
                    <a:pt x="118674" y="60866"/>
                  </a:cubicBezTo>
                  <a:cubicBezTo>
                    <a:pt x="91140" y="56035"/>
                    <a:pt x="62399" y="49514"/>
                    <a:pt x="44768" y="65213"/>
                  </a:cubicBezTo>
                  <a:cubicBezTo>
                    <a:pt x="27137" y="80912"/>
                    <a:pt x="16269" y="127043"/>
                    <a:pt x="12888" y="155059"/>
                  </a:cubicBezTo>
                  <a:cubicBezTo>
                    <a:pt x="9507" y="183075"/>
                    <a:pt x="-13438" y="200224"/>
                    <a:pt x="11439" y="223168"/>
                  </a:cubicBezTo>
                  <a:close/>
                </a:path>
              </a:pathLst>
            </a:custGeom>
            <a:ln>
              <a:noFill/>
            </a:ln>
            <a:effectLst>
              <a:innerShdw blurRad="63500" dist="50800" dir="2700000">
                <a:prstClr val="black">
                  <a:alpha val="50000"/>
                </a:prstClr>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4330D8B8-8D7E-ADB3-7AC1-74F5548D5F68}"/>
                </a:ext>
              </a:extLst>
            </p:cNvPr>
            <p:cNvGrpSpPr/>
            <p:nvPr/>
          </p:nvGrpSpPr>
          <p:grpSpPr>
            <a:xfrm rot="20469603" flipH="1">
              <a:off x="7404689" y="5681821"/>
              <a:ext cx="397260" cy="478458"/>
              <a:chOff x="7299567" y="5039429"/>
              <a:chExt cx="543099" cy="654107"/>
            </a:xfrm>
          </p:grpSpPr>
          <p:sp>
            <p:nvSpPr>
              <p:cNvPr id="38" name="Rectangle: Rounded Corners 37">
                <a:extLst>
                  <a:ext uri="{FF2B5EF4-FFF2-40B4-BE49-F238E27FC236}">
                    <a16:creationId xmlns:a16="http://schemas.microsoft.com/office/drawing/2014/main" id="{BDEF08D6-42A4-9429-268D-02700A93EC19}"/>
                  </a:ext>
                </a:extLst>
              </p:cNvPr>
              <p:cNvSpPr/>
              <p:nvPr/>
            </p:nvSpPr>
            <p:spPr>
              <a:xfrm rot="20609056">
                <a:off x="7361379" y="5128184"/>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EFD55B7B-DEF8-6222-FC94-FD4B780B97B1}"/>
                  </a:ext>
                </a:extLst>
              </p:cNvPr>
              <p:cNvSpPr/>
              <p:nvPr/>
            </p:nvSpPr>
            <p:spPr>
              <a:xfrm rot="20609056">
                <a:off x="7546564" y="5039429"/>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63DE777E-AC64-14F7-D459-DC222D928837}"/>
                  </a:ext>
                </a:extLst>
              </p:cNvPr>
              <p:cNvSpPr/>
              <p:nvPr/>
            </p:nvSpPr>
            <p:spPr>
              <a:xfrm>
                <a:off x="7299567" y="5140248"/>
                <a:ext cx="543099" cy="553288"/>
              </a:xfrm>
              <a:prstGeom prst="ellipse">
                <a:avLst/>
              </a:prstGeom>
              <a:ln>
                <a:noFill/>
              </a:ln>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A14C37A3-4C99-0964-CE2E-F3E4486F351B}"/>
                  </a:ext>
                </a:extLst>
              </p:cNvPr>
              <p:cNvSpPr/>
              <p:nvPr/>
            </p:nvSpPr>
            <p:spPr>
              <a:xfrm rot="20609056">
                <a:off x="7466893" y="5074167"/>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C93975EB-9544-34A7-814C-8908EC311E99}"/>
                  </a:ext>
                </a:extLst>
              </p:cNvPr>
              <p:cNvSpPr/>
              <p:nvPr/>
            </p:nvSpPr>
            <p:spPr>
              <a:xfrm rot="937341">
                <a:off x="7605080" y="5101855"/>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1BFAB2AA-BC04-43F2-B67E-CC1D53810235}"/>
                  </a:ext>
                </a:extLst>
              </p:cNvPr>
              <p:cNvSpPr/>
              <p:nvPr/>
            </p:nvSpPr>
            <p:spPr>
              <a:xfrm rot="1149237">
                <a:off x="7719796" y="5110421"/>
                <a:ext cx="53611" cy="149055"/>
              </a:xfrm>
              <a:prstGeom prst="roundRect">
                <a:avLst/>
              </a:prstGeom>
              <a:ln>
                <a:noFill/>
              </a:ln>
              <a:effectLst>
                <a:innerShdw blurRad="63500" dist="50800" dir="54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sp>
        <p:nvSpPr>
          <p:cNvPr id="62" name="TextBox 61">
            <a:extLst>
              <a:ext uri="{FF2B5EF4-FFF2-40B4-BE49-F238E27FC236}">
                <a16:creationId xmlns:a16="http://schemas.microsoft.com/office/drawing/2014/main" id="{03BE13B2-3B1D-B3CF-8277-18707BA4A5E7}"/>
              </a:ext>
            </a:extLst>
          </p:cNvPr>
          <p:cNvSpPr txBox="1"/>
          <p:nvPr/>
        </p:nvSpPr>
        <p:spPr>
          <a:xfrm>
            <a:off x="74047" y="6121065"/>
            <a:ext cx="6121570" cy="646331"/>
          </a:xfrm>
          <a:prstGeom prst="rect">
            <a:avLst/>
          </a:prstGeom>
          <a:noFill/>
        </p:spPr>
        <p:txBody>
          <a:bodyPr wrap="square">
            <a:spAutoFit/>
          </a:bodyPr>
          <a:lstStyle/>
          <a:p>
            <a:r>
              <a:rPr lang="en-GB" dirty="0"/>
              <a:t>More info: </a:t>
            </a:r>
          </a:p>
          <a:p>
            <a:r>
              <a:rPr lang="en-GB" dirty="0">
                <a:hlinkClick r:id="rId4"/>
              </a:rPr>
              <a:t>https://www.sexwise.org.uk/</a:t>
            </a:r>
            <a:endParaRPr lang="en-GB" dirty="0"/>
          </a:p>
        </p:txBody>
      </p:sp>
      <p:sp>
        <p:nvSpPr>
          <p:cNvPr id="3" name="TextBox 2">
            <a:extLst>
              <a:ext uri="{FF2B5EF4-FFF2-40B4-BE49-F238E27FC236}">
                <a16:creationId xmlns:a16="http://schemas.microsoft.com/office/drawing/2014/main" id="{3AB2BC76-C4AD-8CE3-222E-AC3D5F8C3BA3}"/>
              </a:ext>
            </a:extLst>
          </p:cNvPr>
          <p:cNvSpPr txBox="1"/>
          <p:nvPr/>
        </p:nvSpPr>
        <p:spPr>
          <a:xfrm>
            <a:off x="1910476" y="5941692"/>
            <a:ext cx="7684540" cy="461665"/>
          </a:xfrm>
          <a:prstGeom prst="rect">
            <a:avLst/>
          </a:prstGeom>
          <a:solidFill>
            <a:srgbClr val="12AFBE"/>
          </a:solidFill>
          <a:ln w="28575">
            <a:solidFill>
              <a:srgbClr val="EC6513"/>
            </a:solidFill>
          </a:ln>
        </p:spPr>
        <p:txBody>
          <a:bodyPr wrap="none" rtlCol="0">
            <a:spAutoFit/>
          </a:bodyPr>
          <a:lstStyle/>
          <a:p>
            <a:pPr algn="ctr"/>
            <a:r>
              <a:rPr lang="en-GB" sz="2400" dirty="0">
                <a:solidFill>
                  <a:schemeClr val="bg1"/>
                </a:solidFill>
              </a:rPr>
              <a:t>Thrush, BV &amp; </a:t>
            </a:r>
            <a:r>
              <a:rPr lang="en-GB" sz="2400" dirty="0" err="1">
                <a:solidFill>
                  <a:schemeClr val="bg1"/>
                </a:solidFill>
              </a:rPr>
              <a:t>Balantitis</a:t>
            </a:r>
            <a:r>
              <a:rPr lang="en-GB" sz="2400" dirty="0">
                <a:solidFill>
                  <a:schemeClr val="bg1"/>
                </a:solidFill>
              </a:rPr>
              <a:t> </a:t>
            </a:r>
            <a:r>
              <a:rPr lang="en-GB" sz="2400" dirty="0">
                <a:solidFill>
                  <a:schemeClr val="bg1"/>
                </a:solidFill>
                <a:sym typeface="Wingdings" panose="05000000000000000000" pitchFamily="2" charset="2"/>
              </a:rPr>
              <a:t> may present similarly but not STIs</a:t>
            </a:r>
            <a:endParaRPr lang="en-GB" sz="2400" dirty="0">
              <a:solidFill>
                <a:schemeClr val="bg1"/>
              </a:solidFill>
            </a:endParaRPr>
          </a:p>
        </p:txBody>
      </p:sp>
    </p:spTree>
    <p:extLst>
      <p:ext uri="{BB962C8B-B14F-4D97-AF65-F5344CB8AC3E}">
        <p14:creationId xmlns:p14="http://schemas.microsoft.com/office/powerpoint/2010/main" val="174093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True or false?</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12" name="Rectangle 11">
            <a:extLst>
              <a:ext uri="{FF2B5EF4-FFF2-40B4-BE49-F238E27FC236}">
                <a16:creationId xmlns:a16="http://schemas.microsoft.com/office/drawing/2014/main" id="{2C6A6B53-CB42-6D7B-4585-877BDF4B9560}"/>
              </a:ext>
            </a:extLst>
          </p:cNvPr>
          <p:cNvSpPr/>
          <p:nvPr/>
        </p:nvSpPr>
        <p:spPr>
          <a:xfrm>
            <a:off x="1720018" y="1724609"/>
            <a:ext cx="8751964"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2. Pain when passing urine, vaginal/penile discharge or itch can all be symptoms of an STI.</a:t>
            </a:r>
          </a:p>
        </p:txBody>
      </p:sp>
    </p:spTree>
    <p:extLst>
      <p:ext uri="{BB962C8B-B14F-4D97-AF65-F5344CB8AC3E}">
        <p14:creationId xmlns:p14="http://schemas.microsoft.com/office/powerpoint/2010/main" val="42908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True or false?</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12" name="Rectangle 11">
            <a:extLst>
              <a:ext uri="{FF2B5EF4-FFF2-40B4-BE49-F238E27FC236}">
                <a16:creationId xmlns:a16="http://schemas.microsoft.com/office/drawing/2014/main" id="{2C6A6B53-CB42-6D7B-4585-877BDF4B9560}"/>
              </a:ext>
            </a:extLst>
          </p:cNvPr>
          <p:cNvSpPr/>
          <p:nvPr/>
        </p:nvSpPr>
        <p:spPr>
          <a:xfrm>
            <a:off x="1720018" y="1724609"/>
            <a:ext cx="8751964"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2. Pain when passing urine, vaginal/penile discharge or itch can all be symptoms of an STI.</a:t>
            </a:r>
          </a:p>
        </p:txBody>
      </p:sp>
      <p:sp>
        <p:nvSpPr>
          <p:cNvPr id="13" name="TextBox 12">
            <a:extLst>
              <a:ext uri="{FF2B5EF4-FFF2-40B4-BE49-F238E27FC236}">
                <a16:creationId xmlns:a16="http://schemas.microsoft.com/office/drawing/2014/main" id="{6964DEB0-6F1F-2A18-2CE2-3CD69A29111B}"/>
              </a:ext>
            </a:extLst>
          </p:cNvPr>
          <p:cNvSpPr txBox="1"/>
          <p:nvPr/>
        </p:nvSpPr>
        <p:spPr>
          <a:xfrm>
            <a:off x="4673976" y="3422863"/>
            <a:ext cx="2844048" cy="1569660"/>
          </a:xfrm>
          <a:prstGeom prst="rect">
            <a:avLst/>
          </a:prstGeom>
          <a:solidFill>
            <a:srgbClr val="EC6513"/>
          </a:solidFill>
        </p:spPr>
        <p:txBody>
          <a:bodyPr wrap="none" rtlCol="0">
            <a:spAutoFit/>
          </a:bodyPr>
          <a:lstStyle/>
          <a:p>
            <a:r>
              <a:rPr lang="en-GB" sz="9600" dirty="0">
                <a:solidFill>
                  <a:srgbClr val="FFFFFF"/>
                </a:solidFill>
              </a:rPr>
              <a:t>TRUE</a:t>
            </a:r>
          </a:p>
        </p:txBody>
      </p:sp>
    </p:spTree>
    <p:extLst>
      <p:ext uri="{BB962C8B-B14F-4D97-AF65-F5344CB8AC3E}">
        <p14:creationId xmlns:p14="http://schemas.microsoft.com/office/powerpoint/2010/main" val="3483449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True or false?</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12" name="Rectangle 11">
            <a:extLst>
              <a:ext uri="{FF2B5EF4-FFF2-40B4-BE49-F238E27FC236}">
                <a16:creationId xmlns:a16="http://schemas.microsoft.com/office/drawing/2014/main" id="{2C6A6B53-CB42-6D7B-4585-877BDF4B9560}"/>
              </a:ext>
            </a:extLst>
          </p:cNvPr>
          <p:cNvSpPr/>
          <p:nvPr/>
        </p:nvSpPr>
        <p:spPr>
          <a:xfrm>
            <a:off x="1720018" y="1724609"/>
            <a:ext cx="8751964"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2. Pain when passing urine, vaginal/penile discharge or itch can all be symptoms of an STI.</a:t>
            </a:r>
          </a:p>
        </p:txBody>
      </p:sp>
      <p:sp>
        <p:nvSpPr>
          <p:cNvPr id="13" name="TextBox 12">
            <a:extLst>
              <a:ext uri="{FF2B5EF4-FFF2-40B4-BE49-F238E27FC236}">
                <a16:creationId xmlns:a16="http://schemas.microsoft.com/office/drawing/2014/main" id="{6964DEB0-6F1F-2A18-2CE2-3CD69A29111B}"/>
              </a:ext>
            </a:extLst>
          </p:cNvPr>
          <p:cNvSpPr txBox="1"/>
          <p:nvPr/>
        </p:nvSpPr>
        <p:spPr>
          <a:xfrm>
            <a:off x="4673976" y="3422863"/>
            <a:ext cx="2844048" cy="1569660"/>
          </a:xfrm>
          <a:prstGeom prst="rect">
            <a:avLst/>
          </a:prstGeom>
          <a:solidFill>
            <a:srgbClr val="EC6513"/>
          </a:solidFill>
        </p:spPr>
        <p:txBody>
          <a:bodyPr wrap="none" rtlCol="0">
            <a:spAutoFit/>
          </a:bodyPr>
          <a:lstStyle/>
          <a:p>
            <a:r>
              <a:rPr lang="en-GB" sz="9600" dirty="0">
                <a:solidFill>
                  <a:srgbClr val="FFFFFF"/>
                </a:solidFill>
              </a:rPr>
              <a:t>TRUE</a:t>
            </a:r>
          </a:p>
        </p:txBody>
      </p:sp>
      <p:sp>
        <p:nvSpPr>
          <p:cNvPr id="3" name="TextBox 2">
            <a:extLst>
              <a:ext uri="{FF2B5EF4-FFF2-40B4-BE49-F238E27FC236}">
                <a16:creationId xmlns:a16="http://schemas.microsoft.com/office/drawing/2014/main" id="{8E5BB355-FB34-ACB0-DA4F-40E8648BCD74}"/>
              </a:ext>
            </a:extLst>
          </p:cNvPr>
          <p:cNvSpPr txBox="1"/>
          <p:nvPr/>
        </p:nvSpPr>
        <p:spPr>
          <a:xfrm>
            <a:off x="4258638" y="5170038"/>
            <a:ext cx="3850478" cy="1200329"/>
          </a:xfrm>
          <a:prstGeom prst="rect">
            <a:avLst/>
          </a:prstGeom>
          <a:noFill/>
        </p:spPr>
        <p:txBody>
          <a:bodyPr wrap="none" rtlCol="0">
            <a:spAutoFit/>
          </a:bodyPr>
          <a:lstStyle/>
          <a:p>
            <a:r>
              <a:rPr lang="en-GB" dirty="0"/>
              <a:t>But don’t forget about non-STI causes! </a:t>
            </a:r>
          </a:p>
          <a:p>
            <a:pPr marL="285750" indent="-285750">
              <a:buFont typeface="Arial" panose="020B0604020202020204" pitchFamily="34" charset="0"/>
              <a:buChar char="•"/>
            </a:pPr>
            <a:r>
              <a:rPr lang="en-GB" dirty="0"/>
              <a:t>Urinary tract infection</a:t>
            </a:r>
          </a:p>
          <a:p>
            <a:pPr marL="285750" indent="-285750">
              <a:buFont typeface="Arial" panose="020B0604020202020204" pitchFamily="34" charset="0"/>
              <a:buChar char="•"/>
            </a:pPr>
            <a:r>
              <a:rPr lang="en-GB" dirty="0"/>
              <a:t>Thrush</a:t>
            </a:r>
          </a:p>
          <a:p>
            <a:pPr marL="285750" indent="-285750">
              <a:buFont typeface="Arial" panose="020B0604020202020204" pitchFamily="34" charset="0"/>
              <a:buChar char="•"/>
            </a:pPr>
            <a:r>
              <a:rPr lang="en-GB" dirty="0" err="1"/>
              <a:t>Balantitis</a:t>
            </a:r>
            <a:r>
              <a:rPr lang="en-GB" dirty="0"/>
              <a:t> etc.</a:t>
            </a:r>
          </a:p>
        </p:txBody>
      </p:sp>
    </p:spTree>
    <p:extLst>
      <p:ext uri="{BB962C8B-B14F-4D97-AF65-F5344CB8AC3E}">
        <p14:creationId xmlns:p14="http://schemas.microsoft.com/office/powerpoint/2010/main" val="1177007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True or false?</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12" name="Rectangle 11">
            <a:extLst>
              <a:ext uri="{FF2B5EF4-FFF2-40B4-BE49-F238E27FC236}">
                <a16:creationId xmlns:a16="http://schemas.microsoft.com/office/drawing/2014/main" id="{2C6A6B53-CB42-6D7B-4585-877BDF4B9560}"/>
              </a:ext>
            </a:extLst>
          </p:cNvPr>
          <p:cNvSpPr/>
          <p:nvPr/>
        </p:nvSpPr>
        <p:spPr>
          <a:xfrm>
            <a:off x="1720018" y="1724609"/>
            <a:ext cx="8751964"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3. Some STIs can have no symptoms at all (asymptomatic) but won’t cause any serious long-term health consequences.</a:t>
            </a:r>
          </a:p>
        </p:txBody>
      </p:sp>
    </p:spTree>
    <p:extLst>
      <p:ext uri="{BB962C8B-B14F-4D97-AF65-F5344CB8AC3E}">
        <p14:creationId xmlns:p14="http://schemas.microsoft.com/office/powerpoint/2010/main" val="2336261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True or false?</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12" name="Rectangle 11">
            <a:extLst>
              <a:ext uri="{FF2B5EF4-FFF2-40B4-BE49-F238E27FC236}">
                <a16:creationId xmlns:a16="http://schemas.microsoft.com/office/drawing/2014/main" id="{2C6A6B53-CB42-6D7B-4585-877BDF4B9560}"/>
              </a:ext>
            </a:extLst>
          </p:cNvPr>
          <p:cNvSpPr/>
          <p:nvPr/>
        </p:nvSpPr>
        <p:spPr>
          <a:xfrm>
            <a:off x="1720018" y="1724609"/>
            <a:ext cx="8751964"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3. Some STIs can have no symptoms at all (asymptomatic) but won’t cause any serious long-term health consequences.</a:t>
            </a:r>
          </a:p>
        </p:txBody>
      </p:sp>
      <p:sp>
        <p:nvSpPr>
          <p:cNvPr id="3" name="TextBox 2">
            <a:extLst>
              <a:ext uri="{FF2B5EF4-FFF2-40B4-BE49-F238E27FC236}">
                <a16:creationId xmlns:a16="http://schemas.microsoft.com/office/drawing/2014/main" id="{E95D58A8-E294-E116-3700-E5E63EE921A0}"/>
              </a:ext>
            </a:extLst>
          </p:cNvPr>
          <p:cNvSpPr txBox="1"/>
          <p:nvPr/>
        </p:nvSpPr>
        <p:spPr>
          <a:xfrm>
            <a:off x="4557053" y="3429000"/>
            <a:ext cx="3077894" cy="1569660"/>
          </a:xfrm>
          <a:prstGeom prst="rect">
            <a:avLst/>
          </a:prstGeom>
          <a:solidFill>
            <a:srgbClr val="EC6513"/>
          </a:solidFill>
        </p:spPr>
        <p:txBody>
          <a:bodyPr wrap="none" rtlCol="0">
            <a:spAutoFit/>
          </a:bodyPr>
          <a:lstStyle/>
          <a:p>
            <a:r>
              <a:rPr lang="en-GB" sz="9600" dirty="0">
                <a:solidFill>
                  <a:srgbClr val="FFFFFF"/>
                </a:solidFill>
              </a:rPr>
              <a:t>FALSE</a:t>
            </a:r>
          </a:p>
        </p:txBody>
      </p:sp>
      <p:sp>
        <p:nvSpPr>
          <p:cNvPr id="4" name="TextBox 3">
            <a:extLst>
              <a:ext uri="{FF2B5EF4-FFF2-40B4-BE49-F238E27FC236}">
                <a16:creationId xmlns:a16="http://schemas.microsoft.com/office/drawing/2014/main" id="{A624E51D-B456-84FB-7323-285B1331074E}"/>
              </a:ext>
            </a:extLst>
          </p:cNvPr>
          <p:cNvSpPr txBox="1"/>
          <p:nvPr/>
        </p:nvSpPr>
        <p:spPr>
          <a:xfrm>
            <a:off x="203807" y="5355342"/>
            <a:ext cx="8706492" cy="923330"/>
          </a:xfrm>
          <a:prstGeom prst="rect">
            <a:avLst/>
          </a:prstGeom>
          <a:noFill/>
        </p:spPr>
        <p:txBody>
          <a:bodyPr wrap="square" rtlCol="0">
            <a:spAutoFit/>
          </a:bodyPr>
          <a:lstStyle/>
          <a:p>
            <a:pPr algn="ctr"/>
            <a:r>
              <a:rPr lang="en-GB" dirty="0"/>
              <a:t>Chlamydia, gonorrhoea, HIV, syphilis and hepatitis can all be asymptomatic and affect people’s future </a:t>
            </a:r>
            <a:r>
              <a:rPr lang="en-GB" b="1" dirty="0"/>
              <a:t>fertility</a:t>
            </a:r>
            <a:r>
              <a:rPr lang="en-GB" dirty="0"/>
              <a:t>, </a:t>
            </a:r>
            <a:r>
              <a:rPr lang="en-GB" b="1" dirty="0"/>
              <a:t>immune</a:t>
            </a:r>
            <a:r>
              <a:rPr lang="en-GB" dirty="0"/>
              <a:t> system or major </a:t>
            </a:r>
            <a:r>
              <a:rPr lang="en-GB" b="1" dirty="0"/>
              <a:t>organs</a:t>
            </a:r>
            <a:r>
              <a:rPr lang="en-GB" dirty="0"/>
              <a:t>.</a:t>
            </a:r>
          </a:p>
          <a:p>
            <a:pPr algn="ctr"/>
            <a:r>
              <a:rPr lang="en-GB" dirty="0"/>
              <a:t>That’s why we advocate for sexual health screening </a:t>
            </a:r>
            <a:r>
              <a:rPr lang="en-GB" b="1" dirty="0"/>
              <a:t>after every new partner</a:t>
            </a:r>
            <a:r>
              <a:rPr lang="en-GB" dirty="0"/>
              <a:t>.</a:t>
            </a:r>
          </a:p>
        </p:txBody>
      </p:sp>
    </p:spTree>
    <p:extLst>
      <p:ext uri="{BB962C8B-B14F-4D97-AF65-F5344CB8AC3E}">
        <p14:creationId xmlns:p14="http://schemas.microsoft.com/office/powerpoint/2010/main" val="44839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Intended Learning Outcomes</a:t>
            </a:r>
          </a:p>
        </p:txBody>
      </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12" name="Content Placeholder 2">
            <a:extLst>
              <a:ext uri="{FF2B5EF4-FFF2-40B4-BE49-F238E27FC236}">
                <a16:creationId xmlns:a16="http://schemas.microsoft.com/office/drawing/2014/main" id="{E28B1372-EADA-6EE6-6013-4858ED56971D}"/>
              </a:ext>
            </a:extLst>
          </p:cNvPr>
          <p:cNvSpPr txBox="1">
            <a:spLocks/>
          </p:cNvSpPr>
          <p:nvPr/>
        </p:nvSpPr>
        <p:spPr>
          <a:xfrm>
            <a:off x="682376" y="152596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By the end of this session you will be able to: </a:t>
            </a:r>
          </a:p>
          <a:p>
            <a:r>
              <a:rPr lang="en-GB" dirty="0"/>
              <a:t>Explain the </a:t>
            </a:r>
            <a:r>
              <a:rPr lang="en-GB" dirty="0">
                <a:solidFill>
                  <a:srgbClr val="EC6513"/>
                </a:solidFill>
              </a:rPr>
              <a:t>relevance</a:t>
            </a:r>
            <a:r>
              <a:rPr lang="en-GB" dirty="0"/>
              <a:t> of SRH in the medium secure unit</a:t>
            </a:r>
          </a:p>
          <a:p>
            <a:r>
              <a:rPr lang="en-GB" dirty="0"/>
              <a:t>Describe the symptoms of different </a:t>
            </a:r>
            <a:r>
              <a:rPr lang="en-GB" dirty="0">
                <a:solidFill>
                  <a:srgbClr val="EC6513"/>
                </a:solidFill>
              </a:rPr>
              <a:t>STIs</a:t>
            </a:r>
          </a:p>
          <a:p>
            <a:r>
              <a:rPr lang="en-GB" dirty="0"/>
              <a:t>State at least 5 methods of </a:t>
            </a:r>
            <a:r>
              <a:rPr lang="en-GB" dirty="0">
                <a:solidFill>
                  <a:srgbClr val="EC6513"/>
                </a:solidFill>
              </a:rPr>
              <a:t>contraception</a:t>
            </a:r>
            <a:r>
              <a:rPr lang="en-GB" dirty="0"/>
              <a:t> and 2 methods of emergency contraception</a:t>
            </a:r>
          </a:p>
          <a:p>
            <a:r>
              <a:rPr lang="en-GB" dirty="0"/>
              <a:t>Identify patients who need </a:t>
            </a:r>
            <a:r>
              <a:rPr lang="en-GB" dirty="0">
                <a:solidFill>
                  <a:srgbClr val="EC6513"/>
                </a:solidFill>
              </a:rPr>
              <a:t>further support </a:t>
            </a:r>
            <a:r>
              <a:rPr lang="en-GB" dirty="0"/>
              <a:t>with their sexual and reproductive health</a:t>
            </a:r>
          </a:p>
          <a:p>
            <a:r>
              <a:rPr lang="en-GB" dirty="0"/>
              <a:t>Describe </a:t>
            </a:r>
            <a:r>
              <a:rPr lang="en-GB" dirty="0">
                <a:solidFill>
                  <a:srgbClr val="EC6513"/>
                </a:solidFill>
              </a:rPr>
              <a:t>where patients can get more advice </a:t>
            </a:r>
            <a:r>
              <a:rPr lang="en-GB" dirty="0"/>
              <a:t>about contraception, pregnancy decision-making, abortion and sexual health</a:t>
            </a:r>
          </a:p>
        </p:txBody>
      </p:sp>
    </p:spTree>
    <p:extLst>
      <p:ext uri="{BB962C8B-B14F-4D97-AF65-F5344CB8AC3E}">
        <p14:creationId xmlns:p14="http://schemas.microsoft.com/office/powerpoint/2010/main" val="674558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99">
            <a:extLst>
              <a:ext uri="{FF2B5EF4-FFF2-40B4-BE49-F238E27FC236}">
                <a16:creationId xmlns:a16="http://schemas.microsoft.com/office/drawing/2014/main" id="{D595C13C-1752-B660-C059-B75C3E417986}"/>
              </a:ext>
            </a:extLst>
          </p:cNvPr>
          <p:cNvSpPr/>
          <p:nvPr/>
        </p:nvSpPr>
        <p:spPr bwMode="auto">
          <a:xfrm>
            <a:off x="10947883" y="3006149"/>
            <a:ext cx="321253" cy="167611"/>
          </a:xfrm>
          <a:prstGeom prst="roundRect">
            <a:avLst/>
          </a:prstGeom>
          <a:solidFill>
            <a:srgbClr val="DA8200"/>
          </a:solidFill>
          <a:ln w="12700" cap="flat" cmpd="sng" algn="ctr">
            <a:noFill/>
            <a:prstDash val="solid"/>
            <a:miter lim="800000"/>
          </a:ln>
          <a:effectLst/>
        </p:spPr>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61406" rtl="0" eaLnBrk="1" fontAlgn="auto" latinLnBrk="0" hangingPunct="1">
              <a:lnSpc>
                <a:spcPct val="100000"/>
              </a:lnSpc>
              <a:spcBef>
                <a:spcPts val="0"/>
              </a:spcBef>
              <a:spcAft>
                <a:spcPts val="0"/>
              </a:spcAft>
              <a:buClrTx/>
              <a:buSzTx/>
              <a:buFontTx/>
              <a:buNone/>
              <a:tabLst/>
              <a:defRPr/>
            </a:pPr>
            <a:endParaRPr kumimoji="0" lang="en-GB" sz="181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Parallelogram 44">
            <a:extLst>
              <a:ext uri="{FF2B5EF4-FFF2-40B4-BE49-F238E27FC236}">
                <a16:creationId xmlns:a16="http://schemas.microsoft.com/office/drawing/2014/main" id="{09ED1994-8716-0F33-5597-D77A0BFFAC5B}"/>
              </a:ext>
            </a:extLst>
          </p:cNvPr>
          <p:cNvSpPr/>
          <p:nvPr/>
        </p:nvSpPr>
        <p:spPr bwMode="auto">
          <a:xfrm rot="20383578" flipV="1">
            <a:off x="11589405" y="3218899"/>
            <a:ext cx="353728" cy="1062613"/>
          </a:xfrm>
          <a:prstGeom prst="parallelogram">
            <a:avLst/>
          </a:prstGeom>
          <a:solidFill>
            <a:srgbClr val="12AFBE"/>
          </a:solidFill>
          <a:ln>
            <a:noFill/>
          </a:ln>
          <a:effectLst>
            <a:outerShdw blurRad="57150" dist="19050" dir="5400000" algn="ctr" rotWithShape="0">
              <a:srgbClr val="000000">
                <a:alpha val="63000"/>
              </a:srgbClr>
            </a:outerShdw>
          </a:effectLst>
        </p:spPr>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61406" rtl="0" eaLnBrk="1" fontAlgn="auto" latinLnBrk="0" hangingPunct="1">
              <a:lnSpc>
                <a:spcPct val="100000"/>
              </a:lnSpc>
              <a:spcBef>
                <a:spcPts val="0"/>
              </a:spcBef>
              <a:spcAft>
                <a:spcPts val="0"/>
              </a:spcAft>
              <a:buClrTx/>
              <a:buSzTx/>
              <a:buFontTx/>
              <a:buNone/>
              <a:tabLst/>
              <a:defRPr/>
            </a:pPr>
            <a:endParaRPr kumimoji="0" lang="en-GB" sz="181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Snip Same Side Corner Rectangle 101">
            <a:extLst>
              <a:ext uri="{FF2B5EF4-FFF2-40B4-BE49-F238E27FC236}">
                <a16:creationId xmlns:a16="http://schemas.microsoft.com/office/drawing/2014/main" id="{2EB94FA2-ECB4-4105-35E2-2F8464CC3686}"/>
              </a:ext>
            </a:extLst>
          </p:cNvPr>
          <p:cNvSpPr/>
          <p:nvPr/>
        </p:nvSpPr>
        <p:spPr bwMode="auto">
          <a:xfrm>
            <a:off x="10477467" y="3142247"/>
            <a:ext cx="1261795" cy="1363279"/>
          </a:xfrm>
          <a:prstGeom prst="snip2SameRect">
            <a:avLst/>
          </a:prstGeom>
          <a:solidFill>
            <a:srgbClr val="12AFBE"/>
          </a:solidFill>
          <a:ln>
            <a:noFill/>
          </a:ln>
          <a:effectLst/>
        </p:spPr>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61406" rtl="0" eaLnBrk="1" fontAlgn="auto" latinLnBrk="0" hangingPunct="1">
              <a:lnSpc>
                <a:spcPct val="100000"/>
              </a:lnSpc>
              <a:spcBef>
                <a:spcPts val="0"/>
              </a:spcBef>
              <a:spcAft>
                <a:spcPts val="0"/>
              </a:spcAft>
              <a:buClrTx/>
              <a:buSzTx/>
              <a:buFontTx/>
              <a:buNone/>
              <a:tabLst/>
              <a:defRPr/>
            </a:pPr>
            <a:endParaRPr kumimoji="0" lang="en-GB" sz="181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ounded Rectangle 108">
            <a:extLst>
              <a:ext uri="{FF2B5EF4-FFF2-40B4-BE49-F238E27FC236}">
                <a16:creationId xmlns:a16="http://schemas.microsoft.com/office/drawing/2014/main" id="{BC9971B8-8D29-AA81-4059-5E3CB2A2686B}"/>
              </a:ext>
            </a:extLst>
          </p:cNvPr>
          <p:cNvSpPr/>
          <p:nvPr/>
        </p:nvSpPr>
        <p:spPr bwMode="auto">
          <a:xfrm rot="9314393" flipH="1">
            <a:off x="11818440" y="4015873"/>
            <a:ext cx="291593" cy="280416"/>
          </a:xfrm>
          <a:prstGeom prst="roundRect">
            <a:avLst/>
          </a:prstGeom>
          <a:solidFill>
            <a:srgbClr val="DA8200"/>
          </a:solidFill>
          <a:ln w="12700" cap="flat" cmpd="sng" algn="ctr">
            <a:noFill/>
            <a:prstDash val="solid"/>
            <a:miter lim="800000"/>
          </a:ln>
          <a:effectLst/>
        </p:spPr>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61406" rtl="0" eaLnBrk="1" fontAlgn="auto" latinLnBrk="0" hangingPunct="1">
              <a:lnSpc>
                <a:spcPct val="100000"/>
              </a:lnSpc>
              <a:spcBef>
                <a:spcPts val="0"/>
              </a:spcBef>
              <a:spcAft>
                <a:spcPts val="0"/>
              </a:spcAft>
              <a:buClrTx/>
              <a:buSzTx/>
              <a:buFontTx/>
              <a:buNone/>
              <a:tabLst/>
              <a:defRPr/>
            </a:pPr>
            <a:endParaRPr kumimoji="0" lang="en-GB" sz="181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Parallelogram 47">
            <a:extLst>
              <a:ext uri="{FF2B5EF4-FFF2-40B4-BE49-F238E27FC236}">
                <a16:creationId xmlns:a16="http://schemas.microsoft.com/office/drawing/2014/main" id="{E95587FC-EB1E-B415-42BE-CD9567FCF9D1}"/>
              </a:ext>
            </a:extLst>
          </p:cNvPr>
          <p:cNvSpPr/>
          <p:nvPr/>
        </p:nvSpPr>
        <p:spPr bwMode="auto">
          <a:xfrm rot="19978384" flipV="1">
            <a:off x="10425687" y="3288948"/>
            <a:ext cx="353728" cy="380539"/>
          </a:xfrm>
          <a:prstGeom prst="parallelogram">
            <a:avLst/>
          </a:prstGeom>
          <a:solidFill>
            <a:srgbClr val="12AFBE"/>
          </a:solidFill>
          <a:ln>
            <a:noFill/>
          </a:ln>
          <a:effectLst>
            <a:outerShdw blurRad="57150" dist="19050" dir="5400000" algn="ctr" rotWithShape="0">
              <a:srgbClr val="000000">
                <a:alpha val="63000"/>
              </a:srgbClr>
            </a:outerShdw>
          </a:effectLst>
        </p:spPr>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61406" rtl="0" eaLnBrk="1" fontAlgn="auto" latinLnBrk="0" hangingPunct="1">
              <a:lnSpc>
                <a:spcPct val="100000"/>
              </a:lnSpc>
              <a:spcBef>
                <a:spcPts val="0"/>
              </a:spcBef>
              <a:spcAft>
                <a:spcPts val="0"/>
              </a:spcAft>
              <a:buClrTx/>
              <a:buSzTx/>
              <a:buFontTx/>
              <a:buNone/>
              <a:tabLst/>
              <a:defRPr/>
            </a:pPr>
            <a:endParaRPr kumimoji="0" lang="en-GB" sz="181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Snip Same Side Corner Rectangle 101">
            <a:extLst>
              <a:ext uri="{FF2B5EF4-FFF2-40B4-BE49-F238E27FC236}">
                <a16:creationId xmlns:a16="http://schemas.microsoft.com/office/drawing/2014/main" id="{CBE65808-12F7-F7CA-BFB3-C18F7A97B902}"/>
              </a:ext>
            </a:extLst>
          </p:cNvPr>
          <p:cNvSpPr/>
          <p:nvPr/>
        </p:nvSpPr>
        <p:spPr bwMode="auto">
          <a:xfrm flipV="1">
            <a:off x="11260220" y="3336832"/>
            <a:ext cx="335830" cy="346397"/>
          </a:xfrm>
          <a:prstGeom prst="snip2SameRect">
            <a:avLst/>
          </a:prstGeom>
          <a:solidFill>
            <a:srgbClr val="12AFBE"/>
          </a:solidFill>
          <a:ln>
            <a:noFill/>
          </a:ln>
          <a:effectLst>
            <a:outerShdw blurRad="57150" dist="19050" dir="5400000" algn="ctr" rotWithShape="0">
              <a:srgbClr val="000000">
                <a:alpha val="63000"/>
              </a:srgbClr>
            </a:outerShdw>
          </a:effectLst>
        </p:spPr>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61406" rtl="0" eaLnBrk="1" fontAlgn="auto" latinLnBrk="0" hangingPunct="1">
              <a:lnSpc>
                <a:spcPct val="100000"/>
              </a:lnSpc>
              <a:spcBef>
                <a:spcPts val="0"/>
              </a:spcBef>
              <a:spcAft>
                <a:spcPts val="0"/>
              </a:spcAft>
              <a:buClrTx/>
              <a:buSzTx/>
              <a:buFontTx/>
              <a:buNone/>
              <a:tabLst/>
              <a:defRPr/>
            </a:pPr>
            <a:endParaRPr kumimoji="0" lang="en-GB" sz="1817"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B4E47016-64C5-BFEB-5D7D-4B0410A8D202}"/>
              </a:ext>
            </a:extLst>
          </p:cNvPr>
          <p:cNvGrpSpPr/>
          <p:nvPr/>
        </p:nvGrpSpPr>
        <p:grpSpPr>
          <a:xfrm>
            <a:off x="10900917" y="4221305"/>
            <a:ext cx="573451" cy="489398"/>
            <a:chOff x="5334153" y="431527"/>
            <a:chExt cx="848831" cy="730476"/>
          </a:xfrm>
        </p:grpSpPr>
        <p:sp>
          <p:nvSpPr>
            <p:cNvPr id="53" name="Freeform: Shape 52">
              <a:extLst>
                <a:ext uri="{FF2B5EF4-FFF2-40B4-BE49-F238E27FC236}">
                  <a16:creationId xmlns:a16="http://schemas.microsoft.com/office/drawing/2014/main" id="{79960F4F-1B4E-28B9-A410-C5787D26BF20}"/>
                </a:ext>
              </a:extLst>
            </p:cNvPr>
            <p:cNvSpPr/>
            <p:nvPr/>
          </p:nvSpPr>
          <p:spPr>
            <a:xfrm>
              <a:off x="5799123" y="431527"/>
              <a:ext cx="188320" cy="280388"/>
            </a:xfrm>
            <a:custGeom>
              <a:avLst/>
              <a:gdLst>
                <a:gd name="connsiteX0" fmla="*/ 25109 w 188320"/>
                <a:gd name="connsiteY0" fmla="*/ 280388 h 280388"/>
                <a:gd name="connsiteX1" fmla="*/ 0 w 188320"/>
                <a:gd name="connsiteY1" fmla="*/ 202968 h 280388"/>
                <a:gd name="connsiteX2" fmla="*/ 69051 w 188320"/>
                <a:gd name="connsiteY2" fmla="*/ 186228 h 280388"/>
                <a:gd name="connsiteX3" fmla="*/ 52311 w 188320"/>
                <a:gd name="connsiteY3" fmla="*/ 131824 h 280388"/>
                <a:gd name="connsiteX4" fmla="*/ 127639 w 188320"/>
                <a:gd name="connsiteY4" fmla="*/ 108807 h 280388"/>
                <a:gd name="connsiteX5" fmla="*/ 104622 w 188320"/>
                <a:gd name="connsiteY5" fmla="*/ 35572 h 280388"/>
                <a:gd name="connsiteX6" fmla="*/ 188320 w 188320"/>
                <a:gd name="connsiteY6" fmla="*/ 0 h 280388"/>
                <a:gd name="connsiteX7" fmla="*/ 188320 w 188320"/>
                <a:gd name="connsiteY7" fmla="*/ 0 h 28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320" h="280388">
                  <a:moveTo>
                    <a:pt x="25109" y="280388"/>
                  </a:moveTo>
                  <a:lnTo>
                    <a:pt x="0" y="202968"/>
                  </a:lnTo>
                  <a:lnTo>
                    <a:pt x="69051" y="186228"/>
                  </a:lnTo>
                  <a:lnTo>
                    <a:pt x="52311" y="131824"/>
                  </a:lnTo>
                  <a:lnTo>
                    <a:pt x="127639" y="108807"/>
                  </a:lnTo>
                  <a:lnTo>
                    <a:pt x="104622" y="35572"/>
                  </a:lnTo>
                  <a:lnTo>
                    <a:pt x="188320" y="0"/>
                  </a:lnTo>
                  <a:lnTo>
                    <a:pt x="188320" y="0"/>
                  </a:lnTo>
                </a:path>
              </a:pathLst>
            </a:custGeom>
            <a:noFill/>
            <a:ln w="38100" cap="flat" cmpd="sng" algn="ctr">
              <a:solidFill>
                <a:srgbClr val="F40A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a typeface="+mn-ea"/>
                <a:cs typeface="+mn-cs"/>
              </a:endParaRPr>
            </a:p>
          </p:txBody>
        </p:sp>
        <p:sp>
          <p:nvSpPr>
            <p:cNvPr id="54" name="Freeform: Shape 53">
              <a:extLst>
                <a:ext uri="{FF2B5EF4-FFF2-40B4-BE49-F238E27FC236}">
                  <a16:creationId xmlns:a16="http://schemas.microsoft.com/office/drawing/2014/main" id="{16D36ED8-5B97-9C02-3AFD-3CC1DC24BB55}"/>
                </a:ext>
              </a:extLst>
            </p:cNvPr>
            <p:cNvSpPr/>
            <p:nvPr/>
          </p:nvSpPr>
          <p:spPr>
            <a:xfrm rot="19902617">
              <a:off x="5657945" y="431706"/>
              <a:ext cx="188320" cy="280388"/>
            </a:xfrm>
            <a:custGeom>
              <a:avLst/>
              <a:gdLst>
                <a:gd name="connsiteX0" fmla="*/ 25109 w 188320"/>
                <a:gd name="connsiteY0" fmla="*/ 280388 h 280388"/>
                <a:gd name="connsiteX1" fmla="*/ 0 w 188320"/>
                <a:gd name="connsiteY1" fmla="*/ 202968 h 280388"/>
                <a:gd name="connsiteX2" fmla="*/ 69051 w 188320"/>
                <a:gd name="connsiteY2" fmla="*/ 186228 h 280388"/>
                <a:gd name="connsiteX3" fmla="*/ 52311 w 188320"/>
                <a:gd name="connsiteY3" fmla="*/ 131824 h 280388"/>
                <a:gd name="connsiteX4" fmla="*/ 127639 w 188320"/>
                <a:gd name="connsiteY4" fmla="*/ 108807 h 280388"/>
                <a:gd name="connsiteX5" fmla="*/ 104622 w 188320"/>
                <a:gd name="connsiteY5" fmla="*/ 35572 h 280388"/>
                <a:gd name="connsiteX6" fmla="*/ 188320 w 188320"/>
                <a:gd name="connsiteY6" fmla="*/ 0 h 280388"/>
                <a:gd name="connsiteX7" fmla="*/ 188320 w 188320"/>
                <a:gd name="connsiteY7" fmla="*/ 0 h 28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320" h="280388">
                  <a:moveTo>
                    <a:pt x="25109" y="280388"/>
                  </a:moveTo>
                  <a:lnTo>
                    <a:pt x="0" y="202968"/>
                  </a:lnTo>
                  <a:lnTo>
                    <a:pt x="69051" y="186228"/>
                  </a:lnTo>
                  <a:lnTo>
                    <a:pt x="52311" y="131824"/>
                  </a:lnTo>
                  <a:lnTo>
                    <a:pt x="127639" y="108807"/>
                  </a:lnTo>
                  <a:lnTo>
                    <a:pt x="104622" y="35572"/>
                  </a:lnTo>
                  <a:lnTo>
                    <a:pt x="188320" y="0"/>
                  </a:lnTo>
                  <a:lnTo>
                    <a:pt x="188320" y="0"/>
                  </a:lnTo>
                </a:path>
              </a:pathLst>
            </a:custGeom>
            <a:noFill/>
            <a:ln w="38100" cap="flat" cmpd="sng" algn="ctr">
              <a:solidFill>
                <a:srgbClr val="F40A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a typeface="+mn-ea"/>
                <a:cs typeface="+mn-cs"/>
              </a:endParaRPr>
            </a:p>
          </p:txBody>
        </p:sp>
        <p:sp>
          <p:nvSpPr>
            <p:cNvPr id="55" name="Freeform: Shape 54">
              <a:extLst>
                <a:ext uri="{FF2B5EF4-FFF2-40B4-BE49-F238E27FC236}">
                  <a16:creationId xmlns:a16="http://schemas.microsoft.com/office/drawing/2014/main" id="{7A545DDB-095B-2122-4A2E-0454CEA64BFC}"/>
                </a:ext>
              </a:extLst>
            </p:cNvPr>
            <p:cNvSpPr/>
            <p:nvPr/>
          </p:nvSpPr>
          <p:spPr>
            <a:xfrm rot="17758963">
              <a:off x="5528023" y="489162"/>
              <a:ext cx="188320" cy="280388"/>
            </a:xfrm>
            <a:custGeom>
              <a:avLst/>
              <a:gdLst>
                <a:gd name="connsiteX0" fmla="*/ 25109 w 188320"/>
                <a:gd name="connsiteY0" fmla="*/ 280388 h 280388"/>
                <a:gd name="connsiteX1" fmla="*/ 0 w 188320"/>
                <a:gd name="connsiteY1" fmla="*/ 202968 h 280388"/>
                <a:gd name="connsiteX2" fmla="*/ 69051 w 188320"/>
                <a:gd name="connsiteY2" fmla="*/ 186228 h 280388"/>
                <a:gd name="connsiteX3" fmla="*/ 52311 w 188320"/>
                <a:gd name="connsiteY3" fmla="*/ 131824 h 280388"/>
                <a:gd name="connsiteX4" fmla="*/ 127639 w 188320"/>
                <a:gd name="connsiteY4" fmla="*/ 108807 h 280388"/>
                <a:gd name="connsiteX5" fmla="*/ 104622 w 188320"/>
                <a:gd name="connsiteY5" fmla="*/ 35572 h 280388"/>
                <a:gd name="connsiteX6" fmla="*/ 188320 w 188320"/>
                <a:gd name="connsiteY6" fmla="*/ 0 h 280388"/>
                <a:gd name="connsiteX7" fmla="*/ 188320 w 188320"/>
                <a:gd name="connsiteY7" fmla="*/ 0 h 28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320" h="280388">
                  <a:moveTo>
                    <a:pt x="25109" y="280388"/>
                  </a:moveTo>
                  <a:lnTo>
                    <a:pt x="0" y="202968"/>
                  </a:lnTo>
                  <a:lnTo>
                    <a:pt x="69051" y="186228"/>
                  </a:lnTo>
                  <a:lnTo>
                    <a:pt x="52311" y="131824"/>
                  </a:lnTo>
                  <a:lnTo>
                    <a:pt x="127639" y="108807"/>
                  </a:lnTo>
                  <a:lnTo>
                    <a:pt x="104622" y="35572"/>
                  </a:lnTo>
                  <a:lnTo>
                    <a:pt x="188320" y="0"/>
                  </a:lnTo>
                  <a:lnTo>
                    <a:pt x="188320" y="0"/>
                  </a:lnTo>
                </a:path>
              </a:pathLst>
            </a:custGeom>
            <a:noFill/>
            <a:ln w="38100" cap="flat" cmpd="sng" algn="ctr">
              <a:solidFill>
                <a:srgbClr val="F40A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a typeface="+mn-ea"/>
                <a:cs typeface="+mn-cs"/>
              </a:endParaRPr>
            </a:p>
          </p:txBody>
        </p:sp>
        <p:sp>
          <p:nvSpPr>
            <p:cNvPr id="56" name="Freeform: Shape 55">
              <a:extLst>
                <a:ext uri="{FF2B5EF4-FFF2-40B4-BE49-F238E27FC236}">
                  <a16:creationId xmlns:a16="http://schemas.microsoft.com/office/drawing/2014/main" id="{967E47EE-538F-A547-FC6D-7EEF8890AD59}"/>
                </a:ext>
              </a:extLst>
            </p:cNvPr>
            <p:cNvSpPr/>
            <p:nvPr/>
          </p:nvSpPr>
          <p:spPr>
            <a:xfrm flipV="1">
              <a:off x="5859610" y="870014"/>
              <a:ext cx="188320" cy="280388"/>
            </a:xfrm>
            <a:custGeom>
              <a:avLst/>
              <a:gdLst>
                <a:gd name="connsiteX0" fmla="*/ 25109 w 188320"/>
                <a:gd name="connsiteY0" fmla="*/ 280388 h 280388"/>
                <a:gd name="connsiteX1" fmla="*/ 0 w 188320"/>
                <a:gd name="connsiteY1" fmla="*/ 202968 h 280388"/>
                <a:gd name="connsiteX2" fmla="*/ 69051 w 188320"/>
                <a:gd name="connsiteY2" fmla="*/ 186228 h 280388"/>
                <a:gd name="connsiteX3" fmla="*/ 52311 w 188320"/>
                <a:gd name="connsiteY3" fmla="*/ 131824 h 280388"/>
                <a:gd name="connsiteX4" fmla="*/ 127639 w 188320"/>
                <a:gd name="connsiteY4" fmla="*/ 108807 h 280388"/>
                <a:gd name="connsiteX5" fmla="*/ 104622 w 188320"/>
                <a:gd name="connsiteY5" fmla="*/ 35572 h 280388"/>
                <a:gd name="connsiteX6" fmla="*/ 188320 w 188320"/>
                <a:gd name="connsiteY6" fmla="*/ 0 h 280388"/>
                <a:gd name="connsiteX7" fmla="*/ 188320 w 188320"/>
                <a:gd name="connsiteY7" fmla="*/ 0 h 28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320" h="280388">
                  <a:moveTo>
                    <a:pt x="25109" y="280388"/>
                  </a:moveTo>
                  <a:lnTo>
                    <a:pt x="0" y="202968"/>
                  </a:lnTo>
                  <a:lnTo>
                    <a:pt x="69051" y="186228"/>
                  </a:lnTo>
                  <a:lnTo>
                    <a:pt x="52311" y="131824"/>
                  </a:lnTo>
                  <a:lnTo>
                    <a:pt x="127639" y="108807"/>
                  </a:lnTo>
                  <a:lnTo>
                    <a:pt x="104622" y="35572"/>
                  </a:lnTo>
                  <a:lnTo>
                    <a:pt x="188320" y="0"/>
                  </a:lnTo>
                  <a:lnTo>
                    <a:pt x="188320" y="0"/>
                  </a:lnTo>
                </a:path>
              </a:pathLst>
            </a:custGeom>
            <a:noFill/>
            <a:ln w="38100" cap="flat" cmpd="sng" algn="ctr">
              <a:solidFill>
                <a:srgbClr val="F40A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a typeface="+mn-ea"/>
                <a:cs typeface="+mn-cs"/>
              </a:endParaRPr>
            </a:p>
          </p:txBody>
        </p:sp>
        <p:sp>
          <p:nvSpPr>
            <p:cNvPr id="57" name="Freeform: Shape 56">
              <a:extLst>
                <a:ext uri="{FF2B5EF4-FFF2-40B4-BE49-F238E27FC236}">
                  <a16:creationId xmlns:a16="http://schemas.microsoft.com/office/drawing/2014/main" id="{887854B9-1A4F-31D4-38C9-6672810142AB}"/>
                </a:ext>
              </a:extLst>
            </p:cNvPr>
            <p:cNvSpPr/>
            <p:nvPr/>
          </p:nvSpPr>
          <p:spPr>
            <a:xfrm rot="1697383" flipV="1">
              <a:off x="5718432" y="870193"/>
              <a:ext cx="188320" cy="280388"/>
            </a:xfrm>
            <a:custGeom>
              <a:avLst/>
              <a:gdLst>
                <a:gd name="connsiteX0" fmla="*/ 25109 w 188320"/>
                <a:gd name="connsiteY0" fmla="*/ 280388 h 280388"/>
                <a:gd name="connsiteX1" fmla="*/ 0 w 188320"/>
                <a:gd name="connsiteY1" fmla="*/ 202968 h 280388"/>
                <a:gd name="connsiteX2" fmla="*/ 69051 w 188320"/>
                <a:gd name="connsiteY2" fmla="*/ 186228 h 280388"/>
                <a:gd name="connsiteX3" fmla="*/ 52311 w 188320"/>
                <a:gd name="connsiteY3" fmla="*/ 131824 h 280388"/>
                <a:gd name="connsiteX4" fmla="*/ 127639 w 188320"/>
                <a:gd name="connsiteY4" fmla="*/ 108807 h 280388"/>
                <a:gd name="connsiteX5" fmla="*/ 104622 w 188320"/>
                <a:gd name="connsiteY5" fmla="*/ 35572 h 280388"/>
                <a:gd name="connsiteX6" fmla="*/ 188320 w 188320"/>
                <a:gd name="connsiteY6" fmla="*/ 0 h 280388"/>
                <a:gd name="connsiteX7" fmla="*/ 188320 w 188320"/>
                <a:gd name="connsiteY7" fmla="*/ 0 h 28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320" h="280388">
                  <a:moveTo>
                    <a:pt x="25109" y="280388"/>
                  </a:moveTo>
                  <a:lnTo>
                    <a:pt x="0" y="202968"/>
                  </a:lnTo>
                  <a:lnTo>
                    <a:pt x="69051" y="186228"/>
                  </a:lnTo>
                  <a:lnTo>
                    <a:pt x="52311" y="131824"/>
                  </a:lnTo>
                  <a:lnTo>
                    <a:pt x="127639" y="108807"/>
                  </a:lnTo>
                  <a:lnTo>
                    <a:pt x="104622" y="35572"/>
                  </a:lnTo>
                  <a:lnTo>
                    <a:pt x="188320" y="0"/>
                  </a:lnTo>
                  <a:lnTo>
                    <a:pt x="188320" y="0"/>
                  </a:lnTo>
                </a:path>
              </a:pathLst>
            </a:custGeom>
            <a:noFill/>
            <a:ln w="38100" cap="flat" cmpd="sng" algn="ctr">
              <a:solidFill>
                <a:srgbClr val="F40A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a typeface="+mn-ea"/>
                <a:cs typeface="+mn-cs"/>
              </a:endParaRPr>
            </a:p>
          </p:txBody>
        </p:sp>
        <p:sp>
          <p:nvSpPr>
            <p:cNvPr id="58" name="Freeform: Shape 57">
              <a:extLst>
                <a:ext uri="{FF2B5EF4-FFF2-40B4-BE49-F238E27FC236}">
                  <a16:creationId xmlns:a16="http://schemas.microsoft.com/office/drawing/2014/main" id="{EEBF632D-B1EB-9031-8F08-0E42B264BC69}"/>
                </a:ext>
              </a:extLst>
            </p:cNvPr>
            <p:cNvSpPr/>
            <p:nvPr/>
          </p:nvSpPr>
          <p:spPr>
            <a:xfrm rot="3841037" flipV="1">
              <a:off x="5588510" y="927649"/>
              <a:ext cx="188320" cy="280388"/>
            </a:xfrm>
            <a:custGeom>
              <a:avLst/>
              <a:gdLst>
                <a:gd name="connsiteX0" fmla="*/ 25109 w 188320"/>
                <a:gd name="connsiteY0" fmla="*/ 280388 h 280388"/>
                <a:gd name="connsiteX1" fmla="*/ 0 w 188320"/>
                <a:gd name="connsiteY1" fmla="*/ 202968 h 280388"/>
                <a:gd name="connsiteX2" fmla="*/ 69051 w 188320"/>
                <a:gd name="connsiteY2" fmla="*/ 186228 h 280388"/>
                <a:gd name="connsiteX3" fmla="*/ 52311 w 188320"/>
                <a:gd name="connsiteY3" fmla="*/ 131824 h 280388"/>
                <a:gd name="connsiteX4" fmla="*/ 127639 w 188320"/>
                <a:gd name="connsiteY4" fmla="*/ 108807 h 280388"/>
                <a:gd name="connsiteX5" fmla="*/ 104622 w 188320"/>
                <a:gd name="connsiteY5" fmla="*/ 35572 h 280388"/>
                <a:gd name="connsiteX6" fmla="*/ 188320 w 188320"/>
                <a:gd name="connsiteY6" fmla="*/ 0 h 280388"/>
                <a:gd name="connsiteX7" fmla="*/ 188320 w 188320"/>
                <a:gd name="connsiteY7" fmla="*/ 0 h 28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320" h="280388">
                  <a:moveTo>
                    <a:pt x="25109" y="280388"/>
                  </a:moveTo>
                  <a:lnTo>
                    <a:pt x="0" y="202968"/>
                  </a:lnTo>
                  <a:lnTo>
                    <a:pt x="69051" y="186228"/>
                  </a:lnTo>
                  <a:lnTo>
                    <a:pt x="52311" y="131824"/>
                  </a:lnTo>
                  <a:lnTo>
                    <a:pt x="127639" y="108807"/>
                  </a:lnTo>
                  <a:lnTo>
                    <a:pt x="104622" y="35572"/>
                  </a:lnTo>
                  <a:lnTo>
                    <a:pt x="188320" y="0"/>
                  </a:lnTo>
                  <a:lnTo>
                    <a:pt x="188320" y="0"/>
                  </a:lnTo>
                </a:path>
              </a:pathLst>
            </a:custGeom>
            <a:noFill/>
            <a:ln w="38100" cap="flat" cmpd="sng" algn="ctr">
              <a:solidFill>
                <a:srgbClr val="F40A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a typeface="+mn-ea"/>
                <a:cs typeface="+mn-cs"/>
              </a:endParaRPr>
            </a:p>
          </p:txBody>
        </p:sp>
        <p:sp>
          <p:nvSpPr>
            <p:cNvPr id="59" name="Freeform: Shape 58">
              <a:extLst>
                <a:ext uri="{FF2B5EF4-FFF2-40B4-BE49-F238E27FC236}">
                  <a16:creationId xmlns:a16="http://schemas.microsoft.com/office/drawing/2014/main" id="{4C8EE618-CDF8-4405-C716-6160CA8E631F}"/>
                </a:ext>
              </a:extLst>
            </p:cNvPr>
            <p:cNvSpPr/>
            <p:nvPr/>
          </p:nvSpPr>
          <p:spPr>
            <a:xfrm rot="18710958" flipV="1">
              <a:off x="5948630" y="730530"/>
              <a:ext cx="188320" cy="280388"/>
            </a:xfrm>
            <a:custGeom>
              <a:avLst/>
              <a:gdLst>
                <a:gd name="connsiteX0" fmla="*/ 25109 w 188320"/>
                <a:gd name="connsiteY0" fmla="*/ 280388 h 280388"/>
                <a:gd name="connsiteX1" fmla="*/ 0 w 188320"/>
                <a:gd name="connsiteY1" fmla="*/ 202968 h 280388"/>
                <a:gd name="connsiteX2" fmla="*/ 69051 w 188320"/>
                <a:gd name="connsiteY2" fmla="*/ 186228 h 280388"/>
                <a:gd name="connsiteX3" fmla="*/ 52311 w 188320"/>
                <a:gd name="connsiteY3" fmla="*/ 131824 h 280388"/>
                <a:gd name="connsiteX4" fmla="*/ 127639 w 188320"/>
                <a:gd name="connsiteY4" fmla="*/ 108807 h 280388"/>
                <a:gd name="connsiteX5" fmla="*/ 104622 w 188320"/>
                <a:gd name="connsiteY5" fmla="*/ 35572 h 280388"/>
                <a:gd name="connsiteX6" fmla="*/ 188320 w 188320"/>
                <a:gd name="connsiteY6" fmla="*/ 0 h 280388"/>
                <a:gd name="connsiteX7" fmla="*/ 188320 w 188320"/>
                <a:gd name="connsiteY7" fmla="*/ 0 h 28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320" h="280388">
                  <a:moveTo>
                    <a:pt x="25109" y="280388"/>
                  </a:moveTo>
                  <a:lnTo>
                    <a:pt x="0" y="202968"/>
                  </a:lnTo>
                  <a:lnTo>
                    <a:pt x="69051" y="186228"/>
                  </a:lnTo>
                  <a:lnTo>
                    <a:pt x="52311" y="131824"/>
                  </a:lnTo>
                  <a:lnTo>
                    <a:pt x="127639" y="108807"/>
                  </a:lnTo>
                  <a:lnTo>
                    <a:pt x="104622" y="35572"/>
                  </a:lnTo>
                  <a:lnTo>
                    <a:pt x="188320" y="0"/>
                  </a:lnTo>
                  <a:lnTo>
                    <a:pt x="188320" y="0"/>
                  </a:lnTo>
                </a:path>
              </a:pathLst>
            </a:custGeom>
            <a:noFill/>
            <a:ln w="38100" cap="flat" cmpd="sng" algn="ctr">
              <a:solidFill>
                <a:srgbClr val="F40A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a typeface="+mn-ea"/>
                <a:cs typeface="+mn-cs"/>
              </a:endParaRPr>
            </a:p>
          </p:txBody>
        </p:sp>
        <p:sp>
          <p:nvSpPr>
            <p:cNvPr id="60" name="Freeform: Shape 59">
              <a:extLst>
                <a:ext uri="{FF2B5EF4-FFF2-40B4-BE49-F238E27FC236}">
                  <a16:creationId xmlns:a16="http://schemas.microsoft.com/office/drawing/2014/main" id="{84DAAC3D-CD6E-D331-A7C4-E352C33D57D8}"/>
                </a:ext>
              </a:extLst>
            </p:cNvPr>
            <p:cNvSpPr/>
            <p:nvPr/>
          </p:nvSpPr>
          <p:spPr>
            <a:xfrm rot="15821042" flipV="1">
              <a:off x="5948415" y="500230"/>
              <a:ext cx="188320" cy="280388"/>
            </a:xfrm>
            <a:custGeom>
              <a:avLst/>
              <a:gdLst>
                <a:gd name="connsiteX0" fmla="*/ 25109 w 188320"/>
                <a:gd name="connsiteY0" fmla="*/ 280388 h 280388"/>
                <a:gd name="connsiteX1" fmla="*/ 0 w 188320"/>
                <a:gd name="connsiteY1" fmla="*/ 202968 h 280388"/>
                <a:gd name="connsiteX2" fmla="*/ 69051 w 188320"/>
                <a:gd name="connsiteY2" fmla="*/ 186228 h 280388"/>
                <a:gd name="connsiteX3" fmla="*/ 52311 w 188320"/>
                <a:gd name="connsiteY3" fmla="*/ 131824 h 280388"/>
                <a:gd name="connsiteX4" fmla="*/ 127639 w 188320"/>
                <a:gd name="connsiteY4" fmla="*/ 108807 h 280388"/>
                <a:gd name="connsiteX5" fmla="*/ 104622 w 188320"/>
                <a:gd name="connsiteY5" fmla="*/ 35572 h 280388"/>
                <a:gd name="connsiteX6" fmla="*/ 188320 w 188320"/>
                <a:gd name="connsiteY6" fmla="*/ 0 h 280388"/>
                <a:gd name="connsiteX7" fmla="*/ 188320 w 188320"/>
                <a:gd name="connsiteY7" fmla="*/ 0 h 28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320" h="280388">
                  <a:moveTo>
                    <a:pt x="25109" y="280388"/>
                  </a:moveTo>
                  <a:lnTo>
                    <a:pt x="0" y="202968"/>
                  </a:lnTo>
                  <a:lnTo>
                    <a:pt x="69051" y="186228"/>
                  </a:lnTo>
                  <a:lnTo>
                    <a:pt x="52311" y="131824"/>
                  </a:lnTo>
                  <a:lnTo>
                    <a:pt x="127639" y="108807"/>
                  </a:lnTo>
                  <a:lnTo>
                    <a:pt x="104622" y="35572"/>
                  </a:lnTo>
                  <a:lnTo>
                    <a:pt x="188320" y="0"/>
                  </a:lnTo>
                  <a:lnTo>
                    <a:pt x="188320" y="0"/>
                  </a:lnTo>
                </a:path>
              </a:pathLst>
            </a:custGeom>
            <a:noFill/>
            <a:ln w="38100" cap="flat" cmpd="sng" algn="ctr">
              <a:solidFill>
                <a:srgbClr val="F40A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a typeface="+mn-ea"/>
                <a:cs typeface="+mn-cs"/>
              </a:endParaRPr>
            </a:p>
          </p:txBody>
        </p:sp>
        <p:sp>
          <p:nvSpPr>
            <p:cNvPr id="61" name="Freeform: Shape 60">
              <a:extLst>
                <a:ext uri="{FF2B5EF4-FFF2-40B4-BE49-F238E27FC236}">
                  <a16:creationId xmlns:a16="http://schemas.microsoft.com/office/drawing/2014/main" id="{CA4EF85D-3D0B-0D3F-FA20-3CD219D282E1}"/>
                </a:ext>
              </a:extLst>
            </p:cNvPr>
            <p:cNvSpPr/>
            <p:nvPr/>
          </p:nvSpPr>
          <p:spPr>
            <a:xfrm rot="2889042">
              <a:off x="5433862" y="817696"/>
              <a:ext cx="188320" cy="280388"/>
            </a:xfrm>
            <a:custGeom>
              <a:avLst/>
              <a:gdLst>
                <a:gd name="connsiteX0" fmla="*/ 25109 w 188320"/>
                <a:gd name="connsiteY0" fmla="*/ 280388 h 280388"/>
                <a:gd name="connsiteX1" fmla="*/ 0 w 188320"/>
                <a:gd name="connsiteY1" fmla="*/ 202968 h 280388"/>
                <a:gd name="connsiteX2" fmla="*/ 69051 w 188320"/>
                <a:gd name="connsiteY2" fmla="*/ 186228 h 280388"/>
                <a:gd name="connsiteX3" fmla="*/ 52311 w 188320"/>
                <a:gd name="connsiteY3" fmla="*/ 131824 h 280388"/>
                <a:gd name="connsiteX4" fmla="*/ 127639 w 188320"/>
                <a:gd name="connsiteY4" fmla="*/ 108807 h 280388"/>
                <a:gd name="connsiteX5" fmla="*/ 104622 w 188320"/>
                <a:gd name="connsiteY5" fmla="*/ 35572 h 280388"/>
                <a:gd name="connsiteX6" fmla="*/ 188320 w 188320"/>
                <a:gd name="connsiteY6" fmla="*/ 0 h 280388"/>
                <a:gd name="connsiteX7" fmla="*/ 188320 w 188320"/>
                <a:gd name="connsiteY7" fmla="*/ 0 h 28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320" h="280388">
                  <a:moveTo>
                    <a:pt x="25109" y="280388"/>
                  </a:moveTo>
                  <a:lnTo>
                    <a:pt x="0" y="202968"/>
                  </a:lnTo>
                  <a:lnTo>
                    <a:pt x="69051" y="186228"/>
                  </a:lnTo>
                  <a:lnTo>
                    <a:pt x="52311" y="131824"/>
                  </a:lnTo>
                  <a:lnTo>
                    <a:pt x="127639" y="108807"/>
                  </a:lnTo>
                  <a:lnTo>
                    <a:pt x="104622" y="35572"/>
                  </a:lnTo>
                  <a:lnTo>
                    <a:pt x="188320" y="0"/>
                  </a:lnTo>
                  <a:lnTo>
                    <a:pt x="188320" y="0"/>
                  </a:lnTo>
                </a:path>
              </a:pathLst>
            </a:custGeom>
            <a:noFill/>
            <a:ln w="38100" cap="flat" cmpd="sng" algn="ctr">
              <a:solidFill>
                <a:srgbClr val="F40A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a typeface="+mn-ea"/>
                <a:cs typeface="+mn-cs"/>
              </a:endParaRPr>
            </a:p>
          </p:txBody>
        </p:sp>
        <p:sp>
          <p:nvSpPr>
            <p:cNvPr id="62" name="Freeform: Shape 61">
              <a:extLst>
                <a:ext uri="{FF2B5EF4-FFF2-40B4-BE49-F238E27FC236}">
                  <a16:creationId xmlns:a16="http://schemas.microsoft.com/office/drawing/2014/main" id="{EEC7799C-7739-9614-BB55-9CB3FDA7776E}"/>
                </a:ext>
              </a:extLst>
            </p:cNvPr>
            <p:cNvSpPr/>
            <p:nvPr/>
          </p:nvSpPr>
          <p:spPr>
            <a:xfrm rot="5778958">
              <a:off x="5380187" y="587396"/>
              <a:ext cx="188320" cy="280388"/>
            </a:xfrm>
            <a:custGeom>
              <a:avLst/>
              <a:gdLst>
                <a:gd name="connsiteX0" fmla="*/ 25109 w 188320"/>
                <a:gd name="connsiteY0" fmla="*/ 280388 h 280388"/>
                <a:gd name="connsiteX1" fmla="*/ 0 w 188320"/>
                <a:gd name="connsiteY1" fmla="*/ 202968 h 280388"/>
                <a:gd name="connsiteX2" fmla="*/ 69051 w 188320"/>
                <a:gd name="connsiteY2" fmla="*/ 186228 h 280388"/>
                <a:gd name="connsiteX3" fmla="*/ 52311 w 188320"/>
                <a:gd name="connsiteY3" fmla="*/ 131824 h 280388"/>
                <a:gd name="connsiteX4" fmla="*/ 127639 w 188320"/>
                <a:gd name="connsiteY4" fmla="*/ 108807 h 280388"/>
                <a:gd name="connsiteX5" fmla="*/ 104622 w 188320"/>
                <a:gd name="connsiteY5" fmla="*/ 35572 h 280388"/>
                <a:gd name="connsiteX6" fmla="*/ 188320 w 188320"/>
                <a:gd name="connsiteY6" fmla="*/ 0 h 280388"/>
                <a:gd name="connsiteX7" fmla="*/ 188320 w 188320"/>
                <a:gd name="connsiteY7" fmla="*/ 0 h 28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320" h="280388">
                  <a:moveTo>
                    <a:pt x="25109" y="280388"/>
                  </a:moveTo>
                  <a:lnTo>
                    <a:pt x="0" y="202968"/>
                  </a:lnTo>
                  <a:lnTo>
                    <a:pt x="69051" y="186228"/>
                  </a:lnTo>
                  <a:lnTo>
                    <a:pt x="52311" y="131824"/>
                  </a:lnTo>
                  <a:lnTo>
                    <a:pt x="127639" y="108807"/>
                  </a:lnTo>
                  <a:lnTo>
                    <a:pt x="104622" y="35572"/>
                  </a:lnTo>
                  <a:lnTo>
                    <a:pt x="188320" y="0"/>
                  </a:lnTo>
                  <a:lnTo>
                    <a:pt x="188320" y="0"/>
                  </a:lnTo>
                </a:path>
              </a:pathLst>
            </a:custGeom>
            <a:noFill/>
            <a:ln w="38100" cap="flat" cmpd="sng" algn="ctr">
              <a:solidFill>
                <a:srgbClr val="F40A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a typeface="+mn-ea"/>
                <a:cs typeface="+mn-cs"/>
              </a:endParaRPr>
            </a:p>
          </p:txBody>
        </p:sp>
      </p:grpSp>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b="1" dirty="0">
                <a:solidFill>
                  <a:srgbClr val="12AFBE"/>
                </a:solidFill>
                <a:latin typeface="MV Boli" panose="02000500030200090000" pitchFamily="2" charset="0"/>
                <a:cs typeface="MV Boli" panose="02000500030200090000" pitchFamily="2" charset="0"/>
              </a:rPr>
              <a:t>STIs</a:t>
            </a:r>
            <a:endParaRPr lang="en-GB" b="1" dirty="0"/>
          </a:p>
        </p:txBody>
      </p:sp>
      <p:graphicFrame>
        <p:nvGraphicFramePr>
          <p:cNvPr id="27" name="Table 27">
            <a:extLst>
              <a:ext uri="{FF2B5EF4-FFF2-40B4-BE49-F238E27FC236}">
                <a16:creationId xmlns:a16="http://schemas.microsoft.com/office/drawing/2014/main" id="{09FC52F6-2F62-BF1E-F064-B3006977DECF}"/>
              </a:ext>
            </a:extLst>
          </p:cNvPr>
          <p:cNvGraphicFramePr>
            <a:graphicFrameLocks noGrp="1"/>
          </p:cNvGraphicFramePr>
          <p:nvPr/>
        </p:nvGraphicFramePr>
        <p:xfrm>
          <a:off x="1760833" y="1596229"/>
          <a:ext cx="8215138" cy="4079240"/>
        </p:xfrm>
        <a:graphic>
          <a:graphicData uri="http://schemas.openxmlformats.org/drawingml/2006/table">
            <a:tbl>
              <a:tblPr firstRow="1" bandRow="1">
                <a:tableStyleId>{5C22544A-7EE6-4342-B048-85BDC9FD1C3A}</a:tableStyleId>
              </a:tblPr>
              <a:tblGrid>
                <a:gridCol w="2051241">
                  <a:extLst>
                    <a:ext uri="{9D8B030D-6E8A-4147-A177-3AD203B41FA5}">
                      <a16:colId xmlns:a16="http://schemas.microsoft.com/office/drawing/2014/main" val="1290249095"/>
                    </a:ext>
                  </a:extLst>
                </a:gridCol>
                <a:gridCol w="6163897">
                  <a:extLst>
                    <a:ext uri="{9D8B030D-6E8A-4147-A177-3AD203B41FA5}">
                      <a16:colId xmlns:a16="http://schemas.microsoft.com/office/drawing/2014/main" val="2289699198"/>
                    </a:ext>
                  </a:extLst>
                </a:gridCol>
              </a:tblGrid>
              <a:tr h="370840">
                <a:tc>
                  <a:txBody>
                    <a:bodyPr/>
                    <a:lstStyle/>
                    <a:p>
                      <a:r>
                        <a:rPr lang="en-GB" dirty="0"/>
                        <a:t>Name</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rgbClr val="EC6513"/>
                    </a:solidFill>
                  </a:tcPr>
                </a:tc>
                <a:tc>
                  <a:txBody>
                    <a:bodyPr/>
                    <a:lstStyle/>
                    <a:p>
                      <a:r>
                        <a:rPr lang="en-GB" dirty="0"/>
                        <a:t>Symptoms</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rgbClr val="EC6513"/>
                    </a:solidFill>
                  </a:tcPr>
                </a:tc>
                <a:extLst>
                  <a:ext uri="{0D108BD9-81ED-4DB2-BD59-A6C34878D82A}">
                    <a16:rowId xmlns:a16="http://schemas.microsoft.com/office/drawing/2014/main" val="1249985084"/>
                  </a:ext>
                </a:extLst>
              </a:tr>
              <a:tr h="370840">
                <a:tc>
                  <a:txBody>
                    <a:bodyPr/>
                    <a:lstStyle/>
                    <a:p>
                      <a:r>
                        <a:rPr lang="en-GB" dirty="0"/>
                        <a:t>Chlamydia</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rgbClr val="CAF5FA"/>
                    </a:solidFill>
                  </a:tcPr>
                </a:tc>
                <a:tc>
                  <a:txBody>
                    <a:bodyPr/>
                    <a:lstStyle/>
                    <a:p>
                      <a:r>
                        <a:rPr lang="en-GB" dirty="0"/>
                        <a:t>None / discharge / dysuria / abdominal pain / vaginal bleeding</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rgbClr val="CAF5FA"/>
                    </a:solidFill>
                  </a:tcPr>
                </a:tc>
                <a:extLst>
                  <a:ext uri="{0D108BD9-81ED-4DB2-BD59-A6C34878D82A}">
                    <a16:rowId xmlns:a16="http://schemas.microsoft.com/office/drawing/2014/main" val="3428567788"/>
                  </a:ext>
                </a:extLst>
              </a:tr>
              <a:tr h="370840">
                <a:tc>
                  <a:txBody>
                    <a:bodyPr/>
                    <a:lstStyle/>
                    <a:p>
                      <a:r>
                        <a:rPr lang="en-GB" dirty="0"/>
                        <a:t>Gonorrhoea</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None / discharge / dysuria / abdominal pain / vaginal bleeding</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chemeClr val="bg1"/>
                    </a:solidFill>
                  </a:tcPr>
                </a:tc>
                <a:extLst>
                  <a:ext uri="{0D108BD9-81ED-4DB2-BD59-A6C34878D82A}">
                    <a16:rowId xmlns:a16="http://schemas.microsoft.com/office/drawing/2014/main" val="1160761620"/>
                  </a:ext>
                </a:extLst>
              </a:tr>
              <a:tr h="370840">
                <a:tc>
                  <a:txBody>
                    <a:bodyPr/>
                    <a:lstStyle/>
                    <a:p>
                      <a:r>
                        <a:rPr lang="en-GB" dirty="0"/>
                        <a:t>Syphilis</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rgbClr val="CAF5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None / ulcer / rash / neurological</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rgbClr val="CAF5FA"/>
                    </a:solidFill>
                  </a:tcPr>
                </a:tc>
                <a:extLst>
                  <a:ext uri="{0D108BD9-81ED-4DB2-BD59-A6C34878D82A}">
                    <a16:rowId xmlns:a16="http://schemas.microsoft.com/office/drawing/2014/main" val="270555619"/>
                  </a:ext>
                </a:extLst>
              </a:tr>
              <a:tr h="370840">
                <a:tc>
                  <a:txBody>
                    <a:bodyPr/>
                    <a:lstStyle/>
                    <a:p>
                      <a:r>
                        <a:rPr lang="en-GB" dirty="0"/>
                        <a:t>HIV</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chemeClr val="bg1"/>
                    </a:solidFill>
                  </a:tcPr>
                </a:tc>
                <a:tc>
                  <a:txBody>
                    <a:bodyPr/>
                    <a:lstStyle/>
                    <a:p>
                      <a:r>
                        <a:rPr lang="en-GB" dirty="0"/>
                        <a:t>None / flu-like / rash / other infections</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chemeClr val="bg1"/>
                    </a:solidFill>
                  </a:tcPr>
                </a:tc>
                <a:extLst>
                  <a:ext uri="{0D108BD9-81ED-4DB2-BD59-A6C34878D82A}">
                    <a16:rowId xmlns:a16="http://schemas.microsoft.com/office/drawing/2014/main" val="1255529415"/>
                  </a:ext>
                </a:extLst>
              </a:tr>
              <a:tr h="370840">
                <a:tc>
                  <a:txBody>
                    <a:bodyPr/>
                    <a:lstStyle/>
                    <a:p>
                      <a:r>
                        <a:rPr lang="en-GB" dirty="0"/>
                        <a:t>Trichomonas</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rgbClr val="CAF5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None / discharge / dysuria / abdominal pain / vaginal bleeding</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rgbClr val="CAF5FA"/>
                    </a:solidFill>
                  </a:tcPr>
                </a:tc>
                <a:extLst>
                  <a:ext uri="{0D108BD9-81ED-4DB2-BD59-A6C34878D82A}">
                    <a16:rowId xmlns:a16="http://schemas.microsoft.com/office/drawing/2014/main" val="3831997743"/>
                  </a:ext>
                </a:extLst>
              </a:tr>
              <a:tr h="370840">
                <a:tc>
                  <a:txBody>
                    <a:bodyPr/>
                    <a:lstStyle/>
                    <a:p>
                      <a:r>
                        <a:rPr lang="en-GB" dirty="0"/>
                        <a:t>Herpes</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chemeClr val="bg1"/>
                    </a:solidFill>
                  </a:tcPr>
                </a:tc>
                <a:tc>
                  <a:txBody>
                    <a:bodyPr/>
                    <a:lstStyle/>
                    <a:p>
                      <a:r>
                        <a:rPr lang="en-GB" dirty="0"/>
                        <a:t>Tingling / blisters / dysuria</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chemeClr val="bg1"/>
                    </a:solidFill>
                  </a:tcPr>
                </a:tc>
                <a:extLst>
                  <a:ext uri="{0D108BD9-81ED-4DB2-BD59-A6C34878D82A}">
                    <a16:rowId xmlns:a16="http://schemas.microsoft.com/office/drawing/2014/main" val="2299626560"/>
                  </a:ext>
                </a:extLst>
              </a:tr>
              <a:tr h="370840">
                <a:tc>
                  <a:txBody>
                    <a:bodyPr/>
                    <a:lstStyle/>
                    <a:p>
                      <a:r>
                        <a:rPr lang="en-GB" dirty="0"/>
                        <a:t>Genital warts (HPV)</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rgbClr val="CAF5FA"/>
                    </a:solidFill>
                  </a:tcPr>
                </a:tc>
                <a:tc>
                  <a:txBody>
                    <a:bodyPr/>
                    <a:lstStyle/>
                    <a:p>
                      <a:r>
                        <a:rPr lang="en-GB" dirty="0"/>
                        <a:t>Painless lumps </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rgbClr val="CAF5FA"/>
                    </a:solidFill>
                  </a:tcPr>
                </a:tc>
                <a:extLst>
                  <a:ext uri="{0D108BD9-81ED-4DB2-BD59-A6C34878D82A}">
                    <a16:rowId xmlns:a16="http://schemas.microsoft.com/office/drawing/2014/main" val="488828726"/>
                  </a:ext>
                </a:extLst>
              </a:tr>
              <a:tr h="370840">
                <a:tc>
                  <a:txBody>
                    <a:bodyPr/>
                    <a:lstStyle/>
                    <a:p>
                      <a:r>
                        <a:rPr lang="en-GB" dirty="0"/>
                        <a:t>Monkeypox</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chemeClr val="bg1"/>
                    </a:solidFill>
                  </a:tcPr>
                </a:tc>
                <a:tc>
                  <a:txBody>
                    <a:bodyPr/>
                    <a:lstStyle/>
                    <a:p>
                      <a:r>
                        <a:rPr lang="en-GB" dirty="0"/>
                        <a:t>Blisters / ulcers / dysuria / rash</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chemeClr val="bg1"/>
                    </a:solidFill>
                  </a:tcPr>
                </a:tc>
                <a:extLst>
                  <a:ext uri="{0D108BD9-81ED-4DB2-BD59-A6C34878D82A}">
                    <a16:rowId xmlns:a16="http://schemas.microsoft.com/office/drawing/2014/main" val="2407702778"/>
                  </a:ext>
                </a:extLst>
              </a:tr>
              <a:tr h="370840">
                <a:tc>
                  <a:txBody>
                    <a:bodyPr/>
                    <a:lstStyle/>
                    <a:p>
                      <a:r>
                        <a:rPr lang="en-GB" dirty="0"/>
                        <a:t>Pubic lice</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rgbClr val="CAF5FA"/>
                    </a:solidFill>
                  </a:tcPr>
                </a:tc>
                <a:tc>
                  <a:txBody>
                    <a:bodyPr/>
                    <a:lstStyle/>
                    <a:p>
                      <a:r>
                        <a:rPr lang="en-GB" dirty="0"/>
                        <a:t>Itch / rash / visible lice/eggs</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solidFill>
                      <a:srgbClr val="CAF5FA"/>
                    </a:solidFill>
                  </a:tcPr>
                </a:tc>
                <a:extLst>
                  <a:ext uri="{0D108BD9-81ED-4DB2-BD59-A6C34878D82A}">
                    <a16:rowId xmlns:a16="http://schemas.microsoft.com/office/drawing/2014/main" val="1870163277"/>
                  </a:ext>
                </a:extLst>
              </a:tr>
              <a:tr h="370840">
                <a:tc>
                  <a:txBody>
                    <a:bodyPr/>
                    <a:lstStyle/>
                    <a:p>
                      <a:r>
                        <a:rPr lang="en-GB" dirty="0"/>
                        <a:t>Hepatitis B / C</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None / flu-like / abdominal pain</a:t>
                      </a:r>
                    </a:p>
                  </a:txBody>
                  <a:tcPr>
                    <a:lnL w="12700" cap="flat" cmpd="sng" algn="ctr">
                      <a:solidFill>
                        <a:srgbClr val="12AFBE"/>
                      </a:solidFill>
                      <a:prstDash val="solid"/>
                      <a:round/>
                      <a:headEnd type="none" w="med" len="med"/>
                      <a:tailEnd type="none" w="med" len="med"/>
                    </a:lnL>
                    <a:lnR w="12700" cap="flat" cmpd="sng" algn="ctr">
                      <a:solidFill>
                        <a:srgbClr val="12AFBE"/>
                      </a:solidFill>
                      <a:prstDash val="solid"/>
                      <a:round/>
                      <a:headEnd type="none" w="med" len="med"/>
                      <a:tailEnd type="none" w="med" len="med"/>
                    </a:lnR>
                    <a:lnT w="12700" cap="flat" cmpd="sng" algn="ctr">
                      <a:solidFill>
                        <a:srgbClr val="12AFBE"/>
                      </a:solidFill>
                      <a:prstDash val="solid"/>
                      <a:round/>
                      <a:headEnd type="none" w="med" len="med"/>
                      <a:tailEnd type="none" w="med" len="med"/>
                    </a:lnT>
                    <a:lnB w="12700" cap="flat" cmpd="sng" algn="ctr">
                      <a:solidFill>
                        <a:srgbClr val="12AFB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923676"/>
                  </a:ext>
                </a:extLst>
              </a:tr>
            </a:tbl>
          </a:graphicData>
        </a:graphic>
      </p:graphicFrame>
      <p:sp>
        <p:nvSpPr>
          <p:cNvPr id="28" name="Left Brace 27">
            <a:extLst>
              <a:ext uri="{FF2B5EF4-FFF2-40B4-BE49-F238E27FC236}">
                <a16:creationId xmlns:a16="http://schemas.microsoft.com/office/drawing/2014/main" id="{F4CBEA00-FB28-7CC8-D372-D3511172A564}"/>
              </a:ext>
            </a:extLst>
          </p:cNvPr>
          <p:cNvSpPr/>
          <p:nvPr/>
        </p:nvSpPr>
        <p:spPr>
          <a:xfrm>
            <a:off x="1355834" y="2012614"/>
            <a:ext cx="360855" cy="1437815"/>
          </a:xfrm>
          <a:prstGeom prst="leftBrace">
            <a:avLst/>
          </a:prstGeom>
          <a:ln w="28575">
            <a:solidFill>
              <a:srgbClr val="EC65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grpSp>
      <p:grpSp>
        <p:nvGrpSpPr>
          <p:cNvPr id="29" name="Group 28">
            <a:extLst>
              <a:ext uri="{FF2B5EF4-FFF2-40B4-BE49-F238E27FC236}">
                <a16:creationId xmlns:a16="http://schemas.microsoft.com/office/drawing/2014/main" id="{04EF8D99-62BA-5DBD-B6BB-612336315821}"/>
              </a:ext>
            </a:extLst>
          </p:cNvPr>
          <p:cNvGrpSpPr/>
          <p:nvPr/>
        </p:nvGrpSpPr>
        <p:grpSpPr>
          <a:xfrm>
            <a:off x="10336332" y="6312102"/>
            <a:ext cx="1544562" cy="513559"/>
            <a:chOff x="2926080" y="2637193"/>
            <a:chExt cx="4762817" cy="1583614"/>
          </a:xfrm>
        </p:grpSpPr>
        <p:pic>
          <p:nvPicPr>
            <p:cNvPr id="32" name="Picture 31" descr="Diagram&#10;&#10;Description automatically generated">
              <a:extLst>
                <a:ext uri="{FF2B5EF4-FFF2-40B4-BE49-F238E27FC236}">
                  <a16:creationId xmlns:a16="http://schemas.microsoft.com/office/drawing/2014/main" id="{152A5376-A431-53CB-6439-3D5892C843B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33" name="Picture 32" descr="Logo&#10;&#10;Description automatically generated">
              <a:extLst>
                <a:ext uri="{FF2B5EF4-FFF2-40B4-BE49-F238E27FC236}">
                  <a16:creationId xmlns:a16="http://schemas.microsoft.com/office/drawing/2014/main" id="{596A589B-5BA2-300A-E2BA-C3865C1AD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36" name="TextBox 35">
            <a:extLst>
              <a:ext uri="{FF2B5EF4-FFF2-40B4-BE49-F238E27FC236}">
                <a16:creationId xmlns:a16="http://schemas.microsoft.com/office/drawing/2014/main" id="{934107F5-21E1-CAC1-C852-CA0E9FF657C3}"/>
              </a:ext>
            </a:extLst>
          </p:cNvPr>
          <p:cNvSpPr txBox="1"/>
          <p:nvPr/>
        </p:nvSpPr>
        <p:spPr>
          <a:xfrm>
            <a:off x="295807" y="2408355"/>
            <a:ext cx="1085746" cy="646331"/>
          </a:xfrm>
          <a:prstGeom prst="rect">
            <a:avLst/>
          </a:prstGeom>
          <a:noFill/>
        </p:spPr>
        <p:txBody>
          <a:bodyPr wrap="none" rtlCol="0">
            <a:spAutoFit/>
          </a:bodyPr>
          <a:lstStyle/>
          <a:p>
            <a:pPr algn="ctr"/>
            <a:r>
              <a:rPr lang="en-GB" dirty="0">
                <a:solidFill>
                  <a:srgbClr val="EC6513"/>
                </a:solidFill>
              </a:rPr>
              <a:t>Routine</a:t>
            </a:r>
          </a:p>
          <a:p>
            <a:pPr algn="ctr"/>
            <a:r>
              <a:rPr lang="en-GB" dirty="0">
                <a:solidFill>
                  <a:srgbClr val="EC6513"/>
                </a:solidFill>
              </a:rPr>
              <a:t>screening</a:t>
            </a:r>
          </a:p>
        </p:txBody>
      </p:sp>
      <p:sp>
        <p:nvSpPr>
          <p:cNvPr id="40" name="Cloud 39">
            <a:extLst>
              <a:ext uri="{FF2B5EF4-FFF2-40B4-BE49-F238E27FC236}">
                <a16:creationId xmlns:a16="http://schemas.microsoft.com/office/drawing/2014/main" id="{F03599C0-72B1-490F-AC5A-E67C91241095}"/>
              </a:ext>
            </a:extLst>
          </p:cNvPr>
          <p:cNvSpPr/>
          <p:nvPr/>
        </p:nvSpPr>
        <p:spPr>
          <a:xfrm rot="942991">
            <a:off x="10510348" y="1830592"/>
            <a:ext cx="1175906" cy="1035653"/>
          </a:xfrm>
          <a:prstGeom prst="cloud">
            <a:avLst/>
          </a:prstGeom>
          <a:solidFill>
            <a:srgbClr val="996600"/>
          </a:solidFill>
          <a:ln w="19050" cap="flat" cmpd="sng" algn="ctr">
            <a:noFill/>
            <a:prstDash val="solid"/>
            <a:miter lim="800000"/>
          </a:ln>
          <a:effectLst>
            <a:innerShdw blurRad="63500" dist="50800" dir="2700000">
              <a:sysClr val="window" lastClr="FFFFFF">
                <a:alpha val="50000"/>
              </a:sys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a typeface="+mn-ea"/>
              <a:cs typeface="+mn-cs"/>
            </a:endParaRPr>
          </a:p>
        </p:txBody>
      </p:sp>
      <p:sp>
        <p:nvSpPr>
          <p:cNvPr id="42" name="Oval 41">
            <a:extLst>
              <a:ext uri="{FF2B5EF4-FFF2-40B4-BE49-F238E27FC236}">
                <a16:creationId xmlns:a16="http://schemas.microsoft.com/office/drawing/2014/main" id="{12B48E62-05AC-6944-523B-CBE0DA71FB00}"/>
              </a:ext>
            </a:extLst>
          </p:cNvPr>
          <p:cNvSpPr/>
          <p:nvPr/>
        </p:nvSpPr>
        <p:spPr>
          <a:xfrm>
            <a:off x="10629136" y="2076594"/>
            <a:ext cx="1004399" cy="973208"/>
          </a:xfrm>
          <a:prstGeom prst="ellipse">
            <a:avLst/>
          </a:prstGeom>
          <a:solidFill>
            <a:srgbClr val="DA8200"/>
          </a:solidFill>
          <a:ln>
            <a:noFill/>
          </a:ln>
          <a:effectLst>
            <a:innerShdw blurRad="63500" dist="50800" dir="27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43" name="Arc 42">
            <a:extLst>
              <a:ext uri="{FF2B5EF4-FFF2-40B4-BE49-F238E27FC236}">
                <a16:creationId xmlns:a16="http://schemas.microsoft.com/office/drawing/2014/main" id="{5D3C3092-3E42-8D97-CC0E-4C43A084FF18}"/>
              </a:ext>
            </a:extLst>
          </p:cNvPr>
          <p:cNvSpPr/>
          <p:nvPr/>
        </p:nvSpPr>
        <p:spPr>
          <a:xfrm rot="19192588">
            <a:off x="10967024" y="2726472"/>
            <a:ext cx="372124" cy="501071"/>
          </a:xfrm>
          <a:prstGeom prst="arc">
            <a:avLst/>
          </a:prstGeom>
          <a:ln w="38100">
            <a:solidFill>
              <a:srgbClr val="8D05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Parallelogram 49">
            <a:extLst>
              <a:ext uri="{FF2B5EF4-FFF2-40B4-BE49-F238E27FC236}">
                <a16:creationId xmlns:a16="http://schemas.microsoft.com/office/drawing/2014/main" id="{B55A1548-BDFB-AB57-14EC-D52DE77A8979}"/>
              </a:ext>
            </a:extLst>
          </p:cNvPr>
          <p:cNvSpPr/>
          <p:nvPr/>
        </p:nvSpPr>
        <p:spPr bwMode="auto">
          <a:xfrm rot="19598603" flipV="1">
            <a:off x="10804945" y="3536957"/>
            <a:ext cx="350792" cy="752281"/>
          </a:xfrm>
          <a:prstGeom prst="parallelogram">
            <a:avLst/>
          </a:prstGeom>
          <a:solidFill>
            <a:srgbClr val="12AFBE"/>
          </a:solidFill>
          <a:ln>
            <a:noFill/>
          </a:ln>
          <a:effectLst>
            <a:outerShdw blurRad="57150" dist="19050" dir="5400000" algn="ctr" rotWithShape="0">
              <a:srgbClr val="000000">
                <a:alpha val="63000"/>
              </a:srgbClr>
            </a:outerShdw>
          </a:effectLst>
        </p:spPr>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61406" rtl="0" eaLnBrk="1" fontAlgn="auto" latinLnBrk="0" hangingPunct="1">
              <a:lnSpc>
                <a:spcPct val="100000"/>
              </a:lnSpc>
              <a:spcBef>
                <a:spcPts val="0"/>
              </a:spcBef>
              <a:spcAft>
                <a:spcPts val="0"/>
              </a:spcAft>
              <a:buClrTx/>
              <a:buSzTx/>
              <a:buFontTx/>
              <a:buNone/>
              <a:tabLst/>
              <a:defRPr/>
            </a:pPr>
            <a:endParaRPr kumimoji="0" lang="en-GB" sz="181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ounded Rectangle 56">
            <a:extLst>
              <a:ext uri="{FF2B5EF4-FFF2-40B4-BE49-F238E27FC236}">
                <a16:creationId xmlns:a16="http://schemas.microsoft.com/office/drawing/2014/main" id="{4D3F5802-6751-C01A-42AC-F3E1DEA1B74E}"/>
              </a:ext>
            </a:extLst>
          </p:cNvPr>
          <p:cNvSpPr/>
          <p:nvPr/>
        </p:nvSpPr>
        <p:spPr bwMode="auto">
          <a:xfrm rot="14541930" flipH="1">
            <a:off x="11106608" y="4105779"/>
            <a:ext cx="280233" cy="282763"/>
          </a:xfrm>
          <a:prstGeom prst="roundRect">
            <a:avLst/>
          </a:prstGeom>
          <a:solidFill>
            <a:srgbClr val="DA8200"/>
          </a:solidFill>
          <a:ln w="12700" cap="flat" cmpd="sng" algn="ctr">
            <a:noFill/>
            <a:prstDash val="solid"/>
            <a:miter lim="800000"/>
          </a:ln>
          <a:effectLst/>
        </p:spPr>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61406" rtl="0" eaLnBrk="1" fontAlgn="auto" latinLnBrk="0" hangingPunct="1">
              <a:lnSpc>
                <a:spcPct val="100000"/>
              </a:lnSpc>
              <a:spcBef>
                <a:spcPts val="0"/>
              </a:spcBef>
              <a:spcAft>
                <a:spcPts val="0"/>
              </a:spcAft>
              <a:buClrTx/>
              <a:buSzTx/>
              <a:buFontTx/>
              <a:buNone/>
              <a:tabLst/>
              <a:defRPr/>
            </a:pPr>
            <a:endParaRPr kumimoji="0" lang="en-GB" sz="181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04CBD367-4316-3D80-38CB-58BFD61BCB48}"/>
              </a:ext>
            </a:extLst>
          </p:cNvPr>
          <p:cNvSpPr txBox="1"/>
          <p:nvPr/>
        </p:nvSpPr>
        <p:spPr>
          <a:xfrm>
            <a:off x="74047" y="6121065"/>
            <a:ext cx="6121570" cy="646331"/>
          </a:xfrm>
          <a:prstGeom prst="rect">
            <a:avLst/>
          </a:prstGeom>
          <a:noFill/>
        </p:spPr>
        <p:txBody>
          <a:bodyPr wrap="square">
            <a:spAutoFit/>
          </a:bodyPr>
          <a:lstStyle/>
          <a:p>
            <a:r>
              <a:rPr lang="en-GB" dirty="0"/>
              <a:t>More info: </a:t>
            </a:r>
          </a:p>
          <a:p>
            <a:r>
              <a:rPr lang="en-GB" dirty="0">
                <a:hlinkClick r:id="rId4"/>
              </a:rPr>
              <a:t>https://www.sexwise.org.uk/</a:t>
            </a:r>
            <a:endParaRPr lang="en-GB" dirty="0"/>
          </a:p>
        </p:txBody>
      </p:sp>
      <p:sp>
        <p:nvSpPr>
          <p:cNvPr id="3" name="TextBox 2">
            <a:extLst>
              <a:ext uri="{FF2B5EF4-FFF2-40B4-BE49-F238E27FC236}">
                <a16:creationId xmlns:a16="http://schemas.microsoft.com/office/drawing/2014/main" id="{73C3DD4C-53B6-D6AC-A49C-2B8FAA0BDFCB}"/>
              </a:ext>
            </a:extLst>
          </p:cNvPr>
          <p:cNvSpPr txBox="1"/>
          <p:nvPr/>
        </p:nvSpPr>
        <p:spPr>
          <a:xfrm>
            <a:off x="8267839" y="409158"/>
            <a:ext cx="3696397" cy="369332"/>
          </a:xfrm>
          <a:prstGeom prst="rect">
            <a:avLst/>
          </a:prstGeom>
          <a:noFill/>
        </p:spPr>
        <p:txBody>
          <a:bodyPr wrap="none" rtlCol="0">
            <a:spAutoFit/>
          </a:bodyPr>
          <a:lstStyle/>
          <a:p>
            <a:r>
              <a:rPr lang="en-GB" dirty="0"/>
              <a:t>What do you test for routinely? (</a:t>
            </a:r>
            <a:r>
              <a:rPr lang="en-GB" dirty="0" err="1"/>
              <a:t>BBV</a:t>
            </a:r>
            <a:r>
              <a:rPr lang="en-GB" dirty="0"/>
              <a:t>)</a:t>
            </a:r>
          </a:p>
        </p:txBody>
      </p:sp>
    </p:spTree>
    <p:extLst>
      <p:ext uri="{BB962C8B-B14F-4D97-AF65-F5344CB8AC3E}">
        <p14:creationId xmlns:p14="http://schemas.microsoft.com/office/powerpoint/2010/main" val="2096902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True or false?</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12" name="Rectangle 11">
            <a:extLst>
              <a:ext uri="{FF2B5EF4-FFF2-40B4-BE49-F238E27FC236}">
                <a16:creationId xmlns:a16="http://schemas.microsoft.com/office/drawing/2014/main" id="{2C6A6B53-CB42-6D7B-4585-877BDF4B9560}"/>
              </a:ext>
            </a:extLst>
          </p:cNvPr>
          <p:cNvSpPr/>
          <p:nvPr/>
        </p:nvSpPr>
        <p:spPr>
          <a:xfrm>
            <a:off x="1720018" y="1724609"/>
            <a:ext cx="8751964"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4. An STI test 1 week after sex with a new partner will accurately tell you if the patient has an STI.</a:t>
            </a:r>
          </a:p>
        </p:txBody>
      </p:sp>
      <p:sp>
        <p:nvSpPr>
          <p:cNvPr id="3" name="TextBox 2">
            <a:extLst>
              <a:ext uri="{FF2B5EF4-FFF2-40B4-BE49-F238E27FC236}">
                <a16:creationId xmlns:a16="http://schemas.microsoft.com/office/drawing/2014/main" id="{8E5BB355-FB34-ACB0-DA4F-40E8648BCD74}"/>
              </a:ext>
            </a:extLst>
          </p:cNvPr>
          <p:cNvSpPr txBox="1"/>
          <p:nvPr/>
        </p:nvSpPr>
        <p:spPr>
          <a:xfrm>
            <a:off x="729125" y="5134078"/>
            <a:ext cx="7479292" cy="1477328"/>
          </a:xfrm>
          <a:prstGeom prst="rect">
            <a:avLst/>
          </a:prstGeom>
          <a:noFill/>
        </p:spPr>
        <p:txBody>
          <a:bodyPr wrap="none" rtlCol="0">
            <a:spAutoFit/>
          </a:bodyPr>
          <a:lstStyle/>
          <a:p>
            <a:pPr marL="285750" indent="-285750">
              <a:buFont typeface="Arial" panose="020B0604020202020204" pitchFamily="34" charset="0"/>
              <a:buChar char="•"/>
            </a:pPr>
            <a:r>
              <a:rPr lang="en-GB" dirty="0"/>
              <a:t>Chlamydia/gonorrhoea: from 2 weeks</a:t>
            </a:r>
          </a:p>
          <a:p>
            <a:pPr marL="285750" indent="-285750">
              <a:buFont typeface="Arial" panose="020B0604020202020204" pitchFamily="34" charset="0"/>
              <a:buChar char="•"/>
            </a:pPr>
            <a:r>
              <a:rPr lang="en-GB" dirty="0"/>
              <a:t>HIV: 45 days</a:t>
            </a:r>
          </a:p>
          <a:p>
            <a:pPr marL="285750" indent="-285750">
              <a:buFont typeface="Arial" panose="020B0604020202020204" pitchFamily="34" charset="0"/>
              <a:buChar char="•"/>
            </a:pPr>
            <a:r>
              <a:rPr lang="en-GB" dirty="0"/>
              <a:t>Syphilis/hepatitis B/C: from 3 months</a:t>
            </a:r>
          </a:p>
          <a:p>
            <a:pPr marL="285750" indent="-285750" algn="ctr">
              <a:buFont typeface="Arial" panose="020B0604020202020204" pitchFamily="34" charset="0"/>
              <a:buChar char="•"/>
            </a:pPr>
            <a:endParaRPr lang="en-GB" dirty="0"/>
          </a:p>
          <a:p>
            <a:pPr algn="ctr"/>
            <a:r>
              <a:rPr lang="en-GB" dirty="0"/>
              <a:t>(If they have been tested since the last partner and no other risks in between)</a:t>
            </a:r>
          </a:p>
        </p:txBody>
      </p:sp>
      <p:sp>
        <p:nvSpPr>
          <p:cNvPr id="11" name="TextBox 10">
            <a:extLst>
              <a:ext uri="{FF2B5EF4-FFF2-40B4-BE49-F238E27FC236}">
                <a16:creationId xmlns:a16="http://schemas.microsoft.com/office/drawing/2014/main" id="{24A43EE2-2201-C666-98F1-9FD57B0F37EB}"/>
              </a:ext>
            </a:extLst>
          </p:cNvPr>
          <p:cNvSpPr txBox="1"/>
          <p:nvPr/>
        </p:nvSpPr>
        <p:spPr>
          <a:xfrm>
            <a:off x="4557053" y="3429000"/>
            <a:ext cx="3077894" cy="1569660"/>
          </a:xfrm>
          <a:prstGeom prst="rect">
            <a:avLst/>
          </a:prstGeom>
          <a:solidFill>
            <a:srgbClr val="EC6513"/>
          </a:solidFill>
        </p:spPr>
        <p:txBody>
          <a:bodyPr wrap="none" rtlCol="0">
            <a:spAutoFit/>
          </a:bodyPr>
          <a:lstStyle/>
          <a:p>
            <a:r>
              <a:rPr lang="en-GB" sz="9600" dirty="0">
                <a:solidFill>
                  <a:srgbClr val="FFFFFF"/>
                </a:solidFill>
              </a:rPr>
              <a:t>FALSE</a:t>
            </a:r>
          </a:p>
        </p:txBody>
      </p:sp>
    </p:spTree>
    <p:extLst>
      <p:ext uri="{BB962C8B-B14F-4D97-AF65-F5344CB8AC3E}">
        <p14:creationId xmlns:p14="http://schemas.microsoft.com/office/powerpoint/2010/main" val="4012004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Contraception</a:t>
            </a:r>
            <a:endParaRPr lang="en-GB" dirty="0"/>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4" name="TextBox 3">
            <a:extLst>
              <a:ext uri="{FF2B5EF4-FFF2-40B4-BE49-F238E27FC236}">
                <a16:creationId xmlns:a16="http://schemas.microsoft.com/office/drawing/2014/main" id="{367E9BDA-08C3-2352-E6D5-D887BD140F9A}"/>
              </a:ext>
            </a:extLst>
          </p:cNvPr>
          <p:cNvSpPr txBox="1"/>
          <p:nvPr/>
        </p:nvSpPr>
        <p:spPr>
          <a:xfrm>
            <a:off x="74047" y="6121065"/>
            <a:ext cx="6121570" cy="646331"/>
          </a:xfrm>
          <a:prstGeom prst="rect">
            <a:avLst/>
          </a:prstGeom>
          <a:noFill/>
        </p:spPr>
        <p:txBody>
          <a:bodyPr wrap="square">
            <a:spAutoFit/>
          </a:bodyPr>
          <a:lstStyle/>
          <a:p>
            <a:r>
              <a:rPr lang="en-GB" dirty="0"/>
              <a:t>More info: </a:t>
            </a:r>
          </a:p>
          <a:p>
            <a:r>
              <a:rPr lang="en-GB" dirty="0">
                <a:hlinkClick r:id="rId4"/>
              </a:rPr>
              <a:t>https://www.contraceptionchoices.org/</a:t>
            </a:r>
            <a:r>
              <a:rPr lang="en-GB" dirty="0"/>
              <a:t> </a:t>
            </a:r>
          </a:p>
        </p:txBody>
      </p:sp>
      <p:sp>
        <p:nvSpPr>
          <p:cNvPr id="3" name="Content Placeholder 2">
            <a:extLst>
              <a:ext uri="{FF2B5EF4-FFF2-40B4-BE49-F238E27FC236}">
                <a16:creationId xmlns:a16="http://schemas.microsoft.com/office/drawing/2014/main" id="{FDD0249A-3C4A-9677-791C-57797BD8BAF3}"/>
              </a:ext>
            </a:extLst>
          </p:cNvPr>
          <p:cNvSpPr>
            <a:spLocks noGrp="1"/>
          </p:cNvSpPr>
          <p:nvPr>
            <p:ph idx="1"/>
          </p:nvPr>
        </p:nvSpPr>
        <p:spPr>
          <a:xfrm>
            <a:off x="1752600" y="1326459"/>
            <a:ext cx="10515600" cy="4765473"/>
          </a:xfrm>
        </p:spPr>
        <p:txBody>
          <a:bodyPr numCol="2">
            <a:noAutofit/>
          </a:bodyPr>
          <a:lstStyle/>
          <a:p>
            <a:pPr marL="514350" indent="-514350">
              <a:buFont typeface="+mj-lt"/>
              <a:buAutoNum type="arabicPeriod"/>
            </a:pPr>
            <a:r>
              <a:rPr lang="en-GB" sz="2400" dirty="0"/>
              <a:t>Contraceptive Injection</a:t>
            </a:r>
          </a:p>
          <a:p>
            <a:pPr marL="514350" indent="-514350">
              <a:buFont typeface="+mj-lt"/>
              <a:buAutoNum type="arabicPeriod"/>
            </a:pPr>
            <a:r>
              <a:rPr lang="en-GB" sz="2400" dirty="0"/>
              <a:t>Implant</a:t>
            </a:r>
          </a:p>
          <a:p>
            <a:pPr marL="514350" indent="-514350">
              <a:buFont typeface="+mj-lt"/>
              <a:buAutoNum type="arabicPeriod"/>
            </a:pPr>
            <a:r>
              <a:rPr lang="en-GB" sz="2400" dirty="0"/>
              <a:t>Intrauterine System (IUS) </a:t>
            </a:r>
            <a:br>
              <a:rPr lang="en-GB" sz="2400" dirty="0"/>
            </a:br>
            <a:r>
              <a:rPr lang="en-GB" sz="2400" dirty="0"/>
              <a:t>‘hormonal coil’</a:t>
            </a:r>
          </a:p>
          <a:p>
            <a:pPr marL="514350" indent="-514350">
              <a:buFont typeface="+mj-lt"/>
              <a:buAutoNum type="arabicPeriod"/>
            </a:pPr>
            <a:r>
              <a:rPr lang="en-GB" sz="2400" dirty="0"/>
              <a:t>Intrauterine Device (IUD) </a:t>
            </a:r>
            <a:br>
              <a:rPr lang="en-GB" sz="2400" dirty="0"/>
            </a:br>
            <a:r>
              <a:rPr lang="en-GB" sz="2400" dirty="0"/>
              <a:t>‘copper coil’</a:t>
            </a:r>
          </a:p>
          <a:p>
            <a:pPr marL="514350" indent="-514350">
              <a:buFont typeface="+mj-lt"/>
              <a:buAutoNum type="arabicPeriod"/>
            </a:pPr>
            <a:r>
              <a:rPr lang="en-GB" sz="2400" dirty="0"/>
              <a:t>Female Sterilisation (tubal occlusion)</a:t>
            </a:r>
          </a:p>
          <a:p>
            <a:pPr marL="514350" indent="-514350">
              <a:buFont typeface="+mj-lt"/>
              <a:buAutoNum type="arabicPeriod"/>
            </a:pPr>
            <a:r>
              <a:rPr lang="en-GB" sz="2400" dirty="0"/>
              <a:t>Male Sterilisation (vasectomy)</a:t>
            </a:r>
          </a:p>
          <a:p>
            <a:pPr marL="514350" indent="-514350">
              <a:buFont typeface="+mj-lt"/>
              <a:buAutoNum type="arabicPeriod"/>
            </a:pPr>
            <a:r>
              <a:rPr lang="en-GB" sz="2400" dirty="0"/>
              <a:t>Combined vaginal Ring</a:t>
            </a:r>
          </a:p>
          <a:p>
            <a:pPr marL="514350" indent="-514350">
              <a:buFont typeface="+mj-lt"/>
              <a:buAutoNum type="arabicPeriod"/>
            </a:pPr>
            <a:r>
              <a:rPr lang="en-GB" sz="2400" dirty="0"/>
              <a:t>Combined Patch</a:t>
            </a:r>
          </a:p>
          <a:p>
            <a:pPr marL="514350" indent="-514350">
              <a:buFont typeface="+mj-lt"/>
              <a:buAutoNum type="arabicPeriod"/>
            </a:pPr>
            <a:r>
              <a:rPr lang="en-GB" sz="2400" dirty="0"/>
              <a:t>Combined Pill (COC / CHC)</a:t>
            </a:r>
          </a:p>
          <a:p>
            <a:pPr marL="514350" indent="-514350">
              <a:buFont typeface="+mj-lt"/>
              <a:buAutoNum type="arabicPeriod"/>
            </a:pPr>
            <a:r>
              <a:rPr lang="en-GB" sz="2400" dirty="0"/>
              <a:t>Progestogen-only Pill</a:t>
            </a:r>
          </a:p>
          <a:p>
            <a:pPr marL="514350" indent="-514350">
              <a:buFont typeface="+mj-lt"/>
              <a:buAutoNum type="arabicPeriod"/>
            </a:pPr>
            <a:r>
              <a:rPr lang="en-GB" sz="2400" dirty="0"/>
              <a:t>External (‘male’) Condom</a:t>
            </a:r>
          </a:p>
          <a:p>
            <a:pPr marL="514350" indent="-514350">
              <a:buFont typeface="+mj-lt"/>
              <a:buAutoNum type="arabicPeriod"/>
            </a:pPr>
            <a:r>
              <a:rPr lang="en-GB" sz="2400" dirty="0"/>
              <a:t>Internal (‘female’) Condom</a:t>
            </a:r>
          </a:p>
          <a:p>
            <a:pPr marL="514350" indent="-514350">
              <a:buFont typeface="+mj-lt"/>
              <a:buAutoNum type="arabicPeriod"/>
            </a:pPr>
            <a:r>
              <a:rPr lang="en-GB" sz="2400" dirty="0"/>
              <a:t>Diaphragm </a:t>
            </a:r>
          </a:p>
          <a:p>
            <a:pPr marL="514350" indent="-514350">
              <a:buFont typeface="+mj-lt"/>
              <a:buAutoNum type="arabicPeriod"/>
            </a:pPr>
            <a:r>
              <a:rPr lang="en-GB" sz="2400" dirty="0"/>
              <a:t>Cervical Cap</a:t>
            </a:r>
          </a:p>
          <a:p>
            <a:pPr marL="514350" indent="-514350">
              <a:buFont typeface="+mj-lt"/>
              <a:buAutoNum type="arabicPeriod"/>
            </a:pPr>
            <a:r>
              <a:rPr lang="en-GB" sz="2400" dirty="0"/>
              <a:t>Sponge</a:t>
            </a:r>
          </a:p>
          <a:p>
            <a:pPr marL="514350" indent="-514350">
              <a:buFont typeface="+mj-lt"/>
              <a:buAutoNum type="arabicPeriod"/>
            </a:pPr>
            <a:r>
              <a:rPr lang="en-GB" sz="2400" dirty="0"/>
              <a:t>Spermicides</a:t>
            </a:r>
          </a:p>
          <a:p>
            <a:pPr marL="514350" indent="-514350">
              <a:buFont typeface="+mj-lt"/>
              <a:buAutoNum type="arabicPeriod"/>
            </a:pPr>
            <a:r>
              <a:rPr lang="en-GB" sz="2400" dirty="0"/>
              <a:t>Natural Family Planning</a:t>
            </a:r>
          </a:p>
          <a:p>
            <a:pPr marL="514350" indent="-514350">
              <a:buFont typeface="+mj-lt"/>
              <a:buAutoNum type="arabicPeriod"/>
            </a:pPr>
            <a:r>
              <a:rPr lang="en-GB" sz="2400" dirty="0"/>
              <a:t>Lactational Amenorrhea Method (LAM)</a:t>
            </a:r>
          </a:p>
        </p:txBody>
      </p:sp>
      <p:sp>
        <p:nvSpPr>
          <p:cNvPr id="11" name="Left Brace 10">
            <a:extLst>
              <a:ext uri="{FF2B5EF4-FFF2-40B4-BE49-F238E27FC236}">
                <a16:creationId xmlns:a16="http://schemas.microsoft.com/office/drawing/2014/main" id="{C09CA9E0-92D0-1ECD-75C8-D62836FE4AC2}"/>
              </a:ext>
            </a:extLst>
          </p:cNvPr>
          <p:cNvSpPr/>
          <p:nvPr/>
        </p:nvSpPr>
        <p:spPr>
          <a:xfrm>
            <a:off x="1391745" y="1719821"/>
            <a:ext cx="360855" cy="2055266"/>
          </a:xfrm>
          <a:prstGeom prst="leftBrace">
            <a:avLst/>
          </a:prstGeom>
          <a:ln w="28575">
            <a:solidFill>
              <a:srgbClr val="EC65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E3841017-6502-EB75-808D-487A182D5BBC}"/>
              </a:ext>
            </a:extLst>
          </p:cNvPr>
          <p:cNvSpPr txBox="1"/>
          <p:nvPr/>
        </p:nvSpPr>
        <p:spPr>
          <a:xfrm>
            <a:off x="-145466" y="1674674"/>
            <a:ext cx="1621293" cy="1754326"/>
          </a:xfrm>
          <a:prstGeom prst="rect">
            <a:avLst/>
          </a:prstGeom>
          <a:noFill/>
        </p:spPr>
        <p:txBody>
          <a:bodyPr wrap="square" rtlCol="0">
            <a:spAutoFit/>
          </a:bodyPr>
          <a:lstStyle/>
          <a:p>
            <a:pPr algn="r"/>
            <a:r>
              <a:rPr lang="en-GB" b="1" dirty="0">
                <a:solidFill>
                  <a:srgbClr val="EC6513"/>
                </a:solidFill>
              </a:rPr>
              <a:t>LARC</a:t>
            </a:r>
          </a:p>
          <a:p>
            <a:pPr algn="r"/>
            <a:r>
              <a:rPr lang="en-GB" dirty="0">
                <a:solidFill>
                  <a:srgbClr val="EC6513"/>
                </a:solidFill>
              </a:rPr>
              <a:t>Long-</a:t>
            </a:r>
          </a:p>
          <a:p>
            <a:pPr algn="r"/>
            <a:r>
              <a:rPr lang="en-GB" dirty="0">
                <a:solidFill>
                  <a:srgbClr val="EC6513"/>
                </a:solidFill>
              </a:rPr>
              <a:t>Acting</a:t>
            </a:r>
          </a:p>
          <a:p>
            <a:pPr algn="r"/>
            <a:r>
              <a:rPr lang="en-GB" dirty="0">
                <a:solidFill>
                  <a:srgbClr val="EC6513"/>
                </a:solidFill>
              </a:rPr>
              <a:t>Reversible</a:t>
            </a:r>
          </a:p>
          <a:p>
            <a:pPr algn="r"/>
            <a:r>
              <a:rPr lang="en-GB" dirty="0">
                <a:solidFill>
                  <a:srgbClr val="EC6513"/>
                </a:solidFill>
              </a:rPr>
              <a:t>Contraception</a:t>
            </a:r>
          </a:p>
          <a:p>
            <a:pPr algn="r"/>
            <a:endParaRPr lang="en-GB" dirty="0">
              <a:solidFill>
                <a:srgbClr val="EC6513"/>
              </a:solidFill>
            </a:endParaRPr>
          </a:p>
        </p:txBody>
      </p:sp>
      <p:grpSp>
        <p:nvGrpSpPr>
          <p:cNvPr id="14" name="Group 13">
            <a:extLst>
              <a:ext uri="{FF2B5EF4-FFF2-40B4-BE49-F238E27FC236}">
                <a16:creationId xmlns:a16="http://schemas.microsoft.com/office/drawing/2014/main" id="{D526B540-B413-9CD5-A4B4-4302581313BF}"/>
              </a:ext>
            </a:extLst>
          </p:cNvPr>
          <p:cNvGrpSpPr/>
          <p:nvPr/>
        </p:nvGrpSpPr>
        <p:grpSpPr>
          <a:xfrm flipH="1">
            <a:off x="5250906" y="6000712"/>
            <a:ext cx="1935276" cy="622780"/>
            <a:chOff x="6895862" y="3856171"/>
            <a:chExt cx="2681456" cy="862903"/>
          </a:xfrm>
        </p:grpSpPr>
        <p:sp>
          <p:nvSpPr>
            <p:cNvPr id="15" name="Rectangle: Rounded Corners 14">
              <a:extLst>
                <a:ext uri="{FF2B5EF4-FFF2-40B4-BE49-F238E27FC236}">
                  <a16:creationId xmlns:a16="http://schemas.microsoft.com/office/drawing/2014/main" id="{FC133A26-DEB2-1371-B89F-601CDB713F79}"/>
                </a:ext>
              </a:extLst>
            </p:cNvPr>
            <p:cNvSpPr/>
            <p:nvPr/>
          </p:nvSpPr>
          <p:spPr>
            <a:xfrm rot="18944025">
              <a:off x="6895862" y="4377977"/>
              <a:ext cx="1072342" cy="124691"/>
            </a:xfrm>
            <a:prstGeom prst="roundRect">
              <a:avLst>
                <a:gd name="adj" fmla="val 50000"/>
              </a:avLst>
            </a:prstGeom>
            <a:solidFill>
              <a:srgbClr val="F5EED9"/>
            </a:solidFill>
            <a:ln w="12700" cap="flat" cmpd="sng" algn="ctr">
              <a:noFill/>
              <a:prstDash val="solid"/>
              <a:miter lim="800000"/>
            </a:ln>
            <a:effectLst>
              <a:innerShdw blurRad="63500" dist="50800" dir="2700000">
                <a:prstClr val="black">
                  <a:alpha val="50000"/>
                </a:prstClr>
              </a:innerShdw>
            </a:effectLst>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grpSp>
          <p:nvGrpSpPr>
            <p:cNvPr id="16" name="Group 15">
              <a:extLst>
                <a:ext uri="{FF2B5EF4-FFF2-40B4-BE49-F238E27FC236}">
                  <a16:creationId xmlns:a16="http://schemas.microsoft.com/office/drawing/2014/main" id="{472362E8-0C6C-9251-0C4A-9C7FFC3020C5}"/>
                </a:ext>
              </a:extLst>
            </p:cNvPr>
            <p:cNvGrpSpPr/>
            <p:nvPr/>
          </p:nvGrpSpPr>
          <p:grpSpPr>
            <a:xfrm>
              <a:off x="8066405" y="4149597"/>
              <a:ext cx="963777" cy="536441"/>
              <a:chOff x="2798003" y="3251294"/>
              <a:chExt cx="1285036" cy="715255"/>
            </a:xfrm>
          </p:grpSpPr>
          <p:sp>
            <p:nvSpPr>
              <p:cNvPr id="25" name="Oval 24">
                <a:extLst>
                  <a:ext uri="{FF2B5EF4-FFF2-40B4-BE49-F238E27FC236}">
                    <a16:creationId xmlns:a16="http://schemas.microsoft.com/office/drawing/2014/main" id="{D2F905A3-888A-C450-255A-07B0BC586AB8}"/>
                  </a:ext>
                </a:extLst>
              </p:cNvPr>
              <p:cNvSpPr/>
              <p:nvPr/>
            </p:nvSpPr>
            <p:spPr>
              <a:xfrm rot="21280201">
                <a:off x="2798003" y="3251294"/>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26" name="Oval 25">
                <a:extLst>
                  <a:ext uri="{FF2B5EF4-FFF2-40B4-BE49-F238E27FC236}">
                    <a16:creationId xmlns:a16="http://schemas.microsoft.com/office/drawing/2014/main" id="{CF7FE0B9-1C84-A35E-FF87-D661A359354E}"/>
                  </a:ext>
                </a:extLst>
              </p:cNvPr>
              <p:cNvSpPr/>
              <p:nvPr/>
            </p:nvSpPr>
            <p:spPr>
              <a:xfrm rot="21280201">
                <a:off x="3068118" y="3258054"/>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27" name="Oval 26">
                <a:extLst>
                  <a:ext uri="{FF2B5EF4-FFF2-40B4-BE49-F238E27FC236}">
                    <a16:creationId xmlns:a16="http://schemas.microsoft.com/office/drawing/2014/main" id="{F22539FA-2E40-6043-0802-355030925514}"/>
                  </a:ext>
                </a:extLst>
              </p:cNvPr>
              <p:cNvSpPr/>
              <p:nvPr/>
            </p:nvSpPr>
            <p:spPr>
              <a:xfrm rot="21280201">
                <a:off x="3334158" y="3261965"/>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28" name="Oval 27">
                <a:extLst>
                  <a:ext uri="{FF2B5EF4-FFF2-40B4-BE49-F238E27FC236}">
                    <a16:creationId xmlns:a16="http://schemas.microsoft.com/office/drawing/2014/main" id="{1592F91C-25DC-9F96-2B2A-4DEA520CE1CD}"/>
                  </a:ext>
                </a:extLst>
              </p:cNvPr>
              <p:cNvSpPr/>
              <p:nvPr/>
            </p:nvSpPr>
            <p:spPr>
              <a:xfrm rot="21280201">
                <a:off x="3597335" y="3261965"/>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29" name="Oval 28">
                <a:extLst>
                  <a:ext uri="{FF2B5EF4-FFF2-40B4-BE49-F238E27FC236}">
                    <a16:creationId xmlns:a16="http://schemas.microsoft.com/office/drawing/2014/main" id="{4B632F12-B578-3AD0-C27A-3ADE4F147602}"/>
                  </a:ext>
                </a:extLst>
              </p:cNvPr>
              <p:cNvSpPr/>
              <p:nvPr/>
            </p:nvSpPr>
            <p:spPr>
              <a:xfrm rot="21280201">
                <a:off x="3859725" y="3261966"/>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30" name="Oval 29">
                <a:extLst>
                  <a:ext uri="{FF2B5EF4-FFF2-40B4-BE49-F238E27FC236}">
                    <a16:creationId xmlns:a16="http://schemas.microsoft.com/office/drawing/2014/main" id="{1179FA3C-577F-8277-60CA-19F1A831127D}"/>
                  </a:ext>
                </a:extLst>
              </p:cNvPr>
              <p:cNvSpPr/>
              <p:nvPr/>
            </p:nvSpPr>
            <p:spPr>
              <a:xfrm rot="21280201">
                <a:off x="2804941" y="3510210"/>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31" name="Oval 30">
                <a:extLst>
                  <a:ext uri="{FF2B5EF4-FFF2-40B4-BE49-F238E27FC236}">
                    <a16:creationId xmlns:a16="http://schemas.microsoft.com/office/drawing/2014/main" id="{21B5D753-4E9B-A327-0296-A91833CB25C8}"/>
                  </a:ext>
                </a:extLst>
              </p:cNvPr>
              <p:cNvSpPr/>
              <p:nvPr/>
            </p:nvSpPr>
            <p:spPr>
              <a:xfrm rot="21280201">
                <a:off x="3075056" y="3516970"/>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32" name="Oval 31">
                <a:extLst>
                  <a:ext uri="{FF2B5EF4-FFF2-40B4-BE49-F238E27FC236}">
                    <a16:creationId xmlns:a16="http://schemas.microsoft.com/office/drawing/2014/main" id="{24F20F5E-F0C4-D6E9-15F8-612DBC58CA2B}"/>
                  </a:ext>
                </a:extLst>
              </p:cNvPr>
              <p:cNvSpPr/>
              <p:nvPr/>
            </p:nvSpPr>
            <p:spPr>
              <a:xfrm rot="21280201">
                <a:off x="3341096" y="3520881"/>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33" name="Oval 32">
                <a:extLst>
                  <a:ext uri="{FF2B5EF4-FFF2-40B4-BE49-F238E27FC236}">
                    <a16:creationId xmlns:a16="http://schemas.microsoft.com/office/drawing/2014/main" id="{7B12060A-B85F-B92F-A8D7-C85238EF1CC6}"/>
                  </a:ext>
                </a:extLst>
              </p:cNvPr>
              <p:cNvSpPr/>
              <p:nvPr/>
            </p:nvSpPr>
            <p:spPr>
              <a:xfrm rot="21280201">
                <a:off x="3604273" y="3520881"/>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34" name="Oval 33">
                <a:extLst>
                  <a:ext uri="{FF2B5EF4-FFF2-40B4-BE49-F238E27FC236}">
                    <a16:creationId xmlns:a16="http://schemas.microsoft.com/office/drawing/2014/main" id="{DEA54AC4-E711-CD1D-4C24-93C7A2255FC8}"/>
                  </a:ext>
                </a:extLst>
              </p:cNvPr>
              <p:cNvSpPr/>
              <p:nvPr/>
            </p:nvSpPr>
            <p:spPr>
              <a:xfrm rot="21280201">
                <a:off x="3866663" y="3520882"/>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35" name="Oval 34">
                <a:extLst>
                  <a:ext uri="{FF2B5EF4-FFF2-40B4-BE49-F238E27FC236}">
                    <a16:creationId xmlns:a16="http://schemas.microsoft.com/office/drawing/2014/main" id="{8085BB5F-8B74-F4E9-E8F5-33165567FF3B}"/>
                  </a:ext>
                </a:extLst>
              </p:cNvPr>
              <p:cNvSpPr/>
              <p:nvPr/>
            </p:nvSpPr>
            <p:spPr>
              <a:xfrm rot="21280201">
                <a:off x="2804941" y="3740673"/>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36" name="Oval 35">
                <a:extLst>
                  <a:ext uri="{FF2B5EF4-FFF2-40B4-BE49-F238E27FC236}">
                    <a16:creationId xmlns:a16="http://schemas.microsoft.com/office/drawing/2014/main" id="{A3EB3025-6ECA-6F1B-F613-332B44DE4D4C}"/>
                  </a:ext>
                </a:extLst>
              </p:cNvPr>
              <p:cNvSpPr/>
              <p:nvPr/>
            </p:nvSpPr>
            <p:spPr>
              <a:xfrm rot="21280201">
                <a:off x="3075056" y="3747433"/>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37" name="Oval 36">
                <a:extLst>
                  <a:ext uri="{FF2B5EF4-FFF2-40B4-BE49-F238E27FC236}">
                    <a16:creationId xmlns:a16="http://schemas.microsoft.com/office/drawing/2014/main" id="{6B9D02DC-DD2D-D03F-9A03-B723FF881BBF}"/>
                  </a:ext>
                </a:extLst>
              </p:cNvPr>
              <p:cNvSpPr/>
              <p:nvPr/>
            </p:nvSpPr>
            <p:spPr>
              <a:xfrm rot="21280201">
                <a:off x="3341096" y="3751344"/>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38" name="Oval 37">
                <a:extLst>
                  <a:ext uri="{FF2B5EF4-FFF2-40B4-BE49-F238E27FC236}">
                    <a16:creationId xmlns:a16="http://schemas.microsoft.com/office/drawing/2014/main" id="{2B3BB2D8-5B97-064F-045A-56DBDCBD667F}"/>
                  </a:ext>
                </a:extLst>
              </p:cNvPr>
              <p:cNvSpPr/>
              <p:nvPr/>
            </p:nvSpPr>
            <p:spPr>
              <a:xfrm rot="21280201">
                <a:off x="3604273" y="3751344"/>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39" name="Oval 38">
                <a:extLst>
                  <a:ext uri="{FF2B5EF4-FFF2-40B4-BE49-F238E27FC236}">
                    <a16:creationId xmlns:a16="http://schemas.microsoft.com/office/drawing/2014/main" id="{D7B0D5BB-DEC4-20C3-FF44-01F4F3474259}"/>
                  </a:ext>
                </a:extLst>
              </p:cNvPr>
              <p:cNvSpPr/>
              <p:nvPr/>
            </p:nvSpPr>
            <p:spPr>
              <a:xfrm rot="21280201">
                <a:off x="3866663" y="3751345"/>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grpSp>
        <p:grpSp>
          <p:nvGrpSpPr>
            <p:cNvPr id="17" name="Group 16">
              <a:extLst>
                <a:ext uri="{FF2B5EF4-FFF2-40B4-BE49-F238E27FC236}">
                  <a16:creationId xmlns:a16="http://schemas.microsoft.com/office/drawing/2014/main" id="{9E390322-5C20-49DB-1BFA-01D1A8F18D15}"/>
                </a:ext>
              </a:extLst>
            </p:cNvPr>
            <p:cNvGrpSpPr/>
            <p:nvPr/>
          </p:nvGrpSpPr>
          <p:grpSpPr>
            <a:xfrm rot="19681152">
              <a:off x="7533569" y="3856171"/>
              <a:ext cx="213963" cy="862903"/>
              <a:chOff x="5499217" y="2185516"/>
              <a:chExt cx="285284" cy="1150537"/>
            </a:xfrm>
            <a:solidFill>
              <a:sysClr val="window" lastClr="FFFFFF">
                <a:lumMod val="75000"/>
              </a:sysClr>
            </a:solidFill>
            <a:effectLst>
              <a:outerShdw blurRad="50800" dist="38100" dir="10800000" algn="r" rotWithShape="0">
                <a:prstClr val="black">
                  <a:alpha val="40000"/>
                </a:prstClr>
              </a:outerShdw>
            </a:effectLst>
          </p:grpSpPr>
          <p:sp>
            <p:nvSpPr>
              <p:cNvPr id="20" name="Rectangle 19">
                <a:extLst>
                  <a:ext uri="{FF2B5EF4-FFF2-40B4-BE49-F238E27FC236}">
                    <a16:creationId xmlns:a16="http://schemas.microsoft.com/office/drawing/2014/main" id="{EC7A8763-91AE-877B-7690-720FEE865175}"/>
                  </a:ext>
                </a:extLst>
              </p:cNvPr>
              <p:cNvSpPr/>
              <p:nvPr/>
            </p:nvSpPr>
            <p:spPr>
              <a:xfrm>
                <a:off x="5556738" y="2517112"/>
                <a:ext cx="150726" cy="285284"/>
              </a:xfrm>
              <a:prstGeom prst="rect">
                <a:avLst/>
              </a:prstGeom>
              <a:grpFill/>
              <a:ln w="12700" cap="flat" cmpd="sng" algn="ctr">
                <a:solidFill>
                  <a:sysClr val="window" lastClr="FFFFFF">
                    <a:lumMod val="75000"/>
                  </a:sysClr>
                </a:solidFill>
                <a:prstDash val="solid"/>
                <a:miter lim="800000"/>
              </a:ln>
              <a:effectLst/>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cxnSp>
            <p:nvCxnSpPr>
              <p:cNvPr id="21" name="Straight Connector 20">
                <a:extLst>
                  <a:ext uri="{FF2B5EF4-FFF2-40B4-BE49-F238E27FC236}">
                    <a16:creationId xmlns:a16="http://schemas.microsoft.com/office/drawing/2014/main" id="{D30528CE-D02D-ECB0-CD75-E94D32130D70}"/>
                  </a:ext>
                </a:extLst>
              </p:cNvPr>
              <p:cNvCxnSpPr>
                <a:cxnSpLocks/>
                <a:stCxn id="20" idx="0"/>
              </p:cNvCxnSpPr>
              <p:nvPr/>
            </p:nvCxnSpPr>
            <p:spPr>
              <a:xfrm flipH="1" flipV="1">
                <a:off x="5627077" y="2185516"/>
                <a:ext cx="5024" cy="331596"/>
              </a:xfrm>
              <a:prstGeom prst="line">
                <a:avLst/>
              </a:prstGeom>
              <a:grpFill/>
              <a:ln w="6350" cap="flat" cmpd="sng" algn="ctr">
                <a:solidFill>
                  <a:sysClr val="window" lastClr="FFFFFF">
                    <a:lumMod val="75000"/>
                  </a:sysClr>
                </a:solidFill>
                <a:prstDash val="solid"/>
                <a:miter lim="800000"/>
              </a:ln>
              <a:effectLst/>
            </p:spPr>
          </p:cxnSp>
          <p:sp>
            <p:nvSpPr>
              <p:cNvPr id="22" name="Rectangle 21">
                <a:extLst>
                  <a:ext uri="{FF2B5EF4-FFF2-40B4-BE49-F238E27FC236}">
                    <a16:creationId xmlns:a16="http://schemas.microsoft.com/office/drawing/2014/main" id="{DAF03214-21FD-AA13-01EA-CF2BDB13245C}"/>
                  </a:ext>
                </a:extLst>
              </p:cNvPr>
              <p:cNvSpPr/>
              <p:nvPr/>
            </p:nvSpPr>
            <p:spPr>
              <a:xfrm>
                <a:off x="5529216" y="2741469"/>
                <a:ext cx="208394" cy="418611"/>
              </a:xfrm>
              <a:prstGeom prst="rect">
                <a:avLst/>
              </a:prstGeom>
              <a:grpFill/>
              <a:ln w="12700" cap="flat" cmpd="sng" algn="ctr">
                <a:solidFill>
                  <a:sysClr val="window" lastClr="FFFFFF">
                    <a:lumMod val="75000"/>
                  </a:sysClr>
                </a:solidFill>
                <a:prstDash val="solid"/>
                <a:miter lim="800000"/>
              </a:ln>
              <a:effectLst/>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23" name="Rectangle 22">
                <a:extLst>
                  <a:ext uri="{FF2B5EF4-FFF2-40B4-BE49-F238E27FC236}">
                    <a16:creationId xmlns:a16="http://schemas.microsoft.com/office/drawing/2014/main" id="{E155ABD2-4055-E17B-2A91-27855F8BA78C}"/>
                  </a:ext>
                </a:extLst>
              </p:cNvPr>
              <p:cNvSpPr/>
              <p:nvPr/>
            </p:nvSpPr>
            <p:spPr>
              <a:xfrm>
                <a:off x="5561741" y="2991350"/>
                <a:ext cx="150726" cy="285284"/>
              </a:xfrm>
              <a:prstGeom prst="rect">
                <a:avLst/>
              </a:prstGeom>
              <a:grpFill/>
              <a:ln w="12700" cap="flat" cmpd="sng" algn="ctr">
                <a:solidFill>
                  <a:sysClr val="window" lastClr="FFFFFF">
                    <a:lumMod val="75000"/>
                  </a:sysClr>
                </a:solidFill>
                <a:prstDash val="solid"/>
                <a:miter lim="800000"/>
              </a:ln>
              <a:effectLst/>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24" name="Rectangle 23">
                <a:extLst>
                  <a:ext uri="{FF2B5EF4-FFF2-40B4-BE49-F238E27FC236}">
                    <a16:creationId xmlns:a16="http://schemas.microsoft.com/office/drawing/2014/main" id="{6BE9BC2D-C171-A2B1-0A5A-8B1159E2FE5B}"/>
                  </a:ext>
                </a:extLst>
              </p:cNvPr>
              <p:cNvSpPr/>
              <p:nvPr/>
            </p:nvSpPr>
            <p:spPr>
              <a:xfrm rot="5400000">
                <a:off x="5590584" y="3142136"/>
                <a:ext cx="102550" cy="285284"/>
              </a:xfrm>
              <a:prstGeom prst="rect">
                <a:avLst/>
              </a:prstGeom>
              <a:grpFill/>
              <a:ln w="12700" cap="flat" cmpd="sng" algn="ctr">
                <a:solidFill>
                  <a:sysClr val="window" lastClr="FFFFFF">
                    <a:lumMod val="75000"/>
                  </a:sysClr>
                </a:solidFill>
                <a:prstDash val="solid"/>
                <a:miter lim="800000"/>
              </a:ln>
              <a:effectLst/>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grpSp>
        <p:sp>
          <p:nvSpPr>
            <p:cNvPr id="18" name="Rectangle: Rounded Corners 17">
              <a:extLst>
                <a:ext uri="{FF2B5EF4-FFF2-40B4-BE49-F238E27FC236}">
                  <a16:creationId xmlns:a16="http://schemas.microsoft.com/office/drawing/2014/main" id="{78851DCD-892A-D42E-C648-40BC05CDEE5D}"/>
                </a:ext>
              </a:extLst>
            </p:cNvPr>
            <p:cNvSpPr/>
            <p:nvPr/>
          </p:nvSpPr>
          <p:spPr>
            <a:xfrm>
              <a:off x="9279801" y="4369382"/>
              <a:ext cx="297517" cy="318627"/>
            </a:xfrm>
            <a:prstGeom prst="roundRect">
              <a:avLst/>
            </a:prstGeom>
            <a:solidFill>
              <a:srgbClr val="C7A6CF">
                <a:lumMod val="20000"/>
                <a:lumOff val="80000"/>
              </a:srgbClr>
            </a:solidFill>
            <a:ln w="12700" cap="flat" cmpd="sng" algn="ctr">
              <a:noFill/>
              <a:prstDash val="solid"/>
              <a:miter lim="800000"/>
            </a:ln>
            <a:effectLst>
              <a:innerShdw blurRad="114300">
                <a:srgbClr val="C7A6CF">
                  <a:lumMod val="75000"/>
                </a:srgbClr>
              </a:innerShdw>
            </a:effectLst>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19" name="Oval 18">
              <a:extLst>
                <a:ext uri="{FF2B5EF4-FFF2-40B4-BE49-F238E27FC236}">
                  <a16:creationId xmlns:a16="http://schemas.microsoft.com/office/drawing/2014/main" id="{1395D2ED-8ED1-1454-8800-5E7F3F881D1B}"/>
                </a:ext>
              </a:extLst>
            </p:cNvPr>
            <p:cNvSpPr/>
            <p:nvPr/>
          </p:nvSpPr>
          <p:spPr>
            <a:xfrm>
              <a:off x="9110885" y="4226636"/>
              <a:ext cx="294962" cy="294962"/>
            </a:xfrm>
            <a:prstGeom prst="ellipse">
              <a:avLst/>
            </a:prstGeom>
            <a:noFill/>
            <a:ln w="38100" cap="flat" cmpd="sng" algn="ctr">
              <a:solidFill>
                <a:srgbClr val="F5EED9"/>
              </a:solidFill>
              <a:prstDash val="solid"/>
              <a:miter lim="800000"/>
            </a:ln>
            <a:effectLst>
              <a:innerShdw blurRad="63500" dist="50800" dir="2700000">
                <a:prstClr val="black">
                  <a:alpha val="50000"/>
                </a:prstClr>
              </a:innerShdw>
            </a:effectLst>
            <a:scene3d>
              <a:camera prst="orthographicFront"/>
              <a:lightRig rig="threePt" dir="t"/>
            </a:scene3d>
            <a:sp3d>
              <a:bevel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Gill Sans MT" panose="020B0502020104020203" pitchFamily="34" charset="0"/>
              </a:endParaRPr>
            </a:p>
          </p:txBody>
        </p:sp>
      </p:grpSp>
      <p:sp>
        <p:nvSpPr>
          <p:cNvPr id="40" name="TextBox 39">
            <a:extLst>
              <a:ext uri="{FF2B5EF4-FFF2-40B4-BE49-F238E27FC236}">
                <a16:creationId xmlns:a16="http://schemas.microsoft.com/office/drawing/2014/main" id="{B3A4E912-EAB4-F7D8-5D24-6DFDB72B2AA0}"/>
              </a:ext>
            </a:extLst>
          </p:cNvPr>
          <p:cNvSpPr txBox="1"/>
          <p:nvPr/>
        </p:nvSpPr>
        <p:spPr>
          <a:xfrm>
            <a:off x="7440125" y="5719749"/>
            <a:ext cx="3215945" cy="923330"/>
          </a:xfrm>
          <a:prstGeom prst="rect">
            <a:avLst/>
          </a:prstGeom>
          <a:noFill/>
        </p:spPr>
        <p:txBody>
          <a:bodyPr wrap="none" rtlCol="0">
            <a:spAutoFit/>
          </a:bodyPr>
          <a:lstStyle/>
          <a:p>
            <a:pPr marL="285750" indent="-285750">
              <a:buFontTx/>
              <a:buChar char="-"/>
            </a:pPr>
            <a:r>
              <a:rPr lang="en-GB" dirty="0"/>
              <a:t>Less than 6 months postnatal</a:t>
            </a:r>
          </a:p>
          <a:p>
            <a:pPr marL="285750" indent="-285750">
              <a:buFontTx/>
              <a:buChar char="-"/>
            </a:pPr>
            <a:r>
              <a:rPr lang="en-GB" dirty="0"/>
              <a:t>NO periods</a:t>
            </a:r>
          </a:p>
          <a:p>
            <a:pPr marL="285750" indent="-285750">
              <a:buFontTx/>
              <a:buChar char="-"/>
            </a:pPr>
            <a:r>
              <a:rPr lang="en-GB" dirty="0"/>
              <a:t>Full-time breastfeeding</a:t>
            </a:r>
          </a:p>
        </p:txBody>
      </p:sp>
    </p:spTree>
    <p:extLst>
      <p:ext uri="{BB962C8B-B14F-4D97-AF65-F5344CB8AC3E}">
        <p14:creationId xmlns:p14="http://schemas.microsoft.com/office/powerpoint/2010/main" val="2224096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pic>
        <p:nvPicPr>
          <p:cNvPr id="20" name="Picture 5">
            <a:extLst>
              <a:ext uri="{FF2B5EF4-FFF2-40B4-BE49-F238E27FC236}">
                <a16:creationId xmlns:a16="http://schemas.microsoft.com/office/drawing/2014/main" id="{838C2119-0404-7315-4631-EE807AA38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68" y="97631"/>
            <a:ext cx="8991600" cy="666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637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Emergency contraception</a:t>
            </a:r>
            <a:endParaRPr lang="en-GB" dirty="0"/>
          </a:p>
        </p:txBody>
      </p:sp>
      <p:sp>
        <p:nvSpPr>
          <p:cNvPr id="3" name="Content Placeholder 2">
            <a:extLst>
              <a:ext uri="{FF2B5EF4-FFF2-40B4-BE49-F238E27FC236}">
                <a16:creationId xmlns:a16="http://schemas.microsoft.com/office/drawing/2014/main" id="{FDD0249A-3C4A-9677-791C-57797BD8BAF3}"/>
              </a:ext>
            </a:extLst>
          </p:cNvPr>
          <p:cNvSpPr>
            <a:spLocks noGrp="1"/>
          </p:cNvSpPr>
          <p:nvPr>
            <p:ph idx="1"/>
          </p:nvPr>
        </p:nvSpPr>
        <p:spPr/>
        <p:txBody>
          <a:bodyPr numCol="2"/>
          <a:lstStyle/>
          <a:p>
            <a:pPr marL="0" indent="0" algn="ctr">
              <a:buNone/>
            </a:pPr>
            <a:r>
              <a:rPr lang="en-GB" b="1" dirty="0">
                <a:solidFill>
                  <a:srgbClr val="EC6513"/>
                </a:solidFill>
              </a:rPr>
              <a:t>IUD (copper coil) </a:t>
            </a:r>
          </a:p>
          <a:p>
            <a:r>
              <a:rPr lang="en-GB" dirty="0"/>
              <a:t>Up to 5 days after sex or up to 5 days after earliest predicted ovulation</a:t>
            </a:r>
          </a:p>
          <a:p>
            <a:r>
              <a:rPr lang="en-GB" dirty="0"/>
              <a:t>Camberwell Sexual health clinic</a:t>
            </a:r>
          </a:p>
          <a:p>
            <a:r>
              <a:rPr lang="en-GB" dirty="0"/>
              <a:t>Most effective</a:t>
            </a:r>
          </a:p>
          <a:p>
            <a:r>
              <a:rPr lang="en-GB" dirty="0"/>
              <a:t>Can use as ongoing contraception</a:t>
            </a:r>
          </a:p>
          <a:p>
            <a:pPr marL="0" indent="0">
              <a:buNone/>
            </a:pPr>
            <a:endParaRPr lang="en-GB" dirty="0"/>
          </a:p>
          <a:p>
            <a:pPr marL="0" indent="0">
              <a:buNone/>
            </a:pPr>
            <a:endParaRPr lang="en-GB" dirty="0"/>
          </a:p>
          <a:p>
            <a:pPr marL="0" indent="0" algn="ctr">
              <a:buNone/>
            </a:pPr>
            <a:r>
              <a:rPr lang="en-GB" b="1" dirty="0">
                <a:solidFill>
                  <a:srgbClr val="12AFBE"/>
                </a:solidFill>
              </a:rPr>
              <a:t>Emergency Contraceptive Pill</a:t>
            </a:r>
          </a:p>
          <a:p>
            <a:r>
              <a:rPr lang="en-GB" dirty="0"/>
              <a:t>Up to 3 days or 5 days after sex (if no contraindication) </a:t>
            </a:r>
          </a:p>
          <a:p>
            <a:r>
              <a:rPr lang="en-GB" dirty="0"/>
              <a:t>Liaise with Bethlem Pharmacy</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grpSp>
        <p:nvGrpSpPr>
          <p:cNvPr id="4" name="Group 3">
            <a:extLst>
              <a:ext uri="{FF2B5EF4-FFF2-40B4-BE49-F238E27FC236}">
                <a16:creationId xmlns:a16="http://schemas.microsoft.com/office/drawing/2014/main" id="{B934347A-C961-0F2A-B289-A2D74AE019AA}"/>
              </a:ext>
            </a:extLst>
          </p:cNvPr>
          <p:cNvGrpSpPr/>
          <p:nvPr/>
        </p:nvGrpSpPr>
        <p:grpSpPr>
          <a:xfrm>
            <a:off x="2592881" y="5237263"/>
            <a:ext cx="1868654" cy="1255612"/>
            <a:chOff x="5964478" y="231903"/>
            <a:chExt cx="2688771" cy="1962233"/>
          </a:xfrm>
        </p:grpSpPr>
        <p:grpSp>
          <p:nvGrpSpPr>
            <p:cNvPr id="11" name="Group 10">
              <a:extLst>
                <a:ext uri="{FF2B5EF4-FFF2-40B4-BE49-F238E27FC236}">
                  <a16:creationId xmlns:a16="http://schemas.microsoft.com/office/drawing/2014/main" id="{E1388A0C-C2BD-45D5-4E65-D951BE164D49}"/>
                </a:ext>
              </a:extLst>
            </p:cNvPr>
            <p:cNvGrpSpPr/>
            <p:nvPr/>
          </p:nvGrpSpPr>
          <p:grpSpPr>
            <a:xfrm>
              <a:off x="5964478" y="231903"/>
              <a:ext cx="2688771" cy="1859468"/>
              <a:chOff x="4293327" y="501986"/>
              <a:chExt cx="2688771" cy="1859468"/>
            </a:xfrm>
            <a:effectLst>
              <a:outerShdw blurRad="63500" sx="102000" sy="102000" algn="ctr" rotWithShape="0">
                <a:prstClr val="black">
                  <a:alpha val="40000"/>
                </a:prstClr>
              </a:outerShdw>
            </a:effectLst>
          </p:grpSpPr>
          <p:sp>
            <p:nvSpPr>
              <p:cNvPr id="20" name="Freeform: Shape 19">
                <a:extLst>
                  <a:ext uri="{FF2B5EF4-FFF2-40B4-BE49-F238E27FC236}">
                    <a16:creationId xmlns:a16="http://schemas.microsoft.com/office/drawing/2014/main" id="{E7436172-5902-26AF-3B57-6BA1399D9F40}"/>
                  </a:ext>
                </a:extLst>
              </p:cNvPr>
              <p:cNvSpPr/>
              <p:nvPr/>
            </p:nvSpPr>
            <p:spPr>
              <a:xfrm rot="20841010">
                <a:off x="5398226" y="501986"/>
                <a:ext cx="1583872" cy="1858837"/>
              </a:xfrm>
              <a:custGeom>
                <a:avLst/>
                <a:gdLst>
                  <a:gd name="connsiteX0" fmla="*/ 401683 w 1583872"/>
                  <a:gd name="connsiteY0" fmla="*/ 0 h 1858837"/>
                  <a:gd name="connsiteX1" fmla="*/ 401683 w 1583872"/>
                  <a:gd name="connsiteY1" fmla="*/ 0 h 1858837"/>
                  <a:gd name="connsiteX2" fmla="*/ 431075 w 1583872"/>
                  <a:gd name="connsiteY2" fmla="*/ 3266 h 1858837"/>
                  <a:gd name="connsiteX3" fmla="*/ 450669 w 1583872"/>
                  <a:gd name="connsiteY3" fmla="*/ 9797 h 1858837"/>
                  <a:gd name="connsiteX4" fmla="*/ 466998 w 1583872"/>
                  <a:gd name="connsiteY4" fmla="*/ 22860 h 1858837"/>
                  <a:gd name="connsiteX5" fmla="*/ 476795 w 1583872"/>
                  <a:gd name="connsiteY5" fmla="*/ 29391 h 1858837"/>
                  <a:gd name="connsiteX6" fmla="*/ 489858 w 1583872"/>
                  <a:gd name="connsiteY6" fmla="*/ 45720 h 1858837"/>
                  <a:gd name="connsiteX7" fmla="*/ 499655 w 1583872"/>
                  <a:gd name="connsiteY7" fmla="*/ 52251 h 1858837"/>
                  <a:gd name="connsiteX8" fmla="*/ 515983 w 1583872"/>
                  <a:gd name="connsiteY8" fmla="*/ 62048 h 1858837"/>
                  <a:gd name="connsiteX9" fmla="*/ 532312 w 1583872"/>
                  <a:gd name="connsiteY9" fmla="*/ 75111 h 1858837"/>
                  <a:gd name="connsiteX10" fmla="*/ 545375 w 1583872"/>
                  <a:gd name="connsiteY10" fmla="*/ 91440 h 1858837"/>
                  <a:gd name="connsiteX11" fmla="*/ 564969 w 1583872"/>
                  <a:gd name="connsiteY11" fmla="*/ 101237 h 1858837"/>
                  <a:gd name="connsiteX12" fmla="*/ 571500 w 1583872"/>
                  <a:gd name="connsiteY12" fmla="*/ 111034 h 1858837"/>
                  <a:gd name="connsiteX13" fmla="*/ 600892 w 1583872"/>
                  <a:gd name="connsiteY13" fmla="*/ 127363 h 1858837"/>
                  <a:gd name="connsiteX14" fmla="*/ 617220 w 1583872"/>
                  <a:gd name="connsiteY14" fmla="*/ 130628 h 1858837"/>
                  <a:gd name="connsiteX15" fmla="*/ 636815 w 1583872"/>
                  <a:gd name="connsiteY15" fmla="*/ 137160 h 1858837"/>
                  <a:gd name="connsiteX16" fmla="*/ 646612 w 1583872"/>
                  <a:gd name="connsiteY16" fmla="*/ 140426 h 1858837"/>
                  <a:gd name="connsiteX17" fmla="*/ 666206 w 1583872"/>
                  <a:gd name="connsiteY17" fmla="*/ 143691 h 1858837"/>
                  <a:gd name="connsiteX18" fmla="*/ 685800 w 1583872"/>
                  <a:gd name="connsiteY18" fmla="*/ 150223 h 1858837"/>
                  <a:gd name="connsiteX19" fmla="*/ 695598 w 1583872"/>
                  <a:gd name="connsiteY19" fmla="*/ 153488 h 1858837"/>
                  <a:gd name="connsiteX20" fmla="*/ 721723 w 1583872"/>
                  <a:gd name="connsiteY20" fmla="*/ 166551 h 1858837"/>
                  <a:gd name="connsiteX21" fmla="*/ 731520 w 1583872"/>
                  <a:gd name="connsiteY21" fmla="*/ 169817 h 1858837"/>
                  <a:gd name="connsiteX22" fmla="*/ 738052 w 1583872"/>
                  <a:gd name="connsiteY22" fmla="*/ 176348 h 1858837"/>
                  <a:gd name="connsiteX23" fmla="*/ 757646 w 1583872"/>
                  <a:gd name="connsiteY23" fmla="*/ 182880 h 1858837"/>
                  <a:gd name="connsiteX24" fmla="*/ 777240 w 1583872"/>
                  <a:gd name="connsiteY24" fmla="*/ 189411 h 1858837"/>
                  <a:gd name="connsiteX25" fmla="*/ 787038 w 1583872"/>
                  <a:gd name="connsiteY25" fmla="*/ 192677 h 1858837"/>
                  <a:gd name="connsiteX26" fmla="*/ 796835 w 1583872"/>
                  <a:gd name="connsiteY26" fmla="*/ 195943 h 1858837"/>
                  <a:gd name="connsiteX27" fmla="*/ 816429 w 1583872"/>
                  <a:gd name="connsiteY27" fmla="*/ 199208 h 1858837"/>
                  <a:gd name="connsiteX28" fmla="*/ 842555 w 1583872"/>
                  <a:gd name="connsiteY28" fmla="*/ 202474 h 1858837"/>
                  <a:gd name="connsiteX29" fmla="*/ 855618 w 1583872"/>
                  <a:gd name="connsiteY29" fmla="*/ 205740 h 1858837"/>
                  <a:gd name="connsiteX30" fmla="*/ 973183 w 1583872"/>
                  <a:gd name="connsiteY30" fmla="*/ 209006 h 1858837"/>
                  <a:gd name="connsiteX31" fmla="*/ 999309 w 1583872"/>
                  <a:gd name="connsiteY31" fmla="*/ 215537 h 1858837"/>
                  <a:gd name="connsiteX32" fmla="*/ 1009106 w 1583872"/>
                  <a:gd name="connsiteY32" fmla="*/ 218803 h 1858837"/>
                  <a:gd name="connsiteX33" fmla="*/ 1103812 w 1583872"/>
                  <a:gd name="connsiteY33" fmla="*/ 212271 h 1858837"/>
                  <a:gd name="connsiteX34" fmla="*/ 1123406 w 1583872"/>
                  <a:gd name="connsiteY34" fmla="*/ 205740 h 1858837"/>
                  <a:gd name="connsiteX35" fmla="*/ 1133203 w 1583872"/>
                  <a:gd name="connsiteY35" fmla="*/ 202474 h 1858837"/>
                  <a:gd name="connsiteX36" fmla="*/ 1165860 w 1583872"/>
                  <a:gd name="connsiteY36" fmla="*/ 199208 h 1858837"/>
                  <a:gd name="connsiteX37" fmla="*/ 1254035 w 1583872"/>
                  <a:gd name="connsiteY37" fmla="*/ 202474 h 1858837"/>
                  <a:gd name="connsiteX38" fmla="*/ 1296489 w 1583872"/>
                  <a:gd name="connsiteY38" fmla="*/ 209006 h 1858837"/>
                  <a:gd name="connsiteX39" fmla="*/ 1316083 w 1583872"/>
                  <a:gd name="connsiteY39" fmla="*/ 215537 h 1858837"/>
                  <a:gd name="connsiteX40" fmla="*/ 1332412 w 1583872"/>
                  <a:gd name="connsiteY40" fmla="*/ 225334 h 1858837"/>
                  <a:gd name="connsiteX41" fmla="*/ 1338943 w 1583872"/>
                  <a:gd name="connsiteY41" fmla="*/ 231866 h 1858837"/>
                  <a:gd name="connsiteX42" fmla="*/ 1358538 w 1583872"/>
                  <a:gd name="connsiteY42" fmla="*/ 238397 h 1858837"/>
                  <a:gd name="connsiteX43" fmla="*/ 1397726 w 1583872"/>
                  <a:gd name="connsiteY43" fmla="*/ 261257 h 1858837"/>
                  <a:gd name="connsiteX44" fmla="*/ 1417320 w 1583872"/>
                  <a:gd name="connsiteY44" fmla="*/ 271054 h 1858837"/>
                  <a:gd name="connsiteX45" fmla="*/ 1427118 w 1583872"/>
                  <a:gd name="connsiteY45" fmla="*/ 277586 h 1858837"/>
                  <a:gd name="connsiteX46" fmla="*/ 1433649 w 1583872"/>
                  <a:gd name="connsiteY46" fmla="*/ 287383 h 1858837"/>
                  <a:gd name="connsiteX47" fmla="*/ 1449978 w 1583872"/>
                  <a:gd name="connsiteY47" fmla="*/ 303711 h 1858837"/>
                  <a:gd name="connsiteX48" fmla="*/ 1466306 w 1583872"/>
                  <a:gd name="connsiteY48" fmla="*/ 326571 h 1858837"/>
                  <a:gd name="connsiteX49" fmla="*/ 1479369 w 1583872"/>
                  <a:gd name="connsiteY49" fmla="*/ 346166 h 1858837"/>
                  <a:gd name="connsiteX50" fmla="*/ 1502229 w 1583872"/>
                  <a:gd name="connsiteY50" fmla="*/ 375557 h 1858837"/>
                  <a:gd name="connsiteX51" fmla="*/ 1508760 w 1583872"/>
                  <a:gd name="connsiteY51" fmla="*/ 385354 h 1858837"/>
                  <a:gd name="connsiteX52" fmla="*/ 1512026 w 1583872"/>
                  <a:gd name="connsiteY52" fmla="*/ 395151 h 1858837"/>
                  <a:gd name="connsiteX53" fmla="*/ 1518558 w 1583872"/>
                  <a:gd name="connsiteY53" fmla="*/ 401683 h 1858837"/>
                  <a:gd name="connsiteX54" fmla="*/ 1525089 w 1583872"/>
                  <a:gd name="connsiteY54" fmla="*/ 421277 h 1858837"/>
                  <a:gd name="connsiteX55" fmla="*/ 1528355 w 1583872"/>
                  <a:gd name="connsiteY55" fmla="*/ 431074 h 1858837"/>
                  <a:gd name="connsiteX56" fmla="*/ 1547949 w 1583872"/>
                  <a:gd name="connsiteY56" fmla="*/ 453934 h 1858837"/>
                  <a:gd name="connsiteX57" fmla="*/ 1551215 w 1583872"/>
                  <a:gd name="connsiteY57" fmla="*/ 463731 h 1858837"/>
                  <a:gd name="connsiteX58" fmla="*/ 1557746 w 1583872"/>
                  <a:gd name="connsiteY58" fmla="*/ 470263 h 1858837"/>
                  <a:gd name="connsiteX59" fmla="*/ 1570809 w 1583872"/>
                  <a:gd name="connsiteY59" fmla="*/ 489857 h 1858837"/>
                  <a:gd name="connsiteX60" fmla="*/ 1574075 w 1583872"/>
                  <a:gd name="connsiteY60" fmla="*/ 506186 h 1858837"/>
                  <a:gd name="connsiteX61" fmla="*/ 1577340 w 1583872"/>
                  <a:gd name="connsiteY61" fmla="*/ 529046 h 1858837"/>
                  <a:gd name="connsiteX62" fmla="*/ 1583872 w 1583872"/>
                  <a:gd name="connsiteY62" fmla="*/ 538843 h 1858837"/>
                  <a:gd name="connsiteX63" fmla="*/ 1577340 w 1583872"/>
                  <a:gd name="connsiteY63" fmla="*/ 692331 h 1858837"/>
                  <a:gd name="connsiteX64" fmla="*/ 1570809 w 1583872"/>
                  <a:gd name="connsiteY64" fmla="*/ 731520 h 1858837"/>
                  <a:gd name="connsiteX65" fmla="*/ 1564278 w 1583872"/>
                  <a:gd name="connsiteY65" fmla="*/ 751114 h 1858837"/>
                  <a:gd name="connsiteX66" fmla="*/ 1554480 w 1583872"/>
                  <a:gd name="connsiteY66" fmla="*/ 754380 h 1858837"/>
                  <a:gd name="connsiteX67" fmla="*/ 1538152 w 1583872"/>
                  <a:gd name="connsiteY67" fmla="*/ 773974 h 1858837"/>
                  <a:gd name="connsiteX68" fmla="*/ 1534886 w 1583872"/>
                  <a:gd name="connsiteY68" fmla="*/ 790303 h 1858837"/>
                  <a:gd name="connsiteX69" fmla="*/ 1531620 w 1583872"/>
                  <a:gd name="connsiteY69" fmla="*/ 862148 h 1858837"/>
                  <a:gd name="connsiteX70" fmla="*/ 1521823 w 1583872"/>
                  <a:gd name="connsiteY70" fmla="*/ 885008 h 1858837"/>
                  <a:gd name="connsiteX71" fmla="*/ 1512026 w 1583872"/>
                  <a:gd name="connsiteY71" fmla="*/ 907868 h 1858837"/>
                  <a:gd name="connsiteX72" fmla="*/ 1505495 w 1583872"/>
                  <a:gd name="connsiteY72" fmla="*/ 937260 h 1858837"/>
                  <a:gd name="connsiteX73" fmla="*/ 1498963 w 1583872"/>
                  <a:gd name="connsiteY73" fmla="*/ 950323 h 1858837"/>
                  <a:gd name="connsiteX74" fmla="*/ 1495698 w 1583872"/>
                  <a:gd name="connsiteY74" fmla="*/ 963386 h 1858837"/>
                  <a:gd name="connsiteX75" fmla="*/ 1469572 w 1583872"/>
                  <a:gd name="connsiteY75" fmla="*/ 1002574 h 1858837"/>
                  <a:gd name="connsiteX76" fmla="*/ 1463040 w 1583872"/>
                  <a:gd name="connsiteY76" fmla="*/ 1009106 h 1858837"/>
                  <a:gd name="connsiteX77" fmla="*/ 1446712 w 1583872"/>
                  <a:gd name="connsiteY77" fmla="*/ 1012371 h 1858837"/>
                  <a:gd name="connsiteX78" fmla="*/ 1436915 w 1583872"/>
                  <a:gd name="connsiteY78" fmla="*/ 1018903 h 1858837"/>
                  <a:gd name="connsiteX79" fmla="*/ 1423852 w 1583872"/>
                  <a:gd name="connsiteY79" fmla="*/ 1031966 h 1858837"/>
                  <a:gd name="connsiteX80" fmla="*/ 1407523 w 1583872"/>
                  <a:gd name="connsiteY80" fmla="*/ 1035231 h 1858837"/>
                  <a:gd name="connsiteX81" fmla="*/ 1384663 w 1583872"/>
                  <a:gd name="connsiteY81" fmla="*/ 1048294 h 1858837"/>
                  <a:gd name="connsiteX82" fmla="*/ 1374866 w 1583872"/>
                  <a:gd name="connsiteY82" fmla="*/ 1051560 h 1858837"/>
                  <a:gd name="connsiteX83" fmla="*/ 1352006 w 1583872"/>
                  <a:gd name="connsiteY83" fmla="*/ 1061357 h 1858837"/>
                  <a:gd name="connsiteX84" fmla="*/ 1338943 w 1583872"/>
                  <a:gd name="connsiteY84" fmla="*/ 1071154 h 1858837"/>
                  <a:gd name="connsiteX85" fmla="*/ 1322615 w 1583872"/>
                  <a:gd name="connsiteY85" fmla="*/ 1084217 h 1858837"/>
                  <a:gd name="connsiteX86" fmla="*/ 1303020 w 1583872"/>
                  <a:gd name="connsiteY86" fmla="*/ 1087483 h 1858837"/>
                  <a:gd name="connsiteX87" fmla="*/ 1293223 w 1583872"/>
                  <a:gd name="connsiteY87" fmla="*/ 1090748 h 1858837"/>
                  <a:gd name="connsiteX88" fmla="*/ 1280160 w 1583872"/>
                  <a:gd name="connsiteY88" fmla="*/ 1100546 h 1858837"/>
                  <a:gd name="connsiteX89" fmla="*/ 1136469 w 1583872"/>
                  <a:gd name="connsiteY89" fmla="*/ 1100546 h 1858837"/>
                  <a:gd name="connsiteX90" fmla="*/ 1126672 w 1583872"/>
                  <a:gd name="connsiteY90" fmla="*/ 1094014 h 1858837"/>
                  <a:gd name="connsiteX91" fmla="*/ 1110343 w 1583872"/>
                  <a:gd name="connsiteY91" fmla="*/ 1090748 h 1858837"/>
                  <a:gd name="connsiteX92" fmla="*/ 1100546 w 1583872"/>
                  <a:gd name="connsiteY92" fmla="*/ 1087483 h 1858837"/>
                  <a:gd name="connsiteX93" fmla="*/ 1094015 w 1583872"/>
                  <a:gd name="connsiteY93" fmla="*/ 1080951 h 1858837"/>
                  <a:gd name="connsiteX94" fmla="*/ 1084218 w 1583872"/>
                  <a:gd name="connsiteY94" fmla="*/ 1077686 h 1858837"/>
                  <a:gd name="connsiteX95" fmla="*/ 1058092 w 1583872"/>
                  <a:gd name="connsiteY95" fmla="*/ 1058091 h 1858837"/>
                  <a:gd name="connsiteX96" fmla="*/ 1041763 w 1583872"/>
                  <a:gd name="connsiteY96" fmla="*/ 1045028 h 1858837"/>
                  <a:gd name="connsiteX97" fmla="*/ 1031966 w 1583872"/>
                  <a:gd name="connsiteY97" fmla="*/ 1035231 h 1858837"/>
                  <a:gd name="connsiteX98" fmla="*/ 1022169 w 1583872"/>
                  <a:gd name="connsiteY98" fmla="*/ 1028700 h 1858837"/>
                  <a:gd name="connsiteX99" fmla="*/ 996043 w 1583872"/>
                  <a:gd name="connsiteY99" fmla="*/ 1012371 h 1858837"/>
                  <a:gd name="connsiteX100" fmla="*/ 982980 w 1583872"/>
                  <a:gd name="connsiteY100" fmla="*/ 996043 h 1858837"/>
                  <a:gd name="connsiteX101" fmla="*/ 976449 w 1583872"/>
                  <a:gd name="connsiteY101" fmla="*/ 986246 h 1858837"/>
                  <a:gd name="connsiteX102" fmla="*/ 963386 w 1583872"/>
                  <a:gd name="connsiteY102" fmla="*/ 969917 h 1858837"/>
                  <a:gd name="connsiteX103" fmla="*/ 904603 w 1583872"/>
                  <a:gd name="connsiteY103" fmla="*/ 950323 h 1858837"/>
                  <a:gd name="connsiteX104" fmla="*/ 894806 w 1583872"/>
                  <a:gd name="connsiteY104" fmla="*/ 947057 h 1858837"/>
                  <a:gd name="connsiteX105" fmla="*/ 881743 w 1583872"/>
                  <a:gd name="connsiteY105" fmla="*/ 943791 h 1858837"/>
                  <a:gd name="connsiteX106" fmla="*/ 849086 w 1583872"/>
                  <a:gd name="connsiteY106" fmla="*/ 924197 h 1858837"/>
                  <a:gd name="connsiteX107" fmla="*/ 839289 w 1583872"/>
                  <a:gd name="connsiteY107" fmla="*/ 920931 h 1858837"/>
                  <a:gd name="connsiteX108" fmla="*/ 822960 w 1583872"/>
                  <a:gd name="connsiteY108" fmla="*/ 907868 h 1858837"/>
                  <a:gd name="connsiteX109" fmla="*/ 813163 w 1583872"/>
                  <a:gd name="connsiteY109" fmla="*/ 901337 h 1858837"/>
                  <a:gd name="connsiteX110" fmla="*/ 793569 w 1583872"/>
                  <a:gd name="connsiteY110" fmla="*/ 891540 h 1858837"/>
                  <a:gd name="connsiteX111" fmla="*/ 790303 w 1583872"/>
                  <a:gd name="connsiteY111" fmla="*/ 881743 h 1858837"/>
                  <a:gd name="connsiteX112" fmla="*/ 767443 w 1583872"/>
                  <a:gd name="connsiteY112" fmla="*/ 865414 h 1858837"/>
                  <a:gd name="connsiteX113" fmla="*/ 760912 w 1583872"/>
                  <a:gd name="connsiteY113" fmla="*/ 855617 h 1858837"/>
                  <a:gd name="connsiteX114" fmla="*/ 757646 w 1583872"/>
                  <a:gd name="connsiteY114" fmla="*/ 845820 h 1858837"/>
                  <a:gd name="connsiteX115" fmla="*/ 744583 w 1583872"/>
                  <a:gd name="connsiteY115" fmla="*/ 826226 h 1858837"/>
                  <a:gd name="connsiteX116" fmla="*/ 741318 w 1583872"/>
                  <a:gd name="connsiteY116" fmla="*/ 816428 h 1858837"/>
                  <a:gd name="connsiteX117" fmla="*/ 734786 w 1583872"/>
                  <a:gd name="connsiteY117" fmla="*/ 809897 h 1858837"/>
                  <a:gd name="connsiteX118" fmla="*/ 728255 w 1583872"/>
                  <a:gd name="connsiteY118" fmla="*/ 800100 h 1858837"/>
                  <a:gd name="connsiteX119" fmla="*/ 718458 w 1583872"/>
                  <a:gd name="connsiteY119" fmla="*/ 783771 h 1858837"/>
                  <a:gd name="connsiteX120" fmla="*/ 711926 w 1583872"/>
                  <a:gd name="connsiteY120" fmla="*/ 790303 h 1858837"/>
                  <a:gd name="connsiteX121" fmla="*/ 695598 w 1583872"/>
                  <a:gd name="connsiteY121" fmla="*/ 803366 h 1858837"/>
                  <a:gd name="connsiteX122" fmla="*/ 682535 w 1583872"/>
                  <a:gd name="connsiteY122" fmla="*/ 822960 h 1858837"/>
                  <a:gd name="connsiteX123" fmla="*/ 662940 w 1583872"/>
                  <a:gd name="connsiteY123" fmla="*/ 842554 h 1858837"/>
                  <a:gd name="connsiteX124" fmla="*/ 656409 w 1583872"/>
                  <a:gd name="connsiteY124" fmla="*/ 849086 h 1858837"/>
                  <a:gd name="connsiteX125" fmla="*/ 643346 w 1583872"/>
                  <a:gd name="connsiteY125" fmla="*/ 865414 h 1858837"/>
                  <a:gd name="connsiteX126" fmla="*/ 623752 w 1583872"/>
                  <a:gd name="connsiteY126" fmla="*/ 881743 h 1858837"/>
                  <a:gd name="connsiteX127" fmla="*/ 617220 w 1583872"/>
                  <a:gd name="connsiteY127" fmla="*/ 891540 h 1858837"/>
                  <a:gd name="connsiteX128" fmla="*/ 597626 w 1583872"/>
                  <a:gd name="connsiteY128" fmla="*/ 904603 h 1858837"/>
                  <a:gd name="connsiteX129" fmla="*/ 578032 w 1583872"/>
                  <a:gd name="connsiteY129" fmla="*/ 927463 h 1858837"/>
                  <a:gd name="connsiteX130" fmla="*/ 571500 w 1583872"/>
                  <a:gd name="connsiteY130" fmla="*/ 933994 h 1858837"/>
                  <a:gd name="connsiteX131" fmla="*/ 561703 w 1583872"/>
                  <a:gd name="connsiteY131" fmla="*/ 937260 h 1858837"/>
                  <a:gd name="connsiteX132" fmla="*/ 555172 w 1583872"/>
                  <a:gd name="connsiteY132" fmla="*/ 947057 h 1858837"/>
                  <a:gd name="connsiteX133" fmla="*/ 525780 w 1583872"/>
                  <a:gd name="connsiteY133" fmla="*/ 953588 h 1858837"/>
                  <a:gd name="connsiteX134" fmla="*/ 509452 w 1583872"/>
                  <a:gd name="connsiteY134" fmla="*/ 966651 h 1858837"/>
                  <a:gd name="connsiteX135" fmla="*/ 502920 w 1583872"/>
                  <a:gd name="connsiteY135" fmla="*/ 973183 h 1858837"/>
                  <a:gd name="connsiteX136" fmla="*/ 489858 w 1583872"/>
                  <a:gd name="connsiteY136" fmla="*/ 976448 h 1858837"/>
                  <a:gd name="connsiteX137" fmla="*/ 473529 w 1583872"/>
                  <a:gd name="connsiteY137" fmla="*/ 986246 h 1858837"/>
                  <a:gd name="connsiteX138" fmla="*/ 463732 w 1583872"/>
                  <a:gd name="connsiteY138" fmla="*/ 992777 h 1858837"/>
                  <a:gd name="connsiteX139" fmla="*/ 457200 w 1583872"/>
                  <a:gd name="connsiteY139" fmla="*/ 999308 h 1858837"/>
                  <a:gd name="connsiteX140" fmla="*/ 444138 w 1583872"/>
                  <a:gd name="connsiteY140" fmla="*/ 1002574 h 1858837"/>
                  <a:gd name="connsiteX141" fmla="*/ 447403 w 1583872"/>
                  <a:gd name="connsiteY141" fmla="*/ 1077686 h 1858837"/>
                  <a:gd name="connsiteX142" fmla="*/ 453935 w 1583872"/>
                  <a:gd name="connsiteY142" fmla="*/ 1100546 h 1858837"/>
                  <a:gd name="connsiteX143" fmla="*/ 450669 w 1583872"/>
                  <a:gd name="connsiteY143" fmla="*/ 1182188 h 1858837"/>
                  <a:gd name="connsiteX144" fmla="*/ 444138 w 1583872"/>
                  <a:gd name="connsiteY144" fmla="*/ 1201783 h 1858837"/>
                  <a:gd name="connsiteX145" fmla="*/ 437606 w 1583872"/>
                  <a:gd name="connsiteY145" fmla="*/ 1208314 h 1858837"/>
                  <a:gd name="connsiteX146" fmla="*/ 431075 w 1583872"/>
                  <a:gd name="connsiteY146" fmla="*/ 1221377 h 1858837"/>
                  <a:gd name="connsiteX147" fmla="*/ 427809 w 1583872"/>
                  <a:gd name="connsiteY147" fmla="*/ 1231174 h 1858837"/>
                  <a:gd name="connsiteX148" fmla="*/ 421278 w 1583872"/>
                  <a:gd name="connsiteY148" fmla="*/ 1240971 h 1858837"/>
                  <a:gd name="connsiteX149" fmla="*/ 411480 w 1583872"/>
                  <a:gd name="connsiteY149" fmla="*/ 1257300 h 1858837"/>
                  <a:gd name="connsiteX150" fmla="*/ 395152 w 1583872"/>
                  <a:gd name="connsiteY150" fmla="*/ 1280160 h 1858837"/>
                  <a:gd name="connsiteX151" fmla="*/ 388620 w 1583872"/>
                  <a:gd name="connsiteY151" fmla="*/ 1286691 h 1858837"/>
                  <a:gd name="connsiteX152" fmla="*/ 378823 w 1583872"/>
                  <a:gd name="connsiteY152" fmla="*/ 1306286 h 1858837"/>
                  <a:gd name="connsiteX153" fmla="*/ 365760 w 1583872"/>
                  <a:gd name="connsiteY153" fmla="*/ 1325880 h 1858837"/>
                  <a:gd name="connsiteX154" fmla="*/ 362495 w 1583872"/>
                  <a:gd name="connsiteY154" fmla="*/ 1338943 h 1858837"/>
                  <a:gd name="connsiteX155" fmla="*/ 355963 w 1583872"/>
                  <a:gd name="connsiteY155" fmla="*/ 1348740 h 1858837"/>
                  <a:gd name="connsiteX156" fmla="*/ 349432 w 1583872"/>
                  <a:gd name="connsiteY156" fmla="*/ 1361803 h 1858837"/>
                  <a:gd name="connsiteX157" fmla="*/ 342900 w 1583872"/>
                  <a:gd name="connsiteY157" fmla="*/ 1381397 h 1858837"/>
                  <a:gd name="connsiteX158" fmla="*/ 336369 w 1583872"/>
                  <a:gd name="connsiteY158" fmla="*/ 1391194 h 1858837"/>
                  <a:gd name="connsiteX159" fmla="*/ 333103 w 1583872"/>
                  <a:gd name="connsiteY159" fmla="*/ 1400991 h 1858837"/>
                  <a:gd name="connsiteX160" fmla="*/ 320040 w 1583872"/>
                  <a:gd name="connsiteY160" fmla="*/ 1430383 h 1858837"/>
                  <a:gd name="connsiteX161" fmla="*/ 316775 w 1583872"/>
                  <a:gd name="connsiteY161" fmla="*/ 1443446 h 1858837"/>
                  <a:gd name="connsiteX162" fmla="*/ 310243 w 1583872"/>
                  <a:gd name="connsiteY162" fmla="*/ 1449977 h 1858837"/>
                  <a:gd name="connsiteX163" fmla="*/ 300446 w 1583872"/>
                  <a:gd name="connsiteY163" fmla="*/ 1463040 h 1858837"/>
                  <a:gd name="connsiteX164" fmla="*/ 290649 w 1583872"/>
                  <a:gd name="connsiteY164" fmla="*/ 1469571 h 1858837"/>
                  <a:gd name="connsiteX165" fmla="*/ 284118 w 1583872"/>
                  <a:gd name="connsiteY165" fmla="*/ 1476103 h 1858837"/>
                  <a:gd name="connsiteX166" fmla="*/ 277586 w 1583872"/>
                  <a:gd name="connsiteY166" fmla="*/ 1502228 h 1858837"/>
                  <a:gd name="connsiteX167" fmla="*/ 274320 w 1583872"/>
                  <a:gd name="connsiteY167" fmla="*/ 1538151 h 1858837"/>
                  <a:gd name="connsiteX168" fmla="*/ 271055 w 1583872"/>
                  <a:gd name="connsiteY168" fmla="*/ 1554480 h 1858837"/>
                  <a:gd name="connsiteX169" fmla="*/ 267789 w 1583872"/>
                  <a:gd name="connsiteY169" fmla="*/ 1583871 h 1858837"/>
                  <a:gd name="connsiteX170" fmla="*/ 264523 w 1583872"/>
                  <a:gd name="connsiteY170" fmla="*/ 1596934 h 1858837"/>
                  <a:gd name="connsiteX171" fmla="*/ 257992 w 1583872"/>
                  <a:gd name="connsiteY171" fmla="*/ 1626326 h 1858837"/>
                  <a:gd name="connsiteX172" fmla="*/ 254726 w 1583872"/>
                  <a:gd name="connsiteY172" fmla="*/ 1649186 h 1858837"/>
                  <a:gd name="connsiteX173" fmla="*/ 251460 w 1583872"/>
                  <a:gd name="connsiteY173" fmla="*/ 1658983 h 1858837"/>
                  <a:gd name="connsiteX174" fmla="*/ 248195 w 1583872"/>
                  <a:gd name="connsiteY174" fmla="*/ 1672046 h 1858837"/>
                  <a:gd name="connsiteX175" fmla="*/ 244929 w 1583872"/>
                  <a:gd name="connsiteY175" fmla="*/ 1691640 h 1858837"/>
                  <a:gd name="connsiteX176" fmla="*/ 238398 w 1583872"/>
                  <a:gd name="connsiteY176" fmla="*/ 1711234 h 1858837"/>
                  <a:gd name="connsiteX177" fmla="*/ 235132 w 1583872"/>
                  <a:gd name="connsiteY177" fmla="*/ 1724297 h 1858837"/>
                  <a:gd name="connsiteX178" fmla="*/ 228600 w 1583872"/>
                  <a:gd name="connsiteY178" fmla="*/ 1730828 h 1858837"/>
                  <a:gd name="connsiteX179" fmla="*/ 225335 w 1583872"/>
                  <a:gd name="connsiteY179" fmla="*/ 1740626 h 1858837"/>
                  <a:gd name="connsiteX180" fmla="*/ 222069 w 1583872"/>
                  <a:gd name="connsiteY180" fmla="*/ 1753688 h 1858837"/>
                  <a:gd name="connsiteX181" fmla="*/ 215538 w 1583872"/>
                  <a:gd name="connsiteY181" fmla="*/ 1760220 h 1858837"/>
                  <a:gd name="connsiteX182" fmla="*/ 209006 w 1583872"/>
                  <a:gd name="connsiteY182" fmla="*/ 1779814 h 1858837"/>
                  <a:gd name="connsiteX183" fmla="*/ 205740 w 1583872"/>
                  <a:gd name="connsiteY183" fmla="*/ 1789611 h 1858837"/>
                  <a:gd name="connsiteX184" fmla="*/ 202475 w 1583872"/>
                  <a:gd name="connsiteY184" fmla="*/ 1802674 h 1858837"/>
                  <a:gd name="connsiteX185" fmla="*/ 186146 w 1583872"/>
                  <a:gd name="connsiteY185" fmla="*/ 1819003 h 1858837"/>
                  <a:gd name="connsiteX186" fmla="*/ 179615 w 1583872"/>
                  <a:gd name="connsiteY186" fmla="*/ 1828800 h 1858837"/>
                  <a:gd name="connsiteX187" fmla="*/ 176349 w 1583872"/>
                  <a:gd name="connsiteY187" fmla="*/ 1838597 h 1858837"/>
                  <a:gd name="connsiteX188" fmla="*/ 156755 w 1583872"/>
                  <a:gd name="connsiteY188" fmla="*/ 1848394 h 1858837"/>
                  <a:gd name="connsiteX189" fmla="*/ 114300 w 1583872"/>
                  <a:gd name="connsiteY189" fmla="*/ 1851660 h 1858837"/>
                  <a:gd name="connsiteX190" fmla="*/ 107769 w 1583872"/>
                  <a:gd name="connsiteY190" fmla="*/ 1841863 h 1858837"/>
                  <a:gd name="connsiteX191" fmla="*/ 97972 w 1583872"/>
                  <a:gd name="connsiteY191" fmla="*/ 1838597 h 1858837"/>
                  <a:gd name="connsiteX192" fmla="*/ 84909 w 1583872"/>
                  <a:gd name="connsiteY192" fmla="*/ 1825534 h 1858837"/>
                  <a:gd name="connsiteX193" fmla="*/ 26126 w 1583872"/>
                  <a:gd name="connsiteY193" fmla="*/ 1819003 h 1858837"/>
                  <a:gd name="connsiteX194" fmla="*/ 3266 w 1583872"/>
                  <a:gd name="connsiteY194" fmla="*/ 1799408 h 1858837"/>
                  <a:gd name="connsiteX195" fmla="*/ 0 w 1583872"/>
                  <a:gd name="connsiteY195" fmla="*/ 1802674 h 1858837"/>
                  <a:gd name="connsiteX196" fmla="*/ 401683 w 1583872"/>
                  <a:gd name="connsiteY196" fmla="*/ 0 h 1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583872" h="1858837">
                    <a:moveTo>
                      <a:pt x="401683" y="0"/>
                    </a:moveTo>
                    <a:lnTo>
                      <a:pt x="401683" y="0"/>
                    </a:lnTo>
                    <a:cubicBezTo>
                      <a:pt x="411480" y="1089"/>
                      <a:pt x="421409" y="1333"/>
                      <a:pt x="431075" y="3266"/>
                    </a:cubicBezTo>
                    <a:cubicBezTo>
                      <a:pt x="437826" y="4616"/>
                      <a:pt x="444941" y="5978"/>
                      <a:pt x="450669" y="9797"/>
                    </a:cubicBezTo>
                    <a:cubicBezTo>
                      <a:pt x="480821" y="29897"/>
                      <a:pt x="443731" y="4247"/>
                      <a:pt x="466998" y="22860"/>
                    </a:cubicBezTo>
                    <a:cubicBezTo>
                      <a:pt x="470063" y="25312"/>
                      <a:pt x="473529" y="27214"/>
                      <a:pt x="476795" y="29391"/>
                    </a:cubicBezTo>
                    <a:cubicBezTo>
                      <a:pt x="481645" y="36666"/>
                      <a:pt x="483210" y="40402"/>
                      <a:pt x="489858" y="45720"/>
                    </a:cubicBezTo>
                    <a:cubicBezTo>
                      <a:pt x="492923" y="48172"/>
                      <a:pt x="496590" y="49799"/>
                      <a:pt x="499655" y="52251"/>
                    </a:cubicBezTo>
                    <a:cubicBezTo>
                      <a:pt x="512463" y="62498"/>
                      <a:pt x="498968" y="56378"/>
                      <a:pt x="515983" y="62048"/>
                    </a:cubicBezTo>
                    <a:cubicBezTo>
                      <a:pt x="531759" y="77824"/>
                      <a:pt x="511708" y="58627"/>
                      <a:pt x="532312" y="75111"/>
                    </a:cubicBezTo>
                    <a:cubicBezTo>
                      <a:pt x="548467" y="88036"/>
                      <a:pt x="528404" y="74470"/>
                      <a:pt x="545375" y="91440"/>
                    </a:cubicBezTo>
                    <a:cubicBezTo>
                      <a:pt x="551705" y="97770"/>
                      <a:pt x="557001" y="98581"/>
                      <a:pt x="564969" y="101237"/>
                    </a:cubicBezTo>
                    <a:cubicBezTo>
                      <a:pt x="567146" y="104503"/>
                      <a:pt x="568546" y="108450"/>
                      <a:pt x="571500" y="111034"/>
                    </a:cubicBezTo>
                    <a:cubicBezTo>
                      <a:pt x="581227" y="119545"/>
                      <a:pt x="589231" y="124448"/>
                      <a:pt x="600892" y="127363"/>
                    </a:cubicBezTo>
                    <a:cubicBezTo>
                      <a:pt x="606277" y="128709"/>
                      <a:pt x="611865" y="129168"/>
                      <a:pt x="617220" y="130628"/>
                    </a:cubicBezTo>
                    <a:cubicBezTo>
                      <a:pt x="623862" y="132440"/>
                      <a:pt x="630283" y="134983"/>
                      <a:pt x="636815" y="137160"/>
                    </a:cubicBezTo>
                    <a:cubicBezTo>
                      <a:pt x="640081" y="138249"/>
                      <a:pt x="643216" y="139860"/>
                      <a:pt x="646612" y="140426"/>
                    </a:cubicBezTo>
                    <a:lnTo>
                      <a:pt x="666206" y="143691"/>
                    </a:lnTo>
                    <a:lnTo>
                      <a:pt x="685800" y="150223"/>
                    </a:lnTo>
                    <a:lnTo>
                      <a:pt x="695598" y="153488"/>
                    </a:lnTo>
                    <a:cubicBezTo>
                      <a:pt x="706997" y="164889"/>
                      <a:pt x="699207" y="159046"/>
                      <a:pt x="721723" y="166551"/>
                    </a:cubicBezTo>
                    <a:lnTo>
                      <a:pt x="731520" y="169817"/>
                    </a:lnTo>
                    <a:cubicBezTo>
                      <a:pt x="733697" y="171994"/>
                      <a:pt x="735298" y="174971"/>
                      <a:pt x="738052" y="176348"/>
                    </a:cubicBezTo>
                    <a:cubicBezTo>
                      <a:pt x="744210" y="179427"/>
                      <a:pt x="751115" y="180703"/>
                      <a:pt x="757646" y="182880"/>
                    </a:cubicBezTo>
                    <a:lnTo>
                      <a:pt x="777240" y="189411"/>
                    </a:lnTo>
                    <a:lnTo>
                      <a:pt x="787038" y="192677"/>
                    </a:lnTo>
                    <a:cubicBezTo>
                      <a:pt x="790304" y="193766"/>
                      <a:pt x="793439" y="195377"/>
                      <a:pt x="796835" y="195943"/>
                    </a:cubicBezTo>
                    <a:cubicBezTo>
                      <a:pt x="803366" y="197031"/>
                      <a:pt x="809874" y="198272"/>
                      <a:pt x="816429" y="199208"/>
                    </a:cubicBezTo>
                    <a:cubicBezTo>
                      <a:pt x="825117" y="200449"/>
                      <a:pt x="833898" y="201031"/>
                      <a:pt x="842555" y="202474"/>
                    </a:cubicBezTo>
                    <a:cubicBezTo>
                      <a:pt x="846982" y="203212"/>
                      <a:pt x="851135" y="205516"/>
                      <a:pt x="855618" y="205740"/>
                    </a:cubicBezTo>
                    <a:cubicBezTo>
                      <a:pt x="894773" y="207698"/>
                      <a:pt x="933995" y="207917"/>
                      <a:pt x="973183" y="209006"/>
                    </a:cubicBezTo>
                    <a:cubicBezTo>
                      <a:pt x="995586" y="216472"/>
                      <a:pt x="967768" y="207651"/>
                      <a:pt x="999309" y="215537"/>
                    </a:cubicBezTo>
                    <a:cubicBezTo>
                      <a:pt x="1002649" y="216372"/>
                      <a:pt x="1005840" y="217714"/>
                      <a:pt x="1009106" y="218803"/>
                    </a:cubicBezTo>
                    <a:cubicBezTo>
                      <a:pt x="1018239" y="218368"/>
                      <a:pt x="1081136" y="217130"/>
                      <a:pt x="1103812" y="212271"/>
                    </a:cubicBezTo>
                    <a:cubicBezTo>
                      <a:pt x="1110544" y="210828"/>
                      <a:pt x="1116875" y="207917"/>
                      <a:pt x="1123406" y="205740"/>
                    </a:cubicBezTo>
                    <a:cubicBezTo>
                      <a:pt x="1126672" y="204651"/>
                      <a:pt x="1129778" y="202817"/>
                      <a:pt x="1133203" y="202474"/>
                    </a:cubicBezTo>
                    <a:lnTo>
                      <a:pt x="1165860" y="199208"/>
                    </a:lnTo>
                    <a:cubicBezTo>
                      <a:pt x="1195252" y="200297"/>
                      <a:pt x="1224671" y="200796"/>
                      <a:pt x="1254035" y="202474"/>
                    </a:cubicBezTo>
                    <a:cubicBezTo>
                      <a:pt x="1262413" y="202953"/>
                      <a:pt x="1286263" y="206217"/>
                      <a:pt x="1296489" y="209006"/>
                    </a:cubicBezTo>
                    <a:cubicBezTo>
                      <a:pt x="1303131" y="210817"/>
                      <a:pt x="1316083" y="215537"/>
                      <a:pt x="1316083" y="215537"/>
                    </a:cubicBezTo>
                    <a:cubicBezTo>
                      <a:pt x="1332638" y="232090"/>
                      <a:pt x="1311209" y="212611"/>
                      <a:pt x="1332412" y="225334"/>
                    </a:cubicBezTo>
                    <a:cubicBezTo>
                      <a:pt x="1335052" y="226918"/>
                      <a:pt x="1336189" y="230489"/>
                      <a:pt x="1338943" y="231866"/>
                    </a:cubicBezTo>
                    <a:cubicBezTo>
                      <a:pt x="1345101" y="234945"/>
                      <a:pt x="1358538" y="238397"/>
                      <a:pt x="1358538" y="238397"/>
                    </a:cubicBezTo>
                    <a:cubicBezTo>
                      <a:pt x="1388254" y="260684"/>
                      <a:pt x="1374103" y="255351"/>
                      <a:pt x="1397726" y="261257"/>
                    </a:cubicBezTo>
                    <a:cubicBezTo>
                      <a:pt x="1425807" y="279977"/>
                      <a:pt x="1390275" y="257531"/>
                      <a:pt x="1417320" y="271054"/>
                    </a:cubicBezTo>
                    <a:cubicBezTo>
                      <a:pt x="1420831" y="272809"/>
                      <a:pt x="1423852" y="275409"/>
                      <a:pt x="1427118" y="277586"/>
                    </a:cubicBezTo>
                    <a:cubicBezTo>
                      <a:pt x="1429295" y="280852"/>
                      <a:pt x="1431064" y="284429"/>
                      <a:pt x="1433649" y="287383"/>
                    </a:cubicBezTo>
                    <a:cubicBezTo>
                      <a:pt x="1438718" y="293176"/>
                      <a:pt x="1449978" y="303711"/>
                      <a:pt x="1449978" y="303711"/>
                    </a:cubicBezTo>
                    <a:cubicBezTo>
                      <a:pt x="1457597" y="326572"/>
                      <a:pt x="1449977" y="321129"/>
                      <a:pt x="1466306" y="326571"/>
                    </a:cubicBezTo>
                    <a:cubicBezTo>
                      <a:pt x="1470660" y="333103"/>
                      <a:pt x="1473818" y="340615"/>
                      <a:pt x="1479369" y="346166"/>
                    </a:cubicBezTo>
                    <a:cubicBezTo>
                      <a:pt x="1494716" y="361513"/>
                      <a:pt x="1486605" y="352122"/>
                      <a:pt x="1502229" y="375557"/>
                    </a:cubicBezTo>
                    <a:cubicBezTo>
                      <a:pt x="1504406" y="378823"/>
                      <a:pt x="1507519" y="381631"/>
                      <a:pt x="1508760" y="385354"/>
                    </a:cubicBezTo>
                    <a:cubicBezTo>
                      <a:pt x="1509849" y="388620"/>
                      <a:pt x="1510255" y="392199"/>
                      <a:pt x="1512026" y="395151"/>
                    </a:cubicBezTo>
                    <a:cubicBezTo>
                      <a:pt x="1513610" y="397791"/>
                      <a:pt x="1516381" y="399506"/>
                      <a:pt x="1518558" y="401683"/>
                    </a:cubicBezTo>
                    <a:lnTo>
                      <a:pt x="1525089" y="421277"/>
                    </a:lnTo>
                    <a:cubicBezTo>
                      <a:pt x="1526178" y="424543"/>
                      <a:pt x="1525921" y="428640"/>
                      <a:pt x="1528355" y="431074"/>
                    </a:cubicBezTo>
                    <a:cubicBezTo>
                      <a:pt x="1536391" y="439110"/>
                      <a:pt x="1542975" y="443986"/>
                      <a:pt x="1547949" y="453934"/>
                    </a:cubicBezTo>
                    <a:cubicBezTo>
                      <a:pt x="1549488" y="457013"/>
                      <a:pt x="1549444" y="460779"/>
                      <a:pt x="1551215" y="463731"/>
                    </a:cubicBezTo>
                    <a:cubicBezTo>
                      <a:pt x="1552799" y="466371"/>
                      <a:pt x="1555899" y="467800"/>
                      <a:pt x="1557746" y="470263"/>
                    </a:cubicBezTo>
                    <a:cubicBezTo>
                      <a:pt x="1562456" y="476543"/>
                      <a:pt x="1570809" y="489857"/>
                      <a:pt x="1570809" y="489857"/>
                    </a:cubicBezTo>
                    <a:cubicBezTo>
                      <a:pt x="1571898" y="495300"/>
                      <a:pt x="1573163" y="500711"/>
                      <a:pt x="1574075" y="506186"/>
                    </a:cubicBezTo>
                    <a:cubicBezTo>
                      <a:pt x="1575340" y="513779"/>
                      <a:pt x="1575128" y="521673"/>
                      <a:pt x="1577340" y="529046"/>
                    </a:cubicBezTo>
                    <a:cubicBezTo>
                      <a:pt x="1578468" y="532805"/>
                      <a:pt x="1581695" y="535577"/>
                      <a:pt x="1583872" y="538843"/>
                    </a:cubicBezTo>
                    <a:cubicBezTo>
                      <a:pt x="1581695" y="590006"/>
                      <a:pt x="1580804" y="641239"/>
                      <a:pt x="1577340" y="692331"/>
                    </a:cubicBezTo>
                    <a:cubicBezTo>
                      <a:pt x="1576444" y="705544"/>
                      <a:pt x="1574997" y="718956"/>
                      <a:pt x="1570809" y="731520"/>
                    </a:cubicBezTo>
                    <a:cubicBezTo>
                      <a:pt x="1568632" y="738051"/>
                      <a:pt x="1570809" y="748937"/>
                      <a:pt x="1564278" y="751114"/>
                    </a:cubicBezTo>
                    <a:lnTo>
                      <a:pt x="1554480" y="754380"/>
                    </a:lnTo>
                    <a:cubicBezTo>
                      <a:pt x="1549397" y="759463"/>
                      <a:pt x="1540880" y="766699"/>
                      <a:pt x="1538152" y="773974"/>
                    </a:cubicBezTo>
                    <a:cubicBezTo>
                      <a:pt x="1536203" y="779171"/>
                      <a:pt x="1535975" y="784860"/>
                      <a:pt x="1534886" y="790303"/>
                    </a:cubicBezTo>
                    <a:cubicBezTo>
                      <a:pt x="1533797" y="814251"/>
                      <a:pt x="1533532" y="838251"/>
                      <a:pt x="1531620" y="862148"/>
                    </a:cubicBezTo>
                    <a:cubicBezTo>
                      <a:pt x="1531135" y="868205"/>
                      <a:pt x="1523787" y="880688"/>
                      <a:pt x="1521823" y="885008"/>
                    </a:cubicBezTo>
                    <a:cubicBezTo>
                      <a:pt x="1518392" y="892555"/>
                      <a:pt x="1514859" y="900077"/>
                      <a:pt x="1512026" y="907868"/>
                    </a:cubicBezTo>
                    <a:cubicBezTo>
                      <a:pt x="1503643" y="930920"/>
                      <a:pt x="1514303" y="910836"/>
                      <a:pt x="1505495" y="937260"/>
                    </a:cubicBezTo>
                    <a:cubicBezTo>
                      <a:pt x="1503956" y="941879"/>
                      <a:pt x="1501140" y="945969"/>
                      <a:pt x="1498963" y="950323"/>
                    </a:cubicBezTo>
                    <a:cubicBezTo>
                      <a:pt x="1497875" y="954677"/>
                      <a:pt x="1496988" y="959087"/>
                      <a:pt x="1495698" y="963386"/>
                    </a:cubicBezTo>
                    <a:cubicBezTo>
                      <a:pt x="1487597" y="990391"/>
                      <a:pt x="1492221" y="979925"/>
                      <a:pt x="1469572" y="1002574"/>
                    </a:cubicBezTo>
                    <a:cubicBezTo>
                      <a:pt x="1467395" y="1004751"/>
                      <a:pt x="1466059" y="1008502"/>
                      <a:pt x="1463040" y="1009106"/>
                    </a:cubicBezTo>
                    <a:lnTo>
                      <a:pt x="1446712" y="1012371"/>
                    </a:lnTo>
                    <a:cubicBezTo>
                      <a:pt x="1443446" y="1014548"/>
                      <a:pt x="1439895" y="1016349"/>
                      <a:pt x="1436915" y="1018903"/>
                    </a:cubicBezTo>
                    <a:cubicBezTo>
                      <a:pt x="1432240" y="1022911"/>
                      <a:pt x="1429890" y="1030759"/>
                      <a:pt x="1423852" y="1031966"/>
                    </a:cubicBezTo>
                    <a:lnTo>
                      <a:pt x="1407523" y="1035231"/>
                    </a:lnTo>
                    <a:cubicBezTo>
                      <a:pt x="1397681" y="1041793"/>
                      <a:pt x="1396268" y="1043320"/>
                      <a:pt x="1384663" y="1048294"/>
                    </a:cubicBezTo>
                    <a:cubicBezTo>
                      <a:pt x="1381499" y="1049650"/>
                      <a:pt x="1377945" y="1050021"/>
                      <a:pt x="1374866" y="1051560"/>
                    </a:cubicBezTo>
                    <a:cubicBezTo>
                      <a:pt x="1352314" y="1062836"/>
                      <a:pt x="1379192" y="1054560"/>
                      <a:pt x="1352006" y="1061357"/>
                    </a:cubicBezTo>
                    <a:cubicBezTo>
                      <a:pt x="1347652" y="1064623"/>
                      <a:pt x="1343124" y="1067669"/>
                      <a:pt x="1338943" y="1071154"/>
                    </a:cubicBezTo>
                    <a:cubicBezTo>
                      <a:pt x="1332996" y="1076110"/>
                      <a:pt x="1330693" y="1081525"/>
                      <a:pt x="1322615" y="1084217"/>
                    </a:cubicBezTo>
                    <a:cubicBezTo>
                      <a:pt x="1316333" y="1086311"/>
                      <a:pt x="1309484" y="1086047"/>
                      <a:pt x="1303020" y="1087483"/>
                    </a:cubicBezTo>
                    <a:cubicBezTo>
                      <a:pt x="1299660" y="1088230"/>
                      <a:pt x="1296489" y="1089660"/>
                      <a:pt x="1293223" y="1090748"/>
                    </a:cubicBezTo>
                    <a:cubicBezTo>
                      <a:pt x="1288869" y="1094014"/>
                      <a:pt x="1285497" y="1099479"/>
                      <a:pt x="1280160" y="1100546"/>
                    </a:cubicBezTo>
                    <a:cubicBezTo>
                      <a:pt x="1245712" y="1107436"/>
                      <a:pt x="1161033" y="1101423"/>
                      <a:pt x="1136469" y="1100546"/>
                    </a:cubicBezTo>
                    <a:cubicBezTo>
                      <a:pt x="1133203" y="1098369"/>
                      <a:pt x="1130347" y="1095392"/>
                      <a:pt x="1126672" y="1094014"/>
                    </a:cubicBezTo>
                    <a:cubicBezTo>
                      <a:pt x="1121475" y="1092065"/>
                      <a:pt x="1115728" y="1092094"/>
                      <a:pt x="1110343" y="1090748"/>
                    </a:cubicBezTo>
                    <a:cubicBezTo>
                      <a:pt x="1107004" y="1089913"/>
                      <a:pt x="1103812" y="1088571"/>
                      <a:pt x="1100546" y="1087483"/>
                    </a:cubicBezTo>
                    <a:cubicBezTo>
                      <a:pt x="1098369" y="1085306"/>
                      <a:pt x="1096655" y="1082535"/>
                      <a:pt x="1094015" y="1080951"/>
                    </a:cubicBezTo>
                    <a:cubicBezTo>
                      <a:pt x="1091063" y="1079180"/>
                      <a:pt x="1086972" y="1079751"/>
                      <a:pt x="1084218" y="1077686"/>
                    </a:cubicBezTo>
                    <a:cubicBezTo>
                      <a:pt x="1054195" y="1055169"/>
                      <a:pt x="1080227" y="1065470"/>
                      <a:pt x="1058092" y="1058091"/>
                    </a:cubicBezTo>
                    <a:cubicBezTo>
                      <a:pt x="1039081" y="1039082"/>
                      <a:pt x="1066492" y="1065636"/>
                      <a:pt x="1041763" y="1045028"/>
                    </a:cubicBezTo>
                    <a:cubicBezTo>
                      <a:pt x="1038215" y="1042071"/>
                      <a:pt x="1035514" y="1038188"/>
                      <a:pt x="1031966" y="1035231"/>
                    </a:cubicBezTo>
                    <a:cubicBezTo>
                      <a:pt x="1028951" y="1032718"/>
                      <a:pt x="1025149" y="1031254"/>
                      <a:pt x="1022169" y="1028700"/>
                    </a:cubicBezTo>
                    <a:cubicBezTo>
                      <a:pt x="1002111" y="1011508"/>
                      <a:pt x="1017865" y="1017827"/>
                      <a:pt x="996043" y="1012371"/>
                    </a:cubicBezTo>
                    <a:cubicBezTo>
                      <a:pt x="975942" y="982218"/>
                      <a:pt x="1001593" y="1019309"/>
                      <a:pt x="982980" y="996043"/>
                    </a:cubicBezTo>
                    <a:cubicBezTo>
                      <a:pt x="980528" y="992978"/>
                      <a:pt x="978901" y="989311"/>
                      <a:pt x="976449" y="986246"/>
                    </a:cubicBezTo>
                    <a:cubicBezTo>
                      <a:pt x="957828" y="962968"/>
                      <a:pt x="983500" y="1000085"/>
                      <a:pt x="963386" y="969917"/>
                    </a:cubicBezTo>
                    <a:cubicBezTo>
                      <a:pt x="956331" y="934642"/>
                      <a:pt x="966174" y="956480"/>
                      <a:pt x="904603" y="950323"/>
                    </a:cubicBezTo>
                    <a:cubicBezTo>
                      <a:pt x="901178" y="949980"/>
                      <a:pt x="898116" y="948003"/>
                      <a:pt x="894806" y="947057"/>
                    </a:cubicBezTo>
                    <a:cubicBezTo>
                      <a:pt x="890490" y="945824"/>
                      <a:pt x="886097" y="944880"/>
                      <a:pt x="881743" y="943791"/>
                    </a:cubicBezTo>
                    <a:cubicBezTo>
                      <a:pt x="867809" y="934501"/>
                      <a:pt x="863148" y="930224"/>
                      <a:pt x="849086" y="924197"/>
                    </a:cubicBezTo>
                    <a:cubicBezTo>
                      <a:pt x="845922" y="922841"/>
                      <a:pt x="842368" y="922470"/>
                      <a:pt x="839289" y="920931"/>
                    </a:cubicBezTo>
                    <a:cubicBezTo>
                      <a:pt x="825885" y="914229"/>
                      <a:pt x="833087" y="915969"/>
                      <a:pt x="822960" y="907868"/>
                    </a:cubicBezTo>
                    <a:cubicBezTo>
                      <a:pt x="819895" y="905416"/>
                      <a:pt x="816673" y="903092"/>
                      <a:pt x="813163" y="901337"/>
                    </a:cubicBezTo>
                    <a:cubicBezTo>
                      <a:pt x="786122" y="887817"/>
                      <a:pt x="821645" y="910257"/>
                      <a:pt x="793569" y="891540"/>
                    </a:cubicBezTo>
                    <a:cubicBezTo>
                      <a:pt x="792480" y="888274"/>
                      <a:pt x="792304" y="884544"/>
                      <a:pt x="790303" y="881743"/>
                    </a:cubicBezTo>
                    <a:cubicBezTo>
                      <a:pt x="780617" y="868183"/>
                      <a:pt x="779833" y="869545"/>
                      <a:pt x="767443" y="865414"/>
                    </a:cubicBezTo>
                    <a:cubicBezTo>
                      <a:pt x="765266" y="862148"/>
                      <a:pt x="762667" y="859127"/>
                      <a:pt x="760912" y="855617"/>
                    </a:cubicBezTo>
                    <a:cubicBezTo>
                      <a:pt x="759373" y="852538"/>
                      <a:pt x="759318" y="848829"/>
                      <a:pt x="757646" y="845820"/>
                    </a:cubicBezTo>
                    <a:cubicBezTo>
                      <a:pt x="753834" y="838958"/>
                      <a:pt x="744583" y="826226"/>
                      <a:pt x="744583" y="826226"/>
                    </a:cubicBezTo>
                    <a:cubicBezTo>
                      <a:pt x="743495" y="822960"/>
                      <a:pt x="743089" y="819380"/>
                      <a:pt x="741318" y="816428"/>
                    </a:cubicBezTo>
                    <a:cubicBezTo>
                      <a:pt x="739734" y="813788"/>
                      <a:pt x="736709" y="812301"/>
                      <a:pt x="734786" y="809897"/>
                    </a:cubicBezTo>
                    <a:cubicBezTo>
                      <a:pt x="732334" y="806832"/>
                      <a:pt x="730010" y="803610"/>
                      <a:pt x="728255" y="800100"/>
                    </a:cubicBezTo>
                    <a:cubicBezTo>
                      <a:pt x="719776" y="783142"/>
                      <a:pt x="731215" y="796529"/>
                      <a:pt x="718458" y="783771"/>
                    </a:cubicBezTo>
                    <a:cubicBezTo>
                      <a:pt x="716281" y="785948"/>
                      <a:pt x="714330" y="788379"/>
                      <a:pt x="711926" y="790303"/>
                    </a:cubicBezTo>
                    <a:cubicBezTo>
                      <a:pt x="703888" y="796733"/>
                      <a:pt x="701514" y="795477"/>
                      <a:pt x="695598" y="803366"/>
                    </a:cubicBezTo>
                    <a:cubicBezTo>
                      <a:pt x="690888" y="809646"/>
                      <a:pt x="688086" y="817409"/>
                      <a:pt x="682535" y="822960"/>
                    </a:cubicBezTo>
                    <a:lnTo>
                      <a:pt x="662940" y="842554"/>
                    </a:lnTo>
                    <a:cubicBezTo>
                      <a:pt x="660763" y="844731"/>
                      <a:pt x="658117" y="846524"/>
                      <a:pt x="656409" y="849086"/>
                    </a:cubicBezTo>
                    <a:cubicBezTo>
                      <a:pt x="651557" y="856364"/>
                      <a:pt x="649996" y="860094"/>
                      <a:pt x="643346" y="865414"/>
                    </a:cubicBezTo>
                    <a:cubicBezTo>
                      <a:pt x="630504" y="875688"/>
                      <a:pt x="635386" y="867783"/>
                      <a:pt x="623752" y="881743"/>
                    </a:cubicBezTo>
                    <a:cubicBezTo>
                      <a:pt x="621239" y="884758"/>
                      <a:pt x="620174" y="888955"/>
                      <a:pt x="617220" y="891540"/>
                    </a:cubicBezTo>
                    <a:cubicBezTo>
                      <a:pt x="611312" y="896709"/>
                      <a:pt x="597626" y="904603"/>
                      <a:pt x="597626" y="904603"/>
                    </a:cubicBezTo>
                    <a:cubicBezTo>
                      <a:pt x="587680" y="919522"/>
                      <a:pt x="593869" y="911627"/>
                      <a:pt x="578032" y="927463"/>
                    </a:cubicBezTo>
                    <a:cubicBezTo>
                      <a:pt x="575855" y="929640"/>
                      <a:pt x="574421" y="933020"/>
                      <a:pt x="571500" y="933994"/>
                    </a:cubicBezTo>
                    <a:lnTo>
                      <a:pt x="561703" y="937260"/>
                    </a:lnTo>
                    <a:cubicBezTo>
                      <a:pt x="559526" y="940526"/>
                      <a:pt x="558237" y="944605"/>
                      <a:pt x="555172" y="947057"/>
                    </a:cubicBezTo>
                    <a:cubicBezTo>
                      <a:pt x="550939" y="950443"/>
                      <a:pt x="525983" y="953554"/>
                      <a:pt x="525780" y="953588"/>
                    </a:cubicBezTo>
                    <a:cubicBezTo>
                      <a:pt x="519838" y="971419"/>
                      <a:pt x="527495" y="957630"/>
                      <a:pt x="509452" y="966651"/>
                    </a:cubicBezTo>
                    <a:cubicBezTo>
                      <a:pt x="506698" y="968028"/>
                      <a:pt x="505674" y="971806"/>
                      <a:pt x="502920" y="973183"/>
                    </a:cubicBezTo>
                    <a:cubicBezTo>
                      <a:pt x="498906" y="975190"/>
                      <a:pt x="494212" y="975360"/>
                      <a:pt x="489858" y="976448"/>
                    </a:cubicBezTo>
                    <a:cubicBezTo>
                      <a:pt x="477100" y="989206"/>
                      <a:pt x="490486" y="977768"/>
                      <a:pt x="473529" y="986246"/>
                    </a:cubicBezTo>
                    <a:cubicBezTo>
                      <a:pt x="470019" y="988001"/>
                      <a:pt x="466797" y="990325"/>
                      <a:pt x="463732" y="992777"/>
                    </a:cubicBezTo>
                    <a:cubicBezTo>
                      <a:pt x="461328" y="994700"/>
                      <a:pt x="459954" y="997931"/>
                      <a:pt x="457200" y="999308"/>
                    </a:cubicBezTo>
                    <a:cubicBezTo>
                      <a:pt x="453186" y="1001315"/>
                      <a:pt x="448492" y="1001485"/>
                      <a:pt x="444138" y="1002574"/>
                    </a:cubicBezTo>
                    <a:cubicBezTo>
                      <a:pt x="445226" y="1027611"/>
                      <a:pt x="445552" y="1052693"/>
                      <a:pt x="447403" y="1077686"/>
                    </a:cubicBezTo>
                    <a:cubicBezTo>
                      <a:pt x="447793" y="1082956"/>
                      <a:pt x="452096" y="1095030"/>
                      <a:pt x="453935" y="1100546"/>
                    </a:cubicBezTo>
                    <a:cubicBezTo>
                      <a:pt x="452846" y="1127760"/>
                      <a:pt x="453292" y="1155079"/>
                      <a:pt x="450669" y="1182188"/>
                    </a:cubicBezTo>
                    <a:cubicBezTo>
                      <a:pt x="450006" y="1189041"/>
                      <a:pt x="449007" y="1196915"/>
                      <a:pt x="444138" y="1201783"/>
                    </a:cubicBezTo>
                    <a:lnTo>
                      <a:pt x="437606" y="1208314"/>
                    </a:lnTo>
                    <a:cubicBezTo>
                      <a:pt x="435429" y="1212668"/>
                      <a:pt x="432993" y="1216902"/>
                      <a:pt x="431075" y="1221377"/>
                    </a:cubicBezTo>
                    <a:cubicBezTo>
                      <a:pt x="429719" y="1224541"/>
                      <a:pt x="429348" y="1228095"/>
                      <a:pt x="427809" y="1231174"/>
                    </a:cubicBezTo>
                    <a:cubicBezTo>
                      <a:pt x="426054" y="1234684"/>
                      <a:pt x="423033" y="1237461"/>
                      <a:pt x="421278" y="1240971"/>
                    </a:cubicBezTo>
                    <a:cubicBezTo>
                      <a:pt x="412800" y="1257928"/>
                      <a:pt x="424238" y="1244542"/>
                      <a:pt x="411480" y="1257300"/>
                    </a:cubicBezTo>
                    <a:cubicBezTo>
                      <a:pt x="406268" y="1272938"/>
                      <a:pt x="410649" y="1264664"/>
                      <a:pt x="395152" y="1280160"/>
                    </a:cubicBezTo>
                    <a:lnTo>
                      <a:pt x="388620" y="1286691"/>
                    </a:lnTo>
                    <a:cubicBezTo>
                      <a:pt x="382841" y="1309813"/>
                      <a:pt x="389741" y="1291729"/>
                      <a:pt x="378823" y="1306286"/>
                    </a:cubicBezTo>
                    <a:cubicBezTo>
                      <a:pt x="374113" y="1312566"/>
                      <a:pt x="365760" y="1325880"/>
                      <a:pt x="365760" y="1325880"/>
                    </a:cubicBezTo>
                    <a:cubicBezTo>
                      <a:pt x="364672" y="1330234"/>
                      <a:pt x="364263" y="1334818"/>
                      <a:pt x="362495" y="1338943"/>
                    </a:cubicBezTo>
                    <a:cubicBezTo>
                      <a:pt x="360949" y="1342551"/>
                      <a:pt x="357910" y="1345332"/>
                      <a:pt x="355963" y="1348740"/>
                    </a:cubicBezTo>
                    <a:cubicBezTo>
                      <a:pt x="353548" y="1352967"/>
                      <a:pt x="351240" y="1357283"/>
                      <a:pt x="349432" y="1361803"/>
                    </a:cubicBezTo>
                    <a:cubicBezTo>
                      <a:pt x="346875" y="1368195"/>
                      <a:pt x="346719" y="1375668"/>
                      <a:pt x="342900" y="1381397"/>
                    </a:cubicBezTo>
                    <a:cubicBezTo>
                      <a:pt x="340723" y="1384663"/>
                      <a:pt x="338124" y="1387684"/>
                      <a:pt x="336369" y="1391194"/>
                    </a:cubicBezTo>
                    <a:cubicBezTo>
                      <a:pt x="334830" y="1394273"/>
                      <a:pt x="334642" y="1397912"/>
                      <a:pt x="333103" y="1400991"/>
                    </a:cubicBezTo>
                    <a:cubicBezTo>
                      <a:pt x="322384" y="1422429"/>
                      <a:pt x="328461" y="1396693"/>
                      <a:pt x="320040" y="1430383"/>
                    </a:cubicBezTo>
                    <a:cubicBezTo>
                      <a:pt x="318952" y="1434737"/>
                      <a:pt x="318782" y="1439432"/>
                      <a:pt x="316775" y="1443446"/>
                    </a:cubicBezTo>
                    <a:cubicBezTo>
                      <a:pt x="315398" y="1446200"/>
                      <a:pt x="312214" y="1447612"/>
                      <a:pt x="310243" y="1449977"/>
                    </a:cubicBezTo>
                    <a:cubicBezTo>
                      <a:pt x="306758" y="1454158"/>
                      <a:pt x="304295" y="1459191"/>
                      <a:pt x="300446" y="1463040"/>
                    </a:cubicBezTo>
                    <a:cubicBezTo>
                      <a:pt x="297671" y="1465815"/>
                      <a:pt x="293714" y="1467119"/>
                      <a:pt x="290649" y="1469571"/>
                    </a:cubicBezTo>
                    <a:cubicBezTo>
                      <a:pt x="288245" y="1471494"/>
                      <a:pt x="286295" y="1473926"/>
                      <a:pt x="284118" y="1476103"/>
                    </a:cubicBezTo>
                    <a:cubicBezTo>
                      <a:pt x="281941" y="1484811"/>
                      <a:pt x="278399" y="1493288"/>
                      <a:pt x="277586" y="1502228"/>
                    </a:cubicBezTo>
                    <a:cubicBezTo>
                      <a:pt x="276497" y="1514202"/>
                      <a:pt x="275811" y="1526220"/>
                      <a:pt x="274320" y="1538151"/>
                    </a:cubicBezTo>
                    <a:cubicBezTo>
                      <a:pt x="273632" y="1543659"/>
                      <a:pt x="271840" y="1548985"/>
                      <a:pt x="271055" y="1554480"/>
                    </a:cubicBezTo>
                    <a:cubicBezTo>
                      <a:pt x="269661" y="1564238"/>
                      <a:pt x="269288" y="1574128"/>
                      <a:pt x="267789" y="1583871"/>
                    </a:cubicBezTo>
                    <a:cubicBezTo>
                      <a:pt x="267106" y="1588307"/>
                      <a:pt x="265403" y="1592533"/>
                      <a:pt x="264523" y="1596934"/>
                    </a:cubicBezTo>
                    <a:cubicBezTo>
                      <a:pt x="258775" y="1625675"/>
                      <a:pt x="264349" y="1607256"/>
                      <a:pt x="257992" y="1626326"/>
                    </a:cubicBezTo>
                    <a:cubicBezTo>
                      <a:pt x="256903" y="1633946"/>
                      <a:pt x="256236" y="1641638"/>
                      <a:pt x="254726" y="1649186"/>
                    </a:cubicBezTo>
                    <a:cubicBezTo>
                      <a:pt x="254051" y="1652561"/>
                      <a:pt x="252406" y="1655673"/>
                      <a:pt x="251460" y="1658983"/>
                    </a:cubicBezTo>
                    <a:cubicBezTo>
                      <a:pt x="250227" y="1663299"/>
                      <a:pt x="249075" y="1667645"/>
                      <a:pt x="248195" y="1672046"/>
                    </a:cubicBezTo>
                    <a:cubicBezTo>
                      <a:pt x="246897" y="1678539"/>
                      <a:pt x="246535" y="1685216"/>
                      <a:pt x="244929" y="1691640"/>
                    </a:cubicBezTo>
                    <a:cubicBezTo>
                      <a:pt x="243259" y="1698319"/>
                      <a:pt x="240068" y="1704555"/>
                      <a:pt x="238398" y="1711234"/>
                    </a:cubicBezTo>
                    <a:cubicBezTo>
                      <a:pt x="237309" y="1715588"/>
                      <a:pt x="237139" y="1720283"/>
                      <a:pt x="235132" y="1724297"/>
                    </a:cubicBezTo>
                    <a:cubicBezTo>
                      <a:pt x="233755" y="1727051"/>
                      <a:pt x="230777" y="1728651"/>
                      <a:pt x="228600" y="1730828"/>
                    </a:cubicBezTo>
                    <a:cubicBezTo>
                      <a:pt x="227512" y="1734094"/>
                      <a:pt x="226281" y="1737316"/>
                      <a:pt x="225335" y="1740626"/>
                    </a:cubicBezTo>
                    <a:cubicBezTo>
                      <a:pt x="224102" y="1744941"/>
                      <a:pt x="224076" y="1749674"/>
                      <a:pt x="222069" y="1753688"/>
                    </a:cubicBezTo>
                    <a:cubicBezTo>
                      <a:pt x="220692" y="1756442"/>
                      <a:pt x="217715" y="1758043"/>
                      <a:pt x="215538" y="1760220"/>
                    </a:cubicBezTo>
                    <a:lnTo>
                      <a:pt x="209006" y="1779814"/>
                    </a:lnTo>
                    <a:cubicBezTo>
                      <a:pt x="207917" y="1783080"/>
                      <a:pt x="206575" y="1786271"/>
                      <a:pt x="205740" y="1789611"/>
                    </a:cubicBezTo>
                    <a:cubicBezTo>
                      <a:pt x="204652" y="1793965"/>
                      <a:pt x="204965" y="1798939"/>
                      <a:pt x="202475" y="1802674"/>
                    </a:cubicBezTo>
                    <a:cubicBezTo>
                      <a:pt x="198205" y="1809079"/>
                      <a:pt x="190416" y="1812598"/>
                      <a:pt x="186146" y="1819003"/>
                    </a:cubicBezTo>
                    <a:cubicBezTo>
                      <a:pt x="183969" y="1822269"/>
                      <a:pt x="181370" y="1825290"/>
                      <a:pt x="179615" y="1828800"/>
                    </a:cubicBezTo>
                    <a:cubicBezTo>
                      <a:pt x="178076" y="1831879"/>
                      <a:pt x="178499" y="1835909"/>
                      <a:pt x="176349" y="1838597"/>
                    </a:cubicBezTo>
                    <a:cubicBezTo>
                      <a:pt x="171745" y="1844351"/>
                      <a:pt x="163208" y="1846243"/>
                      <a:pt x="156755" y="1848394"/>
                    </a:cubicBezTo>
                    <a:cubicBezTo>
                      <a:pt x="143376" y="1861773"/>
                      <a:pt x="146826" y="1861668"/>
                      <a:pt x="114300" y="1851660"/>
                    </a:cubicBezTo>
                    <a:cubicBezTo>
                      <a:pt x="110549" y="1850506"/>
                      <a:pt x="110834" y="1844315"/>
                      <a:pt x="107769" y="1841863"/>
                    </a:cubicBezTo>
                    <a:cubicBezTo>
                      <a:pt x="105081" y="1839713"/>
                      <a:pt x="101238" y="1839686"/>
                      <a:pt x="97972" y="1838597"/>
                    </a:cubicBezTo>
                    <a:cubicBezTo>
                      <a:pt x="93618" y="1834243"/>
                      <a:pt x="90751" y="1827481"/>
                      <a:pt x="84909" y="1825534"/>
                    </a:cubicBezTo>
                    <a:cubicBezTo>
                      <a:pt x="59587" y="1817092"/>
                      <a:pt x="78547" y="1822497"/>
                      <a:pt x="26126" y="1819003"/>
                    </a:cubicBezTo>
                    <a:cubicBezTo>
                      <a:pt x="22440" y="1793204"/>
                      <a:pt x="30008" y="1791768"/>
                      <a:pt x="3266" y="1799408"/>
                    </a:cubicBezTo>
                    <a:cubicBezTo>
                      <a:pt x="1786" y="1799831"/>
                      <a:pt x="1089" y="1801585"/>
                      <a:pt x="0" y="1802674"/>
                    </a:cubicBezTo>
                    <a:lnTo>
                      <a:pt x="401683" y="0"/>
                    </a:lnTo>
                    <a:close/>
                  </a:path>
                </a:pathLst>
              </a:custGeom>
              <a:solidFill>
                <a:srgbClr val="F73770"/>
              </a:solidFill>
              <a:ln w="6350" cap="flat" cmpd="sng" algn="ctr">
                <a:noFill/>
                <a:prstDash val="solid"/>
                <a:miter lim="800000"/>
              </a:ln>
              <a:effectLst/>
            </p:spPr>
            <p:txBody>
              <a:bodyPr rtlCol="0" anchor="ctr"/>
              <a:lstStyle/>
              <a:p>
                <a:pPr algn="ctr" defTabSz="685814">
                  <a:defRPr/>
                </a:pPr>
                <a:endParaRPr lang="en-GB" sz="1200" kern="0">
                  <a:solidFill>
                    <a:prstClr val="white"/>
                  </a:solidFill>
                  <a:latin typeface="Gill Sans MT" panose="020B0502020104020203" pitchFamily="34" charset="0"/>
                </a:endParaRPr>
              </a:p>
            </p:txBody>
          </p:sp>
          <p:sp>
            <p:nvSpPr>
              <p:cNvPr id="21" name="Freeform: Shape 20">
                <a:extLst>
                  <a:ext uri="{FF2B5EF4-FFF2-40B4-BE49-F238E27FC236}">
                    <a16:creationId xmlns:a16="http://schemas.microsoft.com/office/drawing/2014/main" id="{A11EA210-5F02-679F-3215-A7F148BAE807}"/>
                  </a:ext>
                </a:extLst>
              </p:cNvPr>
              <p:cNvSpPr/>
              <p:nvPr/>
            </p:nvSpPr>
            <p:spPr>
              <a:xfrm rot="758990" flipH="1">
                <a:off x="4293327" y="502617"/>
                <a:ext cx="1583872" cy="1858837"/>
              </a:xfrm>
              <a:custGeom>
                <a:avLst/>
                <a:gdLst>
                  <a:gd name="connsiteX0" fmla="*/ 401683 w 1583872"/>
                  <a:gd name="connsiteY0" fmla="*/ 0 h 1858837"/>
                  <a:gd name="connsiteX1" fmla="*/ 401683 w 1583872"/>
                  <a:gd name="connsiteY1" fmla="*/ 0 h 1858837"/>
                  <a:gd name="connsiteX2" fmla="*/ 431075 w 1583872"/>
                  <a:gd name="connsiteY2" fmla="*/ 3266 h 1858837"/>
                  <a:gd name="connsiteX3" fmla="*/ 450669 w 1583872"/>
                  <a:gd name="connsiteY3" fmla="*/ 9797 h 1858837"/>
                  <a:gd name="connsiteX4" fmla="*/ 466998 w 1583872"/>
                  <a:gd name="connsiteY4" fmla="*/ 22860 h 1858837"/>
                  <a:gd name="connsiteX5" fmla="*/ 476795 w 1583872"/>
                  <a:gd name="connsiteY5" fmla="*/ 29391 h 1858837"/>
                  <a:gd name="connsiteX6" fmla="*/ 489858 w 1583872"/>
                  <a:gd name="connsiteY6" fmla="*/ 45720 h 1858837"/>
                  <a:gd name="connsiteX7" fmla="*/ 499655 w 1583872"/>
                  <a:gd name="connsiteY7" fmla="*/ 52251 h 1858837"/>
                  <a:gd name="connsiteX8" fmla="*/ 515983 w 1583872"/>
                  <a:gd name="connsiteY8" fmla="*/ 62048 h 1858837"/>
                  <a:gd name="connsiteX9" fmla="*/ 532312 w 1583872"/>
                  <a:gd name="connsiteY9" fmla="*/ 75111 h 1858837"/>
                  <a:gd name="connsiteX10" fmla="*/ 545375 w 1583872"/>
                  <a:gd name="connsiteY10" fmla="*/ 91440 h 1858837"/>
                  <a:gd name="connsiteX11" fmla="*/ 564969 w 1583872"/>
                  <a:gd name="connsiteY11" fmla="*/ 101237 h 1858837"/>
                  <a:gd name="connsiteX12" fmla="*/ 571500 w 1583872"/>
                  <a:gd name="connsiteY12" fmla="*/ 111034 h 1858837"/>
                  <a:gd name="connsiteX13" fmla="*/ 600892 w 1583872"/>
                  <a:gd name="connsiteY13" fmla="*/ 127363 h 1858837"/>
                  <a:gd name="connsiteX14" fmla="*/ 617220 w 1583872"/>
                  <a:gd name="connsiteY14" fmla="*/ 130628 h 1858837"/>
                  <a:gd name="connsiteX15" fmla="*/ 636815 w 1583872"/>
                  <a:gd name="connsiteY15" fmla="*/ 137160 h 1858837"/>
                  <a:gd name="connsiteX16" fmla="*/ 646612 w 1583872"/>
                  <a:gd name="connsiteY16" fmla="*/ 140426 h 1858837"/>
                  <a:gd name="connsiteX17" fmla="*/ 666206 w 1583872"/>
                  <a:gd name="connsiteY17" fmla="*/ 143691 h 1858837"/>
                  <a:gd name="connsiteX18" fmla="*/ 685800 w 1583872"/>
                  <a:gd name="connsiteY18" fmla="*/ 150223 h 1858837"/>
                  <a:gd name="connsiteX19" fmla="*/ 695598 w 1583872"/>
                  <a:gd name="connsiteY19" fmla="*/ 153488 h 1858837"/>
                  <a:gd name="connsiteX20" fmla="*/ 721723 w 1583872"/>
                  <a:gd name="connsiteY20" fmla="*/ 166551 h 1858837"/>
                  <a:gd name="connsiteX21" fmla="*/ 731520 w 1583872"/>
                  <a:gd name="connsiteY21" fmla="*/ 169817 h 1858837"/>
                  <a:gd name="connsiteX22" fmla="*/ 738052 w 1583872"/>
                  <a:gd name="connsiteY22" fmla="*/ 176348 h 1858837"/>
                  <a:gd name="connsiteX23" fmla="*/ 757646 w 1583872"/>
                  <a:gd name="connsiteY23" fmla="*/ 182880 h 1858837"/>
                  <a:gd name="connsiteX24" fmla="*/ 777240 w 1583872"/>
                  <a:gd name="connsiteY24" fmla="*/ 189411 h 1858837"/>
                  <a:gd name="connsiteX25" fmla="*/ 787038 w 1583872"/>
                  <a:gd name="connsiteY25" fmla="*/ 192677 h 1858837"/>
                  <a:gd name="connsiteX26" fmla="*/ 796835 w 1583872"/>
                  <a:gd name="connsiteY26" fmla="*/ 195943 h 1858837"/>
                  <a:gd name="connsiteX27" fmla="*/ 816429 w 1583872"/>
                  <a:gd name="connsiteY27" fmla="*/ 199208 h 1858837"/>
                  <a:gd name="connsiteX28" fmla="*/ 842555 w 1583872"/>
                  <a:gd name="connsiteY28" fmla="*/ 202474 h 1858837"/>
                  <a:gd name="connsiteX29" fmla="*/ 855618 w 1583872"/>
                  <a:gd name="connsiteY29" fmla="*/ 205740 h 1858837"/>
                  <a:gd name="connsiteX30" fmla="*/ 973183 w 1583872"/>
                  <a:gd name="connsiteY30" fmla="*/ 209006 h 1858837"/>
                  <a:gd name="connsiteX31" fmla="*/ 999309 w 1583872"/>
                  <a:gd name="connsiteY31" fmla="*/ 215537 h 1858837"/>
                  <a:gd name="connsiteX32" fmla="*/ 1009106 w 1583872"/>
                  <a:gd name="connsiteY32" fmla="*/ 218803 h 1858837"/>
                  <a:gd name="connsiteX33" fmla="*/ 1103812 w 1583872"/>
                  <a:gd name="connsiteY33" fmla="*/ 212271 h 1858837"/>
                  <a:gd name="connsiteX34" fmla="*/ 1123406 w 1583872"/>
                  <a:gd name="connsiteY34" fmla="*/ 205740 h 1858837"/>
                  <a:gd name="connsiteX35" fmla="*/ 1133203 w 1583872"/>
                  <a:gd name="connsiteY35" fmla="*/ 202474 h 1858837"/>
                  <a:gd name="connsiteX36" fmla="*/ 1165860 w 1583872"/>
                  <a:gd name="connsiteY36" fmla="*/ 199208 h 1858837"/>
                  <a:gd name="connsiteX37" fmla="*/ 1254035 w 1583872"/>
                  <a:gd name="connsiteY37" fmla="*/ 202474 h 1858837"/>
                  <a:gd name="connsiteX38" fmla="*/ 1296489 w 1583872"/>
                  <a:gd name="connsiteY38" fmla="*/ 209006 h 1858837"/>
                  <a:gd name="connsiteX39" fmla="*/ 1316083 w 1583872"/>
                  <a:gd name="connsiteY39" fmla="*/ 215537 h 1858837"/>
                  <a:gd name="connsiteX40" fmla="*/ 1332412 w 1583872"/>
                  <a:gd name="connsiteY40" fmla="*/ 225334 h 1858837"/>
                  <a:gd name="connsiteX41" fmla="*/ 1338943 w 1583872"/>
                  <a:gd name="connsiteY41" fmla="*/ 231866 h 1858837"/>
                  <a:gd name="connsiteX42" fmla="*/ 1358538 w 1583872"/>
                  <a:gd name="connsiteY42" fmla="*/ 238397 h 1858837"/>
                  <a:gd name="connsiteX43" fmla="*/ 1397726 w 1583872"/>
                  <a:gd name="connsiteY43" fmla="*/ 261257 h 1858837"/>
                  <a:gd name="connsiteX44" fmla="*/ 1417320 w 1583872"/>
                  <a:gd name="connsiteY44" fmla="*/ 271054 h 1858837"/>
                  <a:gd name="connsiteX45" fmla="*/ 1427118 w 1583872"/>
                  <a:gd name="connsiteY45" fmla="*/ 277586 h 1858837"/>
                  <a:gd name="connsiteX46" fmla="*/ 1433649 w 1583872"/>
                  <a:gd name="connsiteY46" fmla="*/ 287383 h 1858837"/>
                  <a:gd name="connsiteX47" fmla="*/ 1449978 w 1583872"/>
                  <a:gd name="connsiteY47" fmla="*/ 303711 h 1858837"/>
                  <a:gd name="connsiteX48" fmla="*/ 1466306 w 1583872"/>
                  <a:gd name="connsiteY48" fmla="*/ 326571 h 1858837"/>
                  <a:gd name="connsiteX49" fmla="*/ 1479369 w 1583872"/>
                  <a:gd name="connsiteY49" fmla="*/ 346166 h 1858837"/>
                  <a:gd name="connsiteX50" fmla="*/ 1502229 w 1583872"/>
                  <a:gd name="connsiteY50" fmla="*/ 375557 h 1858837"/>
                  <a:gd name="connsiteX51" fmla="*/ 1508760 w 1583872"/>
                  <a:gd name="connsiteY51" fmla="*/ 385354 h 1858837"/>
                  <a:gd name="connsiteX52" fmla="*/ 1512026 w 1583872"/>
                  <a:gd name="connsiteY52" fmla="*/ 395151 h 1858837"/>
                  <a:gd name="connsiteX53" fmla="*/ 1518558 w 1583872"/>
                  <a:gd name="connsiteY53" fmla="*/ 401683 h 1858837"/>
                  <a:gd name="connsiteX54" fmla="*/ 1525089 w 1583872"/>
                  <a:gd name="connsiteY54" fmla="*/ 421277 h 1858837"/>
                  <a:gd name="connsiteX55" fmla="*/ 1528355 w 1583872"/>
                  <a:gd name="connsiteY55" fmla="*/ 431074 h 1858837"/>
                  <a:gd name="connsiteX56" fmla="*/ 1547949 w 1583872"/>
                  <a:gd name="connsiteY56" fmla="*/ 453934 h 1858837"/>
                  <a:gd name="connsiteX57" fmla="*/ 1551215 w 1583872"/>
                  <a:gd name="connsiteY57" fmla="*/ 463731 h 1858837"/>
                  <a:gd name="connsiteX58" fmla="*/ 1557746 w 1583872"/>
                  <a:gd name="connsiteY58" fmla="*/ 470263 h 1858837"/>
                  <a:gd name="connsiteX59" fmla="*/ 1570809 w 1583872"/>
                  <a:gd name="connsiteY59" fmla="*/ 489857 h 1858837"/>
                  <a:gd name="connsiteX60" fmla="*/ 1574075 w 1583872"/>
                  <a:gd name="connsiteY60" fmla="*/ 506186 h 1858837"/>
                  <a:gd name="connsiteX61" fmla="*/ 1577340 w 1583872"/>
                  <a:gd name="connsiteY61" fmla="*/ 529046 h 1858837"/>
                  <a:gd name="connsiteX62" fmla="*/ 1583872 w 1583872"/>
                  <a:gd name="connsiteY62" fmla="*/ 538843 h 1858837"/>
                  <a:gd name="connsiteX63" fmla="*/ 1577340 w 1583872"/>
                  <a:gd name="connsiteY63" fmla="*/ 692331 h 1858837"/>
                  <a:gd name="connsiteX64" fmla="*/ 1570809 w 1583872"/>
                  <a:gd name="connsiteY64" fmla="*/ 731520 h 1858837"/>
                  <a:gd name="connsiteX65" fmla="*/ 1564278 w 1583872"/>
                  <a:gd name="connsiteY65" fmla="*/ 751114 h 1858837"/>
                  <a:gd name="connsiteX66" fmla="*/ 1554480 w 1583872"/>
                  <a:gd name="connsiteY66" fmla="*/ 754380 h 1858837"/>
                  <a:gd name="connsiteX67" fmla="*/ 1538152 w 1583872"/>
                  <a:gd name="connsiteY67" fmla="*/ 773974 h 1858837"/>
                  <a:gd name="connsiteX68" fmla="*/ 1534886 w 1583872"/>
                  <a:gd name="connsiteY68" fmla="*/ 790303 h 1858837"/>
                  <a:gd name="connsiteX69" fmla="*/ 1531620 w 1583872"/>
                  <a:gd name="connsiteY69" fmla="*/ 862148 h 1858837"/>
                  <a:gd name="connsiteX70" fmla="*/ 1521823 w 1583872"/>
                  <a:gd name="connsiteY70" fmla="*/ 885008 h 1858837"/>
                  <a:gd name="connsiteX71" fmla="*/ 1512026 w 1583872"/>
                  <a:gd name="connsiteY71" fmla="*/ 907868 h 1858837"/>
                  <a:gd name="connsiteX72" fmla="*/ 1505495 w 1583872"/>
                  <a:gd name="connsiteY72" fmla="*/ 937260 h 1858837"/>
                  <a:gd name="connsiteX73" fmla="*/ 1498963 w 1583872"/>
                  <a:gd name="connsiteY73" fmla="*/ 950323 h 1858837"/>
                  <a:gd name="connsiteX74" fmla="*/ 1495698 w 1583872"/>
                  <a:gd name="connsiteY74" fmla="*/ 963386 h 1858837"/>
                  <a:gd name="connsiteX75" fmla="*/ 1469572 w 1583872"/>
                  <a:gd name="connsiteY75" fmla="*/ 1002574 h 1858837"/>
                  <a:gd name="connsiteX76" fmla="*/ 1463040 w 1583872"/>
                  <a:gd name="connsiteY76" fmla="*/ 1009106 h 1858837"/>
                  <a:gd name="connsiteX77" fmla="*/ 1446712 w 1583872"/>
                  <a:gd name="connsiteY77" fmla="*/ 1012371 h 1858837"/>
                  <a:gd name="connsiteX78" fmla="*/ 1436915 w 1583872"/>
                  <a:gd name="connsiteY78" fmla="*/ 1018903 h 1858837"/>
                  <a:gd name="connsiteX79" fmla="*/ 1423852 w 1583872"/>
                  <a:gd name="connsiteY79" fmla="*/ 1031966 h 1858837"/>
                  <a:gd name="connsiteX80" fmla="*/ 1407523 w 1583872"/>
                  <a:gd name="connsiteY80" fmla="*/ 1035231 h 1858837"/>
                  <a:gd name="connsiteX81" fmla="*/ 1384663 w 1583872"/>
                  <a:gd name="connsiteY81" fmla="*/ 1048294 h 1858837"/>
                  <a:gd name="connsiteX82" fmla="*/ 1374866 w 1583872"/>
                  <a:gd name="connsiteY82" fmla="*/ 1051560 h 1858837"/>
                  <a:gd name="connsiteX83" fmla="*/ 1352006 w 1583872"/>
                  <a:gd name="connsiteY83" fmla="*/ 1061357 h 1858837"/>
                  <a:gd name="connsiteX84" fmla="*/ 1338943 w 1583872"/>
                  <a:gd name="connsiteY84" fmla="*/ 1071154 h 1858837"/>
                  <a:gd name="connsiteX85" fmla="*/ 1322615 w 1583872"/>
                  <a:gd name="connsiteY85" fmla="*/ 1084217 h 1858837"/>
                  <a:gd name="connsiteX86" fmla="*/ 1303020 w 1583872"/>
                  <a:gd name="connsiteY86" fmla="*/ 1087483 h 1858837"/>
                  <a:gd name="connsiteX87" fmla="*/ 1293223 w 1583872"/>
                  <a:gd name="connsiteY87" fmla="*/ 1090748 h 1858837"/>
                  <a:gd name="connsiteX88" fmla="*/ 1280160 w 1583872"/>
                  <a:gd name="connsiteY88" fmla="*/ 1100546 h 1858837"/>
                  <a:gd name="connsiteX89" fmla="*/ 1136469 w 1583872"/>
                  <a:gd name="connsiteY89" fmla="*/ 1100546 h 1858837"/>
                  <a:gd name="connsiteX90" fmla="*/ 1126672 w 1583872"/>
                  <a:gd name="connsiteY90" fmla="*/ 1094014 h 1858837"/>
                  <a:gd name="connsiteX91" fmla="*/ 1110343 w 1583872"/>
                  <a:gd name="connsiteY91" fmla="*/ 1090748 h 1858837"/>
                  <a:gd name="connsiteX92" fmla="*/ 1100546 w 1583872"/>
                  <a:gd name="connsiteY92" fmla="*/ 1087483 h 1858837"/>
                  <a:gd name="connsiteX93" fmla="*/ 1094015 w 1583872"/>
                  <a:gd name="connsiteY93" fmla="*/ 1080951 h 1858837"/>
                  <a:gd name="connsiteX94" fmla="*/ 1084218 w 1583872"/>
                  <a:gd name="connsiteY94" fmla="*/ 1077686 h 1858837"/>
                  <a:gd name="connsiteX95" fmla="*/ 1058092 w 1583872"/>
                  <a:gd name="connsiteY95" fmla="*/ 1058091 h 1858837"/>
                  <a:gd name="connsiteX96" fmla="*/ 1041763 w 1583872"/>
                  <a:gd name="connsiteY96" fmla="*/ 1045028 h 1858837"/>
                  <a:gd name="connsiteX97" fmla="*/ 1031966 w 1583872"/>
                  <a:gd name="connsiteY97" fmla="*/ 1035231 h 1858837"/>
                  <a:gd name="connsiteX98" fmla="*/ 1022169 w 1583872"/>
                  <a:gd name="connsiteY98" fmla="*/ 1028700 h 1858837"/>
                  <a:gd name="connsiteX99" fmla="*/ 996043 w 1583872"/>
                  <a:gd name="connsiteY99" fmla="*/ 1012371 h 1858837"/>
                  <a:gd name="connsiteX100" fmla="*/ 982980 w 1583872"/>
                  <a:gd name="connsiteY100" fmla="*/ 996043 h 1858837"/>
                  <a:gd name="connsiteX101" fmla="*/ 976449 w 1583872"/>
                  <a:gd name="connsiteY101" fmla="*/ 986246 h 1858837"/>
                  <a:gd name="connsiteX102" fmla="*/ 963386 w 1583872"/>
                  <a:gd name="connsiteY102" fmla="*/ 969917 h 1858837"/>
                  <a:gd name="connsiteX103" fmla="*/ 904603 w 1583872"/>
                  <a:gd name="connsiteY103" fmla="*/ 950323 h 1858837"/>
                  <a:gd name="connsiteX104" fmla="*/ 894806 w 1583872"/>
                  <a:gd name="connsiteY104" fmla="*/ 947057 h 1858837"/>
                  <a:gd name="connsiteX105" fmla="*/ 881743 w 1583872"/>
                  <a:gd name="connsiteY105" fmla="*/ 943791 h 1858837"/>
                  <a:gd name="connsiteX106" fmla="*/ 849086 w 1583872"/>
                  <a:gd name="connsiteY106" fmla="*/ 924197 h 1858837"/>
                  <a:gd name="connsiteX107" fmla="*/ 839289 w 1583872"/>
                  <a:gd name="connsiteY107" fmla="*/ 920931 h 1858837"/>
                  <a:gd name="connsiteX108" fmla="*/ 822960 w 1583872"/>
                  <a:gd name="connsiteY108" fmla="*/ 907868 h 1858837"/>
                  <a:gd name="connsiteX109" fmla="*/ 813163 w 1583872"/>
                  <a:gd name="connsiteY109" fmla="*/ 901337 h 1858837"/>
                  <a:gd name="connsiteX110" fmla="*/ 793569 w 1583872"/>
                  <a:gd name="connsiteY110" fmla="*/ 891540 h 1858837"/>
                  <a:gd name="connsiteX111" fmla="*/ 790303 w 1583872"/>
                  <a:gd name="connsiteY111" fmla="*/ 881743 h 1858837"/>
                  <a:gd name="connsiteX112" fmla="*/ 767443 w 1583872"/>
                  <a:gd name="connsiteY112" fmla="*/ 865414 h 1858837"/>
                  <a:gd name="connsiteX113" fmla="*/ 760912 w 1583872"/>
                  <a:gd name="connsiteY113" fmla="*/ 855617 h 1858837"/>
                  <a:gd name="connsiteX114" fmla="*/ 757646 w 1583872"/>
                  <a:gd name="connsiteY114" fmla="*/ 845820 h 1858837"/>
                  <a:gd name="connsiteX115" fmla="*/ 744583 w 1583872"/>
                  <a:gd name="connsiteY115" fmla="*/ 826226 h 1858837"/>
                  <a:gd name="connsiteX116" fmla="*/ 741318 w 1583872"/>
                  <a:gd name="connsiteY116" fmla="*/ 816428 h 1858837"/>
                  <a:gd name="connsiteX117" fmla="*/ 734786 w 1583872"/>
                  <a:gd name="connsiteY117" fmla="*/ 809897 h 1858837"/>
                  <a:gd name="connsiteX118" fmla="*/ 728255 w 1583872"/>
                  <a:gd name="connsiteY118" fmla="*/ 800100 h 1858837"/>
                  <a:gd name="connsiteX119" fmla="*/ 718458 w 1583872"/>
                  <a:gd name="connsiteY119" fmla="*/ 783771 h 1858837"/>
                  <a:gd name="connsiteX120" fmla="*/ 711926 w 1583872"/>
                  <a:gd name="connsiteY120" fmla="*/ 790303 h 1858837"/>
                  <a:gd name="connsiteX121" fmla="*/ 695598 w 1583872"/>
                  <a:gd name="connsiteY121" fmla="*/ 803366 h 1858837"/>
                  <a:gd name="connsiteX122" fmla="*/ 682535 w 1583872"/>
                  <a:gd name="connsiteY122" fmla="*/ 822960 h 1858837"/>
                  <a:gd name="connsiteX123" fmla="*/ 662940 w 1583872"/>
                  <a:gd name="connsiteY123" fmla="*/ 842554 h 1858837"/>
                  <a:gd name="connsiteX124" fmla="*/ 656409 w 1583872"/>
                  <a:gd name="connsiteY124" fmla="*/ 849086 h 1858837"/>
                  <a:gd name="connsiteX125" fmla="*/ 643346 w 1583872"/>
                  <a:gd name="connsiteY125" fmla="*/ 865414 h 1858837"/>
                  <a:gd name="connsiteX126" fmla="*/ 623752 w 1583872"/>
                  <a:gd name="connsiteY126" fmla="*/ 881743 h 1858837"/>
                  <a:gd name="connsiteX127" fmla="*/ 617220 w 1583872"/>
                  <a:gd name="connsiteY127" fmla="*/ 891540 h 1858837"/>
                  <a:gd name="connsiteX128" fmla="*/ 597626 w 1583872"/>
                  <a:gd name="connsiteY128" fmla="*/ 904603 h 1858837"/>
                  <a:gd name="connsiteX129" fmla="*/ 578032 w 1583872"/>
                  <a:gd name="connsiteY129" fmla="*/ 927463 h 1858837"/>
                  <a:gd name="connsiteX130" fmla="*/ 571500 w 1583872"/>
                  <a:gd name="connsiteY130" fmla="*/ 933994 h 1858837"/>
                  <a:gd name="connsiteX131" fmla="*/ 561703 w 1583872"/>
                  <a:gd name="connsiteY131" fmla="*/ 937260 h 1858837"/>
                  <a:gd name="connsiteX132" fmla="*/ 555172 w 1583872"/>
                  <a:gd name="connsiteY132" fmla="*/ 947057 h 1858837"/>
                  <a:gd name="connsiteX133" fmla="*/ 525780 w 1583872"/>
                  <a:gd name="connsiteY133" fmla="*/ 953588 h 1858837"/>
                  <a:gd name="connsiteX134" fmla="*/ 509452 w 1583872"/>
                  <a:gd name="connsiteY134" fmla="*/ 966651 h 1858837"/>
                  <a:gd name="connsiteX135" fmla="*/ 502920 w 1583872"/>
                  <a:gd name="connsiteY135" fmla="*/ 973183 h 1858837"/>
                  <a:gd name="connsiteX136" fmla="*/ 489858 w 1583872"/>
                  <a:gd name="connsiteY136" fmla="*/ 976448 h 1858837"/>
                  <a:gd name="connsiteX137" fmla="*/ 473529 w 1583872"/>
                  <a:gd name="connsiteY137" fmla="*/ 986246 h 1858837"/>
                  <a:gd name="connsiteX138" fmla="*/ 463732 w 1583872"/>
                  <a:gd name="connsiteY138" fmla="*/ 992777 h 1858837"/>
                  <a:gd name="connsiteX139" fmla="*/ 457200 w 1583872"/>
                  <a:gd name="connsiteY139" fmla="*/ 999308 h 1858837"/>
                  <a:gd name="connsiteX140" fmla="*/ 444138 w 1583872"/>
                  <a:gd name="connsiteY140" fmla="*/ 1002574 h 1858837"/>
                  <a:gd name="connsiteX141" fmla="*/ 447403 w 1583872"/>
                  <a:gd name="connsiteY141" fmla="*/ 1077686 h 1858837"/>
                  <a:gd name="connsiteX142" fmla="*/ 453935 w 1583872"/>
                  <a:gd name="connsiteY142" fmla="*/ 1100546 h 1858837"/>
                  <a:gd name="connsiteX143" fmla="*/ 450669 w 1583872"/>
                  <a:gd name="connsiteY143" fmla="*/ 1182188 h 1858837"/>
                  <a:gd name="connsiteX144" fmla="*/ 444138 w 1583872"/>
                  <a:gd name="connsiteY144" fmla="*/ 1201783 h 1858837"/>
                  <a:gd name="connsiteX145" fmla="*/ 437606 w 1583872"/>
                  <a:gd name="connsiteY145" fmla="*/ 1208314 h 1858837"/>
                  <a:gd name="connsiteX146" fmla="*/ 431075 w 1583872"/>
                  <a:gd name="connsiteY146" fmla="*/ 1221377 h 1858837"/>
                  <a:gd name="connsiteX147" fmla="*/ 427809 w 1583872"/>
                  <a:gd name="connsiteY147" fmla="*/ 1231174 h 1858837"/>
                  <a:gd name="connsiteX148" fmla="*/ 421278 w 1583872"/>
                  <a:gd name="connsiteY148" fmla="*/ 1240971 h 1858837"/>
                  <a:gd name="connsiteX149" fmla="*/ 411480 w 1583872"/>
                  <a:gd name="connsiteY149" fmla="*/ 1257300 h 1858837"/>
                  <a:gd name="connsiteX150" fmla="*/ 395152 w 1583872"/>
                  <a:gd name="connsiteY150" fmla="*/ 1280160 h 1858837"/>
                  <a:gd name="connsiteX151" fmla="*/ 388620 w 1583872"/>
                  <a:gd name="connsiteY151" fmla="*/ 1286691 h 1858837"/>
                  <a:gd name="connsiteX152" fmla="*/ 378823 w 1583872"/>
                  <a:gd name="connsiteY152" fmla="*/ 1306286 h 1858837"/>
                  <a:gd name="connsiteX153" fmla="*/ 365760 w 1583872"/>
                  <a:gd name="connsiteY153" fmla="*/ 1325880 h 1858837"/>
                  <a:gd name="connsiteX154" fmla="*/ 362495 w 1583872"/>
                  <a:gd name="connsiteY154" fmla="*/ 1338943 h 1858837"/>
                  <a:gd name="connsiteX155" fmla="*/ 355963 w 1583872"/>
                  <a:gd name="connsiteY155" fmla="*/ 1348740 h 1858837"/>
                  <a:gd name="connsiteX156" fmla="*/ 349432 w 1583872"/>
                  <a:gd name="connsiteY156" fmla="*/ 1361803 h 1858837"/>
                  <a:gd name="connsiteX157" fmla="*/ 342900 w 1583872"/>
                  <a:gd name="connsiteY157" fmla="*/ 1381397 h 1858837"/>
                  <a:gd name="connsiteX158" fmla="*/ 336369 w 1583872"/>
                  <a:gd name="connsiteY158" fmla="*/ 1391194 h 1858837"/>
                  <a:gd name="connsiteX159" fmla="*/ 333103 w 1583872"/>
                  <a:gd name="connsiteY159" fmla="*/ 1400991 h 1858837"/>
                  <a:gd name="connsiteX160" fmla="*/ 320040 w 1583872"/>
                  <a:gd name="connsiteY160" fmla="*/ 1430383 h 1858837"/>
                  <a:gd name="connsiteX161" fmla="*/ 316775 w 1583872"/>
                  <a:gd name="connsiteY161" fmla="*/ 1443446 h 1858837"/>
                  <a:gd name="connsiteX162" fmla="*/ 310243 w 1583872"/>
                  <a:gd name="connsiteY162" fmla="*/ 1449977 h 1858837"/>
                  <a:gd name="connsiteX163" fmla="*/ 300446 w 1583872"/>
                  <a:gd name="connsiteY163" fmla="*/ 1463040 h 1858837"/>
                  <a:gd name="connsiteX164" fmla="*/ 290649 w 1583872"/>
                  <a:gd name="connsiteY164" fmla="*/ 1469571 h 1858837"/>
                  <a:gd name="connsiteX165" fmla="*/ 284118 w 1583872"/>
                  <a:gd name="connsiteY165" fmla="*/ 1476103 h 1858837"/>
                  <a:gd name="connsiteX166" fmla="*/ 277586 w 1583872"/>
                  <a:gd name="connsiteY166" fmla="*/ 1502228 h 1858837"/>
                  <a:gd name="connsiteX167" fmla="*/ 274320 w 1583872"/>
                  <a:gd name="connsiteY167" fmla="*/ 1538151 h 1858837"/>
                  <a:gd name="connsiteX168" fmla="*/ 271055 w 1583872"/>
                  <a:gd name="connsiteY168" fmla="*/ 1554480 h 1858837"/>
                  <a:gd name="connsiteX169" fmla="*/ 267789 w 1583872"/>
                  <a:gd name="connsiteY169" fmla="*/ 1583871 h 1858837"/>
                  <a:gd name="connsiteX170" fmla="*/ 264523 w 1583872"/>
                  <a:gd name="connsiteY170" fmla="*/ 1596934 h 1858837"/>
                  <a:gd name="connsiteX171" fmla="*/ 257992 w 1583872"/>
                  <a:gd name="connsiteY171" fmla="*/ 1626326 h 1858837"/>
                  <a:gd name="connsiteX172" fmla="*/ 254726 w 1583872"/>
                  <a:gd name="connsiteY172" fmla="*/ 1649186 h 1858837"/>
                  <a:gd name="connsiteX173" fmla="*/ 251460 w 1583872"/>
                  <a:gd name="connsiteY173" fmla="*/ 1658983 h 1858837"/>
                  <a:gd name="connsiteX174" fmla="*/ 248195 w 1583872"/>
                  <a:gd name="connsiteY174" fmla="*/ 1672046 h 1858837"/>
                  <a:gd name="connsiteX175" fmla="*/ 244929 w 1583872"/>
                  <a:gd name="connsiteY175" fmla="*/ 1691640 h 1858837"/>
                  <a:gd name="connsiteX176" fmla="*/ 238398 w 1583872"/>
                  <a:gd name="connsiteY176" fmla="*/ 1711234 h 1858837"/>
                  <a:gd name="connsiteX177" fmla="*/ 235132 w 1583872"/>
                  <a:gd name="connsiteY177" fmla="*/ 1724297 h 1858837"/>
                  <a:gd name="connsiteX178" fmla="*/ 228600 w 1583872"/>
                  <a:gd name="connsiteY178" fmla="*/ 1730828 h 1858837"/>
                  <a:gd name="connsiteX179" fmla="*/ 225335 w 1583872"/>
                  <a:gd name="connsiteY179" fmla="*/ 1740626 h 1858837"/>
                  <a:gd name="connsiteX180" fmla="*/ 222069 w 1583872"/>
                  <a:gd name="connsiteY180" fmla="*/ 1753688 h 1858837"/>
                  <a:gd name="connsiteX181" fmla="*/ 215538 w 1583872"/>
                  <a:gd name="connsiteY181" fmla="*/ 1760220 h 1858837"/>
                  <a:gd name="connsiteX182" fmla="*/ 209006 w 1583872"/>
                  <a:gd name="connsiteY182" fmla="*/ 1779814 h 1858837"/>
                  <a:gd name="connsiteX183" fmla="*/ 205740 w 1583872"/>
                  <a:gd name="connsiteY183" fmla="*/ 1789611 h 1858837"/>
                  <a:gd name="connsiteX184" fmla="*/ 202475 w 1583872"/>
                  <a:gd name="connsiteY184" fmla="*/ 1802674 h 1858837"/>
                  <a:gd name="connsiteX185" fmla="*/ 186146 w 1583872"/>
                  <a:gd name="connsiteY185" fmla="*/ 1819003 h 1858837"/>
                  <a:gd name="connsiteX186" fmla="*/ 179615 w 1583872"/>
                  <a:gd name="connsiteY186" fmla="*/ 1828800 h 1858837"/>
                  <a:gd name="connsiteX187" fmla="*/ 176349 w 1583872"/>
                  <a:gd name="connsiteY187" fmla="*/ 1838597 h 1858837"/>
                  <a:gd name="connsiteX188" fmla="*/ 156755 w 1583872"/>
                  <a:gd name="connsiteY188" fmla="*/ 1848394 h 1858837"/>
                  <a:gd name="connsiteX189" fmla="*/ 114300 w 1583872"/>
                  <a:gd name="connsiteY189" fmla="*/ 1851660 h 1858837"/>
                  <a:gd name="connsiteX190" fmla="*/ 107769 w 1583872"/>
                  <a:gd name="connsiteY190" fmla="*/ 1841863 h 1858837"/>
                  <a:gd name="connsiteX191" fmla="*/ 97972 w 1583872"/>
                  <a:gd name="connsiteY191" fmla="*/ 1838597 h 1858837"/>
                  <a:gd name="connsiteX192" fmla="*/ 84909 w 1583872"/>
                  <a:gd name="connsiteY192" fmla="*/ 1825534 h 1858837"/>
                  <a:gd name="connsiteX193" fmla="*/ 26126 w 1583872"/>
                  <a:gd name="connsiteY193" fmla="*/ 1819003 h 1858837"/>
                  <a:gd name="connsiteX194" fmla="*/ 3266 w 1583872"/>
                  <a:gd name="connsiteY194" fmla="*/ 1799408 h 1858837"/>
                  <a:gd name="connsiteX195" fmla="*/ 0 w 1583872"/>
                  <a:gd name="connsiteY195" fmla="*/ 1802674 h 1858837"/>
                  <a:gd name="connsiteX196" fmla="*/ 401683 w 1583872"/>
                  <a:gd name="connsiteY196" fmla="*/ 0 h 1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583872" h="1858837">
                    <a:moveTo>
                      <a:pt x="401683" y="0"/>
                    </a:moveTo>
                    <a:lnTo>
                      <a:pt x="401683" y="0"/>
                    </a:lnTo>
                    <a:cubicBezTo>
                      <a:pt x="411480" y="1089"/>
                      <a:pt x="421409" y="1333"/>
                      <a:pt x="431075" y="3266"/>
                    </a:cubicBezTo>
                    <a:cubicBezTo>
                      <a:pt x="437826" y="4616"/>
                      <a:pt x="444941" y="5978"/>
                      <a:pt x="450669" y="9797"/>
                    </a:cubicBezTo>
                    <a:cubicBezTo>
                      <a:pt x="480821" y="29897"/>
                      <a:pt x="443731" y="4247"/>
                      <a:pt x="466998" y="22860"/>
                    </a:cubicBezTo>
                    <a:cubicBezTo>
                      <a:pt x="470063" y="25312"/>
                      <a:pt x="473529" y="27214"/>
                      <a:pt x="476795" y="29391"/>
                    </a:cubicBezTo>
                    <a:cubicBezTo>
                      <a:pt x="481645" y="36666"/>
                      <a:pt x="483210" y="40402"/>
                      <a:pt x="489858" y="45720"/>
                    </a:cubicBezTo>
                    <a:cubicBezTo>
                      <a:pt x="492923" y="48172"/>
                      <a:pt x="496590" y="49799"/>
                      <a:pt x="499655" y="52251"/>
                    </a:cubicBezTo>
                    <a:cubicBezTo>
                      <a:pt x="512463" y="62498"/>
                      <a:pt x="498968" y="56378"/>
                      <a:pt x="515983" y="62048"/>
                    </a:cubicBezTo>
                    <a:cubicBezTo>
                      <a:pt x="531759" y="77824"/>
                      <a:pt x="511708" y="58627"/>
                      <a:pt x="532312" y="75111"/>
                    </a:cubicBezTo>
                    <a:cubicBezTo>
                      <a:pt x="548467" y="88036"/>
                      <a:pt x="528404" y="74470"/>
                      <a:pt x="545375" y="91440"/>
                    </a:cubicBezTo>
                    <a:cubicBezTo>
                      <a:pt x="551705" y="97770"/>
                      <a:pt x="557001" y="98581"/>
                      <a:pt x="564969" y="101237"/>
                    </a:cubicBezTo>
                    <a:cubicBezTo>
                      <a:pt x="567146" y="104503"/>
                      <a:pt x="568546" y="108450"/>
                      <a:pt x="571500" y="111034"/>
                    </a:cubicBezTo>
                    <a:cubicBezTo>
                      <a:pt x="581227" y="119545"/>
                      <a:pt x="589231" y="124448"/>
                      <a:pt x="600892" y="127363"/>
                    </a:cubicBezTo>
                    <a:cubicBezTo>
                      <a:pt x="606277" y="128709"/>
                      <a:pt x="611865" y="129168"/>
                      <a:pt x="617220" y="130628"/>
                    </a:cubicBezTo>
                    <a:cubicBezTo>
                      <a:pt x="623862" y="132440"/>
                      <a:pt x="630283" y="134983"/>
                      <a:pt x="636815" y="137160"/>
                    </a:cubicBezTo>
                    <a:cubicBezTo>
                      <a:pt x="640081" y="138249"/>
                      <a:pt x="643216" y="139860"/>
                      <a:pt x="646612" y="140426"/>
                    </a:cubicBezTo>
                    <a:lnTo>
                      <a:pt x="666206" y="143691"/>
                    </a:lnTo>
                    <a:lnTo>
                      <a:pt x="685800" y="150223"/>
                    </a:lnTo>
                    <a:lnTo>
                      <a:pt x="695598" y="153488"/>
                    </a:lnTo>
                    <a:cubicBezTo>
                      <a:pt x="706997" y="164889"/>
                      <a:pt x="699207" y="159046"/>
                      <a:pt x="721723" y="166551"/>
                    </a:cubicBezTo>
                    <a:lnTo>
                      <a:pt x="731520" y="169817"/>
                    </a:lnTo>
                    <a:cubicBezTo>
                      <a:pt x="733697" y="171994"/>
                      <a:pt x="735298" y="174971"/>
                      <a:pt x="738052" y="176348"/>
                    </a:cubicBezTo>
                    <a:cubicBezTo>
                      <a:pt x="744210" y="179427"/>
                      <a:pt x="751115" y="180703"/>
                      <a:pt x="757646" y="182880"/>
                    </a:cubicBezTo>
                    <a:lnTo>
                      <a:pt x="777240" y="189411"/>
                    </a:lnTo>
                    <a:lnTo>
                      <a:pt x="787038" y="192677"/>
                    </a:lnTo>
                    <a:cubicBezTo>
                      <a:pt x="790304" y="193766"/>
                      <a:pt x="793439" y="195377"/>
                      <a:pt x="796835" y="195943"/>
                    </a:cubicBezTo>
                    <a:cubicBezTo>
                      <a:pt x="803366" y="197031"/>
                      <a:pt x="809874" y="198272"/>
                      <a:pt x="816429" y="199208"/>
                    </a:cubicBezTo>
                    <a:cubicBezTo>
                      <a:pt x="825117" y="200449"/>
                      <a:pt x="833898" y="201031"/>
                      <a:pt x="842555" y="202474"/>
                    </a:cubicBezTo>
                    <a:cubicBezTo>
                      <a:pt x="846982" y="203212"/>
                      <a:pt x="851135" y="205516"/>
                      <a:pt x="855618" y="205740"/>
                    </a:cubicBezTo>
                    <a:cubicBezTo>
                      <a:pt x="894773" y="207698"/>
                      <a:pt x="933995" y="207917"/>
                      <a:pt x="973183" y="209006"/>
                    </a:cubicBezTo>
                    <a:cubicBezTo>
                      <a:pt x="995586" y="216472"/>
                      <a:pt x="967768" y="207651"/>
                      <a:pt x="999309" y="215537"/>
                    </a:cubicBezTo>
                    <a:cubicBezTo>
                      <a:pt x="1002649" y="216372"/>
                      <a:pt x="1005840" y="217714"/>
                      <a:pt x="1009106" y="218803"/>
                    </a:cubicBezTo>
                    <a:cubicBezTo>
                      <a:pt x="1018239" y="218368"/>
                      <a:pt x="1081136" y="217130"/>
                      <a:pt x="1103812" y="212271"/>
                    </a:cubicBezTo>
                    <a:cubicBezTo>
                      <a:pt x="1110544" y="210828"/>
                      <a:pt x="1116875" y="207917"/>
                      <a:pt x="1123406" y="205740"/>
                    </a:cubicBezTo>
                    <a:cubicBezTo>
                      <a:pt x="1126672" y="204651"/>
                      <a:pt x="1129778" y="202817"/>
                      <a:pt x="1133203" y="202474"/>
                    </a:cubicBezTo>
                    <a:lnTo>
                      <a:pt x="1165860" y="199208"/>
                    </a:lnTo>
                    <a:cubicBezTo>
                      <a:pt x="1195252" y="200297"/>
                      <a:pt x="1224671" y="200796"/>
                      <a:pt x="1254035" y="202474"/>
                    </a:cubicBezTo>
                    <a:cubicBezTo>
                      <a:pt x="1262413" y="202953"/>
                      <a:pt x="1286263" y="206217"/>
                      <a:pt x="1296489" y="209006"/>
                    </a:cubicBezTo>
                    <a:cubicBezTo>
                      <a:pt x="1303131" y="210817"/>
                      <a:pt x="1316083" y="215537"/>
                      <a:pt x="1316083" y="215537"/>
                    </a:cubicBezTo>
                    <a:cubicBezTo>
                      <a:pt x="1332638" y="232090"/>
                      <a:pt x="1311209" y="212611"/>
                      <a:pt x="1332412" y="225334"/>
                    </a:cubicBezTo>
                    <a:cubicBezTo>
                      <a:pt x="1335052" y="226918"/>
                      <a:pt x="1336189" y="230489"/>
                      <a:pt x="1338943" y="231866"/>
                    </a:cubicBezTo>
                    <a:cubicBezTo>
                      <a:pt x="1345101" y="234945"/>
                      <a:pt x="1358538" y="238397"/>
                      <a:pt x="1358538" y="238397"/>
                    </a:cubicBezTo>
                    <a:cubicBezTo>
                      <a:pt x="1388254" y="260684"/>
                      <a:pt x="1374103" y="255351"/>
                      <a:pt x="1397726" y="261257"/>
                    </a:cubicBezTo>
                    <a:cubicBezTo>
                      <a:pt x="1425807" y="279977"/>
                      <a:pt x="1390275" y="257531"/>
                      <a:pt x="1417320" y="271054"/>
                    </a:cubicBezTo>
                    <a:cubicBezTo>
                      <a:pt x="1420831" y="272809"/>
                      <a:pt x="1423852" y="275409"/>
                      <a:pt x="1427118" y="277586"/>
                    </a:cubicBezTo>
                    <a:cubicBezTo>
                      <a:pt x="1429295" y="280852"/>
                      <a:pt x="1431064" y="284429"/>
                      <a:pt x="1433649" y="287383"/>
                    </a:cubicBezTo>
                    <a:cubicBezTo>
                      <a:pt x="1438718" y="293176"/>
                      <a:pt x="1449978" y="303711"/>
                      <a:pt x="1449978" y="303711"/>
                    </a:cubicBezTo>
                    <a:cubicBezTo>
                      <a:pt x="1457597" y="326572"/>
                      <a:pt x="1449977" y="321129"/>
                      <a:pt x="1466306" y="326571"/>
                    </a:cubicBezTo>
                    <a:cubicBezTo>
                      <a:pt x="1470660" y="333103"/>
                      <a:pt x="1473818" y="340615"/>
                      <a:pt x="1479369" y="346166"/>
                    </a:cubicBezTo>
                    <a:cubicBezTo>
                      <a:pt x="1494716" y="361513"/>
                      <a:pt x="1486605" y="352122"/>
                      <a:pt x="1502229" y="375557"/>
                    </a:cubicBezTo>
                    <a:cubicBezTo>
                      <a:pt x="1504406" y="378823"/>
                      <a:pt x="1507519" y="381631"/>
                      <a:pt x="1508760" y="385354"/>
                    </a:cubicBezTo>
                    <a:cubicBezTo>
                      <a:pt x="1509849" y="388620"/>
                      <a:pt x="1510255" y="392199"/>
                      <a:pt x="1512026" y="395151"/>
                    </a:cubicBezTo>
                    <a:cubicBezTo>
                      <a:pt x="1513610" y="397791"/>
                      <a:pt x="1516381" y="399506"/>
                      <a:pt x="1518558" y="401683"/>
                    </a:cubicBezTo>
                    <a:lnTo>
                      <a:pt x="1525089" y="421277"/>
                    </a:lnTo>
                    <a:cubicBezTo>
                      <a:pt x="1526178" y="424543"/>
                      <a:pt x="1525921" y="428640"/>
                      <a:pt x="1528355" y="431074"/>
                    </a:cubicBezTo>
                    <a:cubicBezTo>
                      <a:pt x="1536391" y="439110"/>
                      <a:pt x="1542975" y="443986"/>
                      <a:pt x="1547949" y="453934"/>
                    </a:cubicBezTo>
                    <a:cubicBezTo>
                      <a:pt x="1549488" y="457013"/>
                      <a:pt x="1549444" y="460779"/>
                      <a:pt x="1551215" y="463731"/>
                    </a:cubicBezTo>
                    <a:cubicBezTo>
                      <a:pt x="1552799" y="466371"/>
                      <a:pt x="1555899" y="467800"/>
                      <a:pt x="1557746" y="470263"/>
                    </a:cubicBezTo>
                    <a:cubicBezTo>
                      <a:pt x="1562456" y="476543"/>
                      <a:pt x="1570809" y="489857"/>
                      <a:pt x="1570809" y="489857"/>
                    </a:cubicBezTo>
                    <a:cubicBezTo>
                      <a:pt x="1571898" y="495300"/>
                      <a:pt x="1573163" y="500711"/>
                      <a:pt x="1574075" y="506186"/>
                    </a:cubicBezTo>
                    <a:cubicBezTo>
                      <a:pt x="1575340" y="513779"/>
                      <a:pt x="1575128" y="521673"/>
                      <a:pt x="1577340" y="529046"/>
                    </a:cubicBezTo>
                    <a:cubicBezTo>
                      <a:pt x="1578468" y="532805"/>
                      <a:pt x="1581695" y="535577"/>
                      <a:pt x="1583872" y="538843"/>
                    </a:cubicBezTo>
                    <a:cubicBezTo>
                      <a:pt x="1581695" y="590006"/>
                      <a:pt x="1580804" y="641239"/>
                      <a:pt x="1577340" y="692331"/>
                    </a:cubicBezTo>
                    <a:cubicBezTo>
                      <a:pt x="1576444" y="705544"/>
                      <a:pt x="1574997" y="718956"/>
                      <a:pt x="1570809" y="731520"/>
                    </a:cubicBezTo>
                    <a:cubicBezTo>
                      <a:pt x="1568632" y="738051"/>
                      <a:pt x="1570809" y="748937"/>
                      <a:pt x="1564278" y="751114"/>
                    </a:cubicBezTo>
                    <a:lnTo>
                      <a:pt x="1554480" y="754380"/>
                    </a:lnTo>
                    <a:cubicBezTo>
                      <a:pt x="1549397" y="759463"/>
                      <a:pt x="1540880" y="766699"/>
                      <a:pt x="1538152" y="773974"/>
                    </a:cubicBezTo>
                    <a:cubicBezTo>
                      <a:pt x="1536203" y="779171"/>
                      <a:pt x="1535975" y="784860"/>
                      <a:pt x="1534886" y="790303"/>
                    </a:cubicBezTo>
                    <a:cubicBezTo>
                      <a:pt x="1533797" y="814251"/>
                      <a:pt x="1533532" y="838251"/>
                      <a:pt x="1531620" y="862148"/>
                    </a:cubicBezTo>
                    <a:cubicBezTo>
                      <a:pt x="1531135" y="868205"/>
                      <a:pt x="1523787" y="880688"/>
                      <a:pt x="1521823" y="885008"/>
                    </a:cubicBezTo>
                    <a:cubicBezTo>
                      <a:pt x="1518392" y="892555"/>
                      <a:pt x="1514859" y="900077"/>
                      <a:pt x="1512026" y="907868"/>
                    </a:cubicBezTo>
                    <a:cubicBezTo>
                      <a:pt x="1503643" y="930920"/>
                      <a:pt x="1514303" y="910836"/>
                      <a:pt x="1505495" y="937260"/>
                    </a:cubicBezTo>
                    <a:cubicBezTo>
                      <a:pt x="1503956" y="941879"/>
                      <a:pt x="1501140" y="945969"/>
                      <a:pt x="1498963" y="950323"/>
                    </a:cubicBezTo>
                    <a:cubicBezTo>
                      <a:pt x="1497875" y="954677"/>
                      <a:pt x="1496988" y="959087"/>
                      <a:pt x="1495698" y="963386"/>
                    </a:cubicBezTo>
                    <a:cubicBezTo>
                      <a:pt x="1487597" y="990391"/>
                      <a:pt x="1492221" y="979925"/>
                      <a:pt x="1469572" y="1002574"/>
                    </a:cubicBezTo>
                    <a:cubicBezTo>
                      <a:pt x="1467395" y="1004751"/>
                      <a:pt x="1466059" y="1008502"/>
                      <a:pt x="1463040" y="1009106"/>
                    </a:cubicBezTo>
                    <a:lnTo>
                      <a:pt x="1446712" y="1012371"/>
                    </a:lnTo>
                    <a:cubicBezTo>
                      <a:pt x="1443446" y="1014548"/>
                      <a:pt x="1439895" y="1016349"/>
                      <a:pt x="1436915" y="1018903"/>
                    </a:cubicBezTo>
                    <a:cubicBezTo>
                      <a:pt x="1432240" y="1022911"/>
                      <a:pt x="1429890" y="1030759"/>
                      <a:pt x="1423852" y="1031966"/>
                    </a:cubicBezTo>
                    <a:lnTo>
                      <a:pt x="1407523" y="1035231"/>
                    </a:lnTo>
                    <a:cubicBezTo>
                      <a:pt x="1397681" y="1041793"/>
                      <a:pt x="1396268" y="1043320"/>
                      <a:pt x="1384663" y="1048294"/>
                    </a:cubicBezTo>
                    <a:cubicBezTo>
                      <a:pt x="1381499" y="1049650"/>
                      <a:pt x="1377945" y="1050021"/>
                      <a:pt x="1374866" y="1051560"/>
                    </a:cubicBezTo>
                    <a:cubicBezTo>
                      <a:pt x="1352314" y="1062836"/>
                      <a:pt x="1379192" y="1054560"/>
                      <a:pt x="1352006" y="1061357"/>
                    </a:cubicBezTo>
                    <a:cubicBezTo>
                      <a:pt x="1347652" y="1064623"/>
                      <a:pt x="1343124" y="1067669"/>
                      <a:pt x="1338943" y="1071154"/>
                    </a:cubicBezTo>
                    <a:cubicBezTo>
                      <a:pt x="1332996" y="1076110"/>
                      <a:pt x="1330693" y="1081525"/>
                      <a:pt x="1322615" y="1084217"/>
                    </a:cubicBezTo>
                    <a:cubicBezTo>
                      <a:pt x="1316333" y="1086311"/>
                      <a:pt x="1309484" y="1086047"/>
                      <a:pt x="1303020" y="1087483"/>
                    </a:cubicBezTo>
                    <a:cubicBezTo>
                      <a:pt x="1299660" y="1088230"/>
                      <a:pt x="1296489" y="1089660"/>
                      <a:pt x="1293223" y="1090748"/>
                    </a:cubicBezTo>
                    <a:cubicBezTo>
                      <a:pt x="1288869" y="1094014"/>
                      <a:pt x="1285497" y="1099479"/>
                      <a:pt x="1280160" y="1100546"/>
                    </a:cubicBezTo>
                    <a:cubicBezTo>
                      <a:pt x="1245712" y="1107436"/>
                      <a:pt x="1161033" y="1101423"/>
                      <a:pt x="1136469" y="1100546"/>
                    </a:cubicBezTo>
                    <a:cubicBezTo>
                      <a:pt x="1133203" y="1098369"/>
                      <a:pt x="1130347" y="1095392"/>
                      <a:pt x="1126672" y="1094014"/>
                    </a:cubicBezTo>
                    <a:cubicBezTo>
                      <a:pt x="1121475" y="1092065"/>
                      <a:pt x="1115728" y="1092094"/>
                      <a:pt x="1110343" y="1090748"/>
                    </a:cubicBezTo>
                    <a:cubicBezTo>
                      <a:pt x="1107004" y="1089913"/>
                      <a:pt x="1103812" y="1088571"/>
                      <a:pt x="1100546" y="1087483"/>
                    </a:cubicBezTo>
                    <a:cubicBezTo>
                      <a:pt x="1098369" y="1085306"/>
                      <a:pt x="1096655" y="1082535"/>
                      <a:pt x="1094015" y="1080951"/>
                    </a:cubicBezTo>
                    <a:cubicBezTo>
                      <a:pt x="1091063" y="1079180"/>
                      <a:pt x="1086972" y="1079751"/>
                      <a:pt x="1084218" y="1077686"/>
                    </a:cubicBezTo>
                    <a:cubicBezTo>
                      <a:pt x="1054195" y="1055169"/>
                      <a:pt x="1080227" y="1065470"/>
                      <a:pt x="1058092" y="1058091"/>
                    </a:cubicBezTo>
                    <a:cubicBezTo>
                      <a:pt x="1039081" y="1039082"/>
                      <a:pt x="1066492" y="1065636"/>
                      <a:pt x="1041763" y="1045028"/>
                    </a:cubicBezTo>
                    <a:cubicBezTo>
                      <a:pt x="1038215" y="1042071"/>
                      <a:pt x="1035514" y="1038188"/>
                      <a:pt x="1031966" y="1035231"/>
                    </a:cubicBezTo>
                    <a:cubicBezTo>
                      <a:pt x="1028951" y="1032718"/>
                      <a:pt x="1025149" y="1031254"/>
                      <a:pt x="1022169" y="1028700"/>
                    </a:cubicBezTo>
                    <a:cubicBezTo>
                      <a:pt x="1002111" y="1011508"/>
                      <a:pt x="1017865" y="1017827"/>
                      <a:pt x="996043" y="1012371"/>
                    </a:cubicBezTo>
                    <a:cubicBezTo>
                      <a:pt x="975942" y="982218"/>
                      <a:pt x="1001593" y="1019309"/>
                      <a:pt x="982980" y="996043"/>
                    </a:cubicBezTo>
                    <a:cubicBezTo>
                      <a:pt x="980528" y="992978"/>
                      <a:pt x="978901" y="989311"/>
                      <a:pt x="976449" y="986246"/>
                    </a:cubicBezTo>
                    <a:cubicBezTo>
                      <a:pt x="957828" y="962968"/>
                      <a:pt x="983500" y="1000085"/>
                      <a:pt x="963386" y="969917"/>
                    </a:cubicBezTo>
                    <a:cubicBezTo>
                      <a:pt x="956331" y="934642"/>
                      <a:pt x="966174" y="956480"/>
                      <a:pt x="904603" y="950323"/>
                    </a:cubicBezTo>
                    <a:cubicBezTo>
                      <a:pt x="901178" y="949980"/>
                      <a:pt x="898116" y="948003"/>
                      <a:pt x="894806" y="947057"/>
                    </a:cubicBezTo>
                    <a:cubicBezTo>
                      <a:pt x="890490" y="945824"/>
                      <a:pt x="886097" y="944880"/>
                      <a:pt x="881743" y="943791"/>
                    </a:cubicBezTo>
                    <a:cubicBezTo>
                      <a:pt x="867809" y="934501"/>
                      <a:pt x="863148" y="930224"/>
                      <a:pt x="849086" y="924197"/>
                    </a:cubicBezTo>
                    <a:cubicBezTo>
                      <a:pt x="845922" y="922841"/>
                      <a:pt x="842368" y="922470"/>
                      <a:pt x="839289" y="920931"/>
                    </a:cubicBezTo>
                    <a:cubicBezTo>
                      <a:pt x="825885" y="914229"/>
                      <a:pt x="833087" y="915969"/>
                      <a:pt x="822960" y="907868"/>
                    </a:cubicBezTo>
                    <a:cubicBezTo>
                      <a:pt x="819895" y="905416"/>
                      <a:pt x="816673" y="903092"/>
                      <a:pt x="813163" y="901337"/>
                    </a:cubicBezTo>
                    <a:cubicBezTo>
                      <a:pt x="786122" y="887817"/>
                      <a:pt x="821645" y="910257"/>
                      <a:pt x="793569" y="891540"/>
                    </a:cubicBezTo>
                    <a:cubicBezTo>
                      <a:pt x="792480" y="888274"/>
                      <a:pt x="792304" y="884544"/>
                      <a:pt x="790303" y="881743"/>
                    </a:cubicBezTo>
                    <a:cubicBezTo>
                      <a:pt x="780617" y="868183"/>
                      <a:pt x="779833" y="869545"/>
                      <a:pt x="767443" y="865414"/>
                    </a:cubicBezTo>
                    <a:cubicBezTo>
                      <a:pt x="765266" y="862148"/>
                      <a:pt x="762667" y="859127"/>
                      <a:pt x="760912" y="855617"/>
                    </a:cubicBezTo>
                    <a:cubicBezTo>
                      <a:pt x="759373" y="852538"/>
                      <a:pt x="759318" y="848829"/>
                      <a:pt x="757646" y="845820"/>
                    </a:cubicBezTo>
                    <a:cubicBezTo>
                      <a:pt x="753834" y="838958"/>
                      <a:pt x="744583" y="826226"/>
                      <a:pt x="744583" y="826226"/>
                    </a:cubicBezTo>
                    <a:cubicBezTo>
                      <a:pt x="743495" y="822960"/>
                      <a:pt x="743089" y="819380"/>
                      <a:pt x="741318" y="816428"/>
                    </a:cubicBezTo>
                    <a:cubicBezTo>
                      <a:pt x="739734" y="813788"/>
                      <a:pt x="736709" y="812301"/>
                      <a:pt x="734786" y="809897"/>
                    </a:cubicBezTo>
                    <a:cubicBezTo>
                      <a:pt x="732334" y="806832"/>
                      <a:pt x="730010" y="803610"/>
                      <a:pt x="728255" y="800100"/>
                    </a:cubicBezTo>
                    <a:cubicBezTo>
                      <a:pt x="719776" y="783142"/>
                      <a:pt x="731215" y="796529"/>
                      <a:pt x="718458" y="783771"/>
                    </a:cubicBezTo>
                    <a:cubicBezTo>
                      <a:pt x="716281" y="785948"/>
                      <a:pt x="714330" y="788379"/>
                      <a:pt x="711926" y="790303"/>
                    </a:cubicBezTo>
                    <a:cubicBezTo>
                      <a:pt x="703888" y="796733"/>
                      <a:pt x="701514" y="795477"/>
                      <a:pt x="695598" y="803366"/>
                    </a:cubicBezTo>
                    <a:cubicBezTo>
                      <a:pt x="690888" y="809646"/>
                      <a:pt x="688086" y="817409"/>
                      <a:pt x="682535" y="822960"/>
                    </a:cubicBezTo>
                    <a:lnTo>
                      <a:pt x="662940" y="842554"/>
                    </a:lnTo>
                    <a:cubicBezTo>
                      <a:pt x="660763" y="844731"/>
                      <a:pt x="658117" y="846524"/>
                      <a:pt x="656409" y="849086"/>
                    </a:cubicBezTo>
                    <a:cubicBezTo>
                      <a:pt x="651557" y="856364"/>
                      <a:pt x="649996" y="860094"/>
                      <a:pt x="643346" y="865414"/>
                    </a:cubicBezTo>
                    <a:cubicBezTo>
                      <a:pt x="630504" y="875688"/>
                      <a:pt x="635386" y="867783"/>
                      <a:pt x="623752" y="881743"/>
                    </a:cubicBezTo>
                    <a:cubicBezTo>
                      <a:pt x="621239" y="884758"/>
                      <a:pt x="620174" y="888955"/>
                      <a:pt x="617220" y="891540"/>
                    </a:cubicBezTo>
                    <a:cubicBezTo>
                      <a:pt x="611312" y="896709"/>
                      <a:pt x="597626" y="904603"/>
                      <a:pt x="597626" y="904603"/>
                    </a:cubicBezTo>
                    <a:cubicBezTo>
                      <a:pt x="587680" y="919522"/>
                      <a:pt x="593869" y="911627"/>
                      <a:pt x="578032" y="927463"/>
                    </a:cubicBezTo>
                    <a:cubicBezTo>
                      <a:pt x="575855" y="929640"/>
                      <a:pt x="574421" y="933020"/>
                      <a:pt x="571500" y="933994"/>
                    </a:cubicBezTo>
                    <a:lnTo>
                      <a:pt x="561703" y="937260"/>
                    </a:lnTo>
                    <a:cubicBezTo>
                      <a:pt x="559526" y="940526"/>
                      <a:pt x="558237" y="944605"/>
                      <a:pt x="555172" y="947057"/>
                    </a:cubicBezTo>
                    <a:cubicBezTo>
                      <a:pt x="550939" y="950443"/>
                      <a:pt x="525983" y="953554"/>
                      <a:pt x="525780" y="953588"/>
                    </a:cubicBezTo>
                    <a:cubicBezTo>
                      <a:pt x="519838" y="971419"/>
                      <a:pt x="527495" y="957630"/>
                      <a:pt x="509452" y="966651"/>
                    </a:cubicBezTo>
                    <a:cubicBezTo>
                      <a:pt x="506698" y="968028"/>
                      <a:pt x="505674" y="971806"/>
                      <a:pt x="502920" y="973183"/>
                    </a:cubicBezTo>
                    <a:cubicBezTo>
                      <a:pt x="498906" y="975190"/>
                      <a:pt x="494212" y="975360"/>
                      <a:pt x="489858" y="976448"/>
                    </a:cubicBezTo>
                    <a:cubicBezTo>
                      <a:pt x="477100" y="989206"/>
                      <a:pt x="490486" y="977768"/>
                      <a:pt x="473529" y="986246"/>
                    </a:cubicBezTo>
                    <a:cubicBezTo>
                      <a:pt x="470019" y="988001"/>
                      <a:pt x="466797" y="990325"/>
                      <a:pt x="463732" y="992777"/>
                    </a:cubicBezTo>
                    <a:cubicBezTo>
                      <a:pt x="461328" y="994700"/>
                      <a:pt x="459954" y="997931"/>
                      <a:pt x="457200" y="999308"/>
                    </a:cubicBezTo>
                    <a:cubicBezTo>
                      <a:pt x="453186" y="1001315"/>
                      <a:pt x="448492" y="1001485"/>
                      <a:pt x="444138" y="1002574"/>
                    </a:cubicBezTo>
                    <a:cubicBezTo>
                      <a:pt x="445226" y="1027611"/>
                      <a:pt x="445552" y="1052693"/>
                      <a:pt x="447403" y="1077686"/>
                    </a:cubicBezTo>
                    <a:cubicBezTo>
                      <a:pt x="447793" y="1082956"/>
                      <a:pt x="452096" y="1095030"/>
                      <a:pt x="453935" y="1100546"/>
                    </a:cubicBezTo>
                    <a:cubicBezTo>
                      <a:pt x="452846" y="1127760"/>
                      <a:pt x="453292" y="1155079"/>
                      <a:pt x="450669" y="1182188"/>
                    </a:cubicBezTo>
                    <a:cubicBezTo>
                      <a:pt x="450006" y="1189041"/>
                      <a:pt x="449007" y="1196915"/>
                      <a:pt x="444138" y="1201783"/>
                    </a:cubicBezTo>
                    <a:lnTo>
                      <a:pt x="437606" y="1208314"/>
                    </a:lnTo>
                    <a:cubicBezTo>
                      <a:pt x="435429" y="1212668"/>
                      <a:pt x="432993" y="1216902"/>
                      <a:pt x="431075" y="1221377"/>
                    </a:cubicBezTo>
                    <a:cubicBezTo>
                      <a:pt x="429719" y="1224541"/>
                      <a:pt x="429348" y="1228095"/>
                      <a:pt x="427809" y="1231174"/>
                    </a:cubicBezTo>
                    <a:cubicBezTo>
                      <a:pt x="426054" y="1234684"/>
                      <a:pt x="423033" y="1237461"/>
                      <a:pt x="421278" y="1240971"/>
                    </a:cubicBezTo>
                    <a:cubicBezTo>
                      <a:pt x="412800" y="1257928"/>
                      <a:pt x="424238" y="1244542"/>
                      <a:pt x="411480" y="1257300"/>
                    </a:cubicBezTo>
                    <a:cubicBezTo>
                      <a:pt x="406268" y="1272938"/>
                      <a:pt x="410649" y="1264664"/>
                      <a:pt x="395152" y="1280160"/>
                    </a:cubicBezTo>
                    <a:lnTo>
                      <a:pt x="388620" y="1286691"/>
                    </a:lnTo>
                    <a:cubicBezTo>
                      <a:pt x="382841" y="1309813"/>
                      <a:pt x="389741" y="1291729"/>
                      <a:pt x="378823" y="1306286"/>
                    </a:cubicBezTo>
                    <a:cubicBezTo>
                      <a:pt x="374113" y="1312566"/>
                      <a:pt x="365760" y="1325880"/>
                      <a:pt x="365760" y="1325880"/>
                    </a:cubicBezTo>
                    <a:cubicBezTo>
                      <a:pt x="364672" y="1330234"/>
                      <a:pt x="364263" y="1334818"/>
                      <a:pt x="362495" y="1338943"/>
                    </a:cubicBezTo>
                    <a:cubicBezTo>
                      <a:pt x="360949" y="1342551"/>
                      <a:pt x="357910" y="1345332"/>
                      <a:pt x="355963" y="1348740"/>
                    </a:cubicBezTo>
                    <a:cubicBezTo>
                      <a:pt x="353548" y="1352967"/>
                      <a:pt x="351240" y="1357283"/>
                      <a:pt x="349432" y="1361803"/>
                    </a:cubicBezTo>
                    <a:cubicBezTo>
                      <a:pt x="346875" y="1368195"/>
                      <a:pt x="346719" y="1375668"/>
                      <a:pt x="342900" y="1381397"/>
                    </a:cubicBezTo>
                    <a:cubicBezTo>
                      <a:pt x="340723" y="1384663"/>
                      <a:pt x="338124" y="1387684"/>
                      <a:pt x="336369" y="1391194"/>
                    </a:cubicBezTo>
                    <a:cubicBezTo>
                      <a:pt x="334830" y="1394273"/>
                      <a:pt x="334642" y="1397912"/>
                      <a:pt x="333103" y="1400991"/>
                    </a:cubicBezTo>
                    <a:cubicBezTo>
                      <a:pt x="322384" y="1422429"/>
                      <a:pt x="328461" y="1396693"/>
                      <a:pt x="320040" y="1430383"/>
                    </a:cubicBezTo>
                    <a:cubicBezTo>
                      <a:pt x="318952" y="1434737"/>
                      <a:pt x="318782" y="1439432"/>
                      <a:pt x="316775" y="1443446"/>
                    </a:cubicBezTo>
                    <a:cubicBezTo>
                      <a:pt x="315398" y="1446200"/>
                      <a:pt x="312214" y="1447612"/>
                      <a:pt x="310243" y="1449977"/>
                    </a:cubicBezTo>
                    <a:cubicBezTo>
                      <a:pt x="306758" y="1454158"/>
                      <a:pt x="304295" y="1459191"/>
                      <a:pt x="300446" y="1463040"/>
                    </a:cubicBezTo>
                    <a:cubicBezTo>
                      <a:pt x="297671" y="1465815"/>
                      <a:pt x="293714" y="1467119"/>
                      <a:pt x="290649" y="1469571"/>
                    </a:cubicBezTo>
                    <a:cubicBezTo>
                      <a:pt x="288245" y="1471494"/>
                      <a:pt x="286295" y="1473926"/>
                      <a:pt x="284118" y="1476103"/>
                    </a:cubicBezTo>
                    <a:cubicBezTo>
                      <a:pt x="281941" y="1484811"/>
                      <a:pt x="278399" y="1493288"/>
                      <a:pt x="277586" y="1502228"/>
                    </a:cubicBezTo>
                    <a:cubicBezTo>
                      <a:pt x="276497" y="1514202"/>
                      <a:pt x="275811" y="1526220"/>
                      <a:pt x="274320" y="1538151"/>
                    </a:cubicBezTo>
                    <a:cubicBezTo>
                      <a:pt x="273632" y="1543659"/>
                      <a:pt x="271840" y="1548985"/>
                      <a:pt x="271055" y="1554480"/>
                    </a:cubicBezTo>
                    <a:cubicBezTo>
                      <a:pt x="269661" y="1564238"/>
                      <a:pt x="269288" y="1574128"/>
                      <a:pt x="267789" y="1583871"/>
                    </a:cubicBezTo>
                    <a:cubicBezTo>
                      <a:pt x="267106" y="1588307"/>
                      <a:pt x="265403" y="1592533"/>
                      <a:pt x="264523" y="1596934"/>
                    </a:cubicBezTo>
                    <a:cubicBezTo>
                      <a:pt x="258775" y="1625675"/>
                      <a:pt x="264349" y="1607256"/>
                      <a:pt x="257992" y="1626326"/>
                    </a:cubicBezTo>
                    <a:cubicBezTo>
                      <a:pt x="256903" y="1633946"/>
                      <a:pt x="256236" y="1641638"/>
                      <a:pt x="254726" y="1649186"/>
                    </a:cubicBezTo>
                    <a:cubicBezTo>
                      <a:pt x="254051" y="1652561"/>
                      <a:pt x="252406" y="1655673"/>
                      <a:pt x="251460" y="1658983"/>
                    </a:cubicBezTo>
                    <a:cubicBezTo>
                      <a:pt x="250227" y="1663299"/>
                      <a:pt x="249075" y="1667645"/>
                      <a:pt x="248195" y="1672046"/>
                    </a:cubicBezTo>
                    <a:cubicBezTo>
                      <a:pt x="246897" y="1678539"/>
                      <a:pt x="246535" y="1685216"/>
                      <a:pt x="244929" y="1691640"/>
                    </a:cubicBezTo>
                    <a:cubicBezTo>
                      <a:pt x="243259" y="1698319"/>
                      <a:pt x="240068" y="1704555"/>
                      <a:pt x="238398" y="1711234"/>
                    </a:cubicBezTo>
                    <a:cubicBezTo>
                      <a:pt x="237309" y="1715588"/>
                      <a:pt x="237139" y="1720283"/>
                      <a:pt x="235132" y="1724297"/>
                    </a:cubicBezTo>
                    <a:cubicBezTo>
                      <a:pt x="233755" y="1727051"/>
                      <a:pt x="230777" y="1728651"/>
                      <a:pt x="228600" y="1730828"/>
                    </a:cubicBezTo>
                    <a:cubicBezTo>
                      <a:pt x="227512" y="1734094"/>
                      <a:pt x="226281" y="1737316"/>
                      <a:pt x="225335" y="1740626"/>
                    </a:cubicBezTo>
                    <a:cubicBezTo>
                      <a:pt x="224102" y="1744941"/>
                      <a:pt x="224076" y="1749674"/>
                      <a:pt x="222069" y="1753688"/>
                    </a:cubicBezTo>
                    <a:cubicBezTo>
                      <a:pt x="220692" y="1756442"/>
                      <a:pt x="217715" y="1758043"/>
                      <a:pt x="215538" y="1760220"/>
                    </a:cubicBezTo>
                    <a:lnTo>
                      <a:pt x="209006" y="1779814"/>
                    </a:lnTo>
                    <a:cubicBezTo>
                      <a:pt x="207917" y="1783080"/>
                      <a:pt x="206575" y="1786271"/>
                      <a:pt x="205740" y="1789611"/>
                    </a:cubicBezTo>
                    <a:cubicBezTo>
                      <a:pt x="204652" y="1793965"/>
                      <a:pt x="204965" y="1798939"/>
                      <a:pt x="202475" y="1802674"/>
                    </a:cubicBezTo>
                    <a:cubicBezTo>
                      <a:pt x="198205" y="1809079"/>
                      <a:pt x="190416" y="1812598"/>
                      <a:pt x="186146" y="1819003"/>
                    </a:cubicBezTo>
                    <a:cubicBezTo>
                      <a:pt x="183969" y="1822269"/>
                      <a:pt x="181370" y="1825290"/>
                      <a:pt x="179615" y="1828800"/>
                    </a:cubicBezTo>
                    <a:cubicBezTo>
                      <a:pt x="178076" y="1831879"/>
                      <a:pt x="178499" y="1835909"/>
                      <a:pt x="176349" y="1838597"/>
                    </a:cubicBezTo>
                    <a:cubicBezTo>
                      <a:pt x="171745" y="1844351"/>
                      <a:pt x="163208" y="1846243"/>
                      <a:pt x="156755" y="1848394"/>
                    </a:cubicBezTo>
                    <a:cubicBezTo>
                      <a:pt x="143376" y="1861773"/>
                      <a:pt x="146826" y="1861668"/>
                      <a:pt x="114300" y="1851660"/>
                    </a:cubicBezTo>
                    <a:cubicBezTo>
                      <a:pt x="110549" y="1850506"/>
                      <a:pt x="110834" y="1844315"/>
                      <a:pt x="107769" y="1841863"/>
                    </a:cubicBezTo>
                    <a:cubicBezTo>
                      <a:pt x="105081" y="1839713"/>
                      <a:pt x="101238" y="1839686"/>
                      <a:pt x="97972" y="1838597"/>
                    </a:cubicBezTo>
                    <a:cubicBezTo>
                      <a:pt x="93618" y="1834243"/>
                      <a:pt x="90751" y="1827481"/>
                      <a:pt x="84909" y="1825534"/>
                    </a:cubicBezTo>
                    <a:cubicBezTo>
                      <a:pt x="59587" y="1817092"/>
                      <a:pt x="78547" y="1822497"/>
                      <a:pt x="26126" y="1819003"/>
                    </a:cubicBezTo>
                    <a:cubicBezTo>
                      <a:pt x="22440" y="1793204"/>
                      <a:pt x="30008" y="1791768"/>
                      <a:pt x="3266" y="1799408"/>
                    </a:cubicBezTo>
                    <a:cubicBezTo>
                      <a:pt x="1786" y="1799831"/>
                      <a:pt x="1089" y="1801585"/>
                      <a:pt x="0" y="1802674"/>
                    </a:cubicBezTo>
                    <a:lnTo>
                      <a:pt x="401683" y="0"/>
                    </a:lnTo>
                    <a:close/>
                  </a:path>
                </a:pathLst>
              </a:custGeom>
              <a:solidFill>
                <a:srgbClr val="F73770"/>
              </a:solidFill>
              <a:ln w="6350" cap="flat" cmpd="sng" algn="ctr">
                <a:noFill/>
                <a:prstDash val="solid"/>
                <a:miter lim="800000"/>
              </a:ln>
              <a:effectLst/>
            </p:spPr>
            <p:txBody>
              <a:bodyPr rtlCol="0" anchor="ctr"/>
              <a:lstStyle/>
              <a:p>
                <a:pPr algn="ctr" defTabSz="685814">
                  <a:defRPr/>
                </a:pPr>
                <a:endParaRPr lang="en-GB" sz="1200" kern="0">
                  <a:solidFill>
                    <a:prstClr val="white"/>
                  </a:solidFill>
                  <a:latin typeface="Gill Sans MT" panose="020B0502020104020203" pitchFamily="34" charset="0"/>
                </a:endParaRPr>
              </a:p>
            </p:txBody>
          </p:sp>
        </p:grpSp>
        <p:sp>
          <p:nvSpPr>
            <p:cNvPr id="12" name="Freeform: Shape 11">
              <a:extLst>
                <a:ext uri="{FF2B5EF4-FFF2-40B4-BE49-F238E27FC236}">
                  <a16:creationId xmlns:a16="http://schemas.microsoft.com/office/drawing/2014/main" id="{C3DAD070-F1A2-FF1B-5C48-C0FDBF511B86}"/>
                </a:ext>
              </a:extLst>
            </p:cNvPr>
            <p:cNvSpPr/>
            <p:nvPr/>
          </p:nvSpPr>
          <p:spPr>
            <a:xfrm>
              <a:off x="6160149" y="439599"/>
              <a:ext cx="617220" cy="640080"/>
            </a:xfrm>
            <a:custGeom>
              <a:avLst/>
              <a:gdLst>
                <a:gd name="connsiteX0" fmla="*/ 107769 w 617220"/>
                <a:gd name="connsiteY0" fmla="*/ 320040 h 640080"/>
                <a:gd name="connsiteX1" fmla="*/ 107769 w 617220"/>
                <a:gd name="connsiteY1" fmla="*/ 320040 h 640080"/>
                <a:gd name="connsiteX2" fmla="*/ 81643 w 617220"/>
                <a:gd name="connsiteY2" fmla="*/ 293914 h 640080"/>
                <a:gd name="connsiteX3" fmla="*/ 68580 w 617220"/>
                <a:gd name="connsiteY3" fmla="*/ 277586 h 640080"/>
                <a:gd name="connsiteX4" fmla="*/ 62049 w 617220"/>
                <a:gd name="connsiteY4" fmla="*/ 271054 h 640080"/>
                <a:gd name="connsiteX5" fmla="*/ 42455 w 617220"/>
                <a:gd name="connsiteY5" fmla="*/ 264523 h 640080"/>
                <a:gd name="connsiteX6" fmla="*/ 32658 w 617220"/>
                <a:gd name="connsiteY6" fmla="*/ 261257 h 640080"/>
                <a:gd name="connsiteX7" fmla="*/ 22860 w 617220"/>
                <a:gd name="connsiteY7" fmla="*/ 257991 h 640080"/>
                <a:gd name="connsiteX8" fmla="*/ 16329 w 617220"/>
                <a:gd name="connsiteY8" fmla="*/ 248194 h 640080"/>
                <a:gd name="connsiteX9" fmla="*/ 9798 w 617220"/>
                <a:gd name="connsiteY9" fmla="*/ 212271 h 640080"/>
                <a:gd name="connsiteX10" fmla="*/ 3266 w 617220"/>
                <a:gd name="connsiteY10" fmla="*/ 179614 h 640080"/>
                <a:gd name="connsiteX11" fmla="*/ 0 w 617220"/>
                <a:gd name="connsiteY11" fmla="*/ 169817 h 640080"/>
                <a:gd name="connsiteX12" fmla="*/ 9798 w 617220"/>
                <a:gd name="connsiteY12" fmla="*/ 130628 h 640080"/>
                <a:gd name="connsiteX13" fmla="*/ 19595 w 617220"/>
                <a:gd name="connsiteY13" fmla="*/ 124097 h 640080"/>
                <a:gd name="connsiteX14" fmla="*/ 39189 w 617220"/>
                <a:gd name="connsiteY14" fmla="*/ 111034 h 640080"/>
                <a:gd name="connsiteX15" fmla="*/ 48986 w 617220"/>
                <a:gd name="connsiteY15" fmla="*/ 104503 h 640080"/>
                <a:gd name="connsiteX16" fmla="*/ 58783 w 617220"/>
                <a:gd name="connsiteY16" fmla="*/ 101237 h 640080"/>
                <a:gd name="connsiteX17" fmla="*/ 84909 w 617220"/>
                <a:gd name="connsiteY17" fmla="*/ 75111 h 640080"/>
                <a:gd name="connsiteX18" fmla="*/ 94706 w 617220"/>
                <a:gd name="connsiteY18" fmla="*/ 65314 h 640080"/>
                <a:gd name="connsiteX19" fmla="*/ 97972 w 617220"/>
                <a:gd name="connsiteY19" fmla="*/ 55517 h 640080"/>
                <a:gd name="connsiteX20" fmla="*/ 117566 w 617220"/>
                <a:gd name="connsiteY20" fmla="*/ 39188 h 640080"/>
                <a:gd name="connsiteX21" fmla="*/ 133895 w 617220"/>
                <a:gd name="connsiteY21" fmla="*/ 29391 h 640080"/>
                <a:gd name="connsiteX22" fmla="*/ 140426 w 617220"/>
                <a:gd name="connsiteY22" fmla="*/ 19594 h 640080"/>
                <a:gd name="connsiteX23" fmla="*/ 160020 w 617220"/>
                <a:gd name="connsiteY23" fmla="*/ 13063 h 640080"/>
                <a:gd name="connsiteX24" fmla="*/ 166552 w 617220"/>
                <a:gd name="connsiteY24" fmla="*/ 6531 h 640080"/>
                <a:gd name="connsiteX25" fmla="*/ 186146 w 617220"/>
                <a:gd name="connsiteY25" fmla="*/ 0 h 640080"/>
                <a:gd name="connsiteX26" fmla="*/ 316775 w 617220"/>
                <a:gd name="connsiteY26" fmla="*/ 3266 h 640080"/>
                <a:gd name="connsiteX27" fmla="*/ 329838 w 617220"/>
                <a:gd name="connsiteY27" fmla="*/ 6531 h 640080"/>
                <a:gd name="connsiteX28" fmla="*/ 375558 w 617220"/>
                <a:gd name="connsiteY28" fmla="*/ 13063 h 640080"/>
                <a:gd name="connsiteX29" fmla="*/ 385355 w 617220"/>
                <a:gd name="connsiteY29" fmla="*/ 16328 h 640080"/>
                <a:gd name="connsiteX30" fmla="*/ 395152 w 617220"/>
                <a:gd name="connsiteY30" fmla="*/ 22860 h 640080"/>
                <a:gd name="connsiteX31" fmla="*/ 408215 w 617220"/>
                <a:gd name="connsiteY31" fmla="*/ 26126 h 640080"/>
                <a:gd name="connsiteX32" fmla="*/ 414746 w 617220"/>
                <a:gd name="connsiteY32" fmla="*/ 35923 h 640080"/>
                <a:gd name="connsiteX33" fmla="*/ 434340 w 617220"/>
                <a:gd name="connsiteY33" fmla="*/ 42454 h 640080"/>
                <a:gd name="connsiteX34" fmla="*/ 440872 w 617220"/>
                <a:gd name="connsiteY34" fmla="*/ 48986 h 640080"/>
                <a:gd name="connsiteX35" fmla="*/ 453935 w 617220"/>
                <a:gd name="connsiteY35" fmla="*/ 65314 h 640080"/>
                <a:gd name="connsiteX36" fmla="*/ 473529 w 617220"/>
                <a:gd name="connsiteY36" fmla="*/ 75111 h 640080"/>
                <a:gd name="connsiteX37" fmla="*/ 496389 w 617220"/>
                <a:gd name="connsiteY37" fmla="*/ 94706 h 640080"/>
                <a:gd name="connsiteX38" fmla="*/ 506186 w 617220"/>
                <a:gd name="connsiteY38" fmla="*/ 97971 h 640080"/>
                <a:gd name="connsiteX39" fmla="*/ 512718 w 617220"/>
                <a:gd name="connsiteY39" fmla="*/ 104503 h 640080"/>
                <a:gd name="connsiteX40" fmla="*/ 522515 w 617220"/>
                <a:gd name="connsiteY40" fmla="*/ 107768 h 640080"/>
                <a:gd name="connsiteX41" fmla="*/ 532312 w 617220"/>
                <a:gd name="connsiteY41" fmla="*/ 114300 h 640080"/>
                <a:gd name="connsiteX42" fmla="*/ 538843 w 617220"/>
                <a:gd name="connsiteY42" fmla="*/ 124097 h 640080"/>
                <a:gd name="connsiteX43" fmla="*/ 545375 w 617220"/>
                <a:gd name="connsiteY43" fmla="*/ 130628 h 640080"/>
                <a:gd name="connsiteX44" fmla="*/ 548640 w 617220"/>
                <a:gd name="connsiteY44" fmla="*/ 140426 h 640080"/>
                <a:gd name="connsiteX45" fmla="*/ 561703 w 617220"/>
                <a:gd name="connsiteY45" fmla="*/ 160020 h 640080"/>
                <a:gd name="connsiteX46" fmla="*/ 571500 w 617220"/>
                <a:gd name="connsiteY46" fmla="*/ 182880 h 640080"/>
                <a:gd name="connsiteX47" fmla="*/ 574766 w 617220"/>
                <a:gd name="connsiteY47" fmla="*/ 192677 h 640080"/>
                <a:gd name="connsiteX48" fmla="*/ 581298 w 617220"/>
                <a:gd name="connsiteY48" fmla="*/ 205740 h 640080"/>
                <a:gd name="connsiteX49" fmla="*/ 587829 w 617220"/>
                <a:gd name="connsiteY49" fmla="*/ 225334 h 640080"/>
                <a:gd name="connsiteX50" fmla="*/ 591095 w 617220"/>
                <a:gd name="connsiteY50" fmla="*/ 235131 h 640080"/>
                <a:gd name="connsiteX51" fmla="*/ 594360 w 617220"/>
                <a:gd name="connsiteY51" fmla="*/ 248194 h 640080"/>
                <a:gd name="connsiteX52" fmla="*/ 597626 w 617220"/>
                <a:gd name="connsiteY52" fmla="*/ 257991 h 640080"/>
                <a:gd name="connsiteX53" fmla="*/ 600892 w 617220"/>
                <a:gd name="connsiteY53" fmla="*/ 271054 h 640080"/>
                <a:gd name="connsiteX54" fmla="*/ 607423 w 617220"/>
                <a:gd name="connsiteY54" fmla="*/ 284117 h 640080"/>
                <a:gd name="connsiteX55" fmla="*/ 610689 w 617220"/>
                <a:gd name="connsiteY55" fmla="*/ 293914 h 640080"/>
                <a:gd name="connsiteX56" fmla="*/ 613955 w 617220"/>
                <a:gd name="connsiteY56" fmla="*/ 333103 h 640080"/>
                <a:gd name="connsiteX57" fmla="*/ 617220 w 617220"/>
                <a:gd name="connsiteY57" fmla="*/ 346166 h 640080"/>
                <a:gd name="connsiteX58" fmla="*/ 613955 w 617220"/>
                <a:gd name="connsiteY58" fmla="*/ 535577 h 640080"/>
                <a:gd name="connsiteX59" fmla="*/ 604158 w 617220"/>
                <a:gd name="connsiteY59" fmla="*/ 558437 h 640080"/>
                <a:gd name="connsiteX60" fmla="*/ 591095 w 617220"/>
                <a:gd name="connsiteY60" fmla="*/ 571500 h 640080"/>
                <a:gd name="connsiteX61" fmla="*/ 578032 w 617220"/>
                <a:gd name="connsiteY61" fmla="*/ 597626 h 640080"/>
                <a:gd name="connsiteX62" fmla="*/ 568235 w 617220"/>
                <a:gd name="connsiteY62" fmla="*/ 600891 h 640080"/>
                <a:gd name="connsiteX63" fmla="*/ 542109 w 617220"/>
                <a:gd name="connsiteY63" fmla="*/ 620486 h 640080"/>
                <a:gd name="connsiteX64" fmla="*/ 532312 w 617220"/>
                <a:gd name="connsiteY64" fmla="*/ 627017 h 640080"/>
                <a:gd name="connsiteX65" fmla="*/ 512718 w 617220"/>
                <a:gd name="connsiteY65" fmla="*/ 630283 h 640080"/>
                <a:gd name="connsiteX66" fmla="*/ 480060 w 617220"/>
                <a:gd name="connsiteY66" fmla="*/ 640080 h 640080"/>
                <a:gd name="connsiteX67" fmla="*/ 391886 w 617220"/>
                <a:gd name="connsiteY67" fmla="*/ 636814 h 640080"/>
                <a:gd name="connsiteX68" fmla="*/ 382089 w 617220"/>
                <a:gd name="connsiteY68" fmla="*/ 627017 h 640080"/>
                <a:gd name="connsiteX69" fmla="*/ 372292 w 617220"/>
                <a:gd name="connsiteY69" fmla="*/ 623751 h 640080"/>
                <a:gd name="connsiteX70" fmla="*/ 362495 w 617220"/>
                <a:gd name="connsiteY70" fmla="*/ 613954 h 640080"/>
                <a:gd name="connsiteX71" fmla="*/ 342900 w 617220"/>
                <a:gd name="connsiteY71" fmla="*/ 607423 h 640080"/>
                <a:gd name="connsiteX72" fmla="*/ 333103 w 617220"/>
                <a:gd name="connsiteY72" fmla="*/ 604157 h 640080"/>
                <a:gd name="connsiteX73" fmla="*/ 323306 w 617220"/>
                <a:gd name="connsiteY73" fmla="*/ 600891 h 640080"/>
                <a:gd name="connsiteX74" fmla="*/ 313509 w 617220"/>
                <a:gd name="connsiteY74" fmla="*/ 594360 h 640080"/>
                <a:gd name="connsiteX75" fmla="*/ 316775 w 617220"/>
                <a:gd name="connsiteY75" fmla="*/ 581297 h 640080"/>
                <a:gd name="connsiteX76" fmla="*/ 323306 w 617220"/>
                <a:gd name="connsiteY76" fmla="*/ 548640 h 640080"/>
                <a:gd name="connsiteX77" fmla="*/ 323306 w 617220"/>
                <a:gd name="connsiteY77" fmla="*/ 466997 h 640080"/>
                <a:gd name="connsiteX78" fmla="*/ 320040 w 617220"/>
                <a:gd name="connsiteY78" fmla="*/ 457200 h 640080"/>
                <a:gd name="connsiteX79" fmla="*/ 310243 w 617220"/>
                <a:gd name="connsiteY79" fmla="*/ 450668 h 640080"/>
                <a:gd name="connsiteX80" fmla="*/ 303712 w 617220"/>
                <a:gd name="connsiteY80" fmla="*/ 440871 h 640080"/>
                <a:gd name="connsiteX81" fmla="*/ 287383 w 617220"/>
                <a:gd name="connsiteY81" fmla="*/ 427808 h 640080"/>
                <a:gd name="connsiteX82" fmla="*/ 267789 w 617220"/>
                <a:gd name="connsiteY82" fmla="*/ 404948 h 640080"/>
                <a:gd name="connsiteX83" fmla="*/ 257992 w 617220"/>
                <a:gd name="connsiteY83" fmla="*/ 395151 h 640080"/>
                <a:gd name="connsiteX84" fmla="*/ 248195 w 617220"/>
                <a:gd name="connsiteY84" fmla="*/ 391886 h 640080"/>
                <a:gd name="connsiteX85" fmla="*/ 241663 w 617220"/>
                <a:gd name="connsiteY85" fmla="*/ 382088 h 640080"/>
                <a:gd name="connsiteX86" fmla="*/ 222069 w 617220"/>
                <a:gd name="connsiteY86" fmla="*/ 372291 h 640080"/>
                <a:gd name="connsiteX87" fmla="*/ 205740 w 617220"/>
                <a:gd name="connsiteY87" fmla="*/ 355963 h 640080"/>
                <a:gd name="connsiteX88" fmla="*/ 176349 w 617220"/>
                <a:gd name="connsiteY88" fmla="*/ 339634 h 640080"/>
                <a:gd name="connsiteX89" fmla="*/ 156755 w 617220"/>
                <a:gd name="connsiteY89" fmla="*/ 326571 h 640080"/>
                <a:gd name="connsiteX90" fmla="*/ 130629 w 617220"/>
                <a:gd name="connsiteY90" fmla="*/ 313508 h 640080"/>
                <a:gd name="connsiteX91" fmla="*/ 120832 w 617220"/>
                <a:gd name="connsiteY91" fmla="*/ 310243 h 640080"/>
                <a:gd name="connsiteX92" fmla="*/ 111035 w 617220"/>
                <a:gd name="connsiteY92" fmla="*/ 306977 h 640080"/>
                <a:gd name="connsiteX93" fmla="*/ 107769 w 617220"/>
                <a:gd name="connsiteY93" fmla="*/ 32004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17220" h="640080">
                  <a:moveTo>
                    <a:pt x="107769" y="320040"/>
                  </a:moveTo>
                  <a:lnTo>
                    <a:pt x="107769" y="320040"/>
                  </a:lnTo>
                  <a:cubicBezTo>
                    <a:pt x="99060" y="311331"/>
                    <a:pt x="89997" y="302964"/>
                    <a:pt x="81643" y="293914"/>
                  </a:cubicBezTo>
                  <a:cubicBezTo>
                    <a:pt x="76915" y="288792"/>
                    <a:pt x="73116" y="282878"/>
                    <a:pt x="68580" y="277586"/>
                  </a:cubicBezTo>
                  <a:cubicBezTo>
                    <a:pt x="66576" y="275248"/>
                    <a:pt x="64803" y="272431"/>
                    <a:pt x="62049" y="271054"/>
                  </a:cubicBezTo>
                  <a:cubicBezTo>
                    <a:pt x="55891" y="267975"/>
                    <a:pt x="48986" y="266700"/>
                    <a:pt x="42455" y="264523"/>
                  </a:cubicBezTo>
                  <a:lnTo>
                    <a:pt x="32658" y="261257"/>
                  </a:lnTo>
                  <a:lnTo>
                    <a:pt x="22860" y="257991"/>
                  </a:lnTo>
                  <a:cubicBezTo>
                    <a:pt x="20683" y="254725"/>
                    <a:pt x="18084" y="251704"/>
                    <a:pt x="16329" y="248194"/>
                  </a:cubicBezTo>
                  <a:cubicBezTo>
                    <a:pt x="11205" y="237947"/>
                    <a:pt x="11150" y="221734"/>
                    <a:pt x="9798" y="212271"/>
                  </a:cubicBezTo>
                  <a:cubicBezTo>
                    <a:pt x="7966" y="199443"/>
                    <a:pt x="6666" y="191513"/>
                    <a:pt x="3266" y="179614"/>
                  </a:cubicBezTo>
                  <a:cubicBezTo>
                    <a:pt x="2320" y="176304"/>
                    <a:pt x="1089" y="173083"/>
                    <a:pt x="0" y="169817"/>
                  </a:cubicBezTo>
                  <a:cubicBezTo>
                    <a:pt x="2470" y="145117"/>
                    <a:pt x="-4160" y="141794"/>
                    <a:pt x="9798" y="130628"/>
                  </a:cubicBezTo>
                  <a:cubicBezTo>
                    <a:pt x="12863" y="128176"/>
                    <a:pt x="16329" y="126274"/>
                    <a:pt x="19595" y="124097"/>
                  </a:cubicBezTo>
                  <a:cubicBezTo>
                    <a:pt x="31074" y="106878"/>
                    <a:pt x="19507" y="119469"/>
                    <a:pt x="39189" y="111034"/>
                  </a:cubicBezTo>
                  <a:cubicBezTo>
                    <a:pt x="42796" y="109488"/>
                    <a:pt x="45476" y="106258"/>
                    <a:pt x="48986" y="104503"/>
                  </a:cubicBezTo>
                  <a:cubicBezTo>
                    <a:pt x="52065" y="102964"/>
                    <a:pt x="55517" y="102326"/>
                    <a:pt x="58783" y="101237"/>
                  </a:cubicBezTo>
                  <a:lnTo>
                    <a:pt x="84909" y="75111"/>
                  </a:lnTo>
                  <a:lnTo>
                    <a:pt x="94706" y="65314"/>
                  </a:lnTo>
                  <a:cubicBezTo>
                    <a:pt x="95795" y="62048"/>
                    <a:pt x="96062" y="58381"/>
                    <a:pt x="97972" y="55517"/>
                  </a:cubicBezTo>
                  <a:cubicBezTo>
                    <a:pt x="104620" y="45546"/>
                    <a:pt x="108962" y="46071"/>
                    <a:pt x="117566" y="39188"/>
                  </a:cubicBezTo>
                  <a:cubicBezTo>
                    <a:pt x="130373" y="28943"/>
                    <a:pt x="116883" y="35062"/>
                    <a:pt x="133895" y="29391"/>
                  </a:cubicBezTo>
                  <a:cubicBezTo>
                    <a:pt x="136072" y="26125"/>
                    <a:pt x="137098" y="21674"/>
                    <a:pt x="140426" y="19594"/>
                  </a:cubicBezTo>
                  <a:cubicBezTo>
                    <a:pt x="146264" y="15945"/>
                    <a:pt x="160020" y="13063"/>
                    <a:pt x="160020" y="13063"/>
                  </a:cubicBezTo>
                  <a:cubicBezTo>
                    <a:pt x="162197" y="10886"/>
                    <a:pt x="163798" y="7908"/>
                    <a:pt x="166552" y="6531"/>
                  </a:cubicBezTo>
                  <a:cubicBezTo>
                    <a:pt x="172710" y="3452"/>
                    <a:pt x="186146" y="0"/>
                    <a:pt x="186146" y="0"/>
                  </a:cubicBezTo>
                  <a:cubicBezTo>
                    <a:pt x="229689" y="1089"/>
                    <a:pt x="273263" y="1288"/>
                    <a:pt x="316775" y="3266"/>
                  </a:cubicBezTo>
                  <a:cubicBezTo>
                    <a:pt x="321259" y="3470"/>
                    <a:pt x="325437" y="5651"/>
                    <a:pt x="329838" y="6531"/>
                  </a:cubicBezTo>
                  <a:cubicBezTo>
                    <a:pt x="345540" y="9671"/>
                    <a:pt x="359494" y="11055"/>
                    <a:pt x="375558" y="13063"/>
                  </a:cubicBezTo>
                  <a:cubicBezTo>
                    <a:pt x="378824" y="14151"/>
                    <a:pt x="382276" y="14789"/>
                    <a:pt x="385355" y="16328"/>
                  </a:cubicBezTo>
                  <a:cubicBezTo>
                    <a:pt x="388866" y="18083"/>
                    <a:pt x="391544" y="21314"/>
                    <a:pt x="395152" y="22860"/>
                  </a:cubicBezTo>
                  <a:cubicBezTo>
                    <a:pt x="399277" y="24628"/>
                    <a:pt x="403861" y="25037"/>
                    <a:pt x="408215" y="26126"/>
                  </a:cubicBezTo>
                  <a:cubicBezTo>
                    <a:pt x="410392" y="29392"/>
                    <a:pt x="411418" y="33843"/>
                    <a:pt x="414746" y="35923"/>
                  </a:cubicBezTo>
                  <a:cubicBezTo>
                    <a:pt x="420584" y="39572"/>
                    <a:pt x="434340" y="42454"/>
                    <a:pt x="434340" y="42454"/>
                  </a:cubicBezTo>
                  <a:cubicBezTo>
                    <a:pt x="436517" y="44631"/>
                    <a:pt x="438948" y="46582"/>
                    <a:pt x="440872" y="48986"/>
                  </a:cubicBezTo>
                  <a:cubicBezTo>
                    <a:pt x="448420" y="58421"/>
                    <a:pt x="445170" y="58302"/>
                    <a:pt x="453935" y="65314"/>
                  </a:cubicBezTo>
                  <a:cubicBezTo>
                    <a:pt x="462981" y="72551"/>
                    <a:pt x="463179" y="71662"/>
                    <a:pt x="473529" y="75111"/>
                  </a:cubicBezTo>
                  <a:cubicBezTo>
                    <a:pt x="481561" y="83143"/>
                    <a:pt x="486444" y="89733"/>
                    <a:pt x="496389" y="94706"/>
                  </a:cubicBezTo>
                  <a:cubicBezTo>
                    <a:pt x="499468" y="96245"/>
                    <a:pt x="502920" y="96883"/>
                    <a:pt x="506186" y="97971"/>
                  </a:cubicBezTo>
                  <a:cubicBezTo>
                    <a:pt x="508363" y="100148"/>
                    <a:pt x="510078" y="102919"/>
                    <a:pt x="512718" y="104503"/>
                  </a:cubicBezTo>
                  <a:cubicBezTo>
                    <a:pt x="515670" y="106274"/>
                    <a:pt x="519436" y="106229"/>
                    <a:pt x="522515" y="107768"/>
                  </a:cubicBezTo>
                  <a:cubicBezTo>
                    <a:pt x="526026" y="109523"/>
                    <a:pt x="529046" y="112123"/>
                    <a:pt x="532312" y="114300"/>
                  </a:cubicBezTo>
                  <a:cubicBezTo>
                    <a:pt x="534489" y="117566"/>
                    <a:pt x="536391" y="121032"/>
                    <a:pt x="538843" y="124097"/>
                  </a:cubicBezTo>
                  <a:cubicBezTo>
                    <a:pt x="540766" y="126501"/>
                    <a:pt x="543791" y="127988"/>
                    <a:pt x="545375" y="130628"/>
                  </a:cubicBezTo>
                  <a:cubicBezTo>
                    <a:pt x="547146" y="133580"/>
                    <a:pt x="546968" y="137417"/>
                    <a:pt x="548640" y="140426"/>
                  </a:cubicBezTo>
                  <a:cubicBezTo>
                    <a:pt x="552452" y="147288"/>
                    <a:pt x="559220" y="152573"/>
                    <a:pt x="561703" y="160020"/>
                  </a:cubicBezTo>
                  <a:cubicBezTo>
                    <a:pt x="569362" y="182996"/>
                    <a:pt x="559394" y="154632"/>
                    <a:pt x="571500" y="182880"/>
                  </a:cubicBezTo>
                  <a:cubicBezTo>
                    <a:pt x="572856" y="186044"/>
                    <a:pt x="573410" y="189513"/>
                    <a:pt x="574766" y="192677"/>
                  </a:cubicBezTo>
                  <a:cubicBezTo>
                    <a:pt x="576684" y="197152"/>
                    <a:pt x="579490" y="201220"/>
                    <a:pt x="581298" y="205740"/>
                  </a:cubicBezTo>
                  <a:cubicBezTo>
                    <a:pt x="583855" y="212132"/>
                    <a:pt x="585652" y="218803"/>
                    <a:pt x="587829" y="225334"/>
                  </a:cubicBezTo>
                  <a:cubicBezTo>
                    <a:pt x="588918" y="228600"/>
                    <a:pt x="590260" y="231791"/>
                    <a:pt x="591095" y="235131"/>
                  </a:cubicBezTo>
                  <a:cubicBezTo>
                    <a:pt x="592183" y="239485"/>
                    <a:pt x="593127" y="243878"/>
                    <a:pt x="594360" y="248194"/>
                  </a:cubicBezTo>
                  <a:cubicBezTo>
                    <a:pt x="595306" y="251504"/>
                    <a:pt x="596680" y="254681"/>
                    <a:pt x="597626" y="257991"/>
                  </a:cubicBezTo>
                  <a:cubicBezTo>
                    <a:pt x="598859" y="262307"/>
                    <a:pt x="599316" y="266851"/>
                    <a:pt x="600892" y="271054"/>
                  </a:cubicBezTo>
                  <a:cubicBezTo>
                    <a:pt x="602601" y="275612"/>
                    <a:pt x="605505" y="279642"/>
                    <a:pt x="607423" y="284117"/>
                  </a:cubicBezTo>
                  <a:cubicBezTo>
                    <a:pt x="608779" y="287281"/>
                    <a:pt x="609600" y="290648"/>
                    <a:pt x="610689" y="293914"/>
                  </a:cubicBezTo>
                  <a:cubicBezTo>
                    <a:pt x="611778" y="306977"/>
                    <a:pt x="612329" y="320096"/>
                    <a:pt x="613955" y="333103"/>
                  </a:cubicBezTo>
                  <a:cubicBezTo>
                    <a:pt x="614512" y="337557"/>
                    <a:pt x="617220" y="341678"/>
                    <a:pt x="617220" y="346166"/>
                  </a:cubicBezTo>
                  <a:cubicBezTo>
                    <a:pt x="617220" y="409312"/>
                    <a:pt x="615991" y="472463"/>
                    <a:pt x="613955" y="535577"/>
                  </a:cubicBezTo>
                  <a:cubicBezTo>
                    <a:pt x="613670" y="544420"/>
                    <a:pt x="609740" y="551925"/>
                    <a:pt x="604158" y="558437"/>
                  </a:cubicBezTo>
                  <a:cubicBezTo>
                    <a:pt x="600150" y="563112"/>
                    <a:pt x="591095" y="571500"/>
                    <a:pt x="591095" y="571500"/>
                  </a:cubicBezTo>
                  <a:cubicBezTo>
                    <a:pt x="587839" y="581266"/>
                    <a:pt x="587530" y="591927"/>
                    <a:pt x="578032" y="597626"/>
                  </a:cubicBezTo>
                  <a:cubicBezTo>
                    <a:pt x="575080" y="599397"/>
                    <a:pt x="571501" y="599803"/>
                    <a:pt x="568235" y="600891"/>
                  </a:cubicBezTo>
                  <a:cubicBezTo>
                    <a:pt x="556153" y="612973"/>
                    <a:pt x="564264" y="605716"/>
                    <a:pt x="542109" y="620486"/>
                  </a:cubicBezTo>
                  <a:cubicBezTo>
                    <a:pt x="538843" y="622663"/>
                    <a:pt x="536183" y="626372"/>
                    <a:pt x="532312" y="627017"/>
                  </a:cubicBezTo>
                  <a:cubicBezTo>
                    <a:pt x="525781" y="628106"/>
                    <a:pt x="519211" y="628985"/>
                    <a:pt x="512718" y="630283"/>
                  </a:cubicBezTo>
                  <a:cubicBezTo>
                    <a:pt x="500371" y="632752"/>
                    <a:pt x="492569" y="635910"/>
                    <a:pt x="480060" y="640080"/>
                  </a:cubicBezTo>
                  <a:cubicBezTo>
                    <a:pt x="450669" y="638991"/>
                    <a:pt x="421039" y="640701"/>
                    <a:pt x="391886" y="636814"/>
                  </a:cubicBezTo>
                  <a:cubicBezTo>
                    <a:pt x="387308" y="636204"/>
                    <a:pt x="385932" y="629579"/>
                    <a:pt x="382089" y="627017"/>
                  </a:cubicBezTo>
                  <a:cubicBezTo>
                    <a:pt x="379225" y="625107"/>
                    <a:pt x="375558" y="624840"/>
                    <a:pt x="372292" y="623751"/>
                  </a:cubicBezTo>
                  <a:cubicBezTo>
                    <a:pt x="369026" y="620485"/>
                    <a:pt x="366532" y="616197"/>
                    <a:pt x="362495" y="613954"/>
                  </a:cubicBezTo>
                  <a:cubicBezTo>
                    <a:pt x="356476" y="610611"/>
                    <a:pt x="349432" y="609600"/>
                    <a:pt x="342900" y="607423"/>
                  </a:cubicBezTo>
                  <a:lnTo>
                    <a:pt x="333103" y="604157"/>
                  </a:lnTo>
                  <a:cubicBezTo>
                    <a:pt x="329837" y="603068"/>
                    <a:pt x="326170" y="602800"/>
                    <a:pt x="323306" y="600891"/>
                  </a:cubicBezTo>
                  <a:lnTo>
                    <a:pt x="313509" y="594360"/>
                  </a:lnTo>
                  <a:cubicBezTo>
                    <a:pt x="314598" y="590006"/>
                    <a:pt x="315835" y="585686"/>
                    <a:pt x="316775" y="581297"/>
                  </a:cubicBezTo>
                  <a:cubicBezTo>
                    <a:pt x="319101" y="570442"/>
                    <a:pt x="323306" y="548640"/>
                    <a:pt x="323306" y="548640"/>
                  </a:cubicBezTo>
                  <a:cubicBezTo>
                    <a:pt x="327357" y="508130"/>
                    <a:pt x="328561" y="514288"/>
                    <a:pt x="323306" y="466997"/>
                  </a:cubicBezTo>
                  <a:cubicBezTo>
                    <a:pt x="322926" y="463576"/>
                    <a:pt x="322190" y="459888"/>
                    <a:pt x="320040" y="457200"/>
                  </a:cubicBezTo>
                  <a:cubicBezTo>
                    <a:pt x="317588" y="454135"/>
                    <a:pt x="313509" y="452845"/>
                    <a:pt x="310243" y="450668"/>
                  </a:cubicBezTo>
                  <a:cubicBezTo>
                    <a:pt x="308066" y="447402"/>
                    <a:pt x="306164" y="443936"/>
                    <a:pt x="303712" y="440871"/>
                  </a:cubicBezTo>
                  <a:cubicBezTo>
                    <a:pt x="298396" y="434226"/>
                    <a:pt x="294654" y="432656"/>
                    <a:pt x="287383" y="427808"/>
                  </a:cubicBezTo>
                  <a:cubicBezTo>
                    <a:pt x="277436" y="412887"/>
                    <a:pt x="283627" y="420786"/>
                    <a:pt x="267789" y="404948"/>
                  </a:cubicBezTo>
                  <a:cubicBezTo>
                    <a:pt x="264523" y="401682"/>
                    <a:pt x="262373" y="396611"/>
                    <a:pt x="257992" y="395151"/>
                  </a:cubicBezTo>
                  <a:lnTo>
                    <a:pt x="248195" y="391886"/>
                  </a:lnTo>
                  <a:cubicBezTo>
                    <a:pt x="246018" y="388620"/>
                    <a:pt x="244439" y="384864"/>
                    <a:pt x="241663" y="382088"/>
                  </a:cubicBezTo>
                  <a:cubicBezTo>
                    <a:pt x="235333" y="375758"/>
                    <a:pt x="230036" y="374947"/>
                    <a:pt x="222069" y="372291"/>
                  </a:cubicBezTo>
                  <a:cubicBezTo>
                    <a:pt x="216626" y="366848"/>
                    <a:pt x="213042" y="358397"/>
                    <a:pt x="205740" y="355963"/>
                  </a:cubicBezTo>
                  <a:cubicBezTo>
                    <a:pt x="193420" y="351856"/>
                    <a:pt x="187578" y="350863"/>
                    <a:pt x="176349" y="339634"/>
                  </a:cubicBezTo>
                  <a:cubicBezTo>
                    <a:pt x="164118" y="327403"/>
                    <a:pt x="170933" y="331298"/>
                    <a:pt x="156755" y="326571"/>
                  </a:cubicBezTo>
                  <a:cubicBezTo>
                    <a:pt x="145355" y="315173"/>
                    <a:pt x="153143" y="321013"/>
                    <a:pt x="130629" y="313508"/>
                  </a:cubicBezTo>
                  <a:lnTo>
                    <a:pt x="120832" y="310243"/>
                  </a:lnTo>
                  <a:cubicBezTo>
                    <a:pt x="117566" y="309154"/>
                    <a:pt x="114477" y="306977"/>
                    <a:pt x="111035" y="306977"/>
                  </a:cubicBezTo>
                  <a:lnTo>
                    <a:pt x="107769" y="320040"/>
                  </a:lnTo>
                  <a:close/>
                </a:path>
              </a:pathLst>
            </a:custGeom>
            <a:solidFill>
              <a:sysClr val="window" lastClr="FFFFFF"/>
            </a:solidFill>
            <a:ln w="6350" cap="flat" cmpd="sng" algn="ctr">
              <a:noFill/>
              <a:prstDash val="solid"/>
              <a:miter lim="800000"/>
            </a:ln>
            <a:effectLst>
              <a:innerShdw blurRad="63500" dist="50800" dir="2700000">
                <a:prstClr val="black">
                  <a:alpha val="50000"/>
                </a:prstClr>
              </a:innerShdw>
            </a:effectLst>
          </p:spPr>
          <p:txBody>
            <a:bodyPr rtlCol="0" anchor="ctr"/>
            <a:lstStyle/>
            <a:p>
              <a:pPr algn="ctr" defTabSz="685814">
                <a:defRPr/>
              </a:pPr>
              <a:endParaRPr lang="en-GB" sz="1200" kern="0">
                <a:solidFill>
                  <a:prstClr val="white"/>
                </a:solidFill>
                <a:latin typeface="Gill Sans MT" panose="020B0502020104020203" pitchFamily="34" charset="0"/>
              </a:endParaRPr>
            </a:p>
          </p:txBody>
        </p:sp>
        <p:sp>
          <p:nvSpPr>
            <p:cNvPr id="13" name="Freeform: Shape 12">
              <a:extLst>
                <a:ext uri="{FF2B5EF4-FFF2-40B4-BE49-F238E27FC236}">
                  <a16:creationId xmlns:a16="http://schemas.microsoft.com/office/drawing/2014/main" id="{027F6764-22BD-4D37-2E49-2BE38901FBE8}"/>
                </a:ext>
              </a:extLst>
            </p:cNvPr>
            <p:cNvSpPr/>
            <p:nvPr/>
          </p:nvSpPr>
          <p:spPr>
            <a:xfrm rot="20147505">
              <a:off x="6059011" y="783129"/>
              <a:ext cx="547208" cy="500642"/>
            </a:xfrm>
            <a:custGeom>
              <a:avLst/>
              <a:gdLst>
                <a:gd name="connsiteX0" fmla="*/ 16329 w 466997"/>
                <a:gd name="connsiteY0" fmla="*/ 133895 h 418012"/>
                <a:gd name="connsiteX1" fmla="*/ 16329 w 466997"/>
                <a:gd name="connsiteY1" fmla="*/ 133895 h 418012"/>
                <a:gd name="connsiteX2" fmla="*/ 94706 w 466997"/>
                <a:gd name="connsiteY2" fmla="*/ 137160 h 418012"/>
                <a:gd name="connsiteX3" fmla="*/ 101237 w 466997"/>
                <a:gd name="connsiteY3" fmla="*/ 143692 h 418012"/>
                <a:gd name="connsiteX4" fmla="*/ 120831 w 466997"/>
                <a:gd name="connsiteY4" fmla="*/ 140426 h 418012"/>
                <a:gd name="connsiteX5" fmla="*/ 130629 w 466997"/>
                <a:gd name="connsiteY5" fmla="*/ 107769 h 418012"/>
                <a:gd name="connsiteX6" fmla="*/ 137160 w 466997"/>
                <a:gd name="connsiteY6" fmla="*/ 88175 h 418012"/>
                <a:gd name="connsiteX7" fmla="*/ 143691 w 466997"/>
                <a:gd name="connsiteY7" fmla="*/ 81643 h 418012"/>
                <a:gd name="connsiteX8" fmla="*/ 163286 w 466997"/>
                <a:gd name="connsiteY8" fmla="*/ 75112 h 418012"/>
                <a:gd name="connsiteX9" fmla="*/ 209006 w 466997"/>
                <a:gd name="connsiteY9" fmla="*/ 78378 h 418012"/>
                <a:gd name="connsiteX10" fmla="*/ 228600 w 466997"/>
                <a:gd name="connsiteY10" fmla="*/ 91440 h 418012"/>
                <a:gd name="connsiteX11" fmla="*/ 238397 w 466997"/>
                <a:gd name="connsiteY11" fmla="*/ 94706 h 418012"/>
                <a:gd name="connsiteX12" fmla="*/ 248194 w 466997"/>
                <a:gd name="connsiteY12" fmla="*/ 6532 h 418012"/>
                <a:gd name="connsiteX13" fmla="*/ 254726 w 466997"/>
                <a:gd name="connsiteY13" fmla="*/ 0 h 418012"/>
                <a:gd name="connsiteX14" fmla="*/ 303711 w 466997"/>
                <a:gd name="connsiteY14" fmla="*/ 3266 h 418012"/>
                <a:gd name="connsiteX15" fmla="*/ 310243 w 466997"/>
                <a:gd name="connsiteY15" fmla="*/ 9798 h 418012"/>
                <a:gd name="connsiteX16" fmla="*/ 329837 w 466997"/>
                <a:gd name="connsiteY16" fmla="*/ 22860 h 418012"/>
                <a:gd name="connsiteX17" fmla="*/ 355963 w 466997"/>
                <a:gd name="connsiteY17" fmla="*/ 45720 h 418012"/>
                <a:gd name="connsiteX18" fmla="*/ 365760 w 466997"/>
                <a:gd name="connsiteY18" fmla="*/ 48986 h 418012"/>
                <a:gd name="connsiteX19" fmla="*/ 378823 w 466997"/>
                <a:gd name="connsiteY19" fmla="*/ 68580 h 418012"/>
                <a:gd name="connsiteX20" fmla="*/ 398417 w 466997"/>
                <a:gd name="connsiteY20" fmla="*/ 88175 h 418012"/>
                <a:gd name="connsiteX21" fmla="*/ 411480 w 466997"/>
                <a:gd name="connsiteY21" fmla="*/ 101238 h 418012"/>
                <a:gd name="connsiteX22" fmla="*/ 418011 w 466997"/>
                <a:gd name="connsiteY22" fmla="*/ 111035 h 418012"/>
                <a:gd name="connsiteX23" fmla="*/ 437606 w 466997"/>
                <a:gd name="connsiteY23" fmla="*/ 133895 h 418012"/>
                <a:gd name="connsiteX24" fmla="*/ 440871 w 466997"/>
                <a:gd name="connsiteY24" fmla="*/ 143692 h 418012"/>
                <a:gd name="connsiteX25" fmla="*/ 447403 w 466997"/>
                <a:gd name="connsiteY25" fmla="*/ 153489 h 418012"/>
                <a:gd name="connsiteX26" fmla="*/ 457200 w 466997"/>
                <a:gd name="connsiteY26" fmla="*/ 186146 h 418012"/>
                <a:gd name="connsiteX27" fmla="*/ 460466 w 466997"/>
                <a:gd name="connsiteY27" fmla="*/ 241663 h 418012"/>
                <a:gd name="connsiteX28" fmla="*/ 466997 w 466997"/>
                <a:gd name="connsiteY28" fmla="*/ 336369 h 418012"/>
                <a:gd name="connsiteX29" fmla="*/ 463731 w 466997"/>
                <a:gd name="connsiteY29" fmla="*/ 404949 h 418012"/>
                <a:gd name="connsiteX30" fmla="*/ 453934 w 466997"/>
                <a:gd name="connsiteY30" fmla="*/ 411480 h 418012"/>
                <a:gd name="connsiteX31" fmla="*/ 388620 w 466997"/>
                <a:gd name="connsiteY31" fmla="*/ 414746 h 418012"/>
                <a:gd name="connsiteX32" fmla="*/ 349431 w 466997"/>
                <a:gd name="connsiteY32" fmla="*/ 418012 h 418012"/>
                <a:gd name="connsiteX33" fmla="*/ 225334 w 466997"/>
                <a:gd name="connsiteY33" fmla="*/ 414746 h 418012"/>
                <a:gd name="connsiteX34" fmla="*/ 215537 w 466997"/>
                <a:gd name="connsiteY34" fmla="*/ 411480 h 418012"/>
                <a:gd name="connsiteX35" fmla="*/ 192677 w 466997"/>
                <a:gd name="connsiteY35" fmla="*/ 398418 h 418012"/>
                <a:gd name="connsiteX36" fmla="*/ 169817 w 466997"/>
                <a:gd name="connsiteY36" fmla="*/ 388620 h 418012"/>
                <a:gd name="connsiteX37" fmla="*/ 150223 w 466997"/>
                <a:gd name="connsiteY37" fmla="*/ 375558 h 418012"/>
                <a:gd name="connsiteX38" fmla="*/ 143691 w 466997"/>
                <a:gd name="connsiteY38" fmla="*/ 369026 h 418012"/>
                <a:gd name="connsiteX39" fmla="*/ 124097 w 466997"/>
                <a:gd name="connsiteY39" fmla="*/ 355963 h 418012"/>
                <a:gd name="connsiteX40" fmla="*/ 117566 w 466997"/>
                <a:gd name="connsiteY40" fmla="*/ 346166 h 418012"/>
                <a:gd name="connsiteX41" fmla="*/ 107769 w 466997"/>
                <a:gd name="connsiteY41" fmla="*/ 342900 h 418012"/>
                <a:gd name="connsiteX42" fmla="*/ 101237 w 466997"/>
                <a:gd name="connsiteY42" fmla="*/ 336369 h 418012"/>
                <a:gd name="connsiteX43" fmla="*/ 88174 w 466997"/>
                <a:gd name="connsiteY43" fmla="*/ 313509 h 418012"/>
                <a:gd name="connsiteX44" fmla="*/ 75111 w 466997"/>
                <a:gd name="connsiteY44" fmla="*/ 303712 h 418012"/>
                <a:gd name="connsiteX45" fmla="*/ 68580 w 466997"/>
                <a:gd name="connsiteY45" fmla="*/ 297180 h 418012"/>
                <a:gd name="connsiteX46" fmla="*/ 65314 w 466997"/>
                <a:gd name="connsiteY46" fmla="*/ 287383 h 418012"/>
                <a:gd name="connsiteX47" fmla="*/ 42454 w 466997"/>
                <a:gd name="connsiteY47" fmla="*/ 264523 h 418012"/>
                <a:gd name="connsiteX48" fmla="*/ 32657 w 466997"/>
                <a:gd name="connsiteY48" fmla="*/ 261258 h 418012"/>
                <a:gd name="connsiteX49" fmla="*/ 26126 w 466997"/>
                <a:gd name="connsiteY49" fmla="*/ 231866 h 418012"/>
                <a:gd name="connsiteX50" fmla="*/ 19594 w 466997"/>
                <a:gd name="connsiteY50" fmla="*/ 225335 h 418012"/>
                <a:gd name="connsiteX51" fmla="*/ 13063 w 466997"/>
                <a:gd name="connsiteY51" fmla="*/ 215538 h 418012"/>
                <a:gd name="connsiteX52" fmla="*/ 9797 w 466997"/>
                <a:gd name="connsiteY52" fmla="*/ 195943 h 418012"/>
                <a:gd name="connsiteX53" fmla="*/ 0 w 466997"/>
                <a:gd name="connsiteY53" fmla="*/ 166552 h 418012"/>
                <a:gd name="connsiteX54" fmla="*/ 16329 w 466997"/>
                <a:gd name="connsiteY54" fmla="*/ 133895 h 41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66997" h="418012">
                  <a:moveTo>
                    <a:pt x="16329" y="133895"/>
                  </a:moveTo>
                  <a:lnTo>
                    <a:pt x="16329" y="133895"/>
                  </a:lnTo>
                  <a:cubicBezTo>
                    <a:pt x="42455" y="134983"/>
                    <a:pt x="68730" y="134163"/>
                    <a:pt x="94706" y="137160"/>
                  </a:cubicBezTo>
                  <a:cubicBezTo>
                    <a:pt x="97765" y="137513"/>
                    <a:pt x="98182" y="143310"/>
                    <a:pt x="101237" y="143692"/>
                  </a:cubicBezTo>
                  <a:cubicBezTo>
                    <a:pt x="107807" y="144513"/>
                    <a:pt x="114300" y="141515"/>
                    <a:pt x="120831" y="140426"/>
                  </a:cubicBezTo>
                  <a:cubicBezTo>
                    <a:pt x="125768" y="120678"/>
                    <a:pt x="122675" y="131631"/>
                    <a:pt x="130629" y="107769"/>
                  </a:cubicBezTo>
                  <a:lnTo>
                    <a:pt x="137160" y="88175"/>
                  </a:lnTo>
                  <a:cubicBezTo>
                    <a:pt x="139337" y="85998"/>
                    <a:pt x="140937" y="83020"/>
                    <a:pt x="143691" y="81643"/>
                  </a:cubicBezTo>
                  <a:cubicBezTo>
                    <a:pt x="149849" y="78564"/>
                    <a:pt x="163286" y="75112"/>
                    <a:pt x="163286" y="75112"/>
                  </a:cubicBezTo>
                  <a:cubicBezTo>
                    <a:pt x="178526" y="76201"/>
                    <a:pt x="194183" y="74672"/>
                    <a:pt x="209006" y="78378"/>
                  </a:cubicBezTo>
                  <a:cubicBezTo>
                    <a:pt x="216621" y="80282"/>
                    <a:pt x="221153" y="88958"/>
                    <a:pt x="228600" y="91440"/>
                  </a:cubicBezTo>
                  <a:lnTo>
                    <a:pt x="238397" y="94706"/>
                  </a:lnTo>
                  <a:cubicBezTo>
                    <a:pt x="264956" y="68152"/>
                    <a:pt x="238028" y="98028"/>
                    <a:pt x="248194" y="6532"/>
                  </a:cubicBezTo>
                  <a:cubicBezTo>
                    <a:pt x="248534" y="3472"/>
                    <a:pt x="252549" y="2177"/>
                    <a:pt x="254726" y="0"/>
                  </a:cubicBezTo>
                  <a:cubicBezTo>
                    <a:pt x="271054" y="1089"/>
                    <a:pt x="287595" y="422"/>
                    <a:pt x="303711" y="3266"/>
                  </a:cubicBezTo>
                  <a:cubicBezTo>
                    <a:pt x="306743" y="3801"/>
                    <a:pt x="307780" y="7951"/>
                    <a:pt x="310243" y="9798"/>
                  </a:cubicBezTo>
                  <a:cubicBezTo>
                    <a:pt x="316523" y="14508"/>
                    <a:pt x="324287" y="17310"/>
                    <a:pt x="329837" y="22860"/>
                  </a:cubicBezTo>
                  <a:cubicBezTo>
                    <a:pt x="338351" y="31374"/>
                    <a:pt x="345161" y="40319"/>
                    <a:pt x="355963" y="45720"/>
                  </a:cubicBezTo>
                  <a:cubicBezTo>
                    <a:pt x="359042" y="47259"/>
                    <a:pt x="362494" y="47897"/>
                    <a:pt x="365760" y="48986"/>
                  </a:cubicBezTo>
                  <a:cubicBezTo>
                    <a:pt x="370114" y="55517"/>
                    <a:pt x="373272" y="63029"/>
                    <a:pt x="378823" y="68580"/>
                  </a:cubicBezTo>
                  <a:lnTo>
                    <a:pt x="398417" y="88175"/>
                  </a:lnTo>
                  <a:lnTo>
                    <a:pt x="411480" y="101238"/>
                  </a:lnTo>
                  <a:cubicBezTo>
                    <a:pt x="413657" y="104504"/>
                    <a:pt x="415457" y="108055"/>
                    <a:pt x="418011" y="111035"/>
                  </a:cubicBezTo>
                  <a:cubicBezTo>
                    <a:pt x="441773" y="138758"/>
                    <a:pt x="422607" y="111399"/>
                    <a:pt x="437606" y="133895"/>
                  </a:cubicBezTo>
                  <a:cubicBezTo>
                    <a:pt x="438694" y="137161"/>
                    <a:pt x="439332" y="140613"/>
                    <a:pt x="440871" y="143692"/>
                  </a:cubicBezTo>
                  <a:cubicBezTo>
                    <a:pt x="442626" y="147203"/>
                    <a:pt x="446162" y="149765"/>
                    <a:pt x="447403" y="153489"/>
                  </a:cubicBezTo>
                  <a:cubicBezTo>
                    <a:pt x="463673" y="202294"/>
                    <a:pt x="438736" y="149214"/>
                    <a:pt x="457200" y="186146"/>
                  </a:cubicBezTo>
                  <a:cubicBezTo>
                    <a:pt x="458289" y="204652"/>
                    <a:pt x="459605" y="223145"/>
                    <a:pt x="460466" y="241663"/>
                  </a:cubicBezTo>
                  <a:cubicBezTo>
                    <a:pt x="464690" y="332493"/>
                    <a:pt x="454673" y="299400"/>
                    <a:pt x="466997" y="336369"/>
                  </a:cubicBezTo>
                  <a:cubicBezTo>
                    <a:pt x="465908" y="359229"/>
                    <a:pt x="467652" y="382402"/>
                    <a:pt x="463731" y="404949"/>
                  </a:cubicBezTo>
                  <a:cubicBezTo>
                    <a:pt x="463059" y="408816"/>
                    <a:pt x="457826" y="410972"/>
                    <a:pt x="453934" y="411480"/>
                  </a:cubicBezTo>
                  <a:cubicBezTo>
                    <a:pt x="432319" y="414299"/>
                    <a:pt x="410376" y="413386"/>
                    <a:pt x="388620" y="414746"/>
                  </a:cubicBezTo>
                  <a:cubicBezTo>
                    <a:pt x="375537" y="415564"/>
                    <a:pt x="362494" y="416923"/>
                    <a:pt x="349431" y="418012"/>
                  </a:cubicBezTo>
                  <a:cubicBezTo>
                    <a:pt x="308065" y="416923"/>
                    <a:pt x="266665" y="416762"/>
                    <a:pt x="225334" y="414746"/>
                  </a:cubicBezTo>
                  <a:cubicBezTo>
                    <a:pt x="221896" y="414578"/>
                    <a:pt x="218701" y="412836"/>
                    <a:pt x="215537" y="411480"/>
                  </a:cubicBezTo>
                  <a:cubicBezTo>
                    <a:pt x="195801" y="403022"/>
                    <a:pt x="209074" y="407788"/>
                    <a:pt x="192677" y="398418"/>
                  </a:cubicBezTo>
                  <a:cubicBezTo>
                    <a:pt x="181376" y="391960"/>
                    <a:pt x="180810" y="392285"/>
                    <a:pt x="169817" y="388620"/>
                  </a:cubicBezTo>
                  <a:cubicBezTo>
                    <a:pt x="144903" y="363706"/>
                    <a:pt x="173855" y="389736"/>
                    <a:pt x="150223" y="375558"/>
                  </a:cubicBezTo>
                  <a:cubicBezTo>
                    <a:pt x="147583" y="373974"/>
                    <a:pt x="146154" y="370874"/>
                    <a:pt x="143691" y="369026"/>
                  </a:cubicBezTo>
                  <a:cubicBezTo>
                    <a:pt x="137411" y="364316"/>
                    <a:pt x="124097" y="355963"/>
                    <a:pt x="124097" y="355963"/>
                  </a:cubicBezTo>
                  <a:cubicBezTo>
                    <a:pt x="121920" y="352697"/>
                    <a:pt x="120631" y="348618"/>
                    <a:pt x="117566" y="346166"/>
                  </a:cubicBezTo>
                  <a:cubicBezTo>
                    <a:pt x="114878" y="344016"/>
                    <a:pt x="110721" y="344671"/>
                    <a:pt x="107769" y="342900"/>
                  </a:cubicBezTo>
                  <a:cubicBezTo>
                    <a:pt x="105129" y="341316"/>
                    <a:pt x="103414" y="338546"/>
                    <a:pt x="101237" y="336369"/>
                  </a:cubicBezTo>
                  <a:cubicBezTo>
                    <a:pt x="98674" y="331243"/>
                    <a:pt x="92792" y="318127"/>
                    <a:pt x="88174" y="313509"/>
                  </a:cubicBezTo>
                  <a:cubicBezTo>
                    <a:pt x="84325" y="309660"/>
                    <a:pt x="79292" y="307197"/>
                    <a:pt x="75111" y="303712"/>
                  </a:cubicBezTo>
                  <a:cubicBezTo>
                    <a:pt x="72746" y="301741"/>
                    <a:pt x="70757" y="299357"/>
                    <a:pt x="68580" y="297180"/>
                  </a:cubicBezTo>
                  <a:cubicBezTo>
                    <a:pt x="67491" y="293914"/>
                    <a:pt x="66853" y="290462"/>
                    <a:pt x="65314" y="287383"/>
                  </a:cubicBezTo>
                  <a:cubicBezTo>
                    <a:pt x="60504" y="277762"/>
                    <a:pt x="52075" y="269333"/>
                    <a:pt x="42454" y="264523"/>
                  </a:cubicBezTo>
                  <a:cubicBezTo>
                    <a:pt x="39375" y="262984"/>
                    <a:pt x="35923" y="262346"/>
                    <a:pt x="32657" y="261258"/>
                  </a:cubicBezTo>
                  <a:cubicBezTo>
                    <a:pt x="32315" y="259546"/>
                    <a:pt x="27661" y="234937"/>
                    <a:pt x="26126" y="231866"/>
                  </a:cubicBezTo>
                  <a:cubicBezTo>
                    <a:pt x="24749" y="229112"/>
                    <a:pt x="21517" y="227739"/>
                    <a:pt x="19594" y="225335"/>
                  </a:cubicBezTo>
                  <a:cubicBezTo>
                    <a:pt x="17142" y="222270"/>
                    <a:pt x="15240" y="218804"/>
                    <a:pt x="13063" y="215538"/>
                  </a:cubicBezTo>
                  <a:cubicBezTo>
                    <a:pt x="11974" y="209006"/>
                    <a:pt x="11503" y="202341"/>
                    <a:pt x="9797" y="195943"/>
                  </a:cubicBezTo>
                  <a:cubicBezTo>
                    <a:pt x="7136" y="185965"/>
                    <a:pt x="0" y="166552"/>
                    <a:pt x="0" y="166552"/>
                  </a:cubicBezTo>
                  <a:cubicBezTo>
                    <a:pt x="3374" y="132812"/>
                    <a:pt x="13607" y="139338"/>
                    <a:pt x="16329" y="133895"/>
                  </a:cubicBezTo>
                  <a:close/>
                </a:path>
              </a:pathLst>
            </a:custGeom>
            <a:solidFill>
              <a:srgbClr val="FFE0CC"/>
            </a:solidFill>
            <a:ln w="6350" cap="flat" cmpd="sng" algn="ctr">
              <a:noFill/>
              <a:prstDash val="solid"/>
              <a:miter lim="800000"/>
            </a:ln>
            <a:effectLst>
              <a:outerShdw blurRad="50800" dist="38100" dir="10800000" algn="r" rotWithShape="0">
                <a:prstClr val="black">
                  <a:alpha val="40000"/>
                </a:prstClr>
              </a:outerShdw>
            </a:effectLst>
          </p:spPr>
          <p:txBody>
            <a:bodyPr rtlCol="0" anchor="ctr"/>
            <a:lstStyle/>
            <a:p>
              <a:pPr algn="ctr" defTabSz="685814">
                <a:defRPr/>
              </a:pPr>
              <a:endParaRPr lang="en-GB" sz="1200" kern="0">
                <a:solidFill>
                  <a:prstClr val="white"/>
                </a:solidFill>
                <a:latin typeface="Gill Sans MT" panose="020B0502020104020203" pitchFamily="34" charset="0"/>
              </a:endParaRPr>
            </a:p>
          </p:txBody>
        </p:sp>
        <p:sp>
          <p:nvSpPr>
            <p:cNvPr id="14" name="Freeform: Shape 13">
              <a:extLst>
                <a:ext uri="{FF2B5EF4-FFF2-40B4-BE49-F238E27FC236}">
                  <a16:creationId xmlns:a16="http://schemas.microsoft.com/office/drawing/2014/main" id="{1EDDAAE8-6D95-D131-37FC-EF4E7085DDEA}"/>
                </a:ext>
              </a:extLst>
            </p:cNvPr>
            <p:cNvSpPr/>
            <p:nvPr/>
          </p:nvSpPr>
          <p:spPr>
            <a:xfrm flipH="1">
              <a:off x="7826753" y="446131"/>
              <a:ext cx="617220" cy="640080"/>
            </a:xfrm>
            <a:custGeom>
              <a:avLst/>
              <a:gdLst>
                <a:gd name="connsiteX0" fmla="*/ 107769 w 617220"/>
                <a:gd name="connsiteY0" fmla="*/ 320040 h 640080"/>
                <a:gd name="connsiteX1" fmla="*/ 107769 w 617220"/>
                <a:gd name="connsiteY1" fmla="*/ 320040 h 640080"/>
                <a:gd name="connsiteX2" fmla="*/ 81643 w 617220"/>
                <a:gd name="connsiteY2" fmla="*/ 293914 h 640080"/>
                <a:gd name="connsiteX3" fmla="*/ 68580 w 617220"/>
                <a:gd name="connsiteY3" fmla="*/ 277586 h 640080"/>
                <a:gd name="connsiteX4" fmla="*/ 62049 w 617220"/>
                <a:gd name="connsiteY4" fmla="*/ 271054 h 640080"/>
                <a:gd name="connsiteX5" fmla="*/ 42455 w 617220"/>
                <a:gd name="connsiteY5" fmla="*/ 264523 h 640080"/>
                <a:gd name="connsiteX6" fmla="*/ 32658 w 617220"/>
                <a:gd name="connsiteY6" fmla="*/ 261257 h 640080"/>
                <a:gd name="connsiteX7" fmla="*/ 22860 w 617220"/>
                <a:gd name="connsiteY7" fmla="*/ 257991 h 640080"/>
                <a:gd name="connsiteX8" fmla="*/ 16329 w 617220"/>
                <a:gd name="connsiteY8" fmla="*/ 248194 h 640080"/>
                <a:gd name="connsiteX9" fmla="*/ 9798 w 617220"/>
                <a:gd name="connsiteY9" fmla="*/ 212271 h 640080"/>
                <a:gd name="connsiteX10" fmla="*/ 3266 w 617220"/>
                <a:gd name="connsiteY10" fmla="*/ 179614 h 640080"/>
                <a:gd name="connsiteX11" fmla="*/ 0 w 617220"/>
                <a:gd name="connsiteY11" fmla="*/ 169817 h 640080"/>
                <a:gd name="connsiteX12" fmla="*/ 9798 w 617220"/>
                <a:gd name="connsiteY12" fmla="*/ 130628 h 640080"/>
                <a:gd name="connsiteX13" fmla="*/ 19595 w 617220"/>
                <a:gd name="connsiteY13" fmla="*/ 124097 h 640080"/>
                <a:gd name="connsiteX14" fmla="*/ 39189 w 617220"/>
                <a:gd name="connsiteY14" fmla="*/ 111034 h 640080"/>
                <a:gd name="connsiteX15" fmla="*/ 48986 w 617220"/>
                <a:gd name="connsiteY15" fmla="*/ 104503 h 640080"/>
                <a:gd name="connsiteX16" fmla="*/ 58783 w 617220"/>
                <a:gd name="connsiteY16" fmla="*/ 101237 h 640080"/>
                <a:gd name="connsiteX17" fmla="*/ 84909 w 617220"/>
                <a:gd name="connsiteY17" fmla="*/ 75111 h 640080"/>
                <a:gd name="connsiteX18" fmla="*/ 94706 w 617220"/>
                <a:gd name="connsiteY18" fmla="*/ 65314 h 640080"/>
                <a:gd name="connsiteX19" fmla="*/ 97972 w 617220"/>
                <a:gd name="connsiteY19" fmla="*/ 55517 h 640080"/>
                <a:gd name="connsiteX20" fmla="*/ 117566 w 617220"/>
                <a:gd name="connsiteY20" fmla="*/ 39188 h 640080"/>
                <a:gd name="connsiteX21" fmla="*/ 133895 w 617220"/>
                <a:gd name="connsiteY21" fmla="*/ 29391 h 640080"/>
                <a:gd name="connsiteX22" fmla="*/ 140426 w 617220"/>
                <a:gd name="connsiteY22" fmla="*/ 19594 h 640080"/>
                <a:gd name="connsiteX23" fmla="*/ 160020 w 617220"/>
                <a:gd name="connsiteY23" fmla="*/ 13063 h 640080"/>
                <a:gd name="connsiteX24" fmla="*/ 166552 w 617220"/>
                <a:gd name="connsiteY24" fmla="*/ 6531 h 640080"/>
                <a:gd name="connsiteX25" fmla="*/ 186146 w 617220"/>
                <a:gd name="connsiteY25" fmla="*/ 0 h 640080"/>
                <a:gd name="connsiteX26" fmla="*/ 316775 w 617220"/>
                <a:gd name="connsiteY26" fmla="*/ 3266 h 640080"/>
                <a:gd name="connsiteX27" fmla="*/ 329838 w 617220"/>
                <a:gd name="connsiteY27" fmla="*/ 6531 h 640080"/>
                <a:gd name="connsiteX28" fmla="*/ 375558 w 617220"/>
                <a:gd name="connsiteY28" fmla="*/ 13063 h 640080"/>
                <a:gd name="connsiteX29" fmla="*/ 385355 w 617220"/>
                <a:gd name="connsiteY29" fmla="*/ 16328 h 640080"/>
                <a:gd name="connsiteX30" fmla="*/ 395152 w 617220"/>
                <a:gd name="connsiteY30" fmla="*/ 22860 h 640080"/>
                <a:gd name="connsiteX31" fmla="*/ 408215 w 617220"/>
                <a:gd name="connsiteY31" fmla="*/ 26126 h 640080"/>
                <a:gd name="connsiteX32" fmla="*/ 414746 w 617220"/>
                <a:gd name="connsiteY32" fmla="*/ 35923 h 640080"/>
                <a:gd name="connsiteX33" fmla="*/ 434340 w 617220"/>
                <a:gd name="connsiteY33" fmla="*/ 42454 h 640080"/>
                <a:gd name="connsiteX34" fmla="*/ 440872 w 617220"/>
                <a:gd name="connsiteY34" fmla="*/ 48986 h 640080"/>
                <a:gd name="connsiteX35" fmla="*/ 453935 w 617220"/>
                <a:gd name="connsiteY35" fmla="*/ 65314 h 640080"/>
                <a:gd name="connsiteX36" fmla="*/ 473529 w 617220"/>
                <a:gd name="connsiteY36" fmla="*/ 75111 h 640080"/>
                <a:gd name="connsiteX37" fmla="*/ 496389 w 617220"/>
                <a:gd name="connsiteY37" fmla="*/ 94706 h 640080"/>
                <a:gd name="connsiteX38" fmla="*/ 506186 w 617220"/>
                <a:gd name="connsiteY38" fmla="*/ 97971 h 640080"/>
                <a:gd name="connsiteX39" fmla="*/ 512718 w 617220"/>
                <a:gd name="connsiteY39" fmla="*/ 104503 h 640080"/>
                <a:gd name="connsiteX40" fmla="*/ 522515 w 617220"/>
                <a:gd name="connsiteY40" fmla="*/ 107768 h 640080"/>
                <a:gd name="connsiteX41" fmla="*/ 532312 w 617220"/>
                <a:gd name="connsiteY41" fmla="*/ 114300 h 640080"/>
                <a:gd name="connsiteX42" fmla="*/ 538843 w 617220"/>
                <a:gd name="connsiteY42" fmla="*/ 124097 h 640080"/>
                <a:gd name="connsiteX43" fmla="*/ 545375 w 617220"/>
                <a:gd name="connsiteY43" fmla="*/ 130628 h 640080"/>
                <a:gd name="connsiteX44" fmla="*/ 548640 w 617220"/>
                <a:gd name="connsiteY44" fmla="*/ 140426 h 640080"/>
                <a:gd name="connsiteX45" fmla="*/ 561703 w 617220"/>
                <a:gd name="connsiteY45" fmla="*/ 160020 h 640080"/>
                <a:gd name="connsiteX46" fmla="*/ 571500 w 617220"/>
                <a:gd name="connsiteY46" fmla="*/ 182880 h 640080"/>
                <a:gd name="connsiteX47" fmla="*/ 574766 w 617220"/>
                <a:gd name="connsiteY47" fmla="*/ 192677 h 640080"/>
                <a:gd name="connsiteX48" fmla="*/ 581298 w 617220"/>
                <a:gd name="connsiteY48" fmla="*/ 205740 h 640080"/>
                <a:gd name="connsiteX49" fmla="*/ 587829 w 617220"/>
                <a:gd name="connsiteY49" fmla="*/ 225334 h 640080"/>
                <a:gd name="connsiteX50" fmla="*/ 591095 w 617220"/>
                <a:gd name="connsiteY50" fmla="*/ 235131 h 640080"/>
                <a:gd name="connsiteX51" fmla="*/ 594360 w 617220"/>
                <a:gd name="connsiteY51" fmla="*/ 248194 h 640080"/>
                <a:gd name="connsiteX52" fmla="*/ 597626 w 617220"/>
                <a:gd name="connsiteY52" fmla="*/ 257991 h 640080"/>
                <a:gd name="connsiteX53" fmla="*/ 600892 w 617220"/>
                <a:gd name="connsiteY53" fmla="*/ 271054 h 640080"/>
                <a:gd name="connsiteX54" fmla="*/ 607423 w 617220"/>
                <a:gd name="connsiteY54" fmla="*/ 284117 h 640080"/>
                <a:gd name="connsiteX55" fmla="*/ 610689 w 617220"/>
                <a:gd name="connsiteY55" fmla="*/ 293914 h 640080"/>
                <a:gd name="connsiteX56" fmla="*/ 613955 w 617220"/>
                <a:gd name="connsiteY56" fmla="*/ 333103 h 640080"/>
                <a:gd name="connsiteX57" fmla="*/ 617220 w 617220"/>
                <a:gd name="connsiteY57" fmla="*/ 346166 h 640080"/>
                <a:gd name="connsiteX58" fmla="*/ 613955 w 617220"/>
                <a:gd name="connsiteY58" fmla="*/ 535577 h 640080"/>
                <a:gd name="connsiteX59" fmla="*/ 604158 w 617220"/>
                <a:gd name="connsiteY59" fmla="*/ 558437 h 640080"/>
                <a:gd name="connsiteX60" fmla="*/ 591095 w 617220"/>
                <a:gd name="connsiteY60" fmla="*/ 571500 h 640080"/>
                <a:gd name="connsiteX61" fmla="*/ 578032 w 617220"/>
                <a:gd name="connsiteY61" fmla="*/ 597626 h 640080"/>
                <a:gd name="connsiteX62" fmla="*/ 568235 w 617220"/>
                <a:gd name="connsiteY62" fmla="*/ 600891 h 640080"/>
                <a:gd name="connsiteX63" fmla="*/ 542109 w 617220"/>
                <a:gd name="connsiteY63" fmla="*/ 620486 h 640080"/>
                <a:gd name="connsiteX64" fmla="*/ 532312 w 617220"/>
                <a:gd name="connsiteY64" fmla="*/ 627017 h 640080"/>
                <a:gd name="connsiteX65" fmla="*/ 512718 w 617220"/>
                <a:gd name="connsiteY65" fmla="*/ 630283 h 640080"/>
                <a:gd name="connsiteX66" fmla="*/ 480060 w 617220"/>
                <a:gd name="connsiteY66" fmla="*/ 640080 h 640080"/>
                <a:gd name="connsiteX67" fmla="*/ 391886 w 617220"/>
                <a:gd name="connsiteY67" fmla="*/ 636814 h 640080"/>
                <a:gd name="connsiteX68" fmla="*/ 382089 w 617220"/>
                <a:gd name="connsiteY68" fmla="*/ 627017 h 640080"/>
                <a:gd name="connsiteX69" fmla="*/ 372292 w 617220"/>
                <a:gd name="connsiteY69" fmla="*/ 623751 h 640080"/>
                <a:gd name="connsiteX70" fmla="*/ 362495 w 617220"/>
                <a:gd name="connsiteY70" fmla="*/ 613954 h 640080"/>
                <a:gd name="connsiteX71" fmla="*/ 342900 w 617220"/>
                <a:gd name="connsiteY71" fmla="*/ 607423 h 640080"/>
                <a:gd name="connsiteX72" fmla="*/ 333103 w 617220"/>
                <a:gd name="connsiteY72" fmla="*/ 604157 h 640080"/>
                <a:gd name="connsiteX73" fmla="*/ 323306 w 617220"/>
                <a:gd name="connsiteY73" fmla="*/ 600891 h 640080"/>
                <a:gd name="connsiteX74" fmla="*/ 313509 w 617220"/>
                <a:gd name="connsiteY74" fmla="*/ 594360 h 640080"/>
                <a:gd name="connsiteX75" fmla="*/ 316775 w 617220"/>
                <a:gd name="connsiteY75" fmla="*/ 581297 h 640080"/>
                <a:gd name="connsiteX76" fmla="*/ 323306 w 617220"/>
                <a:gd name="connsiteY76" fmla="*/ 548640 h 640080"/>
                <a:gd name="connsiteX77" fmla="*/ 323306 w 617220"/>
                <a:gd name="connsiteY77" fmla="*/ 466997 h 640080"/>
                <a:gd name="connsiteX78" fmla="*/ 320040 w 617220"/>
                <a:gd name="connsiteY78" fmla="*/ 457200 h 640080"/>
                <a:gd name="connsiteX79" fmla="*/ 310243 w 617220"/>
                <a:gd name="connsiteY79" fmla="*/ 450668 h 640080"/>
                <a:gd name="connsiteX80" fmla="*/ 303712 w 617220"/>
                <a:gd name="connsiteY80" fmla="*/ 440871 h 640080"/>
                <a:gd name="connsiteX81" fmla="*/ 287383 w 617220"/>
                <a:gd name="connsiteY81" fmla="*/ 427808 h 640080"/>
                <a:gd name="connsiteX82" fmla="*/ 267789 w 617220"/>
                <a:gd name="connsiteY82" fmla="*/ 404948 h 640080"/>
                <a:gd name="connsiteX83" fmla="*/ 257992 w 617220"/>
                <a:gd name="connsiteY83" fmla="*/ 395151 h 640080"/>
                <a:gd name="connsiteX84" fmla="*/ 248195 w 617220"/>
                <a:gd name="connsiteY84" fmla="*/ 391886 h 640080"/>
                <a:gd name="connsiteX85" fmla="*/ 241663 w 617220"/>
                <a:gd name="connsiteY85" fmla="*/ 382088 h 640080"/>
                <a:gd name="connsiteX86" fmla="*/ 222069 w 617220"/>
                <a:gd name="connsiteY86" fmla="*/ 372291 h 640080"/>
                <a:gd name="connsiteX87" fmla="*/ 205740 w 617220"/>
                <a:gd name="connsiteY87" fmla="*/ 355963 h 640080"/>
                <a:gd name="connsiteX88" fmla="*/ 176349 w 617220"/>
                <a:gd name="connsiteY88" fmla="*/ 339634 h 640080"/>
                <a:gd name="connsiteX89" fmla="*/ 156755 w 617220"/>
                <a:gd name="connsiteY89" fmla="*/ 326571 h 640080"/>
                <a:gd name="connsiteX90" fmla="*/ 130629 w 617220"/>
                <a:gd name="connsiteY90" fmla="*/ 313508 h 640080"/>
                <a:gd name="connsiteX91" fmla="*/ 120832 w 617220"/>
                <a:gd name="connsiteY91" fmla="*/ 310243 h 640080"/>
                <a:gd name="connsiteX92" fmla="*/ 111035 w 617220"/>
                <a:gd name="connsiteY92" fmla="*/ 306977 h 640080"/>
                <a:gd name="connsiteX93" fmla="*/ 107769 w 617220"/>
                <a:gd name="connsiteY93" fmla="*/ 32004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17220" h="640080">
                  <a:moveTo>
                    <a:pt x="107769" y="320040"/>
                  </a:moveTo>
                  <a:lnTo>
                    <a:pt x="107769" y="320040"/>
                  </a:lnTo>
                  <a:cubicBezTo>
                    <a:pt x="99060" y="311331"/>
                    <a:pt x="89997" y="302964"/>
                    <a:pt x="81643" y="293914"/>
                  </a:cubicBezTo>
                  <a:cubicBezTo>
                    <a:pt x="76915" y="288792"/>
                    <a:pt x="73116" y="282878"/>
                    <a:pt x="68580" y="277586"/>
                  </a:cubicBezTo>
                  <a:cubicBezTo>
                    <a:pt x="66576" y="275248"/>
                    <a:pt x="64803" y="272431"/>
                    <a:pt x="62049" y="271054"/>
                  </a:cubicBezTo>
                  <a:cubicBezTo>
                    <a:pt x="55891" y="267975"/>
                    <a:pt x="48986" y="266700"/>
                    <a:pt x="42455" y="264523"/>
                  </a:cubicBezTo>
                  <a:lnTo>
                    <a:pt x="32658" y="261257"/>
                  </a:lnTo>
                  <a:lnTo>
                    <a:pt x="22860" y="257991"/>
                  </a:lnTo>
                  <a:cubicBezTo>
                    <a:pt x="20683" y="254725"/>
                    <a:pt x="18084" y="251704"/>
                    <a:pt x="16329" y="248194"/>
                  </a:cubicBezTo>
                  <a:cubicBezTo>
                    <a:pt x="11205" y="237947"/>
                    <a:pt x="11150" y="221734"/>
                    <a:pt x="9798" y="212271"/>
                  </a:cubicBezTo>
                  <a:cubicBezTo>
                    <a:pt x="7966" y="199443"/>
                    <a:pt x="6666" y="191513"/>
                    <a:pt x="3266" y="179614"/>
                  </a:cubicBezTo>
                  <a:cubicBezTo>
                    <a:pt x="2320" y="176304"/>
                    <a:pt x="1089" y="173083"/>
                    <a:pt x="0" y="169817"/>
                  </a:cubicBezTo>
                  <a:cubicBezTo>
                    <a:pt x="2470" y="145117"/>
                    <a:pt x="-4160" y="141794"/>
                    <a:pt x="9798" y="130628"/>
                  </a:cubicBezTo>
                  <a:cubicBezTo>
                    <a:pt x="12863" y="128176"/>
                    <a:pt x="16329" y="126274"/>
                    <a:pt x="19595" y="124097"/>
                  </a:cubicBezTo>
                  <a:cubicBezTo>
                    <a:pt x="31074" y="106878"/>
                    <a:pt x="19507" y="119469"/>
                    <a:pt x="39189" y="111034"/>
                  </a:cubicBezTo>
                  <a:cubicBezTo>
                    <a:pt x="42796" y="109488"/>
                    <a:pt x="45476" y="106258"/>
                    <a:pt x="48986" y="104503"/>
                  </a:cubicBezTo>
                  <a:cubicBezTo>
                    <a:pt x="52065" y="102964"/>
                    <a:pt x="55517" y="102326"/>
                    <a:pt x="58783" y="101237"/>
                  </a:cubicBezTo>
                  <a:lnTo>
                    <a:pt x="84909" y="75111"/>
                  </a:lnTo>
                  <a:lnTo>
                    <a:pt x="94706" y="65314"/>
                  </a:lnTo>
                  <a:cubicBezTo>
                    <a:pt x="95795" y="62048"/>
                    <a:pt x="96062" y="58381"/>
                    <a:pt x="97972" y="55517"/>
                  </a:cubicBezTo>
                  <a:cubicBezTo>
                    <a:pt x="104620" y="45546"/>
                    <a:pt x="108962" y="46071"/>
                    <a:pt x="117566" y="39188"/>
                  </a:cubicBezTo>
                  <a:cubicBezTo>
                    <a:pt x="130373" y="28943"/>
                    <a:pt x="116883" y="35062"/>
                    <a:pt x="133895" y="29391"/>
                  </a:cubicBezTo>
                  <a:cubicBezTo>
                    <a:pt x="136072" y="26125"/>
                    <a:pt x="137098" y="21674"/>
                    <a:pt x="140426" y="19594"/>
                  </a:cubicBezTo>
                  <a:cubicBezTo>
                    <a:pt x="146264" y="15945"/>
                    <a:pt x="160020" y="13063"/>
                    <a:pt x="160020" y="13063"/>
                  </a:cubicBezTo>
                  <a:cubicBezTo>
                    <a:pt x="162197" y="10886"/>
                    <a:pt x="163798" y="7908"/>
                    <a:pt x="166552" y="6531"/>
                  </a:cubicBezTo>
                  <a:cubicBezTo>
                    <a:pt x="172710" y="3452"/>
                    <a:pt x="186146" y="0"/>
                    <a:pt x="186146" y="0"/>
                  </a:cubicBezTo>
                  <a:cubicBezTo>
                    <a:pt x="229689" y="1089"/>
                    <a:pt x="273263" y="1288"/>
                    <a:pt x="316775" y="3266"/>
                  </a:cubicBezTo>
                  <a:cubicBezTo>
                    <a:pt x="321259" y="3470"/>
                    <a:pt x="325437" y="5651"/>
                    <a:pt x="329838" y="6531"/>
                  </a:cubicBezTo>
                  <a:cubicBezTo>
                    <a:pt x="345540" y="9671"/>
                    <a:pt x="359494" y="11055"/>
                    <a:pt x="375558" y="13063"/>
                  </a:cubicBezTo>
                  <a:cubicBezTo>
                    <a:pt x="378824" y="14151"/>
                    <a:pt x="382276" y="14789"/>
                    <a:pt x="385355" y="16328"/>
                  </a:cubicBezTo>
                  <a:cubicBezTo>
                    <a:pt x="388866" y="18083"/>
                    <a:pt x="391544" y="21314"/>
                    <a:pt x="395152" y="22860"/>
                  </a:cubicBezTo>
                  <a:cubicBezTo>
                    <a:pt x="399277" y="24628"/>
                    <a:pt x="403861" y="25037"/>
                    <a:pt x="408215" y="26126"/>
                  </a:cubicBezTo>
                  <a:cubicBezTo>
                    <a:pt x="410392" y="29392"/>
                    <a:pt x="411418" y="33843"/>
                    <a:pt x="414746" y="35923"/>
                  </a:cubicBezTo>
                  <a:cubicBezTo>
                    <a:pt x="420584" y="39572"/>
                    <a:pt x="434340" y="42454"/>
                    <a:pt x="434340" y="42454"/>
                  </a:cubicBezTo>
                  <a:cubicBezTo>
                    <a:pt x="436517" y="44631"/>
                    <a:pt x="438948" y="46582"/>
                    <a:pt x="440872" y="48986"/>
                  </a:cubicBezTo>
                  <a:cubicBezTo>
                    <a:pt x="448420" y="58421"/>
                    <a:pt x="445170" y="58302"/>
                    <a:pt x="453935" y="65314"/>
                  </a:cubicBezTo>
                  <a:cubicBezTo>
                    <a:pt x="462981" y="72551"/>
                    <a:pt x="463179" y="71662"/>
                    <a:pt x="473529" y="75111"/>
                  </a:cubicBezTo>
                  <a:cubicBezTo>
                    <a:pt x="481561" y="83143"/>
                    <a:pt x="486444" y="89733"/>
                    <a:pt x="496389" y="94706"/>
                  </a:cubicBezTo>
                  <a:cubicBezTo>
                    <a:pt x="499468" y="96245"/>
                    <a:pt x="502920" y="96883"/>
                    <a:pt x="506186" y="97971"/>
                  </a:cubicBezTo>
                  <a:cubicBezTo>
                    <a:pt x="508363" y="100148"/>
                    <a:pt x="510078" y="102919"/>
                    <a:pt x="512718" y="104503"/>
                  </a:cubicBezTo>
                  <a:cubicBezTo>
                    <a:pt x="515670" y="106274"/>
                    <a:pt x="519436" y="106229"/>
                    <a:pt x="522515" y="107768"/>
                  </a:cubicBezTo>
                  <a:cubicBezTo>
                    <a:pt x="526026" y="109523"/>
                    <a:pt x="529046" y="112123"/>
                    <a:pt x="532312" y="114300"/>
                  </a:cubicBezTo>
                  <a:cubicBezTo>
                    <a:pt x="534489" y="117566"/>
                    <a:pt x="536391" y="121032"/>
                    <a:pt x="538843" y="124097"/>
                  </a:cubicBezTo>
                  <a:cubicBezTo>
                    <a:pt x="540766" y="126501"/>
                    <a:pt x="543791" y="127988"/>
                    <a:pt x="545375" y="130628"/>
                  </a:cubicBezTo>
                  <a:cubicBezTo>
                    <a:pt x="547146" y="133580"/>
                    <a:pt x="546968" y="137417"/>
                    <a:pt x="548640" y="140426"/>
                  </a:cubicBezTo>
                  <a:cubicBezTo>
                    <a:pt x="552452" y="147288"/>
                    <a:pt x="559220" y="152573"/>
                    <a:pt x="561703" y="160020"/>
                  </a:cubicBezTo>
                  <a:cubicBezTo>
                    <a:pt x="569362" y="182996"/>
                    <a:pt x="559394" y="154632"/>
                    <a:pt x="571500" y="182880"/>
                  </a:cubicBezTo>
                  <a:cubicBezTo>
                    <a:pt x="572856" y="186044"/>
                    <a:pt x="573410" y="189513"/>
                    <a:pt x="574766" y="192677"/>
                  </a:cubicBezTo>
                  <a:cubicBezTo>
                    <a:pt x="576684" y="197152"/>
                    <a:pt x="579490" y="201220"/>
                    <a:pt x="581298" y="205740"/>
                  </a:cubicBezTo>
                  <a:cubicBezTo>
                    <a:pt x="583855" y="212132"/>
                    <a:pt x="585652" y="218803"/>
                    <a:pt x="587829" y="225334"/>
                  </a:cubicBezTo>
                  <a:cubicBezTo>
                    <a:pt x="588918" y="228600"/>
                    <a:pt x="590260" y="231791"/>
                    <a:pt x="591095" y="235131"/>
                  </a:cubicBezTo>
                  <a:cubicBezTo>
                    <a:pt x="592183" y="239485"/>
                    <a:pt x="593127" y="243878"/>
                    <a:pt x="594360" y="248194"/>
                  </a:cubicBezTo>
                  <a:cubicBezTo>
                    <a:pt x="595306" y="251504"/>
                    <a:pt x="596680" y="254681"/>
                    <a:pt x="597626" y="257991"/>
                  </a:cubicBezTo>
                  <a:cubicBezTo>
                    <a:pt x="598859" y="262307"/>
                    <a:pt x="599316" y="266851"/>
                    <a:pt x="600892" y="271054"/>
                  </a:cubicBezTo>
                  <a:cubicBezTo>
                    <a:pt x="602601" y="275612"/>
                    <a:pt x="605505" y="279642"/>
                    <a:pt x="607423" y="284117"/>
                  </a:cubicBezTo>
                  <a:cubicBezTo>
                    <a:pt x="608779" y="287281"/>
                    <a:pt x="609600" y="290648"/>
                    <a:pt x="610689" y="293914"/>
                  </a:cubicBezTo>
                  <a:cubicBezTo>
                    <a:pt x="611778" y="306977"/>
                    <a:pt x="612329" y="320096"/>
                    <a:pt x="613955" y="333103"/>
                  </a:cubicBezTo>
                  <a:cubicBezTo>
                    <a:pt x="614512" y="337557"/>
                    <a:pt x="617220" y="341678"/>
                    <a:pt x="617220" y="346166"/>
                  </a:cubicBezTo>
                  <a:cubicBezTo>
                    <a:pt x="617220" y="409312"/>
                    <a:pt x="615991" y="472463"/>
                    <a:pt x="613955" y="535577"/>
                  </a:cubicBezTo>
                  <a:cubicBezTo>
                    <a:pt x="613670" y="544420"/>
                    <a:pt x="609740" y="551925"/>
                    <a:pt x="604158" y="558437"/>
                  </a:cubicBezTo>
                  <a:cubicBezTo>
                    <a:pt x="600150" y="563112"/>
                    <a:pt x="591095" y="571500"/>
                    <a:pt x="591095" y="571500"/>
                  </a:cubicBezTo>
                  <a:cubicBezTo>
                    <a:pt x="587839" y="581266"/>
                    <a:pt x="587530" y="591927"/>
                    <a:pt x="578032" y="597626"/>
                  </a:cubicBezTo>
                  <a:cubicBezTo>
                    <a:pt x="575080" y="599397"/>
                    <a:pt x="571501" y="599803"/>
                    <a:pt x="568235" y="600891"/>
                  </a:cubicBezTo>
                  <a:cubicBezTo>
                    <a:pt x="556153" y="612973"/>
                    <a:pt x="564264" y="605716"/>
                    <a:pt x="542109" y="620486"/>
                  </a:cubicBezTo>
                  <a:cubicBezTo>
                    <a:pt x="538843" y="622663"/>
                    <a:pt x="536183" y="626372"/>
                    <a:pt x="532312" y="627017"/>
                  </a:cubicBezTo>
                  <a:cubicBezTo>
                    <a:pt x="525781" y="628106"/>
                    <a:pt x="519211" y="628985"/>
                    <a:pt x="512718" y="630283"/>
                  </a:cubicBezTo>
                  <a:cubicBezTo>
                    <a:pt x="500371" y="632752"/>
                    <a:pt x="492569" y="635910"/>
                    <a:pt x="480060" y="640080"/>
                  </a:cubicBezTo>
                  <a:cubicBezTo>
                    <a:pt x="450669" y="638991"/>
                    <a:pt x="421039" y="640701"/>
                    <a:pt x="391886" y="636814"/>
                  </a:cubicBezTo>
                  <a:cubicBezTo>
                    <a:pt x="387308" y="636204"/>
                    <a:pt x="385932" y="629579"/>
                    <a:pt x="382089" y="627017"/>
                  </a:cubicBezTo>
                  <a:cubicBezTo>
                    <a:pt x="379225" y="625107"/>
                    <a:pt x="375558" y="624840"/>
                    <a:pt x="372292" y="623751"/>
                  </a:cubicBezTo>
                  <a:cubicBezTo>
                    <a:pt x="369026" y="620485"/>
                    <a:pt x="366532" y="616197"/>
                    <a:pt x="362495" y="613954"/>
                  </a:cubicBezTo>
                  <a:cubicBezTo>
                    <a:pt x="356476" y="610611"/>
                    <a:pt x="349432" y="609600"/>
                    <a:pt x="342900" y="607423"/>
                  </a:cubicBezTo>
                  <a:lnTo>
                    <a:pt x="333103" y="604157"/>
                  </a:lnTo>
                  <a:cubicBezTo>
                    <a:pt x="329837" y="603068"/>
                    <a:pt x="326170" y="602800"/>
                    <a:pt x="323306" y="600891"/>
                  </a:cubicBezTo>
                  <a:lnTo>
                    <a:pt x="313509" y="594360"/>
                  </a:lnTo>
                  <a:cubicBezTo>
                    <a:pt x="314598" y="590006"/>
                    <a:pt x="315835" y="585686"/>
                    <a:pt x="316775" y="581297"/>
                  </a:cubicBezTo>
                  <a:cubicBezTo>
                    <a:pt x="319101" y="570442"/>
                    <a:pt x="323306" y="548640"/>
                    <a:pt x="323306" y="548640"/>
                  </a:cubicBezTo>
                  <a:cubicBezTo>
                    <a:pt x="327357" y="508130"/>
                    <a:pt x="328561" y="514288"/>
                    <a:pt x="323306" y="466997"/>
                  </a:cubicBezTo>
                  <a:cubicBezTo>
                    <a:pt x="322926" y="463576"/>
                    <a:pt x="322190" y="459888"/>
                    <a:pt x="320040" y="457200"/>
                  </a:cubicBezTo>
                  <a:cubicBezTo>
                    <a:pt x="317588" y="454135"/>
                    <a:pt x="313509" y="452845"/>
                    <a:pt x="310243" y="450668"/>
                  </a:cubicBezTo>
                  <a:cubicBezTo>
                    <a:pt x="308066" y="447402"/>
                    <a:pt x="306164" y="443936"/>
                    <a:pt x="303712" y="440871"/>
                  </a:cubicBezTo>
                  <a:cubicBezTo>
                    <a:pt x="298396" y="434226"/>
                    <a:pt x="294654" y="432656"/>
                    <a:pt x="287383" y="427808"/>
                  </a:cubicBezTo>
                  <a:cubicBezTo>
                    <a:pt x="277436" y="412887"/>
                    <a:pt x="283627" y="420786"/>
                    <a:pt x="267789" y="404948"/>
                  </a:cubicBezTo>
                  <a:cubicBezTo>
                    <a:pt x="264523" y="401682"/>
                    <a:pt x="262373" y="396611"/>
                    <a:pt x="257992" y="395151"/>
                  </a:cubicBezTo>
                  <a:lnTo>
                    <a:pt x="248195" y="391886"/>
                  </a:lnTo>
                  <a:cubicBezTo>
                    <a:pt x="246018" y="388620"/>
                    <a:pt x="244439" y="384864"/>
                    <a:pt x="241663" y="382088"/>
                  </a:cubicBezTo>
                  <a:cubicBezTo>
                    <a:pt x="235333" y="375758"/>
                    <a:pt x="230036" y="374947"/>
                    <a:pt x="222069" y="372291"/>
                  </a:cubicBezTo>
                  <a:cubicBezTo>
                    <a:pt x="216626" y="366848"/>
                    <a:pt x="213042" y="358397"/>
                    <a:pt x="205740" y="355963"/>
                  </a:cubicBezTo>
                  <a:cubicBezTo>
                    <a:pt x="193420" y="351856"/>
                    <a:pt x="187578" y="350863"/>
                    <a:pt x="176349" y="339634"/>
                  </a:cubicBezTo>
                  <a:cubicBezTo>
                    <a:pt x="164118" y="327403"/>
                    <a:pt x="170933" y="331298"/>
                    <a:pt x="156755" y="326571"/>
                  </a:cubicBezTo>
                  <a:cubicBezTo>
                    <a:pt x="145355" y="315173"/>
                    <a:pt x="153143" y="321013"/>
                    <a:pt x="130629" y="313508"/>
                  </a:cubicBezTo>
                  <a:lnTo>
                    <a:pt x="120832" y="310243"/>
                  </a:lnTo>
                  <a:cubicBezTo>
                    <a:pt x="117566" y="309154"/>
                    <a:pt x="114477" y="306977"/>
                    <a:pt x="111035" y="306977"/>
                  </a:cubicBezTo>
                  <a:lnTo>
                    <a:pt x="107769" y="320040"/>
                  </a:lnTo>
                  <a:close/>
                </a:path>
              </a:pathLst>
            </a:custGeom>
            <a:solidFill>
              <a:sysClr val="window" lastClr="FFFFFF"/>
            </a:solidFill>
            <a:ln w="6350" cap="flat" cmpd="sng" algn="ctr">
              <a:noFill/>
              <a:prstDash val="solid"/>
              <a:miter lim="800000"/>
            </a:ln>
            <a:effectLst>
              <a:innerShdw blurRad="63500" dist="50800" dir="2700000">
                <a:prstClr val="black">
                  <a:alpha val="50000"/>
                </a:prstClr>
              </a:innerShdw>
            </a:effectLst>
          </p:spPr>
          <p:txBody>
            <a:bodyPr rtlCol="0" anchor="ctr"/>
            <a:lstStyle/>
            <a:p>
              <a:pPr algn="ctr" defTabSz="685814">
                <a:defRPr/>
              </a:pPr>
              <a:endParaRPr lang="en-GB" sz="1200" kern="0">
                <a:solidFill>
                  <a:prstClr val="white"/>
                </a:solidFill>
                <a:latin typeface="Gill Sans MT" panose="020B0502020104020203" pitchFamily="34" charset="0"/>
              </a:endParaRPr>
            </a:p>
          </p:txBody>
        </p:sp>
        <p:sp>
          <p:nvSpPr>
            <p:cNvPr id="15" name="Freeform: Shape 14">
              <a:extLst>
                <a:ext uri="{FF2B5EF4-FFF2-40B4-BE49-F238E27FC236}">
                  <a16:creationId xmlns:a16="http://schemas.microsoft.com/office/drawing/2014/main" id="{D852D0DC-1E94-D541-A162-9C6CFC32C9AE}"/>
                </a:ext>
              </a:extLst>
            </p:cNvPr>
            <p:cNvSpPr/>
            <p:nvPr/>
          </p:nvSpPr>
          <p:spPr>
            <a:xfrm rot="20930009">
              <a:off x="7024889" y="551482"/>
              <a:ext cx="811142" cy="1642654"/>
            </a:xfrm>
            <a:custGeom>
              <a:avLst/>
              <a:gdLst>
                <a:gd name="connsiteX0" fmla="*/ 154733 w 811142"/>
                <a:gd name="connsiteY0" fmla="*/ 78377 h 1642654"/>
                <a:gd name="connsiteX1" fmla="*/ 154733 w 811142"/>
                <a:gd name="connsiteY1" fmla="*/ 78377 h 1642654"/>
                <a:gd name="connsiteX2" fmla="*/ 128607 w 811142"/>
                <a:gd name="connsiteY2" fmla="*/ 62049 h 1642654"/>
                <a:gd name="connsiteX3" fmla="*/ 118810 w 811142"/>
                <a:gd name="connsiteY3" fmla="*/ 58783 h 1642654"/>
                <a:gd name="connsiteX4" fmla="*/ 112279 w 811142"/>
                <a:gd name="connsiteY4" fmla="*/ 39189 h 1642654"/>
                <a:gd name="connsiteX5" fmla="*/ 105747 w 811142"/>
                <a:gd name="connsiteY5" fmla="*/ 32657 h 1642654"/>
                <a:gd name="connsiteX6" fmla="*/ 99216 w 811142"/>
                <a:gd name="connsiteY6" fmla="*/ 22860 h 1642654"/>
                <a:gd name="connsiteX7" fmla="*/ 79622 w 811142"/>
                <a:gd name="connsiteY7" fmla="*/ 9797 h 1642654"/>
                <a:gd name="connsiteX8" fmla="*/ 73090 w 811142"/>
                <a:gd name="connsiteY8" fmla="*/ 3266 h 1642654"/>
                <a:gd name="connsiteX9" fmla="*/ 63293 w 811142"/>
                <a:gd name="connsiteY9" fmla="*/ 0 h 1642654"/>
                <a:gd name="connsiteX10" fmla="*/ 27370 w 811142"/>
                <a:gd name="connsiteY10" fmla="*/ 3266 h 1642654"/>
                <a:gd name="connsiteX11" fmla="*/ 20839 w 811142"/>
                <a:gd name="connsiteY11" fmla="*/ 13063 h 1642654"/>
                <a:gd name="connsiteX12" fmla="*/ 24105 w 811142"/>
                <a:gd name="connsiteY12" fmla="*/ 42454 h 1642654"/>
                <a:gd name="connsiteX13" fmla="*/ 40433 w 811142"/>
                <a:gd name="connsiteY13" fmla="*/ 58783 h 1642654"/>
                <a:gd name="connsiteX14" fmla="*/ 53496 w 811142"/>
                <a:gd name="connsiteY14" fmla="*/ 78377 h 1642654"/>
                <a:gd name="connsiteX15" fmla="*/ 73090 w 811142"/>
                <a:gd name="connsiteY15" fmla="*/ 84909 h 1642654"/>
                <a:gd name="connsiteX16" fmla="*/ 86153 w 811142"/>
                <a:gd name="connsiteY16" fmla="*/ 104503 h 1642654"/>
                <a:gd name="connsiteX17" fmla="*/ 89419 w 811142"/>
                <a:gd name="connsiteY17" fmla="*/ 114300 h 1642654"/>
                <a:gd name="connsiteX18" fmla="*/ 95950 w 811142"/>
                <a:gd name="connsiteY18" fmla="*/ 124097 h 1642654"/>
                <a:gd name="connsiteX19" fmla="*/ 102482 w 811142"/>
                <a:gd name="connsiteY19" fmla="*/ 146957 h 1642654"/>
                <a:gd name="connsiteX20" fmla="*/ 109013 w 811142"/>
                <a:gd name="connsiteY20" fmla="*/ 153489 h 1642654"/>
                <a:gd name="connsiteX21" fmla="*/ 112279 w 811142"/>
                <a:gd name="connsiteY21" fmla="*/ 169817 h 1642654"/>
                <a:gd name="connsiteX22" fmla="*/ 115545 w 811142"/>
                <a:gd name="connsiteY22" fmla="*/ 179614 h 1642654"/>
                <a:gd name="connsiteX23" fmla="*/ 118810 w 811142"/>
                <a:gd name="connsiteY23" fmla="*/ 199209 h 1642654"/>
                <a:gd name="connsiteX24" fmla="*/ 122076 w 811142"/>
                <a:gd name="connsiteY24" fmla="*/ 267789 h 1642654"/>
                <a:gd name="connsiteX25" fmla="*/ 128607 w 811142"/>
                <a:gd name="connsiteY25" fmla="*/ 287383 h 1642654"/>
                <a:gd name="connsiteX26" fmla="*/ 131873 w 811142"/>
                <a:gd name="connsiteY26" fmla="*/ 297180 h 1642654"/>
                <a:gd name="connsiteX27" fmla="*/ 144936 w 811142"/>
                <a:gd name="connsiteY27" fmla="*/ 300446 h 1642654"/>
                <a:gd name="connsiteX28" fmla="*/ 154733 w 811142"/>
                <a:gd name="connsiteY28" fmla="*/ 306977 h 1642654"/>
                <a:gd name="connsiteX29" fmla="*/ 157999 w 811142"/>
                <a:gd name="connsiteY29" fmla="*/ 375557 h 1642654"/>
                <a:gd name="connsiteX30" fmla="*/ 161265 w 811142"/>
                <a:gd name="connsiteY30" fmla="*/ 431074 h 1642654"/>
                <a:gd name="connsiteX31" fmla="*/ 164530 w 811142"/>
                <a:gd name="connsiteY31" fmla="*/ 457200 h 1642654"/>
                <a:gd name="connsiteX32" fmla="*/ 171062 w 811142"/>
                <a:gd name="connsiteY32" fmla="*/ 463731 h 1642654"/>
                <a:gd name="connsiteX33" fmla="*/ 174327 w 811142"/>
                <a:gd name="connsiteY33" fmla="*/ 476794 h 1642654"/>
                <a:gd name="connsiteX34" fmla="*/ 177593 w 811142"/>
                <a:gd name="connsiteY34" fmla="*/ 493123 h 1642654"/>
                <a:gd name="connsiteX35" fmla="*/ 184125 w 811142"/>
                <a:gd name="connsiteY35" fmla="*/ 519249 h 1642654"/>
                <a:gd name="connsiteX36" fmla="*/ 187390 w 811142"/>
                <a:gd name="connsiteY36" fmla="*/ 633549 h 1642654"/>
                <a:gd name="connsiteX37" fmla="*/ 193922 w 811142"/>
                <a:gd name="connsiteY37" fmla="*/ 643346 h 1642654"/>
                <a:gd name="connsiteX38" fmla="*/ 203719 w 811142"/>
                <a:gd name="connsiteY38" fmla="*/ 649877 h 1642654"/>
                <a:gd name="connsiteX39" fmla="*/ 216782 w 811142"/>
                <a:gd name="connsiteY39" fmla="*/ 679269 h 1642654"/>
                <a:gd name="connsiteX40" fmla="*/ 220047 w 811142"/>
                <a:gd name="connsiteY40" fmla="*/ 695597 h 1642654"/>
                <a:gd name="connsiteX41" fmla="*/ 223313 w 811142"/>
                <a:gd name="connsiteY41" fmla="*/ 705394 h 1642654"/>
                <a:gd name="connsiteX42" fmla="*/ 226579 w 811142"/>
                <a:gd name="connsiteY42" fmla="*/ 718457 h 1642654"/>
                <a:gd name="connsiteX43" fmla="*/ 233110 w 811142"/>
                <a:gd name="connsiteY43" fmla="*/ 760911 h 1642654"/>
                <a:gd name="connsiteX44" fmla="*/ 239642 w 811142"/>
                <a:gd name="connsiteY44" fmla="*/ 767443 h 1642654"/>
                <a:gd name="connsiteX45" fmla="*/ 249439 w 811142"/>
                <a:gd name="connsiteY45" fmla="*/ 773974 h 1642654"/>
                <a:gd name="connsiteX46" fmla="*/ 252705 w 811142"/>
                <a:gd name="connsiteY46" fmla="*/ 783771 h 1642654"/>
                <a:gd name="connsiteX47" fmla="*/ 259236 w 811142"/>
                <a:gd name="connsiteY47" fmla="*/ 790303 h 1642654"/>
                <a:gd name="connsiteX48" fmla="*/ 265767 w 811142"/>
                <a:gd name="connsiteY48" fmla="*/ 809897 h 1642654"/>
                <a:gd name="connsiteX49" fmla="*/ 262502 w 811142"/>
                <a:gd name="connsiteY49" fmla="*/ 852351 h 1642654"/>
                <a:gd name="connsiteX50" fmla="*/ 255970 w 811142"/>
                <a:gd name="connsiteY50" fmla="*/ 865414 h 1642654"/>
                <a:gd name="connsiteX51" fmla="*/ 252705 w 811142"/>
                <a:gd name="connsiteY51" fmla="*/ 878477 h 1642654"/>
                <a:gd name="connsiteX52" fmla="*/ 249439 w 811142"/>
                <a:gd name="connsiteY52" fmla="*/ 888274 h 1642654"/>
                <a:gd name="connsiteX53" fmla="*/ 239642 w 811142"/>
                <a:gd name="connsiteY53" fmla="*/ 924197 h 1642654"/>
                <a:gd name="connsiteX54" fmla="*/ 233110 w 811142"/>
                <a:gd name="connsiteY54" fmla="*/ 933994 h 1642654"/>
                <a:gd name="connsiteX55" fmla="*/ 223313 w 811142"/>
                <a:gd name="connsiteY55" fmla="*/ 1045029 h 1642654"/>
                <a:gd name="connsiteX56" fmla="*/ 220047 w 811142"/>
                <a:gd name="connsiteY56" fmla="*/ 1054826 h 1642654"/>
                <a:gd name="connsiteX57" fmla="*/ 213516 w 811142"/>
                <a:gd name="connsiteY57" fmla="*/ 1080951 h 1642654"/>
                <a:gd name="connsiteX58" fmla="*/ 210250 w 811142"/>
                <a:gd name="connsiteY58" fmla="*/ 1172391 h 1642654"/>
                <a:gd name="connsiteX59" fmla="*/ 206985 w 811142"/>
                <a:gd name="connsiteY59" fmla="*/ 1191986 h 1642654"/>
                <a:gd name="connsiteX60" fmla="*/ 203719 w 811142"/>
                <a:gd name="connsiteY60" fmla="*/ 1201783 h 1642654"/>
                <a:gd name="connsiteX61" fmla="*/ 193922 w 811142"/>
                <a:gd name="connsiteY61" fmla="*/ 1205049 h 1642654"/>
                <a:gd name="connsiteX62" fmla="*/ 141670 w 811142"/>
                <a:gd name="connsiteY62" fmla="*/ 1201783 h 1642654"/>
                <a:gd name="connsiteX63" fmla="*/ 135139 w 811142"/>
                <a:gd name="connsiteY63" fmla="*/ 1195251 h 1642654"/>
                <a:gd name="connsiteX64" fmla="*/ 125342 w 811142"/>
                <a:gd name="connsiteY64" fmla="*/ 1188720 h 1642654"/>
                <a:gd name="connsiteX65" fmla="*/ 122076 w 811142"/>
                <a:gd name="connsiteY65" fmla="*/ 1178923 h 1642654"/>
                <a:gd name="connsiteX66" fmla="*/ 109013 w 811142"/>
                <a:gd name="connsiteY66" fmla="*/ 1165860 h 1642654"/>
                <a:gd name="connsiteX67" fmla="*/ 99216 w 811142"/>
                <a:gd name="connsiteY67" fmla="*/ 1182189 h 1642654"/>
                <a:gd name="connsiteX68" fmla="*/ 95950 w 811142"/>
                <a:gd name="connsiteY68" fmla="*/ 1195251 h 1642654"/>
                <a:gd name="connsiteX69" fmla="*/ 92685 w 811142"/>
                <a:gd name="connsiteY69" fmla="*/ 1211580 h 1642654"/>
                <a:gd name="connsiteX70" fmla="*/ 89419 w 811142"/>
                <a:gd name="connsiteY70" fmla="*/ 1234440 h 1642654"/>
                <a:gd name="connsiteX71" fmla="*/ 86153 w 811142"/>
                <a:gd name="connsiteY71" fmla="*/ 1244237 h 1642654"/>
                <a:gd name="connsiteX72" fmla="*/ 82887 w 811142"/>
                <a:gd name="connsiteY72" fmla="*/ 1267097 h 1642654"/>
                <a:gd name="connsiteX73" fmla="*/ 73090 w 811142"/>
                <a:gd name="connsiteY73" fmla="*/ 1280160 h 1642654"/>
                <a:gd name="connsiteX74" fmla="*/ 69825 w 811142"/>
                <a:gd name="connsiteY74" fmla="*/ 1342209 h 1642654"/>
                <a:gd name="connsiteX75" fmla="*/ 63293 w 811142"/>
                <a:gd name="connsiteY75" fmla="*/ 1348740 h 1642654"/>
                <a:gd name="connsiteX76" fmla="*/ 50230 w 811142"/>
                <a:gd name="connsiteY76" fmla="*/ 1368334 h 1642654"/>
                <a:gd name="connsiteX77" fmla="*/ 43699 w 811142"/>
                <a:gd name="connsiteY77" fmla="*/ 1391194 h 1642654"/>
                <a:gd name="connsiteX78" fmla="*/ 37167 w 811142"/>
                <a:gd name="connsiteY78" fmla="*/ 1397726 h 1642654"/>
                <a:gd name="connsiteX79" fmla="*/ 33902 w 811142"/>
                <a:gd name="connsiteY79" fmla="*/ 1466306 h 1642654"/>
                <a:gd name="connsiteX80" fmla="*/ 27370 w 811142"/>
                <a:gd name="connsiteY80" fmla="*/ 1479369 h 1642654"/>
                <a:gd name="connsiteX81" fmla="*/ 17573 w 811142"/>
                <a:gd name="connsiteY81" fmla="*/ 1505494 h 1642654"/>
                <a:gd name="connsiteX82" fmla="*/ 14307 w 811142"/>
                <a:gd name="connsiteY82" fmla="*/ 1525089 h 1642654"/>
                <a:gd name="connsiteX83" fmla="*/ 7776 w 811142"/>
                <a:gd name="connsiteY83" fmla="*/ 1534886 h 1642654"/>
                <a:gd name="connsiteX84" fmla="*/ 4510 w 811142"/>
                <a:gd name="connsiteY84" fmla="*/ 1551214 h 1642654"/>
                <a:gd name="connsiteX85" fmla="*/ 7776 w 811142"/>
                <a:gd name="connsiteY85" fmla="*/ 1603466 h 1642654"/>
                <a:gd name="connsiteX86" fmla="*/ 131873 w 811142"/>
                <a:gd name="connsiteY86" fmla="*/ 1606731 h 1642654"/>
                <a:gd name="connsiteX87" fmla="*/ 141670 w 811142"/>
                <a:gd name="connsiteY87" fmla="*/ 1609997 h 1642654"/>
                <a:gd name="connsiteX88" fmla="*/ 164530 w 811142"/>
                <a:gd name="connsiteY88" fmla="*/ 1616529 h 1642654"/>
                <a:gd name="connsiteX89" fmla="*/ 171062 w 811142"/>
                <a:gd name="connsiteY89" fmla="*/ 1623060 h 1642654"/>
                <a:gd name="connsiteX90" fmla="*/ 180859 w 811142"/>
                <a:gd name="connsiteY90" fmla="*/ 1626326 h 1642654"/>
                <a:gd name="connsiteX91" fmla="*/ 187390 w 811142"/>
                <a:gd name="connsiteY91" fmla="*/ 1636123 h 1642654"/>
                <a:gd name="connsiteX92" fmla="*/ 200453 w 811142"/>
                <a:gd name="connsiteY92" fmla="*/ 1639389 h 1642654"/>
                <a:gd name="connsiteX93" fmla="*/ 210250 w 811142"/>
                <a:gd name="connsiteY93" fmla="*/ 1642654 h 1642654"/>
                <a:gd name="connsiteX94" fmla="*/ 223313 w 811142"/>
                <a:gd name="connsiteY94" fmla="*/ 1639389 h 1642654"/>
                <a:gd name="connsiteX95" fmla="*/ 226579 w 811142"/>
                <a:gd name="connsiteY95" fmla="*/ 1619794 h 1642654"/>
                <a:gd name="connsiteX96" fmla="*/ 229845 w 811142"/>
                <a:gd name="connsiteY96" fmla="*/ 1609997 h 1642654"/>
                <a:gd name="connsiteX97" fmla="*/ 233110 w 811142"/>
                <a:gd name="connsiteY97" fmla="*/ 1596934 h 1642654"/>
                <a:gd name="connsiteX98" fmla="*/ 239642 w 811142"/>
                <a:gd name="connsiteY98" fmla="*/ 1590403 h 1642654"/>
                <a:gd name="connsiteX99" fmla="*/ 242907 w 811142"/>
                <a:gd name="connsiteY99" fmla="*/ 1580606 h 1642654"/>
                <a:gd name="connsiteX100" fmla="*/ 252705 w 811142"/>
                <a:gd name="connsiteY100" fmla="*/ 1574074 h 1642654"/>
                <a:gd name="connsiteX101" fmla="*/ 259236 w 811142"/>
                <a:gd name="connsiteY101" fmla="*/ 1554480 h 1642654"/>
                <a:gd name="connsiteX102" fmla="*/ 265767 w 811142"/>
                <a:gd name="connsiteY102" fmla="*/ 1544683 h 1642654"/>
                <a:gd name="connsiteX103" fmla="*/ 269033 w 811142"/>
                <a:gd name="connsiteY103" fmla="*/ 1469571 h 1642654"/>
                <a:gd name="connsiteX104" fmla="*/ 278830 w 811142"/>
                <a:gd name="connsiteY104" fmla="*/ 1466306 h 1642654"/>
                <a:gd name="connsiteX105" fmla="*/ 285362 w 811142"/>
                <a:gd name="connsiteY105" fmla="*/ 1459774 h 1642654"/>
                <a:gd name="connsiteX106" fmla="*/ 291893 w 811142"/>
                <a:gd name="connsiteY106" fmla="*/ 1440180 h 1642654"/>
                <a:gd name="connsiteX107" fmla="*/ 295159 w 811142"/>
                <a:gd name="connsiteY107" fmla="*/ 1430383 h 1642654"/>
                <a:gd name="connsiteX108" fmla="*/ 291893 w 811142"/>
                <a:gd name="connsiteY108" fmla="*/ 1407523 h 1642654"/>
                <a:gd name="connsiteX109" fmla="*/ 285362 w 811142"/>
                <a:gd name="connsiteY109" fmla="*/ 1387929 h 1642654"/>
                <a:gd name="connsiteX110" fmla="*/ 288627 w 811142"/>
                <a:gd name="connsiteY110" fmla="*/ 1352006 h 1642654"/>
                <a:gd name="connsiteX111" fmla="*/ 291893 w 811142"/>
                <a:gd name="connsiteY111" fmla="*/ 1342209 h 1642654"/>
                <a:gd name="connsiteX112" fmla="*/ 308222 w 811142"/>
                <a:gd name="connsiteY112" fmla="*/ 1325880 h 1642654"/>
                <a:gd name="connsiteX113" fmla="*/ 311487 w 811142"/>
                <a:gd name="connsiteY113" fmla="*/ 1247503 h 1642654"/>
                <a:gd name="connsiteX114" fmla="*/ 311487 w 811142"/>
                <a:gd name="connsiteY114" fmla="*/ 1198517 h 1642654"/>
                <a:gd name="connsiteX115" fmla="*/ 229845 w 811142"/>
                <a:gd name="connsiteY115" fmla="*/ 1195251 h 1642654"/>
                <a:gd name="connsiteX116" fmla="*/ 223313 w 811142"/>
                <a:gd name="connsiteY116" fmla="*/ 1175657 h 1642654"/>
                <a:gd name="connsiteX117" fmla="*/ 229845 w 811142"/>
                <a:gd name="connsiteY117" fmla="*/ 1107077 h 1642654"/>
                <a:gd name="connsiteX118" fmla="*/ 236376 w 811142"/>
                <a:gd name="connsiteY118" fmla="*/ 1094014 h 1642654"/>
                <a:gd name="connsiteX119" fmla="*/ 249439 w 811142"/>
                <a:gd name="connsiteY119" fmla="*/ 1067889 h 1642654"/>
                <a:gd name="connsiteX120" fmla="*/ 255970 w 811142"/>
                <a:gd name="connsiteY120" fmla="*/ 1054826 h 1642654"/>
                <a:gd name="connsiteX121" fmla="*/ 265767 w 811142"/>
                <a:gd name="connsiteY121" fmla="*/ 1028700 h 1642654"/>
                <a:gd name="connsiteX122" fmla="*/ 272299 w 811142"/>
                <a:gd name="connsiteY122" fmla="*/ 1002574 h 1642654"/>
                <a:gd name="connsiteX123" fmla="*/ 275565 w 811142"/>
                <a:gd name="connsiteY123" fmla="*/ 992777 h 1642654"/>
                <a:gd name="connsiteX124" fmla="*/ 288627 w 811142"/>
                <a:gd name="connsiteY124" fmla="*/ 973183 h 1642654"/>
                <a:gd name="connsiteX125" fmla="*/ 295159 w 811142"/>
                <a:gd name="connsiteY125" fmla="*/ 953589 h 1642654"/>
                <a:gd name="connsiteX126" fmla="*/ 301690 w 811142"/>
                <a:gd name="connsiteY126" fmla="*/ 832757 h 1642654"/>
                <a:gd name="connsiteX127" fmla="*/ 311487 w 811142"/>
                <a:gd name="connsiteY127" fmla="*/ 793569 h 1642654"/>
                <a:gd name="connsiteX128" fmla="*/ 318019 w 811142"/>
                <a:gd name="connsiteY128" fmla="*/ 787037 h 1642654"/>
                <a:gd name="connsiteX129" fmla="*/ 331082 w 811142"/>
                <a:gd name="connsiteY129" fmla="*/ 764177 h 1642654"/>
                <a:gd name="connsiteX130" fmla="*/ 334347 w 811142"/>
                <a:gd name="connsiteY130" fmla="*/ 754380 h 1642654"/>
                <a:gd name="connsiteX131" fmla="*/ 340879 w 811142"/>
                <a:gd name="connsiteY131" fmla="*/ 744583 h 1642654"/>
                <a:gd name="connsiteX132" fmla="*/ 344145 w 811142"/>
                <a:gd name="connsiteY132" fmla="*/ 734786 h 1642654"/>
                <a:gd name="connsiteX133" fmla="*/ 350676 w 811142"/>
                <a:gd name="connsiteY133" fmla="*/ 724989 h 1642654"/>
                <a:gd name="connsiteX134" fmla="*/ 353942 w 811142"/>
                <a:gd name="connsiteY134" fmla="*/ 715191 h 1642654"/>
                <a:gd name="connsiteX135" fmla="*/ 367005 w 811142"/>
                <a:gd name="connsiteY135" fmla="*/ 698863 h 1642654"/>
                <a:gd name="connsiteX136" fmla="*/ 370270 w 811142"/>
                <a:gd name="connsiteY136" fmla="*/ 689066 h 1642654"/>
                <a:gd name="connsiteX137" fmla="*/ 386599 w 811142"/>
                <a:gd name="connsiteY137" fmla="*/ 676003 h 1642654"/>
                <a:gd name="connsiteX138" fmla="*/ 389865 w 811142"/>
                <a:gd name="connsiteY138" fmla="*/ 666206 h 1642654"/>
                <a:gd name="connsiteX139" fmla="*/ 412725 w 811142"/>
                <a:gd name="connsiteY139" fmla="*/ 653143 h 1642654"/>
                <a:gd name="connsiteX140" fmla="*/ 415990 w 811142"/>
                <a:gd name="connsiteY140" fmla="*/ 627017 h 1642654"/>
                <a:gd name="connsiteX141" fmla="*/ 419256 w 811142"/>
                <a:gd name="connsiteY141" fmla="*/ 587829 h 1642654"/>
                <a:gd name="connsiteX142" fmla="*/ 438850 w 811142"/>
                <a:gd name="connsiteY142" fmla="*/ 568234 h 1642654"/>
                <a:gd name="connsiteX143" fmla="*/ 458445 w 811142"/>
                <a:gd name="connsiteY143" fmla="*/ 561703 h 1642654"/>
                <a:gd name="connsiteX144" fmla="*/ 468242 w 811142"/>
                <a:gd name="connsiteY144" fmla="*/ 558437 h 1642654"/>
                <a:gd name="connsiteX145" fmla="*/ 478039 w 811142"/>
                <a:gd name="connsiteY145" fmla="*/ 551906 h 1642654"/>
                <a:gd name="connsiteX146" fmla="*/ 491102 w 811142"/>
                <a:gd name="connsiteY146" fmla="*/ 532311 h 1642654"/>
                <a:gd name="connsiteX147" fmla="*/ 497633 w 811142"/>
                <a:gd name="connsiteY147" fmla="*/ 522514 h 1642654"/>
                <a:gd name="connsiteX148" fmla="*/ 510696 w 811142"/>
                <a:gd name="connsiteY148" fmla="*/ 493123 h 1642654"/>
                <a:gd name="connsiteX149" fmla="*/ 513962 w 811142"/>
                <a:gd name="connsiteY149" fmla="*/ 483326 h 1642654"/>
                <a:gd name="connsiteX150" fmla="*/ 523759 w 811142"/>
                <a:gd name="connsiteY150" fmla="*/ 480060 h 1642654"/>
                <a:gd name="connsiteX151" fmla="*/ 559682 w 811142"/>
                <a:gd name="connsiteY151" fmla="*/ 470263 h 1642654"/>
                <a:gd name="connsiteX152" fmla="*/ 572745 w 811142"/>
                <a:gd name="connsiteY152" fmla="*/ 453934 h 1642654"/>
                <a:gd name="connsiteX153" fmla="*/ 579276 w 811142"/>
                <a:gd name="connsiteY153" fmla="*/ 434340 h 1642654"/>
                <a:gd name="connsiteX154" fmla="*/ 589073 w 811142"/>
                <a:gd name="connsiteY154" fmla="*/ 421277 h 1642654"/>
                <a:gd name="connsiteX155" fmla="*/ 595605 w 811142"/>
                <a:gd name="connsiteY155" fmla="*/ 411480 h 1642654"/>
                <a:gd name="connsiteX156" fmla="*/ 605402 w 811142"/>
                <a:gd name="connsiteY156" fmla="*/ 404949 h 1642654"/>
                <a:gd name="connsiteX157" fmla="*/ 611933 w 811142"/>
                <a:gd name="connsiteY157" fmla="*/ 398417 h 1642654"/>
                <a:gd name="connsiteX158" fmla="*/ 628262 w 811142"/>
                <a:gd name="connsiteY158" fmla="*/ 385354 h 1642654"/>
                <a:gd name="connsiteX159" fmla="*/ 631527 w 811142"/>
                <a:gd name="connsiteY159" fmla="*/ 375557 h 1642654"/>
                <a:gd name="connsiteX160" fmla="*/ 638059 w 811142"/>
                <a:gd name="connsiteY160" fmla="*/ 362494 h 1642654"/>
                <a:gd name="connsiteX161" fmla="*/ 644590 w 811142"/>
                <a:gd name="connsiteY161" fmla="*/ 329837 h 1642654"/>
                <a:gd name="connsiteX162" fmla="*/ 654387 w 811142"/>
                <a:gd name="connsiteY162" fmla="*/ 293914 h 1642654"/>
                <a:gd name="connsiteX163" fmla="*/ 660919 w 811142"/>
                <a:gd name="connsiteY163" fmla="*/ 284117 h 1642654"/>
                <a:gd name="connsiteX164" fmla="*/ 670716 w 811142"/>
                <a:gd name="connsiteY164" fmla="*/ 277586 h 1642654"/>
                <a:gd name="connsiteX165" fmla="*/ 690310 w 811142"/>
                <a:gd name="connsiteY165" fmla="*/ 264523 h 1642654"/>
                <a:gd name="connsiteX166" fmla="*/ 709905 w 811142"/>
                <a:gd name="connsiteY166" fmla="*/ 248194 h 1642654"/>
                <a:gd name="connsiteX167" fmla="*/ 732765 w 811142"/>
                <a:gd name="connsiteY167" fmla="*/ 241663 h 1642654"/>
                <a:gd name="connsiteX168" fmla="*/ 742562 w 811142"/>
                <a:gd name="connsiteY168" fmla="*/ 235131 h 1642654"/>
                <a:gd name="connsiteX169" fmla="*/ 752359 w 811142"/>
                <a:gd name="connsiteY169" fmla="*/ 231866 h 1642654"/>
                <a:gd name="connsiteX170" fmla="*/ 771953 w 811142"/>
                <a:gd name="connsiteY170" fmla="*/ 222069 h 1642654"/>
                <a:gd name="connsiteX171" fmla="*/ 781750 w 811142"/>
                <a:gd name="connsiteY171" fmla="*/ 215537 h 1642654"/>
                <a:gd name="connsiteX172" fmla="*/ 791547 w 811142"/>
                <a:gd name="connsiteY172" fmla="*/ 212271 h 1642654"/>
                <a:gd name="connsiteX173" fmla="*/ 798079 w 811142"/>
                <a:gd name="connsiteY173" fmla="*/ 205740 h 1642654"/>
                <a:gd name="connsiteX174" fmla="*/ 801345 w 811142"/>
                <a:gd name="connsiteY174" fmla="*/ 195943 h 1642654"/>
                <a:gd name="connsiteX175" fmla="*/ 811142 w 811142"/>
                <a:gd name="connsiteY175" fmla="*/ 179614 h 1642654"/>
                <a:gd name="connsiteX176" fmla="*/ 801345 w 811142"/>
                <a:gd name="connsiteY176" fmla="*/ 146957 h 1642654"/>
                <a:gd name="connsiteX177" fmla="*/ 791547 w 811142"/>
                <a:gd name="connsiteY177" fmla="*/ 143691 h 1642654"/>
                <a:gd name="connsiteX178" fmla="*/ 765422 w 811142"/>
                <a:gd name="connsiteY178" fmla="*/ 146957 h 1642654"/>
                <a:gd name="connsiteX179" fmla="*/ 755625 w 811142"/>
                <a:gd name="connsiteY179" fmla="*/ 156754 h 1642654"/>
                <a:gd name="connsiteX180" fmla="*/ 745827 w 811142"/>
                <a:gd name="connsiteY180" fmla="*/ 160020 h 1642654"/>
                <a:gd name="connsiteX181" fmla="*/ 732765 w 811142"/>
                <a:gd name="connsiteY181" fmla="*/ 173083 h 1642654"/>
                <a:gd name="connsiteX182" fmla="*/ 713170 w 811142"/>
                <a:gd name="connsiteY182" fmla="*/ 176349 h 1642654"/>
                <a:gd name="connsiteX183" fmla="*/ 703373 w 811142"/>
                <a:gd name="connsiteY183" fmla="*/ 179614 h 1642654"/>
                <a:gd name="connsiteX184" fmla="*/ 680513 w 811142"/>
                <a:gd name="connsiteY184" fmla="*/ 195943 h 1642654"/>
                <a:gd name="connsiteX185" fmla="*/ 657653 w 811142"/>
                <a:gd name="connsiteY185" fmla="*/ 192677 h 1642654"/>
                <a:gd name="connsiteX186" fmla="*/ 641325 w 811142"/>
                <a:gd name="connsiteY186" fmla="*/ 179614 h 1642654"/>
                <a:gd name="connsiteX187" fmla="*/ 621730 w 811142"/>
                <a:gd name="connsiteY187" fmla="*/ 173083 h 1642654"/>
                <a:gd name="connsiteX188" fmla="*/ 527025 w 811142"/>
                <a:gd name="connsiteY188" fmla="*/ 169817 h 1642654"/>
                <a:gd name="connsiteX189" fmla="*/ 507430 w 811142"/>
                <a:gd name="connsiteY189" fmla="*/ 160020 h 1642654"/>
                <a:gd name="connsiteX190" fmla="*/ 497633 w 811142"/>
                <a:gd name="connsiteY190" fmla="*/ 153489 h 1642654"/>
                <a:gd name="connsiteX191" fmla="*/ 448647 w 811142"/>
                <a:gd name="connsiteY191" fmla="*/ 150223 h 1642654"/>
                <a:gd name="connsiteX192" fmla="*/ 435585 w 811142"/>
                <a:gd name="connsiteY192" fmla="*/ 133894 h 1642654"/>
                <a:gd name="connsiteX193" fmla="*/ 429053 w 811142"/>
                <a:gd name="connsiteY193" fmla="*/ 127363 h 1642654"/>
                <a:gd name="connsiteX194" fmla="*/ 393130 w 811142"/>
                <a:gd name="connsiteY194" fmla="*/ 130629 h 1642654"/>
                <a:gd name="connsiteX195" fmla="*/ 373536 w 811142"/>
                <a:gd name="connsiteY195" fmla="*/ 130629 h 1642654"/>
                <a:gd name="connsiteX196" fmla="*/ 367005 w 811142"/>
                <a:gd name="connsiteY196" fmla="*/ 124097 h 1642654"/>
                <a:gd name="connsiteX197" fmla="*/ 363739 w 811142"/>
                <a:gd name="connsiteY197" fmla="*/ 114300 h 1642654"/>
                <a:gd name="connsiteX198" fmla="*/ 340879 w 811142"/>
                <a:gd name="connsiteY198" fmla="*/ 120831 h 1642654"/>
                <a:gd name="connsiteX199" fmla="*/ 318019 w 811142"/>
                <a:gd name="connsiteY199" fmla="*/ 127363 h 1642654"/>
                <a:gd name="connsiteX200" fmla="*/ 275565 w 811142"/>
                <a:gd name="connsiteY200" fmla="*/ 120831 h 1642654"/>
                <a:gd name="connsiteX201" fmla="*/ 265767 w 811142"/>
                <a:gd name="connsiteY201" fmla="*/ 117566 h 1642654"/>
                <a:gd name="connsiteX202" fmla="*/ 174327 w 811142"/>
                <a:gd name="connsiteY202" fmla="*/ 117566 h 1642654"/>
                <a:gd name="connsiteX203" fmla="*/ 154733 w 811142"/>
                <a:gd name="connsiteY203" fmla="*/ 104503 h 1642654"/>
                <a:gd name="connsiteX204" fmla="*/ 141670 w 811142"/>
                <a:gd name="connsiteY204" fmla="*/ 75111 h 1642654"/>
                <a:gd name="connsiteX205" fmla="*/ 138405 w 811142"/>
                <a:gd name="connsiteY205" fmla="*/ 65314 h 1642654"/>
                <a:gd name="connsiteX206" fmla="*/ 131873 w 811142"/>
                <a:gd name="connsiteY206" fmla="*/ 55517 h 1642654"/>
                <a:gd name="connsiteX207" fmla="*/ 128607 w 811142"/>
                <a:gd name="connsiteY207" fmla="*/ 45720 h 1642654"/>
                <a:gd name="connsiteX208" fmla="*/ 118810 w 811142"/>
                <a:gd name="connsiteY208" fmla="*/ 39189 h 1642654"/>
                <a:gd name="connsiteX209" fmla="*/ 135139 w 811142"/>
                <a:gd name="connsiteY209" fmla="*/ 58783 h 1642654"/>
                <a:gd name="connsiteX210" fmla="*/ 141670 w 811142"/>
                <a:gd name="connsiteY210" fmla="*/ 68580 h 1642654"/>
                <a:gd name="connsiteX211" fmla="*/ 154733 w 811142"/>
                <a:gd name="connsiteY211" fmla="*/ 78377 h 164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811142" h="1642654">
                  <a:moveTo>
                    <a:pt x="154733" y="78377"/>
                  </a:moveTo>
                  <a:lnTo>
                    <a:pt x="154733" y="78377"/>
                  </a:lnTo>
                  <a:cubicBezTo>
                    <a:pt x="146024" y="72934"/>
                    <a:pt x="137623" y="66967"/>
                    <a:pt x="128607" y="62049"/>
                  </a:cubicBezTo>
                  <a:cubicBezTo>
                    <a:pt x="125585" y="60401"/>
                    <a:pt x="120811" y="61584"/>
                    <a:pt x="118810" y="58783"/>
                  </a:cubicBezTo>
                  <a:cubicBezTo>
                    <a:pt x="114809" y="53181"/>
                    <a:pt x="117147" y="44057"/>
                    <a:pt x="112279" y="39189"/>
                  </a:cubicBezTo>
                  <a:cubicBezTo>
                    <a:pt x="110102" y="37012"/>
                    <a:pt x="107671" y="35061"/>
                    <a:pt x="105747" y="32657"/>
                  </a:cubicBezTo>
                  <a:cubicBezTo>
                    <a:pt x="103295" y="29592"/>
                    <a:pt x="102170" y="25445"/>
                    <a:pt x="99216" y="22860"/>
                  </a:cubicBezTo>
                  <a:cubicBezTo>
                    <a:pt x="93309" y="17691"/>
                    <a:pt x="85173" y="15347"/>
                    <a:pt x="79622" y="9797"/>
                  </a:cubicBezTo>
                  <a:cubicBezTo>
                    <a:pt x="77445" y="7620"/>
                    <a:pt x="75730" y="4850"/>
                    <a:pt x="73090" y="3266"/>
                  </a:cubicBezTo>
                  <a:cubicBezTo>
                    <a:pt x="70138" y="1495"/>
                    <a:pt x="66559" y="1089"/>
                    <a:pt x="63293" y="0"/>
                  </a:cubicBezTo>
                  <a:cubicBezTo>
                    <a:pt x="51319" y="1089"/>
                    <a:pt x="38862" y="-270"/>
                    <a:pt x="27370" y="3266"/>
                  </a:cubicBezTo>
                  <a:cubicBezTo>
                    <a:pt x="23619" y="4420"/>
                    <a:pt x="21165" y="9152"/>
                    <a:pt x="20839" y="13063"/>
                  </a:cubicBezTo>
                  <a:cubicBezTo>
                    <a:pt x="20021" y="22886"/>
                    <a:pt x="20222" y="33394"/>
                    <a:pt x="24105" y="42454"/>
                  </a:cubicBezTo>
                  <a:cubicBezTo>
                    <a:pt x="27137" y="49529"/>
                    <a:pt x="36163" y="52378"/>
                    <a:pt x="40433" y="58783"/>
                  </a:cubicBezTo>
                  <a:cubicBezTo>
                    <a:pt x="44787" y="65314"/>
                    <a:pt x="46049" y="75894"/>
                    <a:pt x="53496" y="78377"/>
                  </a:cubicBezTo>
                  <a:lnTo>
                    <a:pt x="73090" y="84909"/>
                  </a:lnTo>
                  <a:cubicBezTo>
                    <a:pt x="80856" y="108204"/>
                    <a:pt x="69844" y="80041"/>
                    <a:pt x="86153" y="104503"/>
                  </a:cubicBezTo>
                  <a:cubicBezTo>
                    <a:pt x="88063" y="107367"/>
                    <a:pt x="87880" y="111221"/>
                    <a:pt x="89419" y="114300"/>
                  </a:cubicBezTo>
                  <a:cubicBezTo>
                    <a:pt x="91174" y="117810"/>
                    <a:pt x="93773" y="120831"/>
                    <a:pt x="95950" y="124097"/>
                  </a:cubicBezTo>
                  <a:cubicBezTo>
                    <a:pt x="96560" y="126538"/>
                    <a:pt x="100474" y="143610"/>
                    <a:pt x="102482" y="146957"/>
                  </a:cubicBezTo>
                  <a:cubicBezTo>
                    <a:pt x="104066" y="149597"/>
                    <a:pt x="106836" y="151312"/>
                    <a:pt x="109013" y="153489"/>
                  </a:cubicBezTo>
                  <a:cubicBezTo>
                    <a:pt x="110102" y="158932"/>
                    <a:pt x="110933" y="164432"/>
                    <a:pt x="112279" y="169817"/>
                  </a:cubicBezTo>
                  <a:cubicBezTo>
                    <a:pt x="113114" y="173157"/>
                    <a:pt x="114798" y="176254"/>
                    <a:pt x="115545" y="179614"/>
                  </a:cubicBezTo>
                  <a:cubicBezTo>
                    <a:pt x="116981" y="186078"/>
                    <a:pt x="117722" y="192677"/>
                    <a:pt x="118810" y="199209"/>
                  </a:cubicBezTo>
                  <a:cubicBezTo>
                    <a:pt x="119899" y="222069"/>
                    <a:pt x="119549" y="245043"/>
                    <a:pt x="122076" y="267789"/>
                  </a:cubicBezTo>
                  <a:cubicBezTo>
                    <a:pt x="122836" y="274631"/>
                    <a:pt x="126430" y="280852"/>
                    <a:pt x="128607" y="287383"/>
                  </a:cubicBezTo>
                  <a:cubicBezTo>
                    <a:pt x="129696" y="290649"/>
                    <a:pt x="128533" y="296345"/>
                    <a:pt x="131873" y="297180"/>
                  </a:cubicBezTo>
                  <a:lnTo>
                    <a:pt x="144936" y="300446"/>
                  </a:lnTo>
                  <a:cubicBezTo>
                    <a:pt x="148202" y="302623"/>
                    <a:pt x="151668" y="304525"/>
                    <a:pt x="154733" y="306977"/>
                  </a:cubicBezTo>
                  <a:cubicBezTo>
                    <a:pt x="176124" y="324090"/>
                    <a:pt x="159988" y="337773"/>
                    <a:pt x="157999" y="375557"/>
                  </a:cubicBezTo>
                  <a:cubicBezTo>
                    <a:pt x="159088" y="394063"/>
                    <a:pt x="159787" y="412595"/>
                    <a:pt x="161265" y="431074"/>
                  </a:cubicBezTo>
                  <a:cubicBezTo>
                    <a:pt x="161965" y="439822"/>
                    <a:pt x="162008" y="448794"/>
                    <a:pt x="164530" y="457200"/>
                  </a:cubicBezTo>
                  <a:cubicBezTo>
                    <a:pt x="165415" y="460149"/>
                    <a:pt x="168885" y="461554"/>
                    <a:pt x="171062" y="463731"/>
                  </a:cubicBezTo>
                  <a:cubicBezTo>
                    <a:pt x="172150" y="468085"/>
                    <a:pt x="173353" y="472413"/>
                    <a:pt x="174327" y="476794"/>
                  </a:cubicBezTo>
                  <a:cubicBezTo>
                    <a:pt x="175531" y="482213"/>
                    <a:pt x="176345" y="487714"/>
                    <a:pt x="177593" y="493123"/>
                  </a:cubicBezTo>
                  <a:cubicBezTo>
                    <a:pt x="179612" y="501870"/>
                    <a:pt x="184125" y="519249"/>
                    <a:pt x="184125" y="519249"/>
                  </a:cubicBezTo>
                  <a:cubicBezTo>
                    <a:pt x="185213" y="557349"/>
                    <a:pt x="184390" y="595552"/>
                    <a:pt x="187390" y="633549"/>
                  </a:cubicBezTo>
                  <a:cubicBezTo>
                    <a:pt x="187699" y="637462"/>
                    <a:pt x="191147" y="640571"/>
                    <a:pt x="193922" y="643346"/>
                  </a:cubicBezTo>
                  <a:cubicBezTo>
                    <a:pt x="196697" y="646121"/>
                    <a:pt x="200453" y="647700"/>
                    <a:pt x="203719" y="649877"/>
                  </a:cubicBezTo>
                  <a:cubicBezTo>
                    <a:pt x="211491" y="673195"/>
                    <a:pt x="206431" y="663743"/>
                    <a:pt x="216782" y="679269"/>
                  </a:cubicBezTo>
                  <a:cubicBezTo>
                    <a:pt x="217870" y="684712"/>
                    <a:pt x="218701" y="690212"/>
                    <a:pt x="220047" y="695597"/>
                  </a:cubicBezTo>
                  <a:cubicBezTo>
                    <a:pt x="220882" y="698937"/>
                    <a:pt x="222367" y="702084"/>
                    <a:pt x="223313" y="705394"/>
                  </a:cubicBezTo>
                  <a:cubicBezTo>
                    <a:pt x="224546" y="709710"/>
                    <a:pt x="225490" y="714103"/>
                    <a:pt x="226579" y="718457"/>
                  </a:cubicBezTo>
                  <a:cubicBezTo>
                    <a:pt x="226767" y="720333"/>
                    <a:pt x="227463" y="751498"/>
                    <a:pt x="233110" y="760911"/>
                  </a:cubicBezTo>
                  <a:cubicBezTo>
                    <a:pt x="234694" y="763551"/>
                    <a:pt x="237238" y="765519"/>
                    <a:pt x="239642" y="767443"/>
                  </a:cubicBezTo>
                  <a:cubicBezTo>
                    <a:pt x="242707" y="769895"/>
                    <a:pt x="246173" y="771797"/>
                    <a:pt x="249439" y="773974"/>
                  </a:cubicBezTo>
                  <a:cubicBezTo>
                    <a:pt x="250528" y="777240"/>
                    <a:pt x="250934" y="780819"/>
                    <a:pt x="252705" y="783771"/>
                  </a:cubicBezTo>
                  <a:cubicBezTo>
                    <a:pt x="254289" y="786411"/>
                    <a:pt x="257859" y="787549"/>
                    <a:pt x="259236" y="790303"/>
                  </a:cubicBezTo>
                  <a:cubicBezTo>
                    <a:pt x="262315" y="796461"/>
                    <a:pt x="265767" y="809897"/>
                    <a:pt x="265767" y="809897"/>
                  </a:cubicBezTo>
                  <a:cubicBezTo>
                    <a:pt x="264679" y="824048"/>
                    <a:pt x="264969" y="838374"/>
                    <a:pt x="262502" y="852351"/>
                  </a:cubicBezTo>
                  <a:cubicBezTo>
                    <a:pt x="261656" y="857145"/>
                    <a:pt x="257679" y="860856"/>
                    <a:pt x="255970" y="865414"/>
                  </a:cubicBezTo>
                  <a:cubicBezTo>
                    <a:pt x="254394" y="869617"/>
                    <a:pt x="253938" y="874161"/>
                    <a:pt x="252705" y="878477"/>
                  </a:cubicBezTo>
                  <a:cubicBezTo>
                    <a:pt x="251759" y="881787"/>
                    <a:pt x="250274" y="884934"/>
                    <a:pt x="249439" y="888274"/>
                  </a:cubicBezTo>
                  <a:cubicBezTo>
                    <a:pt x="246986" y="898086"/>
                    <a:pt x="245246" y="915793"/>
                    <a:pt x="239642" y="924197"/>
                  </a:cubicBezTo>
                  <a:lnTo>
                    <a:pt x="233110" y="933994"/>
                  </a:lnTo>
                  <a:cubicBezTo>
                    <a:pt x="216142" y="984902"/>
                    <a:pt x="230337" y="936172"/>
                    <a:pt x="223313" y="1045029"/>
                  </a:cubicBezTo>
                  <a:cubicBezTo>
                    <a:pt x="223091" y="1048464"/>
                    <a:pt x="220882" y="1051486"/>
                    <a:pt x="220047" y="1054826"/>
                  </a:cubicBezTo>
                  <a:cubicBezTo>
                    <a:pt x="212166" y="1086352"/>
                    <a:pt x="220982" y="1058556"/>
                    <a:pt x="213516" y="1080951"/>
                  </a:cubicBezTo>
                  <a:cubicBezTo>
                    <a:pt x="212427" y="1111431"/>
                    <a:pt x="212041" y="1141944"/>
                    <a:pt x="210250" y="1172391"/>
                  </a:cubicBezTo>
                  <a:cubicBezTo>
                    <a:pt x="209861" y="1179001"/>
                    <a:pt x="208421" y="1185522"/>
                    <a:pt x="206985" y="1191986"/>
                  </a:cubicBezTo>
                  <a:cubicBezTo>
                    <a:pt x="206238" y="1195346"/>
                    <a:pt x="206153" y="1199349"/>
                    <a:pt x="203719" y="1201783"/>
                  </a:cubicBezTo>
                  <a:cubicBezTo>
                    <a:pt x="201285" y="1204217"/>
                    <a:pt x="197188" y="1203960"/>
                    <a:pt x="193922" y="1205049"/>
                  </a:cubicBezTo>
                  <a:cubicBezTo>
                    <a:pt x="176505" y="1203960"/>
                    <a:pt x="158884" y="1204652"/>
                    <a:pt x="141670" y="1201783"/>
                  </a:cubicBezTo>
                  <a:cubicBezTo>
                    <a:pt x="138633" y="1201277"/>
                    <a:pt x="137543" y="1197174"/>
                    <a:pt x="135139" y="1195251"/>
                  </a:cubicBezTo>
                  <a:cubicBezTo>
                    <a:pt x="132074" y="1192799"/>
                    <a:pt x="128608" y="1190897"/>
                    <a:pt x="125342" y="1188720"/>
                  </a:cubicBezTo>
                  <a:cubicBezTo>
                    <a:pt x="124253" y="1185454"/>
                    <a:pt x="124077" y="1181724"/>
                    <a:pt x="122076" y="1178923"/>
                  </a:cubicBezTo>
                  <a:cubicBezTo>
                    <a:pt x="118497" y="1173912"/>
                    <a:pt x="109013" y="1165860"/>
                    <a:pt x="109013" y="1165860"/>
                  </a:cubicBezTo>
                  <a:cubicBezTo>
                    <a:pt x="105747" y="1171303"/>
                    <a:pt x="101794" y="1176389"/>
                    <a:pt x="99216" y="1182189"/>
                  </a:cubicBezTo>
                  <a:cubicBezTo>
                    <a:pt x="97393" y="1186290"/>
                    <a:pt x="96924" y="1190870"/>
                    <a:pt x="95950" y="1195251"/>
                  </a:cubicBezTo>
                  <a:cubicBezTo>
                    <a:pt x="94746" y="1200670"/>
                    <a:pt x="93597" y="1206105"/>
                    <a:pt x="92685" y="1211580"/>
                  </a:cubicBezTo>
                  <a:cubicBezTo>
                    <a:pt x="91420" y="1219173"/>
                    <a:pt x="90929" y="1226892"/>
                    <a:pt x="89419" y="1234440"/>
                  </a:cubicBezTo>
                  <a:cubicBezTo>
                    <a:pt x="88744" y="1237815"/>
                    <a:pt x="87242" y="1240971"/>
                    <a:pt x="86153" y="1244237"/>
                  </a:cubicBezTo>
                  <a:cubicBezTo>
                    <a:pt x="85064" y="1251857"/>
                    <a:pt x="85518" y="1259863"/>
                    <a:pt x="82887" y="1267097"/>
                  </a:cubicBezTo>
                  <a:cubicBezTo>
                    <a:pt x="81027" y="1272212"/>
                    <a:pt x="74023" y="1274798"/>
                    <a:pt x="73090" y="1280160"/>
                  </a:cubicBezTo>
                  <a:cubicBezTo>
                    <a:pt x="69541" y="1300565"/>
                    <a:pt x="72754" y="1321706"/>
                    <a:pt x="69825" y="1342209"/>
                  </a:cubicBezTo>
                  <a:cubicBezTo>
                    <a:pt x="69390" y="1345257"/>
                    <a:pt x="65140" y="1346277"/>
                    <a:pt x="63293" y="1348740"/>
                  </a:cubicBezTo>
                  <a:cubicBezTo>
                    <a:pt x="58583" y="1355020"/>
                    <a:pt x="50230" y="1368334"/>
                    <a:pt x="50230" y="1368334"/>
                  </a:cubicBezTo>
                  <a:cubicBezTo>
                    <a:pt x="48053" y="1375954"/>
                    <a:pt x="46918" y="1383952"/>
                    <a:pt x="43699" y="1391194"/>
                  </a:cubicBezTo>
                  <a:cubicBezTo>
                    <a:pt x="42448" y="1394008"/>
                    <a:pt x="37565" y="1394673"/>
                    <a:pt x="37167" y="1397726"/>
                  </a:cubicBezTo>
                  <a:cubicBezTo>
                    <a:pt x="34207" y="1420420"/>
                    <a:pt x="36629" y="1443583"/>
                    <a:pt x="33902" y="1466306"/>
                  </a:cubicBezTo>
                  <a:cubicBezTo>
                    <a:pt x="33322" y="1471140"/>
                    <a:pt x="29347" y="1474920"/>
                    <a:pt x="27370" y="1479369"/>
                  </a:cubicBezTo>
                  <a:cubicBezTo>
                    <a:pt x="22166" y="1491078"/>
                    <a:pt x="21163" y="1494725"/>
                    <a:pt x="17573" y="1505494"/>
                  </a:cubicBezTo>
                  <a:cubicBezTo>
                    <a:pt x="16484" y="1512026"/>
                    <a:pt x="16401" y="1518807"/>
                    <a:pt x="14307" y="1525089"/>
                  </a:cubicBezTo>
                  <a:cubicBezTo>
                    <a:pt x="13066" y="1528812"/>
                    <a:pt x="9154" y="1531211"/>
                    <a:pt x="7776" y="1534886"/>
                  </a:cubicBezTo>
                  <a:cubicBezTo>
                    <a:pt x="5827" y="1540083"/>
                    <a:pt x="5599" y="1545771"/>
                    <a:pt x="4510" y="1551214"/>
                  </a:cubicBezTo>
                  <a:cubicBezTo>
                    <a:pt x="5599" y="1568631"/>
                    <a:pt x="-8222" y="1596493"/>
                    <a:pt x="7776" y="1603466"/>
                  </a:cubicBezTo>
                  <a:cubicBezTo>
                    <a:pt x="45709" y="1620001"/>
                    <a:pt x="90542" y="1604715"/>
                    <a:pt x="131873" y="1606731"/>
                  </a:cubicBezTo>
                  <a:cubicBezTo>
                    <a:pt x="135311" y="1606899"/>
                    <a:pt x="138360" y="1609051"/>
                    <a:pt x="141670" y="1609997"/>
                  </a:cubicBezTo>
                  <a:cubicBezTo>
                    <a:pt x="170374" y="1618199"/>
                    <a:pt x="141040" y="1608698"/>
                    <a:pt x="164530" y="1616529"/>
                  </a:cubicBezTo>
                  <a:cubicBezTo>
                    <a:pt x="166707" y="1618706"/>
                    <a:pt x="168422" y="1621476"/>
                    <a:pt x="171062" y="1623060"/>
                  </a:cubicBezTo>
                  <a:cubicBezTo>
                    <a:pt x="174014" y="1624831"/>
                    <a:pt x="178171" y="1624176"/>
                    <a:pt x="180859" y="1626326"/>
                  </a:cubicBezTo>
                  <a:cubicBezTo>
                    <a:pt x="183924" y="1628778"/>
                    <a:pt x="184124" y="1633946"/>
                    <a:pt x="187390" y="1636123"/>
                  </a:cubicBezTo>
                  <a:cubicBezTo>
                    <a:pt x="191125" y="1638613"/>
                    <a:pt x="196137" y="1638156"/>
                    <a:pt x="200453" y="1639389"/>
                  </a:cubicBezTo>
                  <a:cubicBezTo>
                    <a:pt x="203763" y="1640335"/>
                    <a:pt x="206984" y="1641566"/>
                    <a:pt x="210250" y="1642654"/>
                  </a:cubicBezTo>
                  <a:cubicBezTo>
                    <a:pt x="214604" y="1641566"/>
                    <a:pt x="220704" y="1643041"/>
                    <a:pt x="223313" y="1639389"/>
                  </a:cubicBezTo>
                  <a:cubicBezTo>
                    <a:pt x="227162" y="1634001"/>
                    <a:pt x="225142" y="1626258"/>
                    <a:pt x="226579" y="1619794"/>
                  </a:cubicBezTo>
                  <a:cubicBezTo>
                    <a:pt x="227326" y="1616434"/>
                    <a:pt x="228899" y="1613307"/>
                    <a:pt x="229845" y="1609997"/>
                  </a:cubicBezTo>
                  <a:cubicBezTo>
                    <a:pt x="231078" y="1605681"/>
                    <a:pt x="231103" y="1600948"/>
                    <a:pt x="233110" y="1596934"/>
                  </a:cubicBezTo>
                  <a:cubicBezTo>
                    <a:pt x="234487" y="1594180"/>
                    <a:pt x="237465" y="1592580"/>
                    <a:pt x="239642" y="1590403"/>
                  </a:cubicBezTo>
                  <a:cubicBezTo>
                    <a:pt x="240730" y="1587137"/>
                    <a:pt x="240757" y="1583294"/>
                    <a:pt x="242907" y="1580606"/>
                  </a:cubicBezTo>
                  <a:cubicBezTo>
                    <a:pt x="245359" y="1577541"/>
                    <a:pt x="250625" y="1577403"/>
                    <a:pt x="252705" y="1574074"/>
                  </a:cubicBezTo>
                  <a:cubicBezTo>
                    <a:pt x="256354" y="1568236"/>
                    <a:pt x="255417" y="1560208"/>
                    <a:pt x="259236" y="1554480"/>
                  </a:cubicBezTo>
                  <a:lnTo>
                    <a:pt x="265767" y="1544683"/>
                  </a:lnTo>
                  <a:cubicBezTo>
                    <a:pt x="266856" y="1519646"/>
                    <a:pt x="264913" y="1494291"/>
                    <a:pt x="269033" y="1469571"/>
                  </a:cubicBezTo>
                  <a:cubicBezTo>
                    <a:pt x="269599" y="1466176"/>
                    <a:pt x="275878" y="1468077"/>
                    <a:pt x="278830" y="1466306"/>
                  </a:cubicBezTo>
                  <a:cubicBezTo>
                    <a:pt x="281470" y="1464722"/>
                    <a:pt x="283185" y="1461951"/>
                    <a:pt x="285362" y="1459774"/>
                  </a:cubicBezTo>
                  <a:lnTo>
                    <a:pt x="291893" y="1440180"/>
                  </a:lnTo>
                  <a:lnTo>
                    <a:pt x="295159" y="1430383"/>
                  </a:lnTo>
                  <a:cubicBezTo>
                    <a:pt x="294070" y="1422763"/>
                    <a:pt x="293624" y="1415023"/>
                    <a:pt x="291893" y="1407523"/>
                  </a:cubicBezTo>
                  <a:cubicBezTo>
                    <a:pt x="290345" y="1400815"/>
                    <a:pt x="285362" y="1387929"/>
                    <a:pt x="285362" y="1387929"/>
                  </a:cubicBezTo>
                  <a:cubicBezTo>
                    <a:pt x="286450" y="1375955"/>
                    <a:pt x="286927" y="1363909"/>
                    <a:pt x="288627" y="1352006"/>
                  </a:cubicBezTo>
                  <a:cubicBezTo>
                    <a:pt x="289114" y="1348598"/>
                    <a:pt x="289828" y="1344963"/>
                    <a:pt x="291893" y="1342209"/>
                  </a:cubicBezTo>
                  <a:cubicBezTo>
                    <a:pt x="296512" y="1336051"/>
                    <a:pt x="308222" y="1325880"/>
                    <a:pt x="308222" y="1325880"/>
                  </a:cubicBezTo>
                  <a:cubicBezTo>
                    <a:pt x="309310" y="1299754"/>
                    <a:pt x="309688" y="1273589"/>
                    <a:pt x="311487" y="1247503"/>
                  </a:cubicBezTo>
                  <a:cubicBezTo>
                    <a:pt x="312210" y="1237015"/>
                    <a:pt x="324546" y="1204042"/>
                    <a:pt x="311487" y="1198517"/>
                  </a:cubicBezTo>
                  <a:cubicBezTo>
                    <a:pt x="286404" y="1187905"/>
                    <a:pt x="257059" y="1196340"/>
                    <a:pt x="229845" y="1195251"/>
                  </a:cubicBezTo>
                  <a:cubicBezTo>
                    <a:pt x="227668" y="1188720"/>
                    <a:pt x="222785" y="1182521"/>
                    <a:pt x="223313" y="1175657"/>
                  </a:cubicBezTo>
                  <a:cubicBezTo>
                    <a:pt x="223639" y="1171414"/>
                    <a:pt x="227052" y="1118248"/>
                    <a:pt x="229845" y="1107077"/>
                  </a:cubicBezTo>
                  <a:cubicBezTo>
                    <a:pt x="231026" y="1102354"/>
                    <a:pt x="234568" y="1098534"/>
                    <a:pt x="236376" y="1094014"/>
                  </a:cubicBezTo>
                  <a:cubicBezTo>
                    <a:pt x="246382" y="1068998"/>
                    <a:pt x="236920" y="1080406"/>
                    <a:pt x="249439" y="1067889"/>
                  </a:cubicBezTo>
                  <a:cubicBezTo>
                    <a:pt x="251616" y="1063535"/>
                    <a:pt x="254431" y="1059444"/>
                    <a:pt x="255970" y="1054826"/>
                  </a:cubicBezTo>
                  <a:cubicBezTo>
                    <a:pt x="265386" y="1026578"/>
                    <a:pt x="252353" y="1048822"/>
                    <a:pt x="265767" y="1028700"/>
                  </a:cubicBezTo>
                  <a:cubicBezTo>
                    <a:pt x="267944" y="1019991"/>
                    <a:pt x="269460" y="1011090"/>
                    <a:pt x="272299" y="1002574"/>
                  </a:cubicBezTo>
                  <a:cubicBezTo>
                    <a:pt x="273388" y="999308"/>
                    <a:pt x="273893" y="995786"/>
                    <a:pt x="275565" y="992777"/>
                  </a:cubicBezTo>
                  <a:cubicBezTo>
                    <a:pt x="279377" y="985915"/>
                    <a:pt x="286145" y="980630"/>
                    <a:pt x="288627" y="973183"/>
                  </a:cubicBezTo>
                  <a:lnTo>
                    <a:pt x="295159" y="953589"/>
                  </a:lnTo>
                  <a:cubicBezTo>
                    <a:pt x="299793" y="805320"/>
                    <a:pt x="291401" y="889348"/>
                    <a:pt x="301690" y="832757"/>
                  </a:cubicBezTo>
                  <a:cubicBezTo>
                    <a:pt x="302889" y="826163"/>
                    <a:pt x="306188" y="798868"/>
                    <a:pt x="311487" y="793569"/>
                  </a:cubicBezTo>
                  <a:cubicBezTo>
                    <a:pt x="313664" y="791392"/>
                    <a:pt x="316095" y="789441"/>
                    <a:pt x="318019" y="787037"/>
                  </a:cubicBezTo>
                  <a:cubicBezTo>
                    <a:pt x="323063" y="780732"/>
                    <a:pt x="327989" y="771394"/>
                    <a:pt x="331082" y="764177"/>
                  </a:cubicBezTo>
                  <a:cubicBezTo>
                    <a:pt x="332438" y="761013"/>
                    <a:pt x="332808" y="757459"/>
                    <a:pt x="334347" y="754380"/>
                  </a:cubicBezTo>
                  <a:cubicBezTo>
                    <a:pt x="336102" y="750869"/>
                    <a:pt x="339124" y="748094"/>
                    <a:pt x="340879" y="744583"/>
                  </a:cubicBezTo>
                  <a:cubicBezTo>
                    <a:pt x="342419" y="741504"/>
                    <a:pt x="342606" y="737865"/>
                    <a:pt x="344145" y="734786"/>
                  </a:cubicBezTo>
                  <a:cubicBezTo>
                    <a:pt x="345900" y="731276"/>
                    <a:pt x="348921" y="728499"/>
                    <a:pt x="350676" y="724989"/>
                  </a:cubicBezTo>
                  <a:cubicBezTo>
                    <a:pt x="352216" y="721910"/>
                    <a:pt x="352402" y="718270"/>
                    <a:pt x="353942" y="715191"/>
                  </a:cubicBezTo>
                  <a:cubicBezTo>
                    <a:pt x="358062" y="706950"/>
                    <a:pt x="360929" y="704939"/>
                    <a:pt x="367005" y="698863"/>
                  </a:cubicBezTo>
                  <a:cubicBezTo>
                    <a:pt x="368093" y="695597"/>
                    <a:pt x="368499" y="692018"/>
                    <a:pt x="370270" y="689066"/>
                  </a:cubicBezTo>
                  <a:cubicBezTo>
                    <a:pt x="373372" y="683895"/>
                    <a:pt x="382149" y="678970"/>
                    <a:pt x="386599" y="676003"/>
                  </a:cubicBezTo>
                  <a:cubicBezTo>
                    <a:pt x="387688" y="672737"/>
                    <a:pt x="387661" y="668851"/>
                    <a:pt x="389865" y="666206"/>
                  </a:cubicBezTo>
                  <a:cubicBezTo>
                    <a:pt x="397469" y="657081"/>
                    <a:pt x="402958" y="656399"/>
                    <a:pt x="412725" y="653143"/>
                  </a:cubicBezTo>
                  <a:cubicBezTo>
                    <a:pt x="413813" y="644434"/>
                    <a:pt x="415117" y="635750"/>
                    <a:pt x="415990" y="627017"/>
                  </a:cubicBezTo>
                  <a:cubicBezTo>
                    <a:pt x="417294" y="613974"/>
                    <a:pt x="416077" y="600546"/>
                    <a:pt x="419256" y="587829"/>
                  </a:cubicBezTo>
                  <a:cubicBezTo>
                    <a:pt x="421052" y="580645"/>
                    <a:pt x="431992" y="571282"/>
                    <a:pt x="438850" y="568234"/>
                  </a:cubicBezTo>
                  <a:cubicBezTo>
                    <a:pt x="445142" y="565438"/>
                    <a:pt x="451913" y="563880"/>
                    <a:pt x="458445" y="561703"/>
                  </a:cubicBezTo>
                  <a:cubicBezTo>
                    <a:pt x="461711" y="560614"/>
                    <a:pt x="465378" y="560346"/>
                    <a:pt x="468242" y="558437"/>
                  </a:cubicBezTo>
                  <a:lnTo>
                    <a:pt x="478039" y="551906"/>
                  </a:lnTo>
                  <a:lnTo>
                    <a:pt x="491102" y="532311"/>
                  </a:lnTo>
                  <a:cubicBezTo>
                    <a:pt x="493279" y="529045"/>
                    <a:pt x="496392" y="526237"/>
                    <a:pt x="497633" y="522514"/>
                  </a:cubicBezTo>
                  <a:cubicBezTo>
                    <a:pt x="504990" y="500445"/>
                    <a:pt x="495580" y="527132"/>
                    <a:pt x="510696" y="493123"/>
                  </a:cubicBezTo>
                  <a:cubicBezTo>
                    <a:pt x="512094" y="489977"/>
                    <a:pt x="511528" y="485760"/>
                    <a:pt x="513962" y="483326"/>
                  </a:cubicBezTo>
                  <a:cubicBezTo>
                    <a:pt x="516396" y="480892"/>
                    <a:pt x="520680" y="481599"/>
                    <a:pt x="523759" y="480060"/>
                  </a:cubicBezTo>
                  <a:cubicBezTo>
                    <a:pt x="548457" y="467711"/>
                    <a:pt x="512670" y="476140"/>
                    <a:pt x="559682" y="470263"/>
                  </a:cubicBezTo>
                  <a:cubicBezTo>
                    <a:pt x="565109" y="464836"/>
                    <a:pt x="569450" y="461347"/>
                    <a:pt x="572745" y="453934"/>
                  </a:cubicBezTo>
                  <a:cubicBezTo>
                    <a:pt x="575541" y="447643"/>
                    <a:pt x="576197" y="440498"/>
                    <a:pt x="579276" y="434340"/>
                  </a:cubicBezTo>
                  <a:cubicBezTo>
                    <a:pt x="581710" y="429472"/>
                    <a:pt x="585909" y="425706"/>
                    <a:pt x="589073" y="421277"/>
                  </a:cubicBezTo>
                  <a:cubicBezTo>
                    <a:pt x="591354" y="418083"/>
                    <a:pt x="592830" y="414255"/>
                    <a:pt x="595605" y="411480"/>
                  </a:cubicBezTo>
                  <a:cubicBezTo>
                    <a:pt x="598380" y="408705"/>
                    <a:pt x="602337" y="407401"/>
                    <a:pt x="605402" y="404949"/>
                  </a:cubicBezTo>
                  <a:cubicBezTo>
                    <a:pt x="607806" y="403026"/>
                    <a:pt x="609529" y="400340"/>
                    <a:pt x="611933" y="398417"/>
                  </a:cubicBezTo>
                  <a:cubicBezTo>
                    <a:pt x="632537" y="381933"/>
                    <a:pt x="612486" y="401130"/>
                    <a:pt x="628262" y="385354"/>
                  </a:cubicBezTo>
                  <a:cubicBezTo>
                    <a:pt x="629350" y="382088"/>
                    <a:pt x="630171" y="378721"/>
                    <a:pt x="631527" y="375557"/>
                  </a:cubicBezTo>
                  <a:cubicBezTo>
                    <a:pt x="633445" y="371082"/>
                    <a:pt x="636722" y="367175"/>
                    <a:pt x="638059" y="362494"/>
                  </a:cubicBezTo>
                  <a:cubicBezTo>
                    <a:pt x="641109" y="351820"/>
                    <a:pt x="642413" y="340723"/>
                    <a:pt x="644590" y="329837"/>
                  </a:cubicBezTo>
                  <a:cubicBezTo>
                    <a:pt x="646342" y="321077"/>
                    <a:pt x="649654" y="301013"/>
                    <a:pt x="654387" y="293914"/>
                  </a:cubicBezTo>
                  <a:cubicBezTo>
                    <a:pt x="656564" y="290648"/>
                    <a:pt x="658144" y="286892"/>
                    <a:pt x="660919" y="284117"/>
                  </a:cubicBezTo>
                  <a:cubicBezTo>
                    <a:pt x="663694" y="281342"/>
                    <a:pt x="667701" y="280099"/>
                    <a:pt x="670716" y="277586"/>
                  </a:cubicBezTo>
                  <a:cubicBezTo>
                    <a:pt x="687025" y="263995"/>
                    <a:pt x="673092" y="270263"/>
                    <a:pt x="690310" y="264523"/>
                  </a:cubicBezTo>
                  <a:cubicBezTo>
                    <a:pt x="697031" y="257802"/>
                    <a:pt x="700848" y="253369"/>
                    <a:pt x="709905" y="248194"/>
                  </a:cubicBezTo>
                  <a:cubicBezTo>
                    <a:pt x="713546" y="246114"/>
                    <a:pt x="729942" y="242369"/>
                    <a:pt x="732765" y="241663"/>
                  </a:cubicBezTo>
                  <a:cubicBezTo>
                    <a:pt x="736031" y="239486"/>
                    <a:pt x="739051" y="236886"/>
                    <a:pt x="742562" y="235131"/>
                  </a:cubicBezTo>
                  <a:cubicBezTo>
                    <a:pt x="745641" y="233592"/>
                    <a:pt x="749407" y="233637"/>
                    <a:pt x="752359" y="231866"/>
                  </a:cubicBezTo>
                  <a:cubicBezTo>
                    <a:pt x="773156" y="219388"/>
                    <a:pt x="739733" y="230122"/>
                    <a:pt x="771953" y="222069"/>
                  </a:cubicBezTo>
                  <a:cubicBezTo>
                    <a:pt x="775219" y="219892"/>
                    <a:pt x="778239" y="217292"/>
                    <a:pt x="781750" y="215537"/>
                  </a:cubicBezTo>
                  <a:cubicBezTo>
                    <a:pt x="784829" y="213997"/>
                    <a:pt x="788595" y="214042"/>
                    <a:pt x="791547" y="212271"/>
                  </a:cubicBezTo>
                  <a:cubicBezTo>
                    <a:pt x="794187" y="210687"/>
                    <a:pt x="795902" y="207917"/>
                    <a:pt x="798079" y="205740"/>
                  </a:cubicBezTo>
                  <a:cubicBezTo>
                    <a:pt x="799168" y="202474"/>
                    <a:pt x="799574" y="198895"/>
                    <a:pt x="801345" y="195943"/>
                  </a:cubicBezTo>
                  <a:cubicBezTo>
                    <a:pt x="814793" y="173529"/>
                    <a:pt x="801890" y="207367"/>
                    <a:pt x="811142" y="179614"/>
                  </a:cubicBezTo>
                  <a:cubicBezTo>
                    <a:pt x="809457" y="166137"/>
                    <a:pt x="813392" y="154186"/>
                    <a:pt x="801345" y="146957"/>
                  </a:cubicBezTo>
                  <a:cubicBezTo>
                    <a:pt x="798393" y="145186"/>
                    <a:pt x="794813" y="144780"/>
                    <a:pt x="791547" y="143691"/>
                  </a:cubicBezTo>
                  <a:cubicBezTo>
                    <a:pt x="782839" y="144780"/>
                    <a:pt x="773670" y="143958"/>
                    <a:pt x="765422" y="146957"/>
                  </a:cubicBezTo>
                  <a:cubicBezTo>
                    <a:pt x="761082" y="148535"/>
                    <a:pt x="759468" y="154192"/>
                    <a:pt x="755625" y="156754"/>
                  </a:cubicBezTo>
                  <a:cubicBezTo>
                    <a:pt x="752761" y="158664"/>
                    <a:pt x="749093" y="158931"/>
                    <a:pt x="745827" y="160020"/>
                  </a:cubicBezTo>
                  <a:cubicBezTo>
                    <a:pt x="741473" y="164374"/>
                    <a:pt x="738273" y="170329"/>
                    <a:pt x="732765" y="173083"/>
                  </a:cubicBezTo>
                  <a:cubicBezTo>
                    <a:pt x="726842" y="176044"/>
                    <a:pt x="719634" y="174913"/>
                    <a:pt x="713170" y="176349"/>
                  </a:cubicBezTo>
                  <a:cubicBezTo>
                    <a:pt x="709810" y="177096"/>
                    <a:pt x="706639" y="178526"/>
                    <a:pt x="703373" y="179614"/>
                  </a:cubicBezTo>
                  <a:cubicBezTo>
                    <a:pt x="687876" y="195111"/>
                    <a:pt x="696152" y="190730"/>
                    <a:pt x="680513" y="195943"/>
                  </a:cubicBezTo>
                  <a:cubicBezTo>
                    <a:pt x="672893" y="194854"/>
                    <a:pt x="665026" y="194889"/>
                    <a:pt x="657653" y="192677"/>
                  </a:cubicBezTo>
                  <a:cubicBezTo>
                    <a:pt x="638285" y="186867"/>
                    <a:pt x="656130" y="187016"/>
                    <a:pt x="641325" y="179614"/>
                  </a:cubicBezTo>
                  <a:cubicBezTo>
                    <a:pt x="635167" y="176535"/>
                    <a:pt x="628611" y="173320"/>
                    <a:pt x="621730" y="173083"/>
                  </a:cubicBezTo>
                  <a:lnTo>
                    <a:pt x="527025" y="169817"/>
                  </a:lnTo>
                  <a:cubicBezTo>
                    <a:pt x="513878" y="156672"/>
                    <a:pt x="528496" y="169048"/>
                    <a:pt x="507430" y="160020"/>
                  </a:cubicBezTo>
                  <a:cubicBezTo>
                    <a:pt x="503823" y="158474"/>
                    <a:pt x="501504" y="154134"/>
                    <a:pt x="497633" y="153489"/>
                  </a:cubicBezTo>
                  <a:cubicBezTo>
                    <a:pt x="481491" y="150799"/>
                    <a:pt x="464976" y="151312"/>
                    <a:pt x="448647" y="150223"/>
                  </a:cubicBezTo>
                  <a:cubicBezTo>
                    <a:pt x="432869" y="134442"/>
                    <a:pt x="452074" y="154504"/>
                    <a:pt x="435585" y="133894"/>
                  </a:cubicBezTo>
                  <a:cubicBezTo>
                    <a:pt x="433662" y="131490"/>
                    <a:pt x="431230" y="129540"/>
                    <a:pt x="429053" y="127363"/>
                  </a:cubicBezTo>
                  <a:cubicBezTo>
                    <a:pt x="417079" y="128452"/>
                    <a:pt x="405033" y="128929"/>
                    <a:pt x="393130" y="130629"/>
                  </a:cubicBezTo>
                  <a:cubicBezTo>
                    <a:pt x="374843" y="133241"/>
                    <a:pt x="391823" y="136723"/>
                    <a:pt x="373536" y="130629"/>
                  </a:cubicBezTo>
                  <a:cubicBezTo>
                    <a:pt x="371359" y="128452"/>
                    <a:pt x="368589" y="126737"/>
                    <a:pt x="367005" y="124097"/>
                  </a:cubicBezTo>
                  <a:cubicBezTo>
                    <a:pt x="365234" y="121145"/>
                    <a:pt x="367155" y="114727"/>
                    <a:pt x="363739" y="114300"/>
                  </a:cubicBezTo>
                  <a:cubicBezTo>
                    <a:pt x="355875" y="113317"/>
                    <a:pt x="348470" y="118554"/>
                    <a:pt x="340879" y="120831"/>
                  </a:cubicBezTo>
                  <a:cubicBezTo>
                    <a:pt x="317439" y="127863"/>
                    <a:pt x="346658" y="120203"/>
                    <a:pt x="318019" y="127363"/>
                  </a:cubicBezTo>
                  <a:cubicBezTo>
                    <a:pt x="310722" y="126320"/>
                    <a:pt x="283726" y="122644"/>
                    <a:pt x="275565" y="120831"/>
                  </a:cubicBezTo>
                  <a:cubicBezTo>
                    <a:pt x="272204" y="120084"/>
                    <a:pt x="269033" y="118654"/>
                    <a:pt x="265767" y="117566"/>
                  </a:cubicBezTo>
                  <a:cubicBezTo>
                    <a:pt x="235224" y="120111"/>
                    <a:pt x="204998" y="124536"/>
                    <a:pt x="174327" y="117566"/>
                  </a:cubicBezTo>
                  <a:cubicBezTo>
                    <a:pt x="166672" y="115826"/>
                    <a:pt x="154733" y="104503"/>
                    <a:pt x="154733" y="104503"/>
                  </a:cubicBezTo>
                  <a:cubicBezTo>
                    <a:pt x="144384" y="88978"/>
                    <a:pt x="149442" y="98427"/>
                    <a:pt x="141670" y="75111"/>
                  </a:cubicBezTo>
                  <a:cubicBezTo>
                    <a:pt x="140581" y="71845"/>
                    <a:pt x="140315" y="68178"/>
                    <a:pt x="138405" y="65314"/>
                  </a:cubicBezTo>
                  <a:cubicBezTo>
                    <a:pt x="136228" y="62048"/>
                    <a:pt x="133628" y="59028"/>
                    <a:pt x="131873" y="55517"/>
                  </a:cubicBezTo>
                  <a:cubicBezTo>
                    <a:pt x="130333" y="52438"/>
                    <a:pt x="130757" y="48408"/>
                    <a:pt x="128607" y="45720"/>
                  </a:cubicBezTo>
                  <a:cubicBezTo>
                    <a:pt x="126155" y="42655"/>
                    <a:pt x="122076" y="41366"/>
                    <a:pt x="118810" y="39189"/>
                  </a:cubicBezTo>
                  <a:cubicBezTo>
                    <a:pt x="135032" y="63520"/>
                    <a:pt x="114179" y="33631"/>
                    <a:pt x="135139" y="58783"/>
                  </a:cubicBezTo>
                  <a:cubicBezTo>
                    <a:pt x="137652" y="61798"/>
                    <a:pt x="139218" y="65515"/>
                    <a:pt x="141670" y="68580"/>
                  </a:cubicBezTo>
                  <a:cubicBezTo>
                    <a:pt x="143593" y="70984"/>
                    <a:pt x="152556" y="76744"/>
                    <a:pt x="154733" y="78377"/>
                  </a:cubicBezTo>
                  <a:close/>
                </a:path>
              </a:pathLst>
            </a:custGeom>
            <a:solidFill>
              <a:srgbClr val="8D0540"/>
            </a:solidFill>
            <a:ln w="6350" cap="flat" cmpd="sng" algn="ctr">
              <a:noFill/>
              <a:prstDash val="solid"/>
              <a:miter lim="800000"/>
            </a:ln>
            <a:effectLst>
              <a:innerShdw blurRad="63500" dist="50800" dir="16200000">
                <a:prstClr val="black">
                  <a:alpha val="50000"/>
                </a:prstClr>
              </a:innerShdw>
            </a:effectLst>
          </p:spPr>
          <p:txBody>
            <a:bodyPr rtlCol="0" anchor="ctr"/>
            <a:lstStyle/>
            <a:p>
              <a:pPr algn="ctr" defTabSz="685814">
                <a:defRPr/>
              </a:pPr>
              <a:endParaRPr lang="en-GB" sz="1200" kern="0">
                <a:solidFill>
                  <a:prstClr val="white"/>
                </a:solidFill>
                <a:latin typeface="Gill Sans MT" panose="020B0502020104020203" pitchFamily="34" charset="0"/>
              </a:endParaRPr>
            </a:p>
          </p:txBody>
        </p:sp>
        <p:sp>
          <p:nvSpPr>
            <p:cNvPr id="16" name="Freeform: Shape 15">
              <a:extLst>
                <a:ext uri="{FF2B5EF4-FFF2-40B4-BE49-F238E27FC236}">
                  <a16:creationId xmlns:a16="http://schemas.microsoft.com/office/drawing/2014/main" id="{8D195DED-C6D7-EAD5-ECC5-50FE6487B1A3}"/>
                </a:ext>
              </a:extLst>
            </p:cNvPr>
            <p:cNvSpPr/>
            <p:nvPr/>
          </p:nvSpPr>
          <p:spPr>
            <a:xfrm rot="1452495" flipH="1">
              <a:off x="8039603" y="783129"/>
              <a:ext cx="547208" cy="500642"/>
            </a:xfrm>
            <a:custGeom>
              <a:avLst/>
              <a:gdLst>
                <a:gd name="connsiteX0" fmla="*/ 16329 w 466997"/>
                <a:gd name="connsiteY0" fmla="*/ 133895 h 418012"/>
                <a:gd name="connsiteX1" fmla="*/ 16329 w 466997"/>
                <a:gd name="connsiteY1" fmla="*/ 133895 h 418012"/>
                <a:gd name="connsiteX2" fmla="*/ 94706 w 466997"/>
                <a:gd name="connsiteY2" fmla="*/ 137160 h 418012"/>
                <a:gd name="connsiteX3" fmla="*/ 101237 w 466997"/>
                <a:gd name="connsiteY3" fmla="*/ 143692 h 418012"/>
                <a:gd name="connsiteX4" fmla="*/ 120831 w 466997"/>
                <a:gd name="connsiteY4" fmla="*/ 140426 h 418012"/>
                <a:gd name="connsiteX5" fmla="*/ 130629 w 466997"/>
                <a:gd name="connsiteY5" fmla="*/ 107769 h 418012"/>
                <a:gd name="connsiteX6" fmla="*/ 137160 w 466997"/>
                <a:gd name="connsiteY6" fmla="*/ 88175 h 418012"/>
                <a:gd name="connsiteX7" fmla="*/ 143691 w 466997"/>
                <a:gd name="connsiteY7" fmla="*/ 81643 h 418012"/>
                <a:gd name="connsiteX8" fmla="*/ 163286 w 466997"/>
                <a:gd name="connsiteY8" fmla="*/ 75112 h 418012"/>
                <a:gd name="connsiteX9" fmla="*/ 209006 w 466997"/>
                <a:gd name="connsiteY9" fmla="*/ 78378 h 418012"/>
                <a:gd name="connsiteX10" fmla="*/ 228600 w 466997"/>
                <a:gd name="connsiteY10" fmla="*/ 91440 h 418012"/>
                <a:gd name="connsiteX11" fmla="*/ 238397 w 466997"/>
                <a:gd name="connsiteY11" fmla="*/ 94706 h 418012"/>
                <a:gd name="connsiteX12" fmla="*/ 248194 w 466997"/>
                <a:gd name="connsiteY12" fmla="*/ 6532 h 418012"/>
                <a:gd name="connsiteX13" fmla="*/ 254726 w 466997"/>
                <a:gd name="connsiteY13" fmla="*/ 0 h 418012"/>
                <a:gd name="connsiteX14" fmla="*/ 303711 w 466997"/>
                <a:gd name="connsiteY14" fmla="*/ 3266 h 418012"/>
                <a:gd name="connsiteX15" fmla="*/ 310243 w 466997"/>
                <a:gd name="connsiteY15" fmla="*/ 9798 h 418012"/>
                <a:gd name="connsiteX16" fmla="*/ 329837 w 466997"/>
                <a:gd name="connsiteY16" fmla="*/ 22860 h 418012"/>
                <a:gd name="connsiteX17" fmla="*/ 355963 w 466997"/>
                <a:gd name="connsiteY17" fmla="*/ 45720 h 418012"/>
                <a:gd name="connsiteX18" fmla="*/ 365760 w 466997"/>
                <a:gd name="connsiteY18" fmla="*/ 48986 h 418012"/>
                <a:gd name="connsiteX19" fmla="*/ 378823 w 466997"/>
                <a:gd name="connsiteY19" fmla="*/ 68580 h 418012"/>
                <a:gd name="connsiteX20" fmla="*/ 398417 w 466997"/>
                <a:gd name="connsiteY20" fmla="*/ 88175 h 418012"/>
                <a:gd name="connsiteX21" fmla="*/ 411480 w 466997"/>
                <a:gd name="connsiteY21" fmla="*/ 101238 h 418012"/>
                <a:gd name="connsiteX22" fmla="*/ 418011 w 466997"/>
                <a:gd name="connsiteY22" fmla="*/ 111035 h 418012"/>
                <a:gd name="connsiteX23" fmla="*/ 437606 w 466997"/>
                <a:gd name="connsiteY23" fmla="*/ 133895 h 418012"/>
                <a:gd name="connsiteX24" fmla="*/ 440871 w 466997"/>
                <a:gd name="connsiteY24" fmla="*/ 143692 h 418012"/>
                <a:gd name="connsiteX25" fmla="*/ 447403 w 466997"/>
                <a:gd name="connsiteY25" fmla="*/ 153489 h 418012"/>
                <a:gd name="connsiteX26" fmla="*/ 457200 w 466997"/>
                <a:gd name="connsiteY26" fmla="*/ 186146 h 418012"/>
                <a:gd name="connsiteX27" fmla="*/ 460466 w 466997"/>
                <a:gd name="connsiteY27" fmla="*/ 241663 h 418012"/>
                <a:gd name="connsiteX28" fmla="*/ 466997 w 466997"/>
                <a:gd name="connsiteY28" fmla="*/ 336369 h 418012"/>
                <a:gd name="connsiteX29" fmla="*/ 463731 w 466997"/>
                <a:gd name="connsiteY29" fmla="*/ 404949 h 418012"/>
                <a:gd name="connsiteX30" fmla="*/ 453934 w 466997"/>
                <a:gd name="connsiteY30" fmla="*/ 411480 h 418012"/>
                <a:gd name="connsiteX31" fmla="*/ 388620 w 466997"/>
                <a:gd name="connsiteY31" fmla="*/ 414746 h 418012"/>
                <a:gd name="connsiteX32" fmla="*/ 349431 w 466997"/>
                <a:gd name="connsiteY32" fmla="*/ 418012 h 418012"/>
                <a:gd name="connsiteX33" fmla="*/ 225334 w 466997"/>
                <a:gd name="connsiteY33" fmla="*/ 414746 h 418012"/>
                <a:gd name="connsiteX34" fmla="*/ 215537 w 466997"/>
                <a:gd name="connsiteY34" fmla="*/ 411480 h 418012"/>
                <a:gd name="connsiteX35" fmla="*/ 192677 w 466997"/>
                <a:gd name="connsiteY35" fmla="*/ 398418 h 418012"/>
                <a:gd name="connsiteX36" fmla="*/ 169817 w 466997"/>
                <a:gd name="connsiteY36" fmla="*/ 388620 h 418012"/>
                <a:gd name="connsiteX37" fmla="*/ 150223 w 466997"/>
                <a:gd name="connsiteY37" fmla="*/ 375558 h 418012"/>
                <a:gd name="connsiteX38" fmla="*/ 143691 w 466997"/>
                <a:gd name="connsiteY38" fmla="*/ 369026 h 418012"/>
                <a:gd name="connsiteX39" fmla="*/ 124097 w 466997"/>
                <a:gd name="connsiteY39" fmla="*/ 355963 h 418012"/>
                <a:gd name="connsiteX40" fmla="*/ 117566 w 466997"/>
                <a:gd name="connsiteY40" fmla="*/ 346166 h 418012"/>
                <a:gd name="connsiteX41" fmla="*/ 107769 w 466997"/>
                <a:gd name="connsiteY41" fmla="*/ 342900 h 418012"/>
                <a:gd name="connsiteX42" fmla="*/ 101237 w 466997"/>
                <a:gd name="connsiteY42" fmla="*/ 336369 h 418012"/>
                <a:gd name="connsiteX43" fmla="*/ 88174 w 466997"/>
                <a:gd name="connsiteY43" fmla="*/ 313509 h 418012"/>
                <a:gd name="connsiteX44" fmla="*/ 75111 w 466997"/>
                <a:gd name="connsiteY44" fmla="*/ 303712 h 418012"/>
                <a:gd name="connsiteX45" fmla="*/ 68580 w 466997"/>
                <a:gd name="connsiteY45" fmla="*/ 297180 h 418012"/>
                <a:gd name="connsiteX46" fmla="*/ 65314 w 466997"/>
                <a:gd name="connsiteY46" fmla="*/ 287383 h 418012"/>
                <a:gd name="connsiteX47" fmla="*/ 42454 w 466997"/>
                <a:gd name="connsiteY47" fmla="*/ 264523 h 418012"/>
                <a:gd name="connsiteX48" fmla="*/ 32657 w 466997"/>
                <a:gd name="connsiteY48" fmla="*/ 261258 h 418012"/>
                <a:gd name="connsiteX49" fmla="*/ 26126 w 466997"/>
                <a:gd name="connsiteY49" fmla="*/ 231866 h 418012"/>
                <a:gd name="connsiteX50" fmla="*/ 19594 w 466997"/>
                <a:gd name="connsiteY50" fmla="*/ 225335 h 418012"/>
                <a:gd name="connsiteX51" fmla="*/ 13063 w 466997"/>
                <a:gd name="connsiteY51" fmla="*/ 215538 h 418012"/>
                <a:gd name="connsiteX52" fmla="*/ 9797 w 466997"/>
                <a:gd name="connsiteY52" fmla="*/ 195943 h 418012"/>
                <a:gd name="connsiteX53" fmla="*/ 0 w 466997"/>
                <a:gd name="connsiteY53" fmla="*/ 166552 h 418012"/>
                <a:gd name="connsiteX54" fmla="*/ 16329 w 466997"/>
                <a:gd name="connsiteY54" fmla="*/ 133895 h 41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66997" h="418012">
                  <a:moveTo>
                    <a:pt x="16329" y="133895"/>
                  </a:moveTo>
                  <a:lnTo>
                    <a:pt x="16329" y="133895"/>
                  </a:lnTo>
                  <a:cubicBezTo>
                    <a:pt x="42455" y="134983"/>
                    <a:pt x="68730" y="134163"/>
                    <a:pt x="94706" y="137160"/>
                  </a:cubicBezTo>
                  <a:cubicBezTo>
                    <a:pt x="97765" y="137513"/>
                    <a:pt x="98182" y="143310"/>
                    <a:pt x="101237" y="143692"/>
                  </a:cubicBezTo>
                  <a:cubicBezTo>
                    <a:pt x="107807" y="144513"/>
                    <a:pt x="114300" y="141515"/>
                    <a:pt x="120831" y="140426"/>
                  </a:cubicBezTo>
                  <a:cubicBezTo>
                    <a:pt x="125768" y="120678"/>
                    <a:pt x="122675" y="131631"/>
                    <a:pt x="130629" y="107769"/>
                  </a:cubicBezTo>
                  <a:lnTo>
                    <a:pt x="137160" y="88175"/>
                  </a:lnTo>
                  <a:cubicBezTo>
                    <a:pt x="139337" y="85998"/>
                    <a:pt x="140937" y="83020"/>
                    <a:pt x="143691" y="81643"/>
                  </a:cubicBezTo>
                  <a:cubicBezTo>
                    <a:pt x="149849" y="78564"/>
                    <a:pt x="163286" y="75112"/>
                    <a:pt x="163286" y="75112"/>
                  </a:cubicBezTo>
                  <a:cubicBezTo>
                    <a:pt x="178526" y="76201"/>
                    <a:pt x="194183" y="74672"/>
                    <a:pt x="209006" y="78378"/>
                  </a:cubicBezTo>
                  <a:cubicBezTo>
                    <a:pt x="216621" y="80282"/>
                    <a:pt x="221153" y="88958"/>
                    <a:pt x="228600" y="91440"/>
                  </a:cubicBezTo>
                  <a:lnTo>
                    <a:pt x="238397" y="94706"/>
                  </a:lnTo>
                  <a:cubicBezTo>
                    <a:pt x="264956" y="68152"/>
                    <a:pt x="238028" y="98028"/>
                    <a:pt x="248194" y="6532"/>
                  </a:cubicBezTo>
                  <a:cubicBezTo>
                    <a:pt x="248534" y="3472"/>
                    <a:pt x="252549" y="2177"/>
                    <a:pt x="254726" y="0"/>
                  </a:cubicBezTo>
                  <a:cubicBezTo>
                    <a:pt x="271054" y="1089"/>
                    <a:pt x="287595" y="422"/>
                    <a:pt x="303711" y="3266"/>
                  </a:cubicBezTo>
                  <a:cubicBezTo>
                    <a:pt x="306743" y="3801"/>
                    <a:pt x="307780" y="7951"/>
                    <a:pt x="310243" y="9798"/>
                  </a:cubicBezTo>
                  <a:cubicBezTo>
                    <a:pt x="316523" y="14508"/>
                    <a:pt x="324287" y="17310"/>
                    <a:pt x="329837" y="22860"/>
                  </a:cubicBezTo>
                  <a:cubicBezTo>
                    <a:pt x="338351" y="31374"/>
                    <a:pt x="345161" y="40319"/>
                    <a:pt x="355963" y="45720"/>
                  </a:cubicBezTo>
                  <a:cubicBezTo>
                    <a:pt x="359042" y="47259"/>
                    <a:pt x="362494" y="47897"/>
                    <a:pt x="365760" y="48986"/>
                  </a:cubicBezTo>
                  <a:cubicBezTo>
                    <a:pt x="370114" y="55517"/>
                    <a:pt x="373272" y="63029"/>
                    <a:pt x="378823" y="68580"/>
                  </a:cubicBezTo>
                  <a:lnTo>
                    <a:pt x="398417" y="88175"/>
                  </a:lnTo>
                  <a:lnTo>
                    <a:pt x="411480" y="101238"/>
                  </a:lnTo>
                  <a:cubicBezTo>
                    <a:pt x="413657" y="104504"/>
                    <a:pt x="415457" y="108055"/>
                    <a:pt x="418011" y="111035"/>
                  </a:cubicBezTo>
                  <a:cubicBezTo>
                    <a:pt x="441773" y="138758"/>
                    <a:pt x="422607" y="111399"/>
                    <a:pt x="437606" y="133895"/>
                  </a:cubicBezTo>
                  <a:cubicBezTo>
                    <a:pt x="438694" y="137161"/>
                    <a:pt x="439332" y="140613"/>
                    <a:pt x="440871" y="143692"/>
                  </a:cubicBezTo>
                  <a:cubicBezTo>
                    <a:pt x="442626" y="147203"/>
                    <a:pt x="446162" y="149765"/>
                    <a:pt x="447403" y="153489"/>
                  </a:cubicBezTo>
                  <a:cubicBezTo>
                    <a:pt x="463673" y="202294"/>
                    <a:pt x="438736" y="149214"/>
                    <a:pt x="457200" y="186146"/>
                  </a:cubicBezTo>
                  <a:cubicBezTo>
                    <a:pt x="458289" y="204652"/>
                    <a:pt x="459605" y="223145"/>
                    <a:pt x="460466" y="241663"/>
                  </a:cubicBezTo>
                  <a:cubicBezTo>
                    <a:pt x="464690" y="332493"/>
                    <a:pt x="454673" y="299400"/>
                    <a:pt x="466997" y="336369"/>
                  </a:cubicBezTo>
                  <a:cubicBezTo>
                    <a:pt x="465908" y="359229"/>
                    <a:pt x="467652" y="382402"/>
                    <a:pt x="463731" y="404949"/>
                  </a:cubicBezTo>
                  <a:cubicBezTo>
                    <a:pt x="463059" y="408816"/>
                    <a:pt x="457826" y="410972"/>
                    <a:pt x="453934" y="411480"/>
                  </a:cubicBezTo>
                  <a:cubicBezTo>
                    <a:pt x="432319" y="414299"/>
                    <a:pt x="410376" y="413386"/>
                    <a:pt x="388620" y="414746"/>
                  </a:cubicBezTo>
                  <a:cubicBezTo>
                    <a:pt x="375537" y="415564"/>
                    <a:pt x="362494" y="416923"/>
                    <a:pt x="349431" y="418012"/>
                  </a:cubicBezTo>
                  <a:cubicBezTo>
                    <a:pt x="308065" y="416923"/>
                    <a:pt x="266665" y="416762"/>
                    <a:pt x="225334" y="414746"/>
                  </a:cubicBezTo>
                  <a:cubicBezTo>
                    <a:pt x="221896" y="414578"/>
                    <a:pt x="218701" y="412836"/>
                    <a:pt x="215537" y="411480"/>
                  </a:cubicBezTo>
                  <a:cubicBezTo>
                    <a:pt x="195801" y="403022"/>
                    <a:pt x="209074" y="407788"/>
                    <a:pt x="192677" y="398418"/>
                  </a:cubicBezTo>
                  <a:cubicBezTo>
                    <a:pt x="181376" y="391960"/>
                    <a:pt x="180810" y="392285"/>
                    <a:pt x="169817" y="388620"/>
                  </a:cubicBezTo>
                  <a:cubicBezTo>
                    <a:pt x="144903" y="363706"/>
                    <a:pt x="173855" y="389736"/>
                    <a:pt x="150223" y="375558"/>
                  </a:cubicBezTo>
                  <a:cubicBezTo>
                    <a:pt x="147583" y="373974"/>
                    <a:pt x="146154" y="370874"/>
                    <a:pt x="143691" y="369026"/>
                  </a:cubicBezTo>
                  <a:cubicBezTo>
                    <a:pt x="137411" y="364316"/>
                    <a:pt x="124097" y="355963"/>
                    <a:pt x="124097" y="355963"/>
                  </a:cubicBezTo>
                  <a:cubicBezTo>
                    <a:pt x="121920" y="352697"/>
                    <a:pt x="120631" y="348618"/>
                    <a:pt x="117566" y="346166"/>
                  </a:cubicBezTo>
                  <a:cubicBezTo>
                    <a:pt x="114878" y="344016"/>
                    <a:pt x="110721" y="344671"/>
                    <a:pt x="107769" y="342900"/>
                  </a:cubicBezTo>
                  <a:cubicBezTo>
                    <a:pt x="105129" y="341316"/>
                    <a:pt x="103414" y="338546"/>
                    <a:pt x="101237" y="336369"/>
                  </a:cubicBezTo>
                  <a:cubicBezTo>
                    <a:pt x="98674" y="331243"/>
                    <a:pt x="92792" y="318127"/>
                    <a:pt x="88174" y="313509"/>
                  </a:cubicBezTo>
                  <a:cubicBezTo>
                    <a:pt x="84325" y="309660"/>
                    <a:pt x="79292" y="307197"/>
                    <a:pt x="75111" y="303712"/>
                  </a:cubicBezTo>
                  <a:cubicBezTo>
                    <a:pt x="72746" y="301741"/>
                    <a:pt x="70757" y="299357"/>
                    <a:pt x="68580" y="297180"/>
                  </a:cubicBezTo>
                  <a:cubicBezTo>
                    <a:pt x="67491" y="293914"/>
                    <a:pt x="66853" y="290462"/>
                    <a:pt x="65314" y="287383"/>
                  </a:cubicBezTo>
                  <a:cubicBezTo>
                    <a:pt x="60504" y="277762"/>
                    <a:pt x="52075" y="269333"/>
                    <a:pt x="42454" y="264523"/>
                  </a:cubicBezTo>
                  <a:cubicBezTo>
                    <a:pt x="39375" y="262984"/>
                    <a:pt x="35923" y="262346"/>
                    <a:pt x="32657" y="261258"/>
                  </a:cubicBezTo>
                  <a:cubicBezTo>
                    <a:pt x="32315" y="259546"/>
                    <a:pt x="27661" y="234937"/>
                    <a:pt x="26126" y="231866"/>
                  </a:cubicBezTo>
                  <a:cubicBezTo>
                    <a:pt x="24749" y="229112"/>
                    <a:pt x="21517" y="227739"/>
                    <a:pt x="19594" y="225335"/>
                  </a:cubicBezTo>
                  <a:cubicBezTo>
                    <a:pt x="17142" y="222270"/>
                    <a:pt x="15240" y="218804"/>
                    <a:pt x="13063" y="215538"/>
                  </a:cubicBezTo>
                  <a:cubicBezTo>
                    <a:pt x="11974" y="209006"/>
                    <a:pt x="11503" y="202341"/>
                    <a:pt x="9797" y="195943"/>
                  </a:cubicBezTo>
                  <a:cubicBezTo>
                    <a:pt x="7136" y="185965"/>
                    <a:pt x="0" y="166552"/>
                    <a:pt x="0" y="166552"/>
                  </a:cubicBezTo>
                  <a:cubicBezTo>
                    <a:pt x="3374" y="132812"/>
                    <a:pt x="13607" y="139338"/>
                    <a:pt x="16329" y="133895"/>
                  </a:cubicBezTo>
                  <a:close/>
                </a:path>
              </a:pathLst>
            </a:custGeom>
            <a:solidFill>
              <a:srgbClr val="FFE0CC"/>
            </a:solidFill>
            <a:ln w="6350" cap="flat" cmpd="sng" algn="ctr">
              <a:noFill/>
              <a:prstDash val="solid"/>
              <a:miter lim="800000"/>
            </a:ln>
            <a:effectLst>
              <a:outerShdw blurRad="50800" dist="38100" dir="13500000" algn="br" rotWithShape="0">
                <a:prstClr val="black">
                  <a:alpha val="40000"/>
                </a:prstClr>
              </a:outerShdw>
            </a:effectLst>
          </p:spPr>
          <p:txBody>
            <a:bodyPr rtlCol="0" anchor="ctr"/>
            <a:lstStyle/>
            <a:p>
              <a:pPr algn="ctr" defTabSz="685814">
                <a:defRPr/>
              </a:pPr>
              <a:endParaRPr lang="en-GB" sz="1200" kern="0">
                <a:solidFill>
                  <a:prstClr val="white"/>
                </a:solidFill>
                <a:latin typeface="Gill Sans MT" panose="020B0502020104020203" pitchFamily="34" charset="0"/>
              </a:endParaRPr>
            </a:p>
          </p:txBody>
        </p:sp>
        <p:sp>
          <p:nvSpPr>
            <p:cNvPr id="17" name="Freeform: Shape 16">
              <a:extLst>
                <a:ext uri="{FF2B5EF4-FFF2-40B4-BE49-F238E27FC236}">
                  <a16:creationId xmlns:a16="http://schemas.microsoft.com/office/drawing/2014/main" id="{5B021E4E-7EEF-4021-1BAC-BC277F73E7C2}"/>
                </a:ext>
              </a:extLst>
            </p:cNvPr>
            <p:cNvSpPr/>
            <p:nvPr/>
          </p:nvSpPr>
          <p:spPr>
            <a:xfrm>
              <a:off x="7106757" y="776004"/>
              <a:ext cx="374477" cy="574722"/>
            </a:xfrm>
            <a:custGeom>
              <a:avLst/>
              <a:gdLst>
                <a:gd name="connsiteX0" fmla="*/ 0 w 1529861"/>
                <a:gd name="connsiteY0" fmla="*/ 173663 h 1556254"/>
                <a:gd name="connsiteX1" fmla="*/ 0 w 1529861"/>
                <a:gd name="connsiteY1" fmla="*/ 173663 h 1556254"/>
                <a:gd name="connsiteX2" fmla="*/ 8792 w 1529861"/>
                <a:gd name="connsiteY2" fmla="*/ 191248 h 1556254"/>
                <a:gd name="connsiteX3" fmla="*/ 10990 w 1529861"/>
                <a:gd name="connsiteY3" fmla="*/ 197842 h 1556254"/>
                <a:gd name="connsiteX4" fmla="*/ 24179 w 1529861"/>
                <a:gd name="connsiteY4" fmla="*/ 204436 h 1556254"/>
                <a:gd name="connsiteX5" fmla="*/ 41763 w 1529861"/>
                <a:gd name="connsiteY5" fmla="*/ 219823 h 1556254"/>
                <a:gd name="connsiteX6" fmla="*/ 59348 w 1529861"/>
                <a:gd name="connsiteY6" fmla="*/ 224219 h 1556254"/>
                <a:gd name="connsiteX7" fmla="*/ 92319 w 1529861"/>
                <a:gd name="connsiteY7" fmla="*/ 219823 h 1556254"/>
                <a:gd name="connsiteX8" fmla="*/ 107706 w 1529861"/>
                <a:gd name="connsiteY8" fmla="*/ 206634 h 1556254"/>
                <a:gd name="connsiteX9" fmla="*/ 112102 w 1529861"/>
                <a:gd name="connsiteY9" fmla="*/ 200040 h 1556254"/>
                <a:gd name="connsiteX10" fmla="*/ 118696 w 1529861"/>
                <a:gd name="connsiteY10" fmla="*/ 197842 h 1556254"/>
                <a:gd name="connsiteX11" fmla="*/ 131885 w 1529861"/>
                <a:gd name="connsiteY11" fmla="*/ 191248 h 1556254"/>
                <a:gd name="connsiteX12" fmla="*/ 138479 w 1529861"/>
                <a:gd name="connsiteY12" fmla="*/ 186852 h 1556254"/>
                <a:gd name="connsiteX13" fmla="*/ 145073 w 1529861"/>
                <a:gd name="connsiteY13" fmla="*/ 184654 h 1556254"/>
                <a:gd name="connsiteX14" fmla="*/ 153865 w 1529861"/>
                <a:gd name="connsiteY14" fmla="*/ 175861 h 1556254"/>
                <a:gd name="connsiteX15" fmla="*/ 162658 w 1529861"/>
                <a:gd name="connsiteY15" fmla="*/ 173663 h 1556254"/>
                <a:gd name="connsiteX16" fmla="*/ 175846 w 1529861"/>
                <a:gd name="connsiteY16" fmla="*/ 169267 h 1556254"/>
                <a:gd name="connsiteX17" fmla="*/ 180242 w 1529861"/>
                <a:gd name="connsiteY17" fmla="*/ 162673 h 1556254"/>
                <a:gd name="connsiteX18" fmla="*/ 186836 w 1529861"/>
                <a:gd name="connsiteY18" fmla="*/ 160475 h 1556254"/>
                <a:gd name="connsiteX19" fmla="*/ 195629 w 1529861"/>
                <a:gd name="connsiteY19" fmla="*/ 151683 h 1556254"/>
                <a:gd name="connsiteX20" fmla="*/ 200025 w 1529861"/>
                <a:gd name="connsiteY20" fmla="*/ 147286 h 1556254"/>
                <a:gd name="connsiteX21" fmla="*/ 208817 w 1529861"/>
                <a:gd name="connsiteY21" fmla="*/ 140692 h 1556254"/>
                <a:gd name="connsiteX22" fmla="*/ 217610 w 1529861"/>
                <a:gd name="connsiteY22" fmla="*/ 129702 h 1556254"/>
                <a:gd name="connsiteX23" fmla="*/ 228600 w 1529861"/>
                <a:gd name="connsiteY23" fmla="*/ 127504 h 1556254"/>
                <a:gd name="connsiteX24" fmla="*/ 235194 w 1529861"/>
                <a:gd name="connsiteY24" fmla="*/ 125306 h 1556254"/>
                <a:gd name="connsiteX25" fmla="*/ 248383 w 1529861"/>
                <a:gd name="connsiteY25" fmla="*/ 116513 h 1556254"/>
                <a:gd name="connsiteX26" fmla="*/ 254977 w 1529861"/>
                <a:gd name="connsiteY26" fmla="*/ 114315 h 1556254"/>
                <a:gd name="connsiteX27" fmla="*/ 268165 w 1529861"/>
                <a:gd name="connsiteY27" fmla="*/ 107721 h 1556254"/>
                <a:gd name="connsiteX28" fmla="*/ 283552 w 1529861"/>
                <a:gd name="connsiteY28" fmla="*/ 105523 h 1556254"/>
                <a:gd name="connsiteX29" fmla="*/ 305533 w 1529861"/>
                <a:gd name="connsiteY29" fmla="*/ 98929 h 1556254"/>
                <a:gd name="connsiteX30" fmla="*/ 345098 w 1529861"/>
                <a:gd name="connsiteY30" fmla="*/ 92334 h 1556254"/>
                <a:gd name="connsiteX31" fmla="*/ 369277 w 1529861"/>
                <a:gd name="connsiteY31" fmla="*/ 85740 h 1556254"/>
                <a:gd name="connsiteX32" fmla="*/ 446210 w 1529861"/>
                <a:gd name="connsiteY32" fmla="*/ 83542 h 1556254"/>
                <a:gd name="connsiteX33" fmla="*/ 465992 w 1529861"/>
                <a:gd name="connsiteY33" fmla="*/ 74750 h 1556254"/>
                <a:gd name="connsiteX34" fmla="*/ 481379 w 1529861"/>
                <a:gd name="connsiteY34" fmla="*/ 70354 h 1556254"/>
                <a:gd name="connsiteX35" fmla="*/ 494567 w 1529861"/>
                <a:gd name="connsiteY35" fmla="*/ 63759 h 1556254"/>
                <a:gd name="connsiteX36" fmla="*/ 534133 w 1529861"/>
                <a:gd name="connsiteY36" fmla="*/ 61561 h 1556254"/>
                <a:gd name="connsiteX37" fmla="*/ 600075 w 1529861"/>
                <a:gd name="connsiteY37" fmla="*/ 57165 h 1556254"/>
                <a:gd name="connsiteX38" fmla="*/ 606669 w 1529861"/>
                <a:gd name="connsiteY38" fmla="*/ 61561 h 1556254"/>
                <a:gd name="connsiteX39" fmla="*/ 639640 w 1529861"/>
                <a:gd name="connsiteY39" fmla="*/ 68156 h 1556254"/>
                <a:gd name="connsiteX40" fmla="*/ 652829 w 1529861"/>
                <a:gd name="connsiteY40" fmla="*/ 72552 h 1556254"/>
                <a:gd name="connsiteX41" fmla="*/ 659423 w 1529861"/>
                <a:gd name="connsiteY41" fmla="*/ 74750 h 1556254"/>
                <a:gd name="connsiteX42" fmla="*/ 679206 w 1529861"/>
                <a:gd name="connsiteY42" fmla="*/ 76948 h 1556254"/>
                <a:gd name="connsiteX43" fmla="*/ 694592 w 1529861"/>
                <a:gd name="connsiteY43" fmla="*/ 81344 h 1556254"/>
                <a:gd name="connsiteX44" fmla="*/ 698988 w 1529861"/>
                <a:gd name="connsiteY44" fmla="*/ 87938 h 1556254"/>
                <a:gd name="connsiteX45" fmla="*/ 703385 w 1529861"/>
                <a:gd name="connsiteY45" fmla="*/ 92334 h 1556254"/>
                <a:gd name="connsiteX46" fmla="*/ 707781 w 1529861"/>
                <a:gd name="connsiteY46" fmla="*/ 105523 h 1556254"/>
                <a:gd name="connsiteX47" fmla="*/ 709979 w 1529861"/>
                <a:gd name="connsiteY47" fmla="*/ 167069 h 1556254"/>
                <a:gd name="connsiteX48" fmla="*/ 712177 w 1529861"/>
                <a:gd name="connsiteY48" fmla="*/ 175861 h 1556254"/>
                <a:gd name="connsiteX49" fmla="*/ 716573 w 1529861"/>
                <a:gd name="connsiteY49" fmla="*/ 180258 h 1556254"/>
                <a:gd name="connsiteX50" fmla="*/ 720969 w 1529861"/>
                <a:gd name="connsiteY50" fmla="*/ 195644 h 1556254"/>
                <a:gd name="connsiteX51" fmla="*/ 729761 w 1529861"/>
                <a:gd name="connsiteY51" fmla="*/ 211031 h 1556254"/>
                <a:gd name="connsiteX52" fmla="*/ 731960 w 1529861"/>
                <a:gd name="connsiteY52" fmla="*/ 219823 h 1556254"/>
                <a:gd name="connsiteX53" fmla="*/ 734158 w 1529861"/>
                <a:gd name="connsiteY53" fmla="*/ 230813 h 1556254"/>
                <a:gd name="connsiteX54" fmla="*/ 736356 w 1529861"/>
                <a:gd name="connsiteY54" fmla="*/ 237408 h 1556254"/>
                <a:gd name="connsiteX55" fmla="*/ 738554 w 1529861"/>
                <a:gd name="connsiteY55" fmla="*/ 252794 h 1556254"/>
                <a:gd name="connsiteX56" fmla="*/ 740752 w 1529861"/>
                <a:gd name="connsiteY56" fmla="*/ 270379 h 1556254"/>
                <a:gd name="connsiteX57" fmla="*/ 742950 w 1529861"/>
                <a:gd name="connsiteY57" fmla="*/ 276973 h 1556254"/>
                <a:gd name="connsiteX58" fmla="*/ 674810 w 1529861"/>
                <a:gd name="connsiteY58" fmla="*/ 274775 h 1556254"/>
                <a:gd name="connsiteX59" fmla="*/ 652829 w 1529861"/>
                <a:gd name="connsiteY59" fmla="*/ 1195769 h 1556254"/>
                <a:gd name="connsiteX60" fmla="*/ 705583 w 1529861"/>
                <a:gd name="connsiteY60" fmla="*/ 1202363 h 1556254"/>
                <a:gd name="connsiteX61" fmla="*/ 698988 w 1529861"/>
                <a:gd name="connsiteY61" fmla="*/ 1358427 h 1556254"/>
                <a:gd name="connsiteX62" fmla="*/ 698988 w 1529861"/>
                <a:gd name="connsiteY62" fmla="*/ 1358427 h 1556254"/>
                <a:gd name="connsiteX63" fmla="*/ 685800 w 1529861"/>
                <a:gd name="connsiteY63" fmla="*/ 1373813 h 1556254"/>
                <a:gd name="connsiteX64" fmla="*/ 683602 w 1529861"/>
                <a:gd name="connsiteY64" fmla="*/ 1380408 h 1556254"/>
                <a:gd name="connsiteX65" fmla="*/ 674810 w 1529861"/>
                <a:gd name="connsiteY65" fmla="*/ 1393596 h 1556254"/>
                <a:gd name="connsiteX66" fmla="*/ 677008 w 1529861"/>
                <a:gd name="connsiteY66" fmla="*/ 1507896 h 1556254"/>
                <a:gd name="connsiteX67" fmla="*/ 681404 w 1529861"/>
                <a:gd name="connsiteY67" fmla="*/ 1514490 h 1556254"/>
                <a:gd name="connsiteX68" fmla="*/ 683602 w 1529861"/>
                <a:gd name="connsiteY68" fmla="*/ 1521084 h 1556254"/>
                <a:gd name="connsiteX69" fmla="*/ 687998 w 1529861"/>
                <a:gd name="connsiteY69" fmla="*/ 1525481 h 1556254"/>
                <a:gd name="connsiteX70" fmla="*/ 703385 w 1529861"/>
                <a:gd name="connsiteY70" fmla="*/ 1545263 h 1556254"/>
                <a:gd name="connsiteX71" fmla="*/ 716573 w 1529861"/>
                <a:gd name="connsiteY71" fmla="*/ 1551858 h 1556254"/>
                <a:gd name="connsiteX72" fmla="*/ 723167 w 1529861"/>
                <a:gd name="connsiteY72" fmla="*/ 1556254 h 1556254"/>
                <a:gd name="connsiteX73" fmla="*/ 775921 w 1529861"/>
                <a:gd name="connsiteY73" fmla="*/ 1554056 h 1556254"/>
                <a:gd name="connsiteX74" fmla="*/ 786911 w 1529861"/>
                <a:gd name="connsiteY74" fmla="*/ 1543065 h 1556254"/>
                <a:gd name="connsiteX75" fmla="*/ 791308 w 1529861"/>
                <a:gd name="connsiteY75" fmla="*/ 1527679 h 1556254"/>
                <a:gd name="connsiteX76" fmla="*/ 793506 w 1529861"/>
                <a:gd name="connsiteY76" fmla="*/ 1521084 h 1556254"/>
                <a:gd name="connsiteX77" fmla="*/ 795704 w 1529861"/>
                <a:gd name="connsiteY77" fmla="*/ 1507896 h 1556254"/>
                <a:gd name="connsiteX78" fmla="*/ 793506 w 1529861"/>
                <a:gd name="connsiteY78" fmla="*/ 1380408 h 1556254"/>
                <a:gd name="connsiteX79" fmla="*/ 791308 w 1529861"/>
                <a:gd name="connsiteY79" fmla="*/ 1373813 h 1556254"/>
                <a:gd name="connsiteX80" fmla="*/ 784713 w 1529861"/>
                <a:gd name="connsiteY80" fmla="*/ 1371615 h 1556254"/>
                <a:gd name="connsiteX81" fmla="*/ 780317 w 1529861"/>
                <a:gd name="connsiteY81" fmla="*/ 1369417 h 1556254"/>
                <a:gd name="connsiteX82" fmla="*/ 784713 w 1529861"/>
                <a:gd name="connsiteY82" fmla="*/ 1211156 h 1556254"/>
                <a:gd name="connsiteX83" fmla="*/ 833071 w 1529861"/>
                <a:gd name="connsiteY83" fmla="*/ 1211156 h 1556254"/>
                <a:gd name="connsiteX84" fmla="*/ 861646 w 1529861"/>
                <a:gd name="connsiteY84" fmla="*/ 279171 h 1556254"/>
                <a:gd name="connsiteX85" fmla="*/ 804496 w 1529861"/>
                <a:gd name="connsiteY85" fmla="*/ 276973 h 1556254"/>
                <a:gd name="connsiteX86" fmla="*/ 804496 w 1529861"/>
                <a:gd name="connsiteY86" fmla="*/ 276973 h 1556254"/>
                <a:gd name="connsiteX87" fmla="*/ 806694 w 1529861"/>
                <a:gd name="connsiteY87" fmla="*/ 235209 h 1556254"/>
                <a:gd name="connsiteX88" fmla="*/ 808892 w 1529861"/>
                <a:gd name="connsiteY88" fmla="*/ 228615 h 1556254"/>
                <a:gd name="connsiteX89" fmla="*/ 813288 w 1529861"/>
                <a:gd name="connsiteY89" fmla="*/ 222021 h 1556254"/>
                <a:gd name="connsiteX90" fmla="*/ 815486 w 1529861"/>
                <a:gd name="connsiteY90" fmla="*/ 206634 h 1556254"/>
                <a:gd name="connsiteX91" fmla="*/ 819883 w 1529861"/>
                <a:gd name="connsiteY91" fmla="*/ 202238 h 1556254"/>
                <a:gd name="connsiteX92" fmla="*/ 824279 w 1529861"/>
                <a:gd name="connsiteY92" fmla="*/ 195644 h 1556254"/>
                <a:gd name="connsiteX93" fmla="*/ 828675 w 1529861"/>
                <a:gd name="connsiteY93" fmla="*/ 182456 h 1556254"/>
                <a:gd name="connsiteX94" fmla="*/ 830873 w 1529861"/>
                <a:gd name="connsiteY94" fmla="*/ 175861 h 1556254"/>
                <a:gd name="connsiteX95" fmla="*/ 844061 w 1529861"/>
                <a:gd name="connsiteY95" fmla="*/ 156079 h 1556254"/>
                <a:gd name="connsiteX96" fmla="*/ 848458 w 1529861"/>
                <a:gd name="connsiteY96" fmla="*/ 149484 h 1556254"/>
                <a:gd name="connsiteX97" fmla="*/ 850656 w 1529861"/>
                <a:gd name="connsiteY97" fmla="*/ 142890 h 1556254"/>
                <a:gd name="connsiteX98" fmla="*/ 863844 w 1529861"/>
                <a:gd name="connsiteY98" fmla="*/ 134098 h 1556254"/>
                <a:gd name="connsiteX99" fmla="*/ 872636 w 1529861"/>
                <a:gd name="connsiteY99" fmla="*/ 120909 h 1556254"/>
                <a:gd name="connsiteX100" fmla="*/ 879231 w 1529861"/>
                <a:gd name="connsiteY100" fmla="*/ 107721 h 1556254"/>
                <a:gd name="connsiteX101" fmla="*/ 885825 w 1529861"/>
                <a:gd name="connsiteY101" fmla="*/ 103325 h 1556254"/>
                <a:gd name="connsiteX102" fmla="*/ 899013 w 1529861"/>
                <a:gd name="connsiteY102" fmla="*/ 85740 h 1556254"/>
                <a:gd name="connsiteX103" fmla="*/ 910004 w 1529861"/>
                <a:gd name="connsiteY103" fmla="*/ 76948 h 1556254"/>
                <a:gd name="connsiteX104" fmla="*/ 916598 w 1529861"/>
                <a:gd name="connsiteY104" fmla="*/ 74750 h 1556254"/>
                <a:gd name="connsiteX105" fmla="*/ 936381 w 1529861"/>
                <a:gd name="connsiteY105" fmla="*/ 63759 h 1556254"/>
                <a:gd name="connsiteX106" fmla="*/ 947371 w 1529861"/>
                <a:gd name="connsiteY106" fmla="*/ 61561 h 1556254"/>
                <a:gd name="connsiteX107" fmla="*/ 1011115 w 1529861"/>
                <a:gd name="connsiteY107" fmla="*/ 63759 h 1556254"/>
                <a:gd name="connsiteX108" fmla="*/ 1017710 w 1529861"/>
                <a:gd name="connsiteY108" fmla="*/ 70354 h 1556254"/>
                <a:gd name="connsiteX109" fmla="*/ 1024304 w 1529861"/>
                <a:gd name="connsiteY109" fmla="*/ 72552 h 1556254"/>
                <a:gd name="connsiteX110" fmla="*/ 1028700 w 1529861"/>
                <a:gd name="connsiteY110" fmla="*/ 79146 h 1556254"/>
                <a:gd name="connsiteX111" fmla="*/ 1046285 w 1529861"/>
                <a:gd name="connsiteY111" fmla="*/ 83542 h 1556254"/>
                <a:gd name="connsiteX112" fmla="*/ 1066067 w 1529861"/>
                <a:gd name="connsiteY112" fmla="*/ 87938 h 1556254"/>
                <a:gd name="connsiteX113" fmla="*/ 1123217 w 1529861"/>
                <a:gd name="connsiteY113" fmla="*/ 94533 h 1556254"/>
                <a:gd name="connsiteX114" fmla="*/ 1134208 w 1529861"/>
                <a:gd name="connsiteY114" fmla="*/ 105523 h 1556254"/>
                <a:gd name="connsiteX115" fmla="*/ 1169377 w 1529861"/>
                <a:gd name="connsiteY115" fmla="*/ 109919 h 1556254"/>
                <a:gd name="connsiteX116" fmla="*/ 1208942 w 1529861"/>
                <a:gd name="connsiteY116" fmla="*/ 123108 h 1556254"/>
                <a:gd name="connsiteX117" fmla="*/ 1235319 w 1529861"/>
                <a:gd name="connsiteY117" fmla="*/ 127504 h 1556254"/>
                <a:gd name="connsiteX118" fmla="*/ 1248508 w 1529861"/>
                <a:gd name="connsiteY118" fmla="*/ 136296 h 1556254"/>
                <a:gd name="connsiteX119" fmla="*/ 1270488 w 1529861"/>
                <a:gd name="connsiteY119" fmla="*/ 142890 h 1556254"/>
                <a:gd name="connsiteX120" fmla="*/ 1283677 w 1529861"/>
                <a:gd name="connsiteY120" fmla="*/ 145088 h 1556254"/>
                <a:gd name="connsiteX121" fmla="*/ 1290271 w 1529861"/>
                <a:gd name="connsiteY121" fmla="*/ 147286 h 1556254"/>
                <a:gd name="connsiteX122" fmla="*/ 1305658 w 1529861"/>
                <a:gd name="connsiteY122" fmla="*/ 153881 h 1556254"/>
                <a:gd name="connsiteX123" fmla="*/ 1338629 w 1529861"/>
                <a:gd name="connsiteY123" fmla="*/ 160475 h 1556254"/>
                <a:gd name="connsiteX124" fmla="*/ 1386986 w 1529861"/>
                <a:gd name="connsiteY124" fmla="*/ 164871 h 1556254"/>
                <a:gd name="connsiteX125" fmla="*/ 1393581 w 1529861"/>
                <a:gd name="connsiteY125" fmla="*/ 167069 h 1556254"/>
                <a:gd name="connsiteX126" fmla="*/ 1406769 w 1529861"/>
                <a:gd name="connsiteY126" fmla="*/ 175861 h 1556254"/>
                <a:gd name="connsiteX127" fmla="*/ 1413363 w 1529861"/>
                <a:gd name="connsiteY127" fmla="*/ 182456 h 1556254"/>
                <a:gd name="connsiteX128" fmla="*/ 1422156 w 1529861"/>
                <a:gd name="connsiteY128" fmla="*/ 186852 h 1556254"/>
                <a:gd name="connsiteX129" fmla="*/ 1450731 w 1529861"/>
                <a:gd name="connsiteY129" fmla="*/ 202238 h 1556254"/>
                <a:gd name="connsiteX130" fmla="*/ 1457325 w 1529861"/>
                <a:gd name="connsiteY130" fmla="*/ 206634 h 1556254"/>
                <a:gd name="connsiteX131" fmla="*/ 1477108 w 1529861"/>
                <a:gd name="connsiteY131" fmla="*/ 213229 h 1556254"/>
                <a:gd name="connsiteX132" fmla="*/ 1494692 w 1529861"/>
                <a:gd name="connsiteY132" fmla="*/ 226417 h 1556254"/>
                <a:gd name="connsiteX133" fmla="*/ 1507881 w 1529861"/>
                <a:gd name="connsiteY133" fmla="*/ 228615 h 1556254"/>
                <a:gd name="connsiteX134" fmla="*/ 1516673 w 1529861"/>
                <a:gd name="connsiteY134" fmla="*/ 230813 h 1556254"/>
                <a:gd name="connsiteX135" fmla="*/ 1529861 w 1529861"/>
                <a:gd name="connsiteY135" fmla="*/ 228615 h 1556254"/>
                <a:gd name="connsiteX136" fmla="*/ 1518871 w 1529861"/>
                <a:gd name="connsiteY136" fmla="*/ 217625 h 1556254"/>
                <a:gd name="connsiteX137" fmla="*/ 1516673 w 1529861"/>
                <a:gd name="connsiteY137" fmla="*/ 211031 h 1556254"/>
                <a:gd name="connsiteX138" fmla="*/ 1512277 w 1529861"/>
                <a:gd name="connsiteY138" fmla="*/ 206634 h 1556254"/>
                <a:gd name="connsiteX139" fmla="*/ 1499088 w 1529861"/>
                <a:gd name="connsiteY139" fmla="*/ 193446 h 1556254"/>
                <a:gd name="connsiteX140" fmla="*/ 1490296 w 1529861"/>
                <a:gd name="connsiteY140" fmla="*/ 184654 h 1556254"/>
                <a:gd name="connsiteX141" fmla="*/ 1483702 w 1529861"/>
                <a:gd name="connsiteY141" fmla="*/ 178059 h 1556254"/>
                <a:gd name="connsiteX142" fmla="*/ 1479306 w 1529861"/>
                <a:gd name="connsiteY142" fmla="*/ 171465 h 1556254"/>
                <a:gd name="connsiteX143" fmla="*/ 1472711 w 1529861"/>
                <a:gd name="connsiteY143" fmla="*/ 169267 h 1556254"/>
                <a:gd name="connsiteX144" fmla="*/ 1450731 w 1529861"/>
                <a:gd name="connsiteY144" fmla="*/ 158277 h 1556254"/>
                <a:gd name="connsiteX145" fmla="*/ 1444136 w 1529861"/>
                <a:gd name="connsiteY145" fmla="*/ 153881 h 1556254"/>
                <a:gd name="connsiteX146" fmla="*/ 1433146 w 1529861"/>
                <a:gd name="connsiteY146" fmla="*/ 149484 h 1556254"/>
                <a:gd name="connsiteX147" fmla="*/ 1426552 w 1529861"/>
                <a:gd name="connsiteY147" fmla="*/ 145088 h 1556254"/>
                <a:gd name="connsiteX148" fmla="*/ 1417760 w 1529861"/>
                <a:gd name="connsiteY148" fmla="*/ 142890 h 1556254"/>
                <a:gd name="connsiteX149" fmla="*/ 1404571 w 1529861"/>
                <a:gd name="connsiteY149" fmla="*/ 138494 h 1556254"/>
                <a:gd name="connsiteX150" fmla="*/ 1391383 w 1529861"/>
                <a:gd name="connsiteY150" fmla="*/ 127504 h 1556254"/>
                <a:gd name="connsiteX151" fmla="*/ 1384788 w 1529861"/>
                <a:gd name="connsiteY151" fmla="*/ 120909 h 1556254"/>
                <a:gd name="connsiteX152" fmla="*/ 1378194 w 1529861"/>
                <a:gd name="connsiteY152" fmla="*/ 118711 h 1556254"/>
                <a:gd name="connsiteX153" fmla="*/ 1371600 w 1529861"/>
                <a:gd name="connsiteY153" fmla="*/ 114315 h 1556254"/>
                <a:gd name="connsiteX154" fmla="*/ 1365006 w 1529861"/>
                <a:gd name="connsiteY154" fmla="*/ 112117 h 1556254"/>
                <a:gd name="connsiteX155" fmla="*/ 1334233 w 1529861"/>
                <a:gd name="connsiteY155" fmla="*/ 105523 h 1556254"/>
                <a:gd name="connsiteX156" fmla="*/ 1327638 w 1529861"/>
                <a:gd name="connsiteY156" fmla="*/ 103325 h 1556254"/>
                <a:gd name="connsiteX157" fmla="*/ 1318846 w 1529861"/>
                <a:gd name="connsiteY157" fmla="*/ 101127 h 1556254"/>
                <a:gd name="connsiteX158" fmla="*/ 1310054 w 1529861"/>
                <a:gd name="connsiteY158" fmla="*/ 96731 h 1556254"/>
                <a:gd name="connsiteX159" fmla="*/ 1303460 w 1529861"/>
                <a:gd name="connsiteY159" fmla="*/ 94533 h 1556254"/>
                <a:gd name="connsiteX160" fmla="*/ 1285875 w 1529861"/>
                <a:gd name="connsiteY160" fmla="*/ 87938 h 1556254"/>
                <a:gd name="connsiteX161" fmla="*/ 1272686 w 1529861"/>
                <a:gd name="connsiteY161" fmla="*/ 79146 h 1556254"/>
                <a:gd name="connsiteX162" fmla="*/ 1259498 w 1529861"/>
                <a:gd name="connsiteY162" fmla="*/ 74750 h 1556254"/>
                <a:gd name="connsiteX163" fmla="*/ 1250706 w 1529861"/>
                <a:gd name="connsiteY163" fmla="*/ 70354 h 1556254"/>
                <a:gd name="connsiteX164" fmla="*/ 1244111 w 1529861"/>
                <a:gd name="connsiteY164" fmla="*/ 65958 h 1556254"/>
                <a:gd name="connsiteX165" fmla="*/ 1235319 w 1529861"/>
                <a:gd name="connsiteY165" fmla="*/ 63759 h 1556254"/>
                <a:gd name="connsiteX166" fmla="*/ 1219933 w 1529861"/>
                <a:gd name="connsiteY166" fmla="*/ 57165 h 1556254"/>
                <a:gd name="connsiteX167" fmla="*/ 1193556 w 1529861"/>
                <a:gd name="connsiteY167" fmla="*/ 52769 h 1556254"/>
                <a:gd name="connsiteX168" fmla="*/ 1178169 w 1529861"/>
                <a:gd name="connsiteY168" fmla="*/ 48373 h 1556254"/>
                <a:gd name="connsiteX169" fmla="*/ 1169377 w 1529861"/>
                <a:gd name="connsiteY169" fmla="*/ 43977 h 1556254"/>
                <a:gd name="connsiteX170" fmla="*/ 1149594 w 1529861"/>
                <a:gd name="connsiteY170" fmla="*/ 41779 h 1556254"/>
                <a:gd name="connsiteX171" fmla="*/ 1134208 w 1529861"/>
                <a:gd name="connsiteY171" fmla="*/ 39581 h 1556254"/>
                <a:gd name="connsiteX172" fmla="*/ 1116623 w 1529861"/>
                <a:gd name="connsiteY172" fmla="*/ 37383 h 1556254"/>
                <a:gd name="connsiteX173" fmla="*/ 1107831 w 1529861"/>
                <a:gd name="connsiteY173" fmla="*/ 35184 h 1556254"/>
                <a:gd name="connsiteX174" fmla="*/ 1096840 w 1529861"/>
                <a:gd name="connsiteY174" fmla="*/ 32986 h 1556254"/>
                <a:gd name="connsiteX175" fmla="*/ 1088048 w 1529861"/>
                <a:gd name="connsiteY175" fmla="*/ 28590 h 1556254"/>
                <a:gd name="connsiteX176" fmla="*/ 1077058 w 1529861"/>
                <a:gd name="connsiteY176" fmla="*/ 26392 h 1556254"/>
                <a:gd name="connsiteX177" fmla="*/ 1063869 w 1529861"/>
                <a:gd name="connsiteY177" fmla="*/ 21996 h 1556254"/>
                <a:gd name="connsiteX178" fmla="*/ 975946 w 1529861"/>
                <a:gd name="connsiteY178" fmla="*/ 17600 h 1556254"/>
                <a:gd name="connsiteX179" fmla="*/ 903410 w 1529861"/>
                <a:gd name="connsiteY179" fmla="*/ 19798 h 1556254"/>
                <a:gd name="connsiteX180" fmla="*/ 881429 w 1529861"/>
                <a:gd name="connsiteY180" fmla="*/ 30788 h 1556254"/>
                <a:gd name="connsiteX181" fmla="*/ 868240 w 1529861"/>
                <a:gd name="connsiteY181" fmla="*/ 39581 h 1556254"/>
                <a:gd name="connsiteX182" fmla="*/ 846260 w 1529861"/>
                <a:gd name="connsiteY182" fmla="*/ 57165 h 1556254"/>
                <a:gd name="connsiteX183" fmla="*/ 837467 w 1529861"/>
                <a:gd name="connsiteY183" fmla="*/ 68156 h 1556254"/>
                <a:gd name="connsiteX184" fmla="*/ 835269 w 1529861"/>
                <a:gd name="connsiteY184" fmla="*/ 76948 h 1556254"/>
                <a:gd name="connsiteX185" fmla="*/ 819883 w 1529861"/>
                <a:gd name="connsiteY185" fmla="*/ 96731 h 1556254"/>
                <a:gd name="connsiteX186" fmla="*/ 808892 w 1529861"/>
                <a:gd name="connsiteY186" fmla="*/ 114315 h 1556254"/>
                <a:gd name="connsiteX187" fmla="*/ 806694 w 1529861"/>
                <a:gd name="connsiteY187" fmla="*/ 120909 h 1556254"/>
                <a:gd name="connsiteX188" fmla="*/ 795704 w 1529861"/>
                <a:gd name="connsiteY188" fmla="*/ 129702 h 1556254"/>
                <a:gd name="connsiteX189" fmla="*/ 786911 w 1529861"/>
                <a:gd name="connsiteY189" fmla="*/ 127504 h 1556254"/>
                <a:gd name="connsiteX190" fmla="*/ 775921 w 1529861"/>
                <a:gd name="connsiteY190" fmla="*/ 96731 h 1556254"/>
                <a:gd name="connsiteX191" fmla="*/ 771525 w 1529861"/>
                <a:gd name="connsiteY191" fmla="*/ 90136 h 1556254"/>
                <a:gd name="connsiteX192" fmla="*/ 769327 w 1529861"/>
                <a:gd name="connsiteY192" fmla="*/ 83542 h 1556254"/>
                <a:gd name="connsiteX193" fmla="*/ 749544 w 1529861"/>
                <a:gd name="connsiteY193" fmla="*/ 61561 h 1556254"/>
                <a:gd name="connsiteX194" fmla="*/ 731960 w 1529861"/>
                <a:gd name="connsiteY194" fmla="*/ 41779 h 1556254"/>
                <a:gd name="connsiteX195" fmla="*/ 725365 w 1529861"/>
                <a:gd name="connsiteY195" fmla="*/ 37383 h 1556254"/>
                <a:gd name="connsiteX196" fmla="*/ 718771 w 1529861"/>
                <a:gd name="connsiteY196" fmla="*/ 35184 h 1556254"/>
                <a:gd name="connsiteX197" fmla="*/ 709979 w 1529861"/>
                <a:gd name="connsiteY197" fmla="*/ 30788 h 1556254"/>
                <a:gd name="connsiteX198" fmla="*/ 681404 w 1529861"/>
                <a:gd name="connsiteY198" fmla="*/ 28590 h 1556254"/>
                <a:gd name="connsiteX199" fmla="*/ 674810 w 1529861"/>
                <a:gd name="connsiteY199" fmla="*/ 26392 h 1556254"/>
                <a:gd name="connsiteX200" fmla="*/ 659423 w 1529861"/>
                <a:gd name="connsiteY200" fmla="*/ 21996 h 1556254"/>
                <a:gd name="connsiteX201" fmla="*/ 652829 w 1529861"/>
                <a:gd name="connsiteY201" fmla="*/ 17600 h 1556254"/>
                <a:gd name="connsiteX202" fmla="*/ 630848 w 1529861"/>
                <a:gd name="connsiteY202" fmla="*/ 13204 h 1556254"/>
                <a:gd name="connsiteX203" fmla="*/ 595679 w 1529861"/>
                <a:gd name="connsiteY203" fmla="*/ 4411 h 1556254"/>
                <a:gd name="connsiteX204" fmla="*/ 589085 w 1529861"/>
                <a:gd name="connsiteY204" fmla="*/ 2213 h 1556254"/>
                <a:gd name="connsiteX205" fmla="*/ 450606 w 1529861"/>
                <a:gd name="connsiteY205" fmla="*/ 2213 h 1556254"/>
                <a:gd name="connsiteX206" fmla="*/ 422031 w 1529861"/>
                <a:gd name="connsiteY206" fmla="*/ 6609 h 1556254"/>
                <a:gd name="connsiteX207" fmla="*/ 404446 w 1529861"/>
                <a:gd name="connsiteY207" fmla="*/ 13204 h 1556254"/>
                <a:gd name="connsiteX208" fmla="*/ 378069 w 1529861"/>
                <a:gd name="connsiteY208" fmla="*/ 17600 h 1556254"/>
                <a:gd name="connsiteX209" fmla="*/ 292344 w 1529861"/>
                <a:gd name="connsiteY209" fmla="*/ 24194 h 1556254"/>
                <a:gd name="connsiteX210" fmla="*/ 270363 w 1529861"/>
                <a:gd name="connsiteY210" fmla="*/ 28590 h 1556254"/>
                <a:gd name="connsiteX211" fmla="*/ 250581 w 1529861"/>
                <a:gd name="connsiteY211" fmla="*/ 32986 h 1556254"/>
                <a:gd name="connsiteX212" fmla="*/ 239590 w 1529861"/>
                <a:gd name="connsiteY212" fmla="*/ 37383 h 1556254"/>
                <a:gd name="connsiteX213" fmla="*/ 232996 w 1529861"/>
                <a:gd name="connsiteY213" fmla="*/ 39581 h 1556254"/>
                <a:gd name="connsiteX214" fmla="*/ 226402 w 1529861"/>
                <a:gd name="connsiteY214" fmla="*/ 43977 h 1556254"/>
                <a:gd name="connsiteX215" fmla="*/ 217610 w 1529861"/>
                <a:gd name="connsiteY215" fmla="*/ 48373 h 1556254"/>
                <a:gd name="connsiteX216" fmla="*/ 211015 w 1529861"/>
                <a:gd name="connsiteY216" fmla="*/ 54967 h 1556254"/>
                <a:gd name="connsiteX217" fmla="*/ 202223 w 1529861"/>
                <a:gd name="connsiteY217" fmla="*/ 57165 h 1556254"/>
                <a:gd name="connsiteX218" fmla="*/ 169252 w 1529861"/>
                <a:gd name="connsiteY218" fmla="*/ 63759 h 1556254"/>
                <a:gd name="connsiteX219" fmla="*/ 162658 w 1529861"/>
                <a:gd name="connsiteY219" fmla="*/ 65958 h 1556254"/>
                <a:gd name="connsiteX220" fmla="*/ 149469 w 1529861"/>
                <a:gd name="connsiteY220" fmla="*/ 68156 h 1556254"/>
                <a:gd name="connsiteX221" fmla="*/ 134083 w 1529861"/>
                <a:gd name="connsiteY221" fmla="*/ 76948 h 1556254"/>
                <a:gd name="connsiteX222" fmla="*/ 125290 w 1529861"/>
                <a:gd name="connsiteY222" fmla="*/ 81344 h 1556254"/>
                <a:gd name="connsiteX223" fmla="*/ 112102 w 1529861"/>
                <a:gd name="connsiteY223" fmla="*/ 94533 h 1556254"/>
                <a:gd name="connsiteX224" fmla="*/ 94517 w 1529861"/>
                <a:gd name="connsiteY224" fmla="*/ 112117 h 1556254"/>
                <a:gd name="connsiteX225" fmla="*/ 72536 w 1529861"/>
                <a:gd name="connsiteY225" fmla="*/ 134098 h 1556254"/>
                <a:gd name="connsiteX226" fmla="*/ 65942 w 1529861"/>
                <a:gd name="connsiteY226" fmla="*/ 140692 h 1556254"/>
                <a:gd name="connsiteX227" fmla="*/ 50556 w 1529861"/>
                <a:gd name="connsiteY227" fmla="*/ 149484 h 1556254"/>
                <a:gd name="connsiteX228" fmla="*/ 37367 w 1529861"/>
                <a:gd name="connsiteY228" fmla="*/ 156079 h 1556254"/>
                <a:gd name="connsiteX229" fmla="*/ 28575 w 1529861"/>
                <a:gd name="connsiteY229" fmla="*/ 169267 h 1556254"/>
                <a:gd name="connsiteX230" fmla="*/ 19783 w 1529861"/>
                <a:gd name="connsiteY230" fmla="*/ 180258 h 1556254"/>
                <a:gd name="connsiteX231" fmla="*/ 0 w 1529861"/>
                <a:gd name="connsiteY231" fmla="*/ 173663 h 155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529861" h="1556254">
                  <a:moveTo>
                    <a:pt x="0" y="173663"/>
                  </a:moveTo>
                  <a:lnTo>
                    <a:pt x="0" y="173663"/>
                  </a:lnTo>
                  <a:cubicBezTo>
                    <a:pt x="2931" y="179525"/>
                    <a:pt x="6080" y="185282"/>
                    <a:pt x="8792" y="191248"/>
                  </a:cubicBezTo>
                  <a:cubicBezTo>
                    <a:pt x="9751" y="193357"/>
                    <a:pt x="9543" y="196033"/>
                    <a:pt x="10990" y="197842"/>
                  </a:cubicBezTo>
                  <a:cubicBezTo>
                    <a:pt x="14089" y="201715"/>
                    <a:pt x="19835" y="202988"/>
                    <a:pt x="24179" y="204436"/>
                  </a:cubicBezTo>
                  <a:cubicBezTo>
                    <a:pt x="26854" y="207111"/>
                    <a:pt x="36050" y="217746"/>
                    <a:pt x="41763" y="219823"/>
                  </a:cubicBezTo>
                  <a:cubicBezTo>
                    <a:pt x="47441" y="221888"/>
                    <a:pt x="59348" y="224219"/>
                    <a:pt x="59348" y="224219"/>
                  </a:cubicBezTo>
                  <a:cubicBezTo>
                    <a:pt x="62956" y="223891"/>
                    <a:pt x="84477" y="223184"/>
                    <a:pt x="92319" y="219823"/>
                  </a:cubicBezTo>
                  <a:cubicBezTo>
                    <a:pt x="96959" y="217834"/>
                    <a:pt x="105522" y="209910"/>
                    <a:pt x="107706" y="206634"/>
                  </a:cubicBezTo>
                  <a:cubicBezTo>
                    <a:pt x="109171" y="204436"/>
                    <a:pt x="110039" y="201690"/>
                    <a:pt x="112102" y="200040"/>
                  </a:cubicBezTo>
                  <a:cubicBezTo>
                    <a:pt x="113911" y="198593"/>
                    <a:pt x="116624" y="198878"/>
                    <a:pt x="118696" y="197842"/>
                  </a:cubicBezTo>
                  <a:cubicBezTo>
                    <a:pt x="135737" y="189321"/>
                    <a:pt x="115311" y="196772"/>
                    <a:pt x="131885" y="191248"/>
                  </a:cubicBezTo>
                  <a:cubicBezTo>
                    <a:pt x="134083" y="189783"/>
                    <a:pt x="136116" y="188033"/>
                    <a:pt x="138479" y="186852"/>
                  </a:cubicBezTo>
                  <a:cubicBezTo>
                    <a:pt x="140551" y="185816"/>
                    <a:pt x="143435" y="186292"/>
                    <a:pt x="145073" y="184654"/>
                  </a:cubicBezTo>
                  <a:cubicBezTo>
                    <a:pt x="155623" y="174103"/>
                    <a:pt x="137455" y="180549"/>
                    <a:pt x="153865" y="175861"/>
                  </a:cubicBezTo>
                  <a:cubicBezTo>
                    <a:pt x="156770" y="175031"/>
                    <a:pt x="159764" y="174531"/>
                    <a:pt x="162658" y="173663"/>
                  </a:cubicBezTo>
                  <a:cubicBezTo>
                    <a:pt x="167096" y="172332"/>
                    <a:pt x="175846" y="169267"/>
                    <a:pt x="175846" y="169267"/>
                  </a:cubicBezTo>
                  <a:cubicBezTo>
                    <a:pt x="177311" y="167069"/>
                    <a:pt x="178179" y="164323"/>
                    <a:pt x="180242" y="162673"/>
                  </a:cubicBezTo>
                  <a:cubicBezTo>
                    <a:pt x="182051" y="161226"/>
                    <a:pt x="185198" y="162113"/>
                    <a:pt x="186836" y="160475"/>
                  </a:cubicBezTo>
                  <a:cubicBezTo>
                    <a:pt x="198560" y="148752"/>
                    <a:pt x="178045" y="157544"/>
                    <a:pt x="195629" y="151683"/>
                  </a:cubicBezTo>
                  <a:cubicBezTo>
                    <a:pt x="197094" y="150217"/>
                    <a:pt x="198433" y="148613"/>
                    <a:pt x="200025" y="147286"/>
                  </a:cubicBezTo>
                  <a:cubicBezTo>
                    <a:pt x="202839" y="144941"/>
                    <a:pt x="206227" y="143282"/>
                    <a:pt x="208817" y="140692"/>
                  </a:cubicBezTo>
                  <a:cubicBezTo>
                    <a:pt x="211232" y="138277"/>
                    <a:pt x="213801" y="131334"/>
                    <a:pt x="217610" y="129702"/>
                  </a:cubicBezTo>
                  <a:cubicBezTo>
                    <a:pt x="221044" y="128230"/>
                    <a:pt x="224976" y="128410"/>
                    <a:pt x="228600" y="127504"/>
                  </a:cubicBezTo>
                  <a:cubicBezTo>
                    <a:pt x="230848" y="126942"/>
                    <a:pt x="232996" y="126039"/>
                    <a:pt x="235194" y="125306"/>
                  </a:cubicBezTo>
                  <a:cubicBezTo>
                    <a:pt x="239590" y="122375"/>
                    <a:pt x="243370" y="118184"/>
                    <a:pt x="248383" y="116513"/>
                  </a:cubicBezTo>
                  <a:cubicBezTo>
                    <a:pt x="250581" y="115780"/>
                    <a:pt x="252905" y="115351"/>
                    <a:pt x="254977" y="114315"/>
                  </a:cubicBezTo>
                  <a:cubicBezTo>
                    <a:pt x="263621" y="109993"/>
                    <a:pt x="258957" y="109562"/>
                    <a:pt x="268165" y="107721"/>
                  </a:cubicBezTo>
                  <a:cubicBezTo>
                    <a:pt x="273245" y="106705"/>
                    <a:pt x="278423" y="106256"/>
                    <a:pt x="283552" y="105523"/>
                  </a:cubicBezTo>
                  <a:cubicBezTo>
                    <a:pt x="299606" y="100172"/>
                    <a:pt x="292245" y="102251"/>
                    <a:pt x="305533" y="98929"/>
                  </a:cubicBezTo>
                  <a:cubicBezTo>
                    <a:pt x="321975" y="87968"/>
                    <a:pt x="306643" y="96608"/>
                    <a:pt x="345098" y="92334"/>
                  </a:cubicBezTo>
                  <a:cubicBezTo>
                    <a:pt x="370201" y="89544"/>
                    <a:pt x="316123" y="87259"/>
                    <a:pt x="369277" y="85740"/>
                  </a:cubicBezTo>
                  <a:lnTo>
                    <a:pt x="446210" y="83542"/>
                  </a:lnTo>
                  <a:cubicBezTo>
                    <a:pt x="454870" y="77769"/>
                    <a:pt x="453438" y="77888"/>
                    <a:pt x="465992" y="74750"/>
                  </a:cubicBezTo>
                  <a:cubicBezTo>
                    <a:pt x="468810" y="74046"/>
                    <a:pt x="478225" y="71931"/>
                    <a:pt x="481379" y="70354"/>
                  </a:cubicBezTo>
                  <a:cubicBezTo>
                    <a:pt x="487303" y="67392"/>
                    <a:pt x="487745" y="64409"/>
                    <a:pt x="494567" y="63759"/>
                  </a:cubicBezTo>
                  <a:cubicBezTo>
                    <a:pt x="507716" y="62506"/>
                    <a:pt x="520944" y="62294"/>
                    <a:pt x="534133" y="61561"/>
                  </a:cubicBezTo>
                  <a:cubicBezTo>
                    <a:pt x="559258" y="56536"/>
                    <a:pt x="560240" y="55742"/>
                    <a:pt x="600075" y="57165"/>
                  </a:cubicBezTo>
                  <a:cubicBezTo>
                    <a:pt x="602715" y="57259"/>
                    <a:pt x="604255" y="60488"/>
                    <a:pt x="606669" y="61561"/>
                  </a:cubicBezTo>
                  <a:cubicBezTo>
                    <a:pt x="619660" y="67335"/>
                    <a:pt x="624547" y="66479"/>
                    <a:pt x="639640" y="68156"/>
                  </a:cubicBezTo>
                  <a:lnTo>
                    <a:pt x="652829" y="72552"/>
                  </a:lnTo>
                  <a:cubicBezTo>
                    <a:pt x="655027" y="73285"/>
                    <a:pt x="657120" y="74494"/>
                    <a:pt x="659423" y="74750"/>
                  </a:cubicBezTo>
                  <a:lnTo>
                    <a:pt x="679206" y="76948"/>
                  </a:lnTo>
                  <a:cubicBezTo>
                    <a:pt x="679780" y="77092"/>
                    <a:pt x="693159" y="80197"/>
                    <a:pt x="694592" y="81344"/>
                  </a:cubicBezTo>
                  <a:cubicBezTo>
                    <a:pt x="696655" y="82994"/>
                    <a:pt x="697338" y="85875"/>
                    <a:pt x="698988" y="87938"/>
                  </a:cubicBezTo>
                  <a:cubicBezTo>
                    <a:pt x="700283" y="89556"/>
                    <a:pt x="701919" y="90869"/>
                    <a:pt x="703385" y="92334"/>
                  </a:cubicBezTo>
                  <a:cubicBezTo>
                    <a:pt x="704850" y="96730"/>
                    <a:pt x="707616" y="100892"/>
                    <a:pt x="707781" y="105523"/>
                  </a:cubicBezTo>
                  <a:cubicBezTo>
                    <a:pt x="708514" y="126038"/>
                    <a:pt x="708699" y="146581"/>
                    <a:pt x="709979" y="167069"/>
                  </a:cubicBezTo>
                  <a:cubicBezTo>
                    <a:pt x="710167" y="170084"/>
                    <a:pt x="710826" y="173159"/>
                    <a:pt x="712177" y="175861"/>
                  </a:cubicBezTo>
                  <a:cubicBezTo>
                    <a:pt x="713104" y="177715"/>
                    <a:pt x="715108" y="178792"/>
                    <a:pt x="716573" y="180258"/>
                  </a:cubicBezTo>
                  <a:cubicBezTo>
                    <a:pt x="718038" y="185387"/>
                    <a:pt x="719146" y="190631"/>
                    <a:pt x="720969" y="195644"/>
                  </a:cubicBezTo>
                  <a:cubicBezTo>
                    <a:pt x="723199" y="201778"/>
                    <a:pt x="726246" y="205758"/>
                    <a:pt x="729761" y="211031"/>
                  </a:cubicBezTo>
                  <a:cubicBezTo>
                    <a:pt x="730494" y="213962"/>
                    <a:pt x="731305" y="216874"/>
                    <a:pt x="731960" y="219823"/>
                  </a:cubicBezTo>
                  <a:cubicBezTo>
                    <a:pt x="732771" y="223470"/>
                    <a:pt x="733252" y="227189"/>
                    <a:pt x="734158" y="230813"/>
                  </a:cubicBezTo>
                  <a:cubicBezTo>
                    <a:pt x="734720" y="233061"/>
                    <a:pt x="735623" y="235210"/>
                    <a:pt x="736356" y="237408"/>
                  </a:cubicBezTo>
                  <a:cubicBezTo>
                    <a:pt x="737089" y="242537"/>
                    <a:pt x="737869" y="247659"/>
                    <a:pt x="738554" y="252794"/>
                  </a:cubicBezTo>
                  <a:cubicBezTo>
                    <a:pt x="739335" y="258649"/>
                    <a:pt x="739695" y="264567"/>
                    <a:pt x="740752" y="270379"/>
                  </a:cubicBezTo>
                  <a:cubicBezTo>
                    <a:pt x="741166" y="272659"/>
                    <a:pt x="745262" y="276819"/>
                    <a:pt x="742950" y="276973"/>
                  </a:cubicBezTo>
                  <a:cubicBezTo>
                    <a:pt x="720275" y="278485"/>
                    <a:pt x="674810" y="274775"/>
                    <a:pt x="674810" y="274775"/>
                  </a:cubicBezTo>
                  <a:lnTo>
                    <a:pt x="652829" y="1195769"/>
                  </a:lnTo>
                  <a:lnTo>
                    <a:pt x="705583" y="1202363"/>
                  </a:lnTo>
                  <a:lnTo>
                    <a:pt x="698988" y="1358427"/>
                  </a:lnTo>
                  <a:lnTo>
                    <a:pt x="698988" y="1358427"/>
                  </a:lnTo>
                  <a:cubicBezTo>
                    <a:pt x="694592" y="1363556"/>
                    <a:pt x="689674" y="1368279"/>
                    <a:pt x="685800" y="1373813"/>
                  </a:cubicBezTo>
                  <a:cubicBezTo>
                    <a:pt x="684471" y="1375711"/>
                    <a:pt x="684727" y="1378382"/>
                    <a:pt x="683602" y="1380408"/>
                  </a:cubicBezTo>
                  <a:cubicBezTo>
                    <a:pt x="681036" y="1385027"/>
                    <a:pt x="674810" y="1393596"/>
                    <a:pt x="674810" y="1393596"/>
                  </a:cubicBezTo>
                  <a:cubicBezTo>
                    <a:pt x="675543" y="1431696"/>
                    <a:pt x="674933" y="1469846"/>
                    <a:pt x="677008" y="1507896"/>
                  </a:cubicBezTo>
                  <a:cubicBezTo>
                    <a:pt x="677152" y="1510534"/>
                    <a:pt x="680223" y="1512127"/>
                    <a:pt x="681404" y="1514490"/>
                  </a:cubicBezTo>
                  <a:cubicBezTo>
                    <a:pt x="682440" y="1516562"/>
                    <a:pt x="682410" y="1519097"/>
                    <a:pt x="683602" y="1521084"/>
                  </a:cubicBezTo>
                  <a:cubicBezTo>
                    <a:pt x="684668" y="1522861"/>
                    <a:pt x="686755" y="1523823"/>
                    <a:pt x="687998" y="1525481"/>
                  </a:cubicBezTo>
                  <a:cubicBezTo>
                    <a:pt x="696169" y="1536377"/>
                    <a:pt x="694434" y="1537804"/>
                    <a:pt x="703385" y="1545263"/>
                  </a:cubicBezTo>
                  <a:cubicBezTo>
                    <a:pt x="712833" y="1553136"/>
                    <a:pt x="706661" y="1546901"/>
                    <a:pt x="716573" y="1551858"/>
                  </a:cubicBezTo>
                  <a:cubicBezTo>
                    <a:pt x="718936" y="1553040"/>
                    <a:pt x="720969" y="1554789"/>
                    <a:pt x="723167" y="1556254"/>
                  </a:cubicBezTo>
                  <a:lnTo>
                    <a:pt x="775921" y="1554056"/>
                  </a:lnTo>
                  <a:cubicBezTo>
                    <a:pt x="780995" y="1553006"/>
                    <a:pt x="786911" y="1543065"/>
                    <a:pt x="786911" y="1543065"/>
                  </a:cubicBezTo>
                  <a:cubicBezTo>
                    <a:pt x="792175" y="1527281"/>
                    <a:pt x="785798" y="1546965"/>
                    <a:pt x="791308" y="1527679"/>
                  </a:cubicBezTo>
                  <a:cubicBezTo>
                    <a:pt x="791945" y="1525451"/>
                    <a:pt x="793003" y="1523346"/>
                    <a:pt x="793506" y="1521084"/>
                  </a:cubicBezTo>
                  <a:cubicBezTo>
                    <a:pt x="794473" y="1516733"/>
                    <a:pt x="794971" y="1512292"/>
                    <a:pt x="795704" y="1507896"/>
                  </a:cubicBezTo>
                  <a:cubicBezTo>
                    <a:pt x="794971" y="1465400"/>
                    <a:pt x="794899" y="1422887"/>
                    <a:pt x="793506" y="1380408"/>
                  </a:cubicBezTo>
                  <a:cubicBezTo>
                    <a:pt x="793430" y="1378092"/>
                    <a:pt x="792947" y="1375452"/>
                    <a:pt x="791308" y="1373813"/>
                  </a:cubicBezTo>
                  <a:cubicBezTo>
                    <a:pt x="789669" y="1372174"/>
                    <a:pt x="786865" y="1372476"/>
                    <a:pt x="784713" y="1371615"/>
                  </a:cubicBezTo>
                  <a:cubicBezTo>
                    <a:pt x="783192" y="1371007"/>
                    <a:pt x="781782" y="1370150"/>
                    <a:pt x="780317" y="1369417"/>
                  </a:cubicBezTo>
                  <a:lnTo>
                    <a:pt x="784713" y="1211156"/>
                  </a:lnTo>
                  <a:lnTo>
                    <a:pt x="833071" y="1211156"/>
                  </a:lnTo>
                  <a:lnTo>
                    <a:pt x="861646" y="279171"/>
                  </a:lnTo>
                  <a:lnTo>
                    <a:pt x="804496" y="276973"/>
                  </a:lnTo>
                  <a:lnTo>
                    <a:pt x="804496" y="276973"/>
                  </a:lnTo>
                  <a:cubicBezTo>
                    <a:pt x="805229" y="263052"/>
                    <a:pt x="805432" y="249092"/>
                    <a:pt x="806694" y="235209"/>
                  </a:cubicBezTo>
                  <a:cubicBezTo>
                    <a:pt x="806904" y="232902"/>
                    <a:pt x="807856" y="230687"/>
                    <a:pt x="808892" y="228615"/>
                  </a:cubicBezTo>
                  <a:cubicBezTo>
                    <a:pt x="810073" y="226252"/>
                    <a:pt x="811823" y="224219"/>
                    <a:pt x="813288" y="222021"/>
                  </a:cubicBezTo>
                  <a:cubicBezTo>
                    <a:pt x="814021" y="216892"/>
                    <a:pt x="813847" y="211549"/>
                    <a:pt x="815486" y="206634"/>
                  </a:cubicBezTo>
                  <a:cubicBezTo>
                    <a:pt x="816141" y="204668"/>
                    <a:pt x="818588" y="203856"/>
                    <a:pt x="819883" y="202238"/>
                  </a:cubicBezTo>
                  <a:cubicBezTo>
                    <a:pt x="821533" y="200175"/>
                    <a:pt x="823206" y="198058"/>
                    <a:pt x="824279" y="195644"/>
                  </a:cubicBezTo>
                  <a:cubicBezTo>
                    <a:pt x="826161" y="191410"/>
                    <a:pt x="827210" y="186852"/>
                    <a:pt x="828675" y="182456"/>
                  </a:cubicBezTo>
                  <a:cubicBezTo>
                    <a:pt x="829408" y="180258"/>
                    <a:pt x="829588" y="177789"/>
                    <a:pt x="830873" y="175861"/>
                  </a:cubicBezTo>
                  <a:lnTo>
                    <a:pt x="844061" y="156079"/>
                  </a:lnTo>
                  <a:lnTo>
                    <a:pt x="848458" y="149484"/>
                  </a:lnTo>
                  <a:cubicBezTo>
                    <a:pt x="849191" y="147286"/>
                    <a:pt x="849018" y="144528"/>
                    <a:pt x="850656" y="142890"/>
                  </a:cubicBezTo>
                  <a:cubicBezTo>
                    <a:pt x="854392" y="139154"/>
                    <a:pt x="863844" y="134098"/>
                    <a:pt x="863844" y="134098"/>
                  </a:cubicBezTo>
                  <a:cubicBezTo>
                    <a:pt x="866775" y="129702"/>
                    <a:pt x="870964" y="125921"/>
                    <a:pt x="872636" y="120909"/>
                  </a:cubicBezTo>
                  <a:cubicBezTo>
                    <a:pt x="874424" y="115547"/>
                    <a:pt x="874971" y="111981"/>
                    <a:pt x="879231" y="107721"/>
                  </a:cubicBezTo>
                  <a:cubicBezTo>
                    <a:pt x="881099" y="105853"/>
                    <a:pt x="883627" y="104790"/>
                    <a:pt x="885825" y="103325"/>
                  </a:cubicBezTo>
                  <a:cubicBezTo>
                    <a:pt x="889661" y="91817"/>
                    <a:pt x="886385" y="98368"/>
                    <a:pt x="899013" y="85740"/>
                  </a:cubicBezTo>
                  <a:cubicBezTo>
                    <a:pt x="903100" y="81653"/>
                    <a:pt x="904462" y="79719"/>
                    <a:pt x="910004" y="76948"/>
                  </a:cubicBezTo>
                  <a:cubicBezTo>
                    <a:pt x="912076" y="75912"/>
                    <a:pt x="914573" y="75875"/>
                    <a:pt x="916598" y="74750"/>
                  </a:cubicBezTo>
                  <a:cubicBezTo>
                    <a:pt x="929988" y="67311"/>
                    <a:pt x="925531" y="66472"/>
                    <a:pt x="936381" y="63759"/>
                  </a:cubicBezTo>
                  <a:cubicBezTo>
                    <a:pt x="940005" y="62853"/>
                    <a:pt x="943708" y="62294"/>
                    <a:pt x="947371" y="61561"/>
                  </a:cubicBezTo>
                  <a:cubicBezTo>
                    <a:pt x="968619" y="62294"/>
                    <a:pt x="990019" y="61122"/>
                    <a:pt x="1011115" y="63759"/>
                  </a:cubicBezTo>
                  <a:cubicBezTo>
                    <a:pt x="1014200" y="64145"/>
                    <a:pt x="1015123" y="68629"/>
                    <a:pt x="1017710" y="70354"/>
                  </a:cubicBezTo>
                  <a:cubicBezTo>
                    <a:pt x="1019638" y="71639"/>
                    <a:pt x="1022106" y="71819"/>
                    <a:pt x="1024304" y="72552"/>
                  </a:cubicBezTo>
                  <a:cubicBezTo>
                    <a:pt x="1025769" y="74750"/>
                    <a:pt x="1026337" y="77965"/>
                    <a:pt x="1028700" y="79146"/>
                  </a:cubicBezTo>
                  <a:cubicBezTo>
                    <a:pt x="1034104" y="81848"/>
                    <a:pt x="1040553" y="81631"/>
                    <a:pt x="1046285" y="83542"/>
                  </a:cubicBezTo>
                  <a:cubicBezTo>
                    <a:pt x="1057107" y="87149"/>
                    <a:pt x="1050594" y="85359"/>
                    <a:pt x="1066067" y="87938"/>
                  </a:cubicBezTo>
                  <a:cubicBezTo>
                    <a:pt x="1095966" y="102886"/>
                    <a:pt x="1038725" y="75756"/>
                    <a:pt x="1123217" y="94533"/>
                  </a:cubicBezTo>
                  <a:cubicBezTo>
                    <a:pt x="1128275" y="95657"/>
                    <a:pt x="1129067" y="104880"/>
                    <a:pt x="1134208" y="105523"/>
                  </a:cubicBezTo>
                  <a:lnTo>
                    <a:pt x="1169377" y="109919"/>
                  </a:lnTo>
                  <a:cubicBezTo>
                    <a:pt x="1185185" y="116242"/>
                    <a:pt x="1192724" y="120405"/>
                    <a:pt x="1208942" y="123108"/>
                  </a:cubicBezTo>
                  <a:lnTo>
                    <a:pt x="1235319" y="127504"/>
                  </a:lnTo>
                  <a:cubicBezTo>
                    <a:pt x="1239715" y="130435"/>
                    <a:pt x="1243496" y="134625"/>
                    <a:pt x="1248508" y="136296"/>
                  </a:cubicBezTo>
                  <a:cubicBezTo>
                    <a:pt x="1256918" y="139099"/>
                    <a:pt x="1262184" y="141229"/>
                    <a:pt x="1270488" y="142890"/>
                  </a:cubicBezTo>
                  <a:cubicBezTo>
                    <a:pt x="1274858" y="143764"/>
                    <a:pt x="1279281" y="144355"/>
                    <a:pt x="1283677" y="145088"/>
                  </a:cubicBezTo>
                  <a:cubicBezTo>
                    <a:pt x="1285875" y="145821"/>
                    <a:pt x="1288141" y="146373"/>
                    <a:pt x="1290271" y="147286"/>
                  </a:cubicBezTo>
                  <a:cubicBezTo>
                    <a:pt x="1300786" y="151793"/>
                    <a:pt x="1296202" y="151302"/>
                    <a:pt x="1305658" y="153881"/>
                  </a:cubicBezTo>
                  <a:cubicBezTo>
                    <a:pt x="1324313" y="158969"/>
                    <a:pt x="1320653" y="157907"/>
                    <a:pt x="1338629" y="160475"/>
                  </a:cubicBezTo>
                  <a:cubicBezTo>
                    <a:pt x="1359604" y="167467"/>
                    <a:pt x="1335950" y="160232"/>
                    <a:pt x="1386986" y="164871"/>
                  </a:cubicBezTo>
                  <a:cubicBezTo>
                    <a:pt x="1389294" y="165081"/>
                    <a:pt x="1391383" y="166336"/>
                    <a:pt x="1393581" y="167069"/>
                  </a:cubicBezTo>
                  <a:cubicBezTo>
                    <a:pt x="1414622" y="188110"/>
                    <a:pt x="1387679" y="163133"/>
                    <a:pt x="1406769" y="175861"/>
                  </a:cubicBezTo>
                  <a:cubicBezTo>
                    <a:pt x="1409355" y="177586"/>
                    <a:pt x="1410833" y="180649"/>
                    <a:pt x="1413363" y="182456"/>
                  </a:cubicBezTo>
                  <a:cubicBezTo>
                    <a:pt x="1416029" y="184361"/>
                    <a:pt x="1419429" y="185034"/>
                    <a:pt x="1422156" y="186852"/>
                  </a:cubicBezTo>
                  <a:cubicBezTo>
                    <a:pt x="1446404" y="203017"/>
                    <a:pt x="1430682" y="198228"/>
                    <a:pt x="1450731" y="202238"/>
                  </a:cubicBezTo>
                  <a:cubicBezTo>
                    <a:pt x="1452929" y="203703"/>
                    <a:pt x="1454887" y="205618"/>
                    <a:pt x="1457325" y="206634"/>
                  </a:cubicBezTo>
                  <a:cubicBezTo>
                    <a:pt x="1463741" y="209308"/>
                    <a:pt x="1477108" y="213229"/>
                    <a:pt x="1477108" y="213229"/>
                  </a:cubicBezTo>
                  <a:cubicBezTo>
                    <a:pt x="1483032" y="219153"/>
                    <a:pt x="1486109" y="223296"/>
                    <a:pt x="1494692" y="226417"/>
                  </a:cubicBezTo>
                  <a:cubicBezTo>
                    <a:pt x="1498881" y="227940"/>
                    <a:pt x="1503511" y="227741"/>
                    <a:pt x="1507881" y="228615"/>
                  </a:cubicBezTo>
                  <a:cubicBezTo>
                    <a:pt x="1510843" y="229207"/>
                    <a:pt x="1513742" y="230080"/>
                    <a:pt x="1516673" y="230813"/>
                  </a:cubicBezTo>
                  <a:cubicBezTo>
                    <a:pt x="1521069" y="230080"/>
                    <a:pt x="1526710" y="231766"/>
                    <a:pt x="1529861" y="228615"/>
                  </a:cubicBezTo>
                  <a:lnTo>
                    <a:pt x="1518871" y="217625"/>
                  </a:lnTo>
                  <a:cubicBezTo>
                    <a:pt x="1518138" y="215427"/>
                    <a:pt x="1517865" y="213018"/>
                    <a:pt x="1516673" y="211031"/>
                  </a:cubicBezTo>
                  <a:cubicBezTo>
                    <a:pt x="1515607" y="209254"/>
                    <a:pt x="1513572" y="208252"/>
                    <a:pt x="1512277" y="206634"/>
                  </a:cubicBezTo>
                  <a:cubicBezTo>
                    <a:pt x="1502637" y="194583"/>
                    <a:pt x="1514448" y="204965"/>
                    <a:pt x="1499088" y="193446"/>
                  </a:cubicBezTo>
                  <a:cubicBezTo>
                    <a:pt x="1494901" y="180885"/>
                    <a:pt x="1500344" y="191354"/>
                    <a:pt x="1490296" y="184654"/>
                  </a:cubicBezTo>
                  <a:cubicBezTo>
                    <a:pt x="1487710" y="182929"/>
                    <a:pt x="1485692" y="180447"/>
                    <a:pt x="1483702" y="178059"/>
                  </a:cubicBezTo>
                  <a:cubicBezTo>
                    <a:pt x="1482011" y="176030"/>
                    <a:pt x="1481369" y="173115"/>
                    <a:pt x="1479306" y="171465"/>
                  </a:cubicBezTo>
                  <a:cubicBezTo>
                    <a:pt x="1477496" y="170018"/>
                    <a:pt x="1474909" y="170000"/>
                    <a:pt x="1472711" y="169267"/>
                  </a:cubicBezTo>
                  <a:cubicBezTo>
                    <a:pt x="1464083" y="156325"/>
                    <a:pt x="1472892" y="166335"/>
                    <a:pt x="1450731" y="158277"/>
                  </a:cubicBezTo>
                  <a:cubicBezTo>
                    <a:pt x="1448248" y="157374"/>
                    <a:pt x="1446499" y="155063"/>
                    <a:pt x="1444136" y="153881"/>
                  </a:cubicBezTo>
                  <a:cubicBezTo>
                    <a:pt x="1440607" y="152116"/>
                    <a:pt x="1436675" y="151249"/>
                    <a:pt x="1433146" y="149484"/>
                  </a:cubicBezTo>
                  <a:cubicBezTo>
                    <a:pt x="1430783" y="148303"/>
                    <a:pt x="1428980" y="146129"/>
                    <a:pt x="1426552" y="145088"/>
                  </a:cubicBezTo>
                  <a:cubicBezTo>
                    <a:pt x="1423775" y="143898"/>
                    <a:pt x="1420653" y="143758"/>
                    <a:pt x="1417760" y="142890"/>
                  </a:cubicBezTo>
                  <a:cubicBezTo>
                    <a:pt x="1413321" y="141558"/>
                    <a:pt x="1404571" y="138494"/>
                    <a:pt x="1404571" y="138494"/>
                  </a:cubicBezTo>
                  <a:cubicBezTo>
                    <a:pt x="1385305" y="119228"/>
                    <a:pt x="1409745" y="142806"/>
                    <a:pt x="1391383" y="127504"/>
                  </a:cubicBezTo>
                  <a:cubicBezTo>
                    <a:pt x="1388995" y="125514"/>
                    <a:pt x="1387375" y="122634"/>
                    <a:pt x="1384788" y="120909"/>
                  </a:cubicBezTo>
                  <a:cubicBezTo>
                    <a:pt x="1382860" y="119624"/>
                    <a:pt x="1380266" y="119747"/>
                    <a:pt x="1378194" y="118711"/>
                  </a:cubicBezTo>
                  <a:cubicBezTo>
                    <a:pt x="1375831" y="117530"/>
                    <a:pt x="1373963" y="115496"/>
                    <a:pt x="1371600" y="114315"/>
                  </a:cubicBezTo>
                  <a:cubicBezTo>
                    <a:pt x="1369528" y="113279"/>
                    <a:pt x="1367241" y="112727"/>
                    <a:pt x="1365006" y="112117"/>
                  </a:cubicBezTo>
                  <a:cubicBezTo>
                    <a:pt x="1324408" y="101045"/>
                    <a:pt x="1367166" y="112841"/>
                    <a:pt x="1334233" y="105523"/>
                  </a:cubicBezTo>
                  <a:cubicBezTo>
                    <a:pt x="1331971" y="105020"/>
                    <a:pt x="1329866" y="103962"/>
                    <a:pt x="1327638" y="103325"/>
                  </a:cubicBezTo>
                  <a:cubicBezTo>
                    <a:pt x="1324733" y="102495"/>
                    <a:pt x="1321675" y="102188"/>
                    <a:pt x="1318846" y="101127"/>
                  </a:cubicBezTo>
                  <a:cubicBezTo>
                    <a:pt x="1315778" y="99977"/>
                    <a:pt x="1313066" y="98022"/>
                    <a:pt x="1310054" y="96731"/>
                  </a:cubicBezTo>
                  <a:cubicBezTo>
                    <a:pt x="1307924" y="95818"/>
                    <a:pt x="1305658" y="95266"/>
                    <a:pt x="1303460" y="94533"/>
                  </a:cubicBezTo>
                  <a:cubicBezTo>
                    <a:pt x="1292876" y="83949"/>
                    <a:pt x="1307635" y="97004"/>
                    <a:pt x="1285875" y="87938"/>
                  </a:cubicBezTo>
                  <a:cubicBezTo>
                    <a:pt x="1280998" y="85906"/>
                    <a:pt x="1277698" y="80817"/>
                    <a:pt x="1272686" y="79146"/>
                  </a:cubicBezTo>
                  <a:cubicBezTo>
                    <a:pt x="1268290" y="77681"/>
                    <a:pt x="1263643" y="76822"/>
                    <a:pt x="1259498" y="74750"/>
                  </a:cubicBezTo>
                  <a:cubicBezTo>
                    <a:pt x="1256567" y="73285"/>
                    <a:pt x="1253551" y="71980"/>
                    <a:pt x="1250706" y="70354"/>
                  </a:cubicBezTo>
                  <a:cubicBezTo>
                    <a:pt x="1248412" y="69043"/>
                    <a:pt x="1246539" y="66999"/>
                    <a:pt x="1244111" y="65958"/>
                  </a:cubicBezTo>
                  <a:cubicBezTo>
                    <a:pt x="1241334" y="64768"/>
                    <a:pt x="1238148" y="64820"/>
                    <a:pt x="1235319" y="63759"/>
                  </a:cubicBezTo>
                  <a:cubicBezTo>
                    <a:pt x="1222745" y="59043"/>
                    <a:pt x="1230844" y="59893"/>
                    <a:pt x="1219933" y="57165"/>
                  </a:cubicBezTo>
                  <a:cubicBezTo>
                    <a:pt x="1207785" y="54128"/>
                    <a:pt x="1207200" y="55250"/>
                    <a:pt x="1193556" y="52769"/>
                  </a:cubicBezTo>
                  <a:cubicBezTo>
                    <a:pt x="1190326" y="52182"/>
                    <a:pt x="1181639" y="49860"/>
                    <a:pt x="1178169" y="48373"/>
                  </a:cubicBezTo>
                  <a:cubicBezTo>
                    <a:pt x="1175157" y="47082"/>
                    <a:pt x="1172570" y="44714"/>
                    <a:pt x="1169377" y="43977"/>
                  </a:cubicBezTo>
                  <a:cubicBezTo>
                    <a:pt x="1162912" y="42485"/>
                    <a:pt x="1156178" y="42602"/>
                    <a:pt x="1149594" y="41779"/>
                  </a:cubicBezTo>
                  <a:cubicBezTo>
                    <a:pt x="1144453" y="41136"/>
                    <a:pt x="1139343" y="40266"/>
                    <a:pt x="1134208" y="39581"/>
                  </a:cubicBezTo>
                  <a:lnTo>
                    <a:pt x="1116623" y="37383"/>
                  </a:lnTo>
                  <a:cubicBezTo>
                    <a:pt x="1113692" y="36650"/>
                    <a:pt x="1110780" y="35839"/>
                    <a:pt x="1107831" y="35184"/>
                  </a:cubicBezTo>
                  <a:cubicBezTo>
                    <a:pt x="1104184" y="34373"/>
                    <a:pt x="1100384" y="34167"/>
                    <a:pt x="1096840" y="32986"/>
                  </a:cubicBezTo>
                  <a:cubicBezTo>
                    <a:pt x="1093732" y="31950"/>
                    <a:pt x="1091156" y="29626"/>
                    <a:pt x="1088048" y="28590"/>
                  </a:cubicBezTo>
                  <a:cubicBezTo>
                    <a:pt x="1084504" y="27409"/>
                    <a:pt x="1080662" y="27375"/>
                    <a:pt x="1077058" y="26392"/>
                  </a:cubicBezTo>
                  <a:cubicBezTo>
                    <a:pt x="1072587" y="25173"/>
                    <a:pt x="1068500" y="22174"/>
                    <a:pt x="1063869" y="21996"/>
                  </a:cubicBezTo>
                  <a:cubicBezTo>
                    <a:pt x="996443" y="19403"/>
                    <a:pt x="1025735" y="21156"/>
                    <a:pt x="975946" y="17600"/>
                  </a:cubicBezTo>
                  <a:cubicBezTo>
                    <a:pt x="951767" y="18333"/>
                    <a:pt x="927565" y="18492"/>
                    <a:pt x="903410" y="19798"/>
                  </a:cubicBezTo>
                  <a:cubicBezTo>
                    <a:pt x="893943" y="20310"/>
                    <a:pt x="889347" y="25510"/>
                    <a:pt x="881429" y="30788"/>
                  </a:cubicBezTo>
                  <a:cubicBezTo>
                    <a:pt x="881427" y="30790"/>
                    <a:pt x="868241" y="39580"/>
                    <a:pt x="868240" y="39581"/>
                  </a:cubicBezTo>
                  <a:cubicBezTo>
                    <a:pt x="851216" y="56605"/>
                    <a:pt x="859735" y="52673"/>
                    <a:pt x="846260" y="57165"/>
                  </a:cubicBezTo>
                  <a:cubicBezTo>
                    <a:pt x="842713" y="60712"/>
                    <a:pt x="839548" y="63300"/>
                    <a:pt x="837467" y="68156"/>
                  </a:cubicBezTo>
                  <a:cubicBezTo>
                    <a:pt x="836277" y="70933"/>
                    <a:pt x="836459" y="74171"/>
                    <a:pt x="835269" y="76948"/>
                  </a:cubicBezTo>
                  <a:cubicBezTo>
                    <a:pt x="831779" y="85092"/>
                    <a:pt x="823509" y="88572"/>
                    <a:pt x="819883" y="96731"/>
                  </a:cubicBezTo>
                  <a:cubicBezTo>
                    <a:pt x="812173" y="114076"/>
                    <a:pt x="820754" y="106407"/>
                    <a:pt x="808892" y="114315"/>
                  </a:cubicBezTo>
                  <a:cubicBezTo>
                    <a:pt x="808159" y="116513"/>
                    <a:pt x="807886" y="118922"/>
                    <a:pt x="806694" y="120909"/>
                  </a:cubicBezTo>
                  <a:cubicBezTo>
                    <a:pt x="804605" y="124391"/>
                    <a:pt x="798701" y="127704"/>
                    <a:pt x="795704" y="129702"/>
                  </a:cubicBezTo>
                  <a:cubicBezTo>
                    <a:pt x="792773" y="128969"/>
                    <a:pt x="788688" y="129947"/>
                    <a:pt x="786911" y="127504"/>
                  </a:cubicBezTo>
                  <a:cubicBezTo>
                    <a:pt x="769959" y="104195"/>
                    <a:pt x="782727" y="112614"/>
                    <a:pt x="775921" y="96731"/>
                  </a:cubicBezTo>
                  <a:cubicBezTo>
                    <a:pt x="774880" y="94303"/>
                    <a:pt x="772706" y="92499"/>
                    <a:pt x="771525" y="90136"/>
                  </a:cubicBezTo>
                  <a:cubicBezTo>
                    <a:pt x="770489" y="88064"/>
                    <a:pt x="770477" y="85554"/>
                    <a:pt x="769327" y="83542"/>
                  </a:cubicBezTo>
                  <a:cubicBezTo>
                    <a:pt x="757615" y="63046"/>
                    <a:pt x="767678" y="88762"/>
                    <a:pt x="749544" y="61561"/>
                  </a:cubicBezTo>
                  <a:cubicBezTo>
                    <a:pt x="744259" y="53633"/>
                    <a:pt x="740992" y="47800"/>
                    <a:pt x="731960" y="41779"/>
                  </a:cubicBezTo>
                  <a:cubicBezTo>
                    <a:pt x="729762" y="40314"/>
                    <a:pt x="727728" y="38565"/>
                    <a:pt x="725365" y="37383"/>
                  </a:cubicBezTo>
                  <a:cubicBezTo>
                    <a:pt x="723293" y="36347"/>
                    <a:pt x="720901" y="36097"/>
                    <a:pt x="718771" y="35184"/>
                  </a:cubicBezTo>
                  <a:cubicBezTo>
                    <a:pt x="715759" y="33893"/>
                    <a:pt x="713206" y="31357"/>
                    <a:pt x="709979" y="30788"/>
                  </a:cubicBezTo>
                  <a:cubicBezTo>
                    <a:pt x="700571" y="29128"/>
                    <a:pt x="690929" y="29323"/>
                    <a:pt x="681404" y="28590"/>
                  </a:cubicBezTo>
                  <a:cubicBezTo>
                    <a:pt x="679206" y="27857"/>
                    <a:pt x="677038" y="27028"/>
                    <a:pt x="674810" y="26392"/>
                  </a:cubicBezTo>
                  <a:cubicBezTo>
                    <a:pt x="671523" y="25453"/>
                    <a:pt x="662937" y="23753"/>
                    <a:pt x="659423" y="21996"/>
                  </a:cubicBezTo>
                  <a:cubicBezTo>
                    <a:pt x="657060" y="20815"/>
                    <a:pt x="655354" y="18377"/>
                    <a:pt x="652829" y="17600"/>
                  </a:cubicBezTo>
                  <a:cubicBezTo>
                    <a:pt x="645687" y="15403"/>
                    <a:pt x="637937" y="15567"/>
                    <a:pt x="630848" y="13204"/>
                  </a:cubicBezTo>
                  <a:cubicBezTo>
                    <a:pt x="606150" y="4971"/>
                    <a:pt x="617946" y="7592"/>
                    <a:pt x="595679" y="4411"/>
                  </a:cubicBezTo>
                  <a:cubicBezTo>
                    <a:pt x="593481" y="3678"/>
                    <a:pt x="591397" y="2358"/>
                    <a:pt x="589085" y="2213"/>
                  </a:cubicBezTo>
                  <a:cubicBezTo>
                    <a:pt x="527456" y="-1639"/>
                    <a:pt x="514915" y="322"/>
                    <a:pt x="450606" y="2213"/>
                  </a:cubicBezTo>
                  <a:cubicBezTo>
                    <a:pt x="444479" y="2979"/>
                    <a:pt x="429223" y="4451"/>
                    <a:pt x="422031" y="6609"/>
                  </a:cubicBezTo>
                  <a:cubicBezTo>
                    <a:pt x="411940" y="9637"/>
                    <a:pt x="412992" y="11068"/>
                    <a:pt x="404446" y="13204"/>
                  </a:cubicBezTo>
                  <a:cubicBezTo>
                    <a:pt x="395874" y="15347"/>
                    <a:pt x="386755" y="16359"/>
                    <a:pt x="378069" y="17600"/>
                  </a:cubicBezTo>
                  <a:cubicBezTo>
                    <a:pt x="345430" y="33919"/>
                    <a:pt x="379603" y="18377"/>
                    <a:pt x="292344" y="24194"/>
                  </a:cubicBezTo>
                  <a:cubicBezTo>
                    <a:pt x="284888" y="24691"/>
                    <a:pt x="277612" y="26778"/>
                    <a:pt x="270363" y="28590"/>
                  </a:cubicBezTo>
                  <a:cubicBezTo>
                    <a:pt x="257947" y="31694"/>
                    <a:pt x="264533" y="30196"/>
                    <a:pt x="250581" y="32986"/>
                  </a:cubicBezTo>
                  <a:cubicBezTo>
                    <a:pt x="246917" y="34452"/>
                    <a:pt x="243285" y="35997"/>
                    <a:pt x="239590" y="37383"/>
                  </a:cubicBezTo>
                  <a:cubicBezTo>
                    <a:pt x="237421" y="38197"/>
                    <a:pt x="235068" y="38545"/>
                    <a:pt x="232996" y="39581"/>
                  </a:cubicBezTo>
                  <a:cubicBezTo>
                    <a:pt x="230633" y="40762"/>
                    <a:pt x="228696" y="42666"/>
                    <a:pt x="226402" y="43977"/>
                  </a:cubicBezTo>
                  <a:cubicBezTo>
                    <a:pt x="223557" y="45603"/>
                    <a:pt x="220276" y="46469"/>
                    <a:pt x="217610" y="48373"/>
                  </a:cubicBezTo>
                  <a:cubicBezTo>
                    <a:pt x="215080" y="50180"/>
                    <a:pt x="213714" y="53425"/>
                    <a:pt x="211015" y="54967"/>
                  </a:cubicBezTo>
                  <a:cubicBezTo>
                    <a:pt x="208392" y="56466"/>
                    <a:pt x="205052" y="56104"/>
                    <a:pt x="202223" y="57165"/>
                  </a:cubicBezTo>
                  <a:cubicBezTo>
                    <a:pt x="179139" y="65821"/>
                    <a:pt x="214115" y="59681"/>
                    <a:pt x="169252" y="63759"/>
                  </a:cubicBezTo>
                  <a:cubicBezTo>
                    <a:pt x="167054" y="64492"/>
                    <a:pt x="164920" y="65455"/>
                    <a:pt x="162658" y="65958"/>
                  </a:cubicBezTo>
                  <a:cubicBezTo>
                    <a:pt x="158307" y="66925"/>
                    <a:pt x="153738" y="66875"/>
                    <a:pt x="149469" y="68156"/>
                  </a:cubicBezTo>
                  <a:cubicBezTo>
                    <a:pt x="142477" y="70254"/>
                    <a:pt x="140047" y="73540"/>
                    <a:pt x="134083" y="76948"/>
                  </a:cubicBezTo>
                  <a:cubicBezTo>
                    <a:pt x="131238" y="78574"/>
                    <a:pt x="128221" y="79879"/>
                    <a:pt x="125290" y="81344"/>
                  </a:cubicBezTo>
                  <a:cubicBezTo>
                    <a:pt x="111038" y="100347"/>
                    <a:pt x="126124" y="82264"/>
                    <a:pt x="112102" y="94533"/>
                  </a:cubicBezTo>
                  <a:cubicBezTo>
                    <a:pt x="112092" y="94541"/>
                    <a:pt x="96867" y="109767"/>
                    <a:pt x="94517" y="112117"/>
                  </a:cubicBezTo>
                  <a:lnTo>
                    <a:pt x="72536" y="134098"/>
                  </a:lnTo>
                  <a:cubicBezTo>
                    <a:pt x="70338" y="136296"/>
                    <a:pt x="68528" y="138968"/>
                    <a:pt x="65942" y="140692"/>
                  </a:cubicBezTo>
                  <a:cubicBezTo>
                    <a:pt x="49872" y="151405"/>
                    <a:pt x="70083" y="138325"/>
                    <a:pt x="50556" y="149484"/>
                  </a:cubicBezTo>
                  <a:cubicBezTo>
                    <a:pt x="38624" y="156303"/>
                    <a:pt x="49457" y="152049"/>
                    <a:pt x="37367" y="156079"/>
                  </a:cubicBezTo>
                  <a:lnTo>
                    <a:pt x="28575" y="169267"/>
                  </a:lnTo>
                  <a:cubicBezTo>
                    <a:pt x="27023" y="171595"/>
                    <a:pt x="22914" y="178693"/>
                    <a:pt x="19783" y="180258"/>
                  </a:cubicBezTo>
                  <a:cubicBezTo>
                    <a:pt x="18472" y="180914"/>
                    <a:pt x="3297" y="174762"/>
                    <a:pt x="0" y="173663"/>
                  </a:cubicBezTo>
                  <a:close/>
                </a:path>
              </a:pathLst>
            </a:custGeom>
            <a:solidFill>
              <a:srgbClr val="FFC000"/>
            </a:solidFill>
            <a:ln w="6350" cap="flat" cmpd="sng" algn="ctr">
              <a:noFill/>
              <a:prstDash val="solid"/>
              <a:miter lim="800000"/>
            </a:ln>
            <a:effectLst>
              <a:innerShdw blurRad="63500" dist="50800" dir="2700000">
                <a:srgbClr val="68042F">
                  <a:alpha val="50000"/>
                </a:srgbClr>
              </a:innerShdw>
            </a:effectLst>
          </p:spPr>
          <p:txBody>
            <a:bodyPr rtlCol="0" anchor="ctr"/>
            <a:lstStyle/>
            <a:p>
              <a:pPr algn="ctr" defTabSz="685814">
                <a:defRPr/>
              </a:pPr>
              <a:endParaRPr lang="en-GB" sz="1200" kern="0">
                <a:solidFill>
                  <a:prstClr val="white"/>
                </a:solidFill>
                <a:latin typeface="Gill Sans MT" panose="020B0502020104020203" pitchFamily="34" charset="0"/>
              </a:endParaRPr>
            </a:p>
          </p:txBody>
        </p:sp>
        <p:sp>
          <p:nvSpPr>
            <p:cNvPr id="18" name="Freeform: Shape 17">
              <a:extLst>
                <a:ext uri="{FF2B5EF4-FFF2-40B4-BE49-F238E27FC236}">
                  <a16:creationId xmlns:a16="http://schemas.microsoft.com/office/drawing/2014/main" id="{A5AD8C34-8261-3DD5-29B5-1AFEF6EFCD38}"/>
                </a:ext>
              </a:extLst>
            </p:cNvPr>
            <p:cNvSpPr/>
            <p:nvPr/>
          </p:nvSpPr>
          <p:spPr>
            <a:xfrm>
              <a:off x="7283034" y="1322196"/>
              <a:ext cx="62664" cy="524463"/>
            </a:xfrm>
            <a:custGeom>
              <a:avLst/>
              <a:gdLst>
                <a:gd name="connsiteX0" fmla="*/ 0 w 90526"/>
                <a:gd name="connsiteY0" fmla="*/ 0 h 701148"/>
                <a:gd name="connsiteX1" fmla="*/ 46851 w 90526"/>
                <a:gd name="connsiteY1" fmla="*/ 185788 h 701148"/>
                <a:gd name="connsiteX2" fmla="*/ 24234 w 90526"/>
                <a:gd name="connsiteY2" fmla="*/ 326341 h 701148"/>
                <a:gd name="connsiteX3" fmla="*/ 90471 w 90526"/>
                <a:gd name="connsiteY3" fmla="*/ 502436 h 701148"/>
                <a:gd name="connsiteX4" fmla="*/ 11309 w 90526"/>
                <a:gd name="connsiteY4" fmla="*/ 701148 h 701148"/>
                <a:gd name="connsiteX0" fmla="*/ 0 w 96030"/>
                <a:gd name="connsiteY0" fmla="*/ 0 h 586188"/>
                <a:gd name="connsiteX1" fmla="*/ 46851 w 96030"/>
                <a:gd name="connsiteY1" fmla="*/ 185788 h 586188"/>
                <a:gd name="connsiteX2" fmla="*/ 24234 w 96030"/>
                <a:gd name="connsiteY2" fmla="*/ 326341 h 586188"/>
                <a:gd name="connsiteX3" fmla="*/ 90471 w 96030"/>
                <a:gd name="connsiteY3" fmla="*/ 502436 h 586188"/>
                <a:gd name="connsiteX4" fmla="*/ 74040 w 96030"/>
                <a:gd name="connsiteY4" fmla="*/ 586188 h 586188"/>
                <a:gd name="connsiteX0" fmla="*/ 0 w 86885"/>
                <a:gd name="connsiteY0" fmla="*/ 0 h 586188"/>
                <a:gd name="connsiteX1" fmla="*/ 46851 w 86885"/>
                <a:gd name="connsiteY1" fmla="*/ 185788 h 586188"/>
                <a:gd name="connsiteX2" fmla="*/ 24234 w 86885"/>
                <a:gd name="connsiteY2" fmla="*/ 326341 h 586188"/>
                <a:gd name="connsiteX3" fmla="*/ 54153 w 86885"/>
                <a:gd name="connsiteY3" fmla="*/ 437973 h 586188"/>
                <a:gd name="connsiteX4" fmla="*/ 74040 w 86885"/>
                <a:gd name="connsiteY4" fmla="*/ 586188 h 58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5" h="586188">
                  <a:moveTo>
                    <a:pt x="0" y="0"/>
                  </a:moveTo>
                  <a:cubicBezTo>
                    <a:pt x="21406" y="65699"/>
                    <a:pt x="42812" y="131398"/>
                    <a:pt x="46851" y="185788"/>
                  </a:cubicBezTo>
                  <a:cubicBezTo>
                    <a:pt x="50890" y="240178"/>
                    <a:pt x="23017" y="284310"/>
                    <a:pt x="24234" y="326341"/>
                  </a:cubicBezTo>
                  <a:cubicBezTo>
                    <a:pt x="25451" y="368372"/>
                    <a:pt x="56307" y="375505"/>
                    <a:pt x="54153" y="437973"/>
                  </a:cubicBezTo>
                  <a:cubicBezTo>
                    <a:pt x="51999" y="500441"/>
                    <a:pt x="112544" y="518066"/>
                    <a:pt x="74040" y="586188"/>
                  </a:cubicBezTo>
                </a:path>
              </a:pathLst>
            </a:custGeom>
            <a:noFill/>
            <a:ln w="6350" cap="flat" cmpd="sng" algn="ctr">
              <a:solidFill>
                <a:sysClr val="windowText" lastClr="000000"/>
              </a:solidFill>
              <a:prstDash val="solid"/>
              <a:miter lim="800000"/>
            </a:ln>
            <a:effectLst>
              <a:innerShdw blurRad="63500" dist="50800" dir="2700000">
                <a:prstClr val="black">
                  <a:alpha val="50000"/>
                </a:prstClr>
              </a:innerShdw>
            </a:effectLst>
          </p:spPr>
          <p:txBody>
            <a:bodyPr rtlCol="0" anchor="ctr"/>
            <a:lstStyle/>
            <a:p>
              <a:pPr algn="ctr" defTabSz="685814">
                <a:defRPr/>
              </a:pPr>
              <a:endParaRPr lang="en-GB" sz="1200" kern="0">
                <a:solidFill>
                  <a:prstClr val="white"/>
                </a:solidFill>
                <a:latin typeface="Gill Sans MT" panose="020B0502020104020203" pitchFamily="34" charset="0"/>
              </a:endParaRPr>
            </a:p>
          </p:txBody>
        </p:sp>
        <p:sp>
          <p:nvSpPr>
            <p:cNvPr id="19" name="Freeform: Shape 18">
              <a:extLst>
                <a:ext uri="{FF2B5EF4-FFF2-40B4-BE49-F238E27FC236}">
                  <a16:creationId xmlns:a16="http://schemas.microsoft.com/office/drawing/2014/main" id="{62A91A01-EF9F-9165-9E07-A8B0139035FA}"/>
                </a:ext>
              </a:extLst>
            </p:cNvPr>
            <p:cNvSpPr/>
            <p:nvPr/>
          </p:nvSpPr>
          <p:spPr>
            <a:xfrm flipH="1" flipV="1">
              <a:off x="7287420" y="1328738"/>
              <a:ext cx="45719" cy="477440"/>
            </a:xfrm>
            <a:custGeom>
              <a:avLst/>
              <a:gdLst>
                <a:gd name="connsiteX0" fmla="*/ 0 w 90526"/>
                <a:gd name="connsiteY0" fmla="*/ 0 h 701148"/>
                <a:gd name="connsiteX1" fmla="*/ 46851 w 90526"/>
                <a:gd name="connsiteY1" fmla="*/ 185788 h 701148"/>
                <a:gd name="connsiteX2" fmla="*/ 24234 w 90526"/>
                <a:gd name="connsiteY2" fmla="*/ 326341 h 701148"/>
                <a:gd name="connsiteX3" fmla="*/ 90471 w 90526"/>
                <a:gd name="connsiteY3" fmla="*/ 502436 h 701148"/>
                <a:gd name="connsiteX4" fmla="*/ 11309 w 90526"/>
                <a:gd name="connsiteY4" fmla="*/ 701148 h 701148"/>
                <a:gd name="connsiteX0" fmla="*/ 0 w 47269"/>
                <a:gd name="connsiteY0" fmla="*/ 0 h 701148"/>
                <a:gd name="connsiteX1" fmla="*/ 46851 w 47269"/>
                <a:gd name="connsiteY1" fmla="*/ 185788 h 701148"/>
                <a:gd name="connsiteX2" fmla="*/ 24234 w 47269"/>
                <a:gd name="connsiteY2" fmla="*/ 326341 h 701148"/>
                <a:gd name="connsiteX3" fmla="*/ 45898 w 47269"/>
                <a:gd name="connsiteY3" fmla="*/ 507462 h 701148"/>
                <a:gd name="connsiteX4" fmla="*/ 11309 w 47269"/>
                <a:gd name="connsiteY4" fmla="*/ 701148 h 701148"/>
                <a:gd name="connsiteX0" fmla="*/ 0 w 49541"/>
                <a:gd name="connsiteY0" fmla="*/ 0 h 701148"/>
                <a:gd name="connsiteX1" fmla="*/ 46851 w 49541"/>
                <a:gd name="connsiteY1" fmla="*/ 185788 h 701148"/>
                <a:gd name="connsiteX2" fmla="*/ 44044 w 49541"/>
                <a:gd name="connsiteY2" fmla="*/ 325336 h 701148"/>
                <a:gd name="connsiteX3" fmla="*/ 45898 w 49541"/>
                <a:gd name="connsiteY3" fmla="*/ 507462 h 701148"/>
                <a:gd name="connsiteX4" fmla="*/ 11309 w 49541"/>
                <a:gd name="connsiteY4" fmla="*/ 701148 h 701148"/>
                <a:gd name="connsiteX0" fmla="*/ 0 w 87221"/>
                <a:gd name="connsiteY0" fmla="*/ 0 h 669987"/>
                <a:gd name="connsiteX1" fmla="*/ 46851 w 87221"/>
                <a:gd name="connsiteY1" fmla="*/ 185788 h 669987"/>
                <a:gd name="connsiteX2" fmla="*/ 44044 w 87221"/>
                <a:gd name="connsiteY2" fmla="*/ 325336 h 669987"/>
                <a:gd name="connsiteX3" fmla="*/ 45898 w 87221"/>
                <a:gd name="connsiteY3" fmla="*/ 507462 h 669987"/>
                <a:gd name="connsiteX4" fmla="*/ 75690 w 87221"/>
                <a:gd name="connsiteY4" fmla="*/ 669987 h 669987"/>
                <a:gd name="connsiteX0" fmla="*/ 0 w 75689"/>
                <a:gd name="connsiteY0" fmla="*/ 0 h 669987"/>
                <a:gd name="connsiteX1" fmla="*/ 46851 w 75689"/>
                <a:gd name="connsiteY1" fmla="*/ 185788 h 669987"/>
                <a:gd name="connsiteX2" fmla="*/ 44044 w 75689"/>
                <a:gd name="connsiteY2" fmla="*/ 325336 h 669987"/>
                <a:gd name="connsiteX3" fmla="*/ 45898 w 75689"/>
                <a:gd name="connsiteY3" fmla="*/ 507462 h 669987"/>
                <a:gd name="connsiteX4" fmla="*/ 75690 w 75689"/>
                <a:gd name="connsiteY4" fmla="*/ 669987 h 669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89" h="669987">
                  <a:moveTo>
                    <a:pt x="0" y="0"/>
                  </a:moveTo>
                  <a:cubicBezTo>
                    <a:pt x="21406" y="65699"/>
                    <a:pt x="39510" y="131565"/>
                    <a:pt x="46851" y="185788"/>
                  </a:cubicBezTo>
                  <a:cubicBezTo>
                    <a:pt x="54192" y="240011"/>
                    <a:pt x="44203" y="271724"/>
                    <a:pt x="44044" y="325336"/>
                  </a:cubicBezTo>
                  <a:cubicBezTo>
                    <a:pt x="43885" y="378948"/>
                    <a:pt x="48052" y="444994"/>
                    <a:pt x="45898" y="507462"/>
                  </a:cubicBezTo>
                  <a:cubicBezTo>
                    <a:pt x="43744" y="569930"/>
                    <a:pt x="18446" y="579750"/>
                    <a:pt x="75690" y="669987"/>
                  </a:cubicBezTo>
                </a:path>
              </a:pathLst>
            </a:custGeom>
            <a:noFill/>
            <a:ln w="6350" cap="flat" cmpd="sng" algn="ctr">
              <a:solidFill>
                <a:sysClr val="windowText" lastClr="000000"/>
              </a:solidFill>
              <a:prstDash val="solid"/>
              <a:miter lim="800000"/>
            </a:ln>
            <a:effectLst>
              <a:innerShdw blurRad="63500" dist="50800" dir="2700000">
                <a:prstClr val="black">
                  <a:alpha val="50000"/>
                </a:prstClr>
              </a:innerShdw>
            </a:effectLst>
          </p:spPr>
          <p:txBody>
            <a:bodyPr rtlCol="0" anchor="ctr"/>
            <a:lstStyle/>
            <a:p>
              <a:pPr algn="ctr" defTabSz="685814">
                <a:defRPr/>
              </a:pPr>
              <a:endParaRPr lang="en-GB" sz="1200" kern="0">
                <a:solidFill>
                  <a:prstClr val="white"/>
                </a:solidFill>
                <a:latin typeface="Gill Sans MT" panose="020B0502020104020203" pitchFamily="34" charset="0"/>
              </a:endParaRPr>
            </a:p>
          </p:txBody>
        </p:sp>
      </p:grpSp>
      <p:sp>
        <p:nvSpPr>
          <p:cNvPr id="22" name="Oval 21">
            <a:extLst>
              <a:ext uri="{FF2B5EF4-FFF2-40B4-BE49-F238E27FC236}">
                <a16:creationId xmlns:a16="http://schemas.microsoft.com/office/drawing/2014/main" id="{EF06D723-C475-8051-46BE-3AC90E2215F8}"/>
              </a:ext>
            </a:extLst>
          </p:cNvPr>
          <p:cNvSpPr/>
          <p:nvPr/>
        </p:nvSpPr>
        <p:spPr>
          <a:xfrm rot="19912326">
            <a:off x="10920599" y="2914315"/>
            <a:ext cx="817760" cy="809540"/>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Gill Sans MT" panose="020B0502020104020203" pitchFamily="34" charset="0"/>
            </a:endParaRPr>
          </a:p>
        </p:txBody>
      </p:sp>
      <p:sp>
        <p:nvSpPr>
          <p:cNvPr id="23" name="Rectangle 22">
            <a:extLst>
              <a:ext uri="{FF2B5EF4-FFF2-40B4-BE49-F238E27FC236}">
                <a16:creationId xmlns:a16="http://schemas.microsoft.com/office/drawing/2014/main" id="{AB68E18F-8380-0AD5-47B2-C8AE08195AAF}"/>
              </a:ext>
            </a:extLst>
          </p:cNvPr>
          <p:cNvSpPr/>
          <p:nvPr/>
        </p:nvSpPr>
        <p:spPr>
          <a:xfrm>
            <a:off x="8840231" y="374152"/>
            <a:ext cx="2992201" cy="1126272"/>
          </a:xfrm>
          <a:prstGeom prst="rect">
            <a:avLst/>
          </a:prstGeom>
          <a:solidFill>
            <a:srgbClr val="EC6513"/>
          </a:solid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The sooner the better (more effective)!</a:t>
            </a:r>
          </a:p>
        </p:txBody>
      </p:sp>
      <p:sp>
        <p:nvSpPr>
          <p:cNvPr id="25" name="TextBox 24">
            <a:extLst>
              <a:ext uri="{FF2B5EF4-FFF2-40B4-BE49-F238E27FC236}">
                <a16:creationId xmlns:a16="http://schemas.microsoft.com/office/drawing/2014/main" id="{88695282-5204-5A5A-22C6-85BE3117A935}"/>
              </a:ext>
            </a:extLst>
          </p:cNvPr>
          <p:cNvSpPr txBox="1"/>
          <p:nvPr/>
        </p:nvSpPr>
        <p:spPr>
          <a:xfrm>
            <a:off x="263" y="6218532"/>
            <a:ext cx="9715737" cy="646331"/>
          </a:xfrm>
          <a:prstGeom prst="rect">
            <a:avLst/>
          </a:prstGeom>
          <a:noFill/>
        </p:spPr>
        <p:txBody>
          <a:bodyPr wrap="square">
            <a:spAutoFit/>
          </a:bodyPr>
          <a:lstStyle/>
          <a:p>
            <a:r>
              <a:rPr lang="en-GB" dirty="0"/>
              <a:t>More info:</a:t>
            </a:r>
          </a:p>
          <a:p>
            <a:r>
              <a:rPr lang="en-GB" dirty="0">
                <a:hlinkClick r:id="rId4"/>
              </a:rPr>
              <a:t>https://www.sexwise.org.uk/contraception/emergency-contraception</a:t>
            </a:r>
            <a:r>
              <a:rPr lang="en-GB" dirty="0"/>
              <a:t> </a:t>
            </a:r>
          </a:p>
        </p:txBody>
      </p:sp>
      <p:pic>
        <p:nvPicPr>
          <p:cNvPr id="28" name="Picture 27">
            <a:extLst>
              <a:ext uri="{FF2B5EF4-FFF2-40B4-BE49-F238E27FC236}">
                <a16:creationId xmlns:a16="http://schemas.microsoft.com/office/drawing/2014/main" id="{EF85C4EA-866F-623A-5368-6A001E0BF605}"/>
              </a:ext>
            </a:extLst>
          </p:cNvPr>
          <p:cNvPicPr>
            <a:picLocks noChangeAspect="1"/>
          </p:cNvPicPr>
          <p:nvPr/>
        </p:nvPicPr>
        <p:blipFill rotWithShape="1">
          <a:blip r:embed="rId5"/>
          <a:srcRect l="51169" t="41873" r="8932" b="15722"/>
          <a:stretch/>
        </p:blipFill>
        <p:spPr>
          <a:xfrm>
            <a:off x="6505620" y="3863438"/>
            <a:ext cx="2519693" cy="1785277"/>
          </a:xfrm>
          <a:prstGeom prst="rect">
            <a:avLst/>
          </a:prstGeom>
        </p:spPr>
      </p:pic>
      <p:pic>
        <p:nvPicPr>
          <p:cNvPr id="26" name="Picture 25">
            <a:extLst>
              <a:ext uri="{FF2B5EF4-FFF2-40B4-BE49-F238E27FC236}">
                <a16:creationId xmlns:a16="http://schemas.microsoft.com/office/drawing/2014/main" id="{3A53F5A9-B1B9-7150-20D8-377101DED26E}"/>
              </a:ext>
            </a:extLst>
          </p:cNvPr>
          <p:cNvPicPr>
            <a:picLocks noChangeAspect="1"/>
          </p:cNvPicPr>
          <p:nvPr/>
        </p:nvPicPr>
        <p:blipFill rotWithShape="1">
          <a:blip r:embed="rId6"/>
          <a:srcRect t="11985" r="36251" b="47763"/>
          <a:stretch/>
        </p:blipFill>
        <p:spPr>
          <a:xfrm>
            <a:off x="7814409" y="4861619"/>
            <a:ext cx="3515070" cy="1479615"/>
          </a:xfrm>
          <a:prstGeom prst="rect">
            <a:avLst/>
          </a:prstGeom>
        </p:spPr>
      </p:pic>
    </p:spTree>
    <p:extLst>
      <p:ext uri="{BB962C8B-B14F-4D97-AF65-F5344CB8AC3E}">
        <p14:creationId xmlns:p14="http://schemas.microsoft.com/office/powerpoint/2010/main" val="3304597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True or false?</a:t>
            </a:r>
            <a:endParaRPr lang="en-GB" dirty="0"/>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4" name="Rectangle 3">
            <a:extLst>
              <a:ext uri="{FF2B5EF4-FFF2-40B4-BE49-F238E27FC236}">
                <a16:creationId xmlns:a16="http://schemas.microsoft.com/office/drawing/2014/main" id="{05C2D0F1-BA4D-9521-3516-27D563002058}"/>
              </a:ext>
            </a:extLst>
          </p:cNvPr>
          <p:cNvSpPr/>
          <p:nvPr/>
        </p:nvSpPr>
        <p:spPr>
          <a:xfrm>
            <a:off x="1720018" y="1528228"/>
            <a:ext cx="8751964" cy="886044"/>
          </a:xfrm>
          <a:prstGeom prst="rect">
            <a:avLst/>
          </a:prstGeom>
          <a:solidFill>
            <a:srgbClr val="12AFBE"/>
          </a:solidFill>
          <a:ln w="76200">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The ‘best’ method is what is right for the individual patient.</a:t>
            </a:r>
          </a:p>
        </p:txBody>
      </p:sp>
      <p:sp>
        <p:nvSpPr>
          <p:cNvPr id="3" name="Content Placeholder 2">
            <a:extLst>
              <a:ext uri="{FF2B5EF4-FFF2-40B4-BE49-F238E27FC236}">
                <a16:creationId xmlns:a16="http://schemas.microsoft.com/office/drawing/2014/main" id="{FDD0249A-3C4A-9677-791C-57797BD8BAF3}"/>
              </a:ext>
            </a:extLst>
          </p:cNvPr>
          <p:cNvSpPr>
            <a:spLocks noGrp="1"/>
          </p:cNvSpPr>
          <p:nvPr>
            <p:ph idx="1"/>
          </p:nvPr>
        </p:nvSpPr>
        <p:spPr>
          <a:xfrm>
            <a:off x="1467745" y="1635456"/>
            <a:ext cx="8795582" cy="4351338"/>
          </a:xfrm>
        </p:spPr>
        <p:txBody>
          <a:bodyPr/>
          <a:lstStyle/>
          <a:p>
            <a:pPr marL="0" indent="0" algn="ctr">
              <a:buNone/>
            </a:pPr>
            <a:endParaRPr lang="en-GB" dirty="0">
              <a:solidFill>
                <a:srgbClr val="EC6513"/>
              </a:solidFill>
            </a:endParaRPr>
          </a:p>
          <a:p>
            <a:pPr marL="0" indent="0" algn="ctr">
              <a:buNone/>
            </a:pPr>
            <a:endParaRPr lang="en-GB" dirty="0">
              <a:solidFill>
                <a:srgbClr val="EC6513"/>
              </a:solidFill>
            </a:endParaRPr>
          </a:p>
          <a:p>
            <a:pPr marL="0" indent="0" algn="ctr">
              <a:buNone/>
            </a:pPr>
            <a:r>
              <a:rPr lang="en-GB" dirty="0">
                <a:solidFill>
                  <a:srgbClr val="EC6513"/>
                </a:solidFill>
              </a:rPr>
              <a:t>A contraceptive choices discussion may consider:</a:t>
            </a:r>
          </a:p>
          <a:p>
            <a:r>
              <a:rPr lang="en-GB" dirty="0">
                <a:solidFill>
                  <a:srgbClr val="EC6513"/>
                </a:solidFill>
              </a:rPr>
              <a:t>Effectiveness</a:t>
            </a:r>
          </a:p>
          <a:p>
            <a:r>
              <a:rPr lang="en-GB" dirty="0">
                <a:solidFill>
                  <a:srgbClr val="EC6513"/>
                </a:solidFill>
              </a:rPr>
              <a:t>How methods work</a:t>
            </a:r>
          </a:p>
          <a:p>
            <a:r>
              <a:rPr lang="en-GB" dirty="0">
                <a:solidFill>
                  <a:srgbClr val="EC6513"/>
                </a:solidFill>
              </a:rPr>
              <a:t>Side effects </a:t>
            </a:r>
            <a:br>
              <a:rPr lang="en-GB" dirty="0">
                <a:solidFill>
                  <a:srgbClr val="EC6513"/>
                </a:solidFill>
              </a:rPr>
            </a:br>
            <a:r>
              <a:rPr lang="en-GB" dirty="0">
                <a:solidFill>
                  <a:srgbClr val="EC6513"/>
                </a:solidFill>
              </a:rPr>
              <a:t>(such as bleeding, hormonal side effects) / risks </a:t>
            </a:r>
          </a:p>
          <a:p>
            <a:r>
              <a:rPr lang="en-GB" dirty="0">
                <a:solidFill>
                  <a:srgbClr val="EC6513"/>
                </a:solidFill>
              </a:rPr>
              <a:t>Contraindications </a:t>
            </a:r>
            <a:br>
              <a:rPr lang="en-GB" dirty="0">
                <a:solidFill>
                  <a:srgbClr val="EC6513"/>
                </a:solidFill>
              </a:rPr>
            </a:br>
            <a:r>
              <a:rPr lang="en-GB" dirty="0">
                <a:solidFill>
                  <a:srgbClr val="EC6513"/>
                </a:solidFill>
              </a:rPr>
              <a:t>(such as heart disease, blood clots, breast cancer)</a:t>
            </a:r>
          </a:p>
        </p:txBody>
      </p:sp>
      <p:sp>
        <p:nvSpPr>
          <p:cNvPr id="12" name="TextBox 11">
            <a:extLst>
              <a:ext uri="{FF2B5EF4-FFF2-40B4-BE49-F238E27FC236}">
                <a16:creationId xmlns:a16="http://schemas.microsoft.com/office/drawing/2014/main" id="{FC8CD32A-DD3A-39B2-F970-BEF52F5E5DBA}"/>
              </a:ext>
            </a:extLst>
          </p:cNvPr>
          <p:cNvSpPr txBox="1"/>
          <p:nvPr/>
        </p:nvSpPr>
        <p:spPr>
          <a:xfrm>
            <a:off x="1129369" y="1247975"/>
            <a:ext cx="551754" cy="1446550"/>
          </a:xfrm>
          <a:prstGeom prst="rect">
            <a:avLst/>
          </a:prstGeom>
          <a:noFill/>
        </p:spPr>
        <p:txBody>
          <a:bodyPr wrap="none" rtlCol="0">
            <a:spAutoFit/>
          </a:bodyPr>
          <a:lstStyle/>
          <a:p>
            <a:r>
              <a:rPr lang="en-GB" sz="8800" b="1" dirty="0">
                <a:solidFill>
                  <a:srgbClr val="EC6513"/>
                </a:solidFill>
              </a:rPr>
              <a:t>!</a:t>
            </a:r>
          </a:p>
        </p:txBody>
      </p:sp>
    </p:spTree>
    <p:extLst>
      <p:ext uri="{BB962C8B-B14F-4D97-AF65-F5344CB8AC3E}">
        <p14:creationId xmlns:p14="http://schemas.microsoft.com/office/powerpoint/2010/main" val="3791783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What do we ask in clinic?</a:t>
            </a:r>
            <a:endParaRPr lang="en-GB" dirty="0"/>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33" name="TextBox 32">
            <a:extLst>
              <a:ext uri="{FF2B5EF4-FFF2-40B4-BE49-F238E27FC236}">
                <a16:creationId xmlns:a16="http://schemas.microsoft.com/office/drawing/2014/main" id="{D0AD1CAF-885D-EC2C-70E5-CC6931894514}"/>
              </a:ext>
            </a:extLst>
          </p:cNvPr>
          <p:cNvSpPr txBox="1"/>
          <p:nvPr/>
        </p:nvSpPr>
        <p:spPr>
          <a:xfrm>
            <a:off x="419244" y="2113736"/>
            <a:ext cx="6228985" cy="4093428"/>
          </a:xfrm>
          <a:prstGeom prst="rect">
            <a:avLst/>
          </a:prstGeom>
          <a:noFill/>
        </p:spPr>
        <p:txBody>
          <a:bodyPr wrap="square" rtlCol="0">
            <a:spAutoFit/>
          </a:bodyPr>
          <a:lstStyle/>
          <a:p>
            <a:pPr marL="285750" indent="-285750" defTabSz="914357">
              <a:buFont typeface="Arial" panose="020B0604020202020204" pitchFamily="34" charset="0"/>
              <a:buChar char="•"/>
            </a:pPr>
            <a:r>
              <a:rPr lang="en-GB" sz="2000" dirty="0">
                <a:solidFill>
                  <a:srgbClr val="9C3A92"/>
                </a:solidFill>
                <a:latin typeface="Gill Sans MT" panose="020B0502020104020203"/>
                <a:cs typeface="Calibri" panose="020F0502020204030204" pitchFamily="34" charset="0"/>
              </a:rPr>
              <a:t>Have you used any contraceptive method(s) in the past?​</a:t>
            </a:r>
            <a:br>
              <a:rPr lang="en-GB" sz="2000" dirty="0">
                <a:solidFill>
                  <a:srgbClr val="9C3A92"/>
                </a:solidFill>
                <a:latin typeface="Gill Sans MT" panose="020B0502020104020203"/>
                <a:cs typeface="Calibri" panose="020F0502020204030204" pitchFamily="34" charset="0"/>
              </a:rPr>
            </a:br>
            <a:endParaRPr lang="en-GB" sz="2000" dirty="0">
              <a:solidFill>
                <a:srgbClr val="9C3A92"/>
              </a:solidFill>
              <a:latin typeface="Gill Sans MT" panose="020B0502020104020203"/>
              <a:cs typeface="Calibri" panose="020F0502020204030204" pitchFamily="34" charset="0"/>
            </a:endParaRPr>
          </a:p>
          <a:p>
            <a:pPr marL="285750" indent="-285750" defTabSz="914357">
              <a:buFont typeface="Arial" panose="020B0604020202020204" pitchFamily="34" charset="0"/>
              <a:buChar char="•"/>
            </a:pPr>
            <a:r>
              <a:rPr lang="en-GB" sz="2000" dirty="0">
                <a:solidFill>
                  <a:srgbClr val="9C3A92"/>
                </a:solidFill>
                <a:latin typeface="Gill Sans MT" panose="020B0502020104020203"/>
                <a:cs typeface="Calibri" panose="020F0502020204030204" pitchFamily="34" charset="0"/>
              </a:rPr>
              <a:t>What did you like about the method(s)?</a:t>
            </a:r>
            <a:br>
              <a:rPr lang="en-GB" sz="2000" dirty="0">
                <a:solidFill>
                  <a:srgbClr val="9C3A92"/>
                </a:solidFill>
                <a:latin typeface="Gill Sans MT" panose="020B0502020104020203"/>
                <a:cs typeface="Calibri" panose="020F0502020204030204" pitchFamily="34" charset="0"/>
              </a:rPr>
            </a:br>
            <a:endParaRPr lang="en-GB" sz="2000" dirty="0">
              <a:solidFill>
                <a:srgbClr val="9C3A92"/>
              </a:solidFill>
              <a:latin typeface="Gill Sans MT" panose="020B0502020104020203"/>
              <a:cs typeface="Calibri" panose="020F0502020204030204" pitchFamily="34" charset="0"/>
            </a:endParaRPr>
          </a:p>
          <a:p>
            <a:pPr marL="285750" indent="-285750" defTabSz="914357">
              <a:buFont typeface="Arial" panose="020B0604020202020204" pitchFamily="34" charset="0"/>
              <a:buChar char="•"/>
            </a:pPr>
            <a:r>
              <a:rPr lang="en-GB" sz="2000" dirty="0">
                <a:solidFill>
                  <a:srgbClr val="9C3A92"/>
                </a:solidFill>
                <a:latin typeface="Gill Sans MT" panose="020B0502020104020203"/>
                <a:cs typeface="Calibri" panose="020F0502020204030204" pitchFamily="34" charset="0"/>
              </a:rPr>
              <a:t>What did you dislike about the method(s)?</a:t>
            </a:r>
            <a:br>
              <a:rPr lang="en-GB" sz="2000" dirty="0">
                <a:solidFill>
                  <a:srgbClr val="9C3A92"/>
                </a:solidFill>
                <a:latin typeface="Gill Sans MT" panose="020B0502020104020203"/>
                <a:cs typeface="Calibri" panose="020F0502020204030204" pitchFamily="34" charset="0"/>
              </a:rPr>
            </a:br>
            <a:endParaRPr lang="en-GB" sz="2000" dirty="0">
              <a:solidFill>
                <a:srgbClr val="9C3A92"/>
              </a:solidFill>
              <a:latin typeface="Gill Sans MT" panose="020B0502020104020203"/>
              <a:cs typeface="Calibri" panose="020F0502020204030204" pitchFamily="34" charset="0"/>
            </a:endParaRPr>
          </a:p>
          <a:p>
            <a:pPr marL="285750" indent="-285750" defTabSz="914357">
              <a:buFont typeface="Arial" panose="020B0604020202020204" pitchFamily="34" charset="0"/>
              <a:buChar char="•"/>
            </a:pPr>
            <a:r>
              <a:rPr lang="en-GB" sz="2000" dirty="0">
                <a:solidFill>
                  <a:srgbClr val="9C3A92"/>
                </a:solidFill>
                <a:latin typeface="Gill Sans MT" panose="020B0502020104020203"/>
                <a:cs typeface="Calibri" panose="020F0502020204030204" pitchFamily="34" charset="0"/>
              </a:rPr>
              <a:t>Why did you stop this method(s)?</a:t>
            </a:r>
            <a:br>
              <a:rPr lang="en-GB" sz="2000" dirty="0">
                <a:solidFill>
                  <a:srgbClr val="9C3A92"/>
                </a:solidFill>
                <a:latin typeface="Gill Sans MT" panose="020B0502020104020203"/>
                <a:cs typeface="Calibri" panose="020F0502020204030204" pitchFamily="34" charset="0"/>
              </a:rPr>
            </a:br>
            <a:endParaRPr lang="en-GB" sz="2000" dirty="0">
              <a:solidFill>
                <a:srgbClr val="9C3A92"/>
              </a:solidFill>
              <a:latin typeface="Gill Sans MT" panose="020B0502020104020203"/>
              <a:cs typeface="Calibri" panose="020F0502020204030204" pitchFamily="34" charset="0"/>
            </a:endParaRPr>
          </a:p>
          <a:p>
            <a:pPr marL="285750" indent="-285750" defTabSz="914357">
              <a:buFont typeface="Arial" panose="020B0604020202020204" pitchFamily="34" charset="0"/>
              <a:buChar char="•"/>
            </a:pPr>
            <a:r>
              <a:rPr lang="en-GB" sz="2000" dirty="0">
                <a:solidFill>
                  <a:srgbClr val="9C3A92"/>
                </a:solidFill>
                <a:latin typeface="Gill Sans MT" panose="020B0502020104020203"/>
                <a:cs typeface="Calibri" panose="020F0502020204030204" pitchFamily="34" charset="0"/>
              </a:rPr>
              <a:t>What’s important to you in a contraceptive method?</a:t>
            </a:r>
            <a:br>
              <a:rPr lang="en-GB" sz="2000" dirty="0">
                <a:solidFill>
                  <a:srgbClr val="9C3A92"/>
                </a:solidFill>
                <a:latin typeface="Gill Sans MT" panose="020B0502020104020203"/>
                <a:cs typeface="Calibri" panose="020F0502020204030204" pitchFamily="34" charset="0"/>
              </a:rPr>
            </a:br>
            <a:endParaRPr lang="en-GB" sz="2000" dirty="0">
              <a:solidFill>
                <a:srgbClr val="9C3A92"/>
              </a:solidFill>
              <a:latin typeface="Gill Sans MT" panose="020B0502020104020203"/>
              <a:cs typeface="Calibri" panose="020F0502020204030204" pitchFamily="34" charset="0"/>
            </a:endParaRPr>
          </a:p>
          <a:p>
            <a:pPr marL="285750" indent="-285750" defTabSz="914357">
              <a:buFont typeface="Arial" panose="020B0604020202020204" pitchFamily="34" charset="0"/>
              <a:buChar char="•"/>
            </a:pPr>
            <a:r>
              <a:rPr lang="en-GB" sz="2000" dirty="0">
                <a:solidFill>
                  <a:srgbClr val="9C3A92"/>
                </a:solidFill>
                <a:latin typeface="Gill Sans MT" panose="020B0502020104020203"/>
                <a:cs typeface="Calibri" panose="020F0502020204030204" pitchFamily="34" charset="0"/>
              </a:rPr>
              <a:t>Is there a method you were thinking of using?</a:t>
            </a:r>
            <a:br>
              <a:rPr lang="en-GB" sz="2000" dirty="0">
                <a:solidFill>
                  <a:srgbClr val="9C3A92"/>
                </a:solidFill>
                <a:latin typeface="Gill Sans MT" panose="020B0502020104020203"/>
                <a:cs typeface="Calibri" panose="020F0502020204030204" pitchFamily="34" charset="0"/>
              </a:rPr>
            </a:br>
            <a:endParaRPr lang="en-GB" sz="2000" dirty="0">
              <a:solidFill>
                <a:srgbClr val="9C3A92"/>
              </a:solidFill>
              <a:latin typeface="Gill Sans MT" panose="020B0502020104020203"/>
              <a:cs typeface="Calibri" panose="020F0502020204030204" pitchFamily="34" charset="0"/>
            </a:endParaRPr>
          </a:p>
          <a:p>
            <a:pPr marL="285750" indent="-285750" defTabSz="914357">
              <a:buFont typeface="Arial" panose="020B0604020202020204" pitchFamily="34" charset="0"/>
              <a:buChar char="•"/>
            </a:pPr>
            <a:r>
              <a:rPr lang="en-GB" sz="2000" dirty="0">
                <a:solidFill>
                  <a:srgbClr val="9C3A92"/>
                </a:solidFill>
                <a:latin typeface="Gill Sans MT" panose="020B0502020104020203"/>
                <a:cs typeface="Calibri" panose="020F0502020204030204" pitchFamily="34" charset="0"/>
              </a:rPr>
              <a:t>Are there two or three methods you’re interested in? </a:t>
            </a:r>
          </a:p>
        </p:txBody>
      </p:sp>
      <p:sp>
        <p:nvSpPr>
          <p:cNvPr id="34" name="Rectangle: Rounded Corners 33">
            <a:extLst>
              <a:ext uri="{FF2B5EF4-FFF2-40B4-BE49-F238E27FC236}">
                <a16:creationId xmlns:a16="http://schemas.microsoft.com/office/drawing/2014/main" id="{8530B8CA-A7AE-0DA5-908B-26EC05DA8A7A}"/>
              </a:ext>
            </a:extLst>
          </p:cNvPr>
          <p:cNvSpPr/>
          <p:nvPr/>
        </p:nvSpPr>
        <p:spPr>
          <a:xfrm>
            <a:off x="259535" y="1643070"/>
            <a:ext cx="6444354" cy="4669032"/>
          </a:xfrm>
          <a:prstGeom prst="roundRect">
            <a:avLst>
              <a:gd name="adj" fmla="val 8236"/>
            </a:avLst>
          </a:prstGeom>
          <a:noFill/>
          <a:ln w="12700" cap="flat" cmpd="sng" algn="ctr">
            <a:solidFill>
              <a:srgbClr val="9C3A92"/>
            </a:solidFill>
            <a:prstDash val="solid"/>
            <a:miter lim="800000"/>
          </a:ln>
          <a:effectLst/>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00548B"/>
              </a:solidFill>
              <a:effectLst/>
              <a:uLnTx/>
              <a:uFillTx/>
              <a:latin typeface="Gill Sans MT" panose="020B0502020104020203"/>
              <a:ea typeface="+mn-ea"/>
              <a:cs typeface="+mn-cs"/>
            </a:endParaRPr>
          </a:p>
        </p:txBody>
      </p:sp>
      <p:sp>
        <p:nvSpPr>
          <p:cNvPr id="35" name="Rectangle: Rounded Corners 34">
            <a:extLst>
              <a:ext uri="{FF2B5EF4-FFF2-40B4-BE49-F238E27FC236}">
                <a16:creationId xmlns:a16="http://schemas.microsoft.com/office/drawing/2014/main" id="{97BCEBD7-D0B6-98AE-7691-804ACC3BAC63}"/>
              </a:ext>
            </a:extLst>
          </p:cNvPr>
          <p:cNvSpPr/>
          <p:nvPr/>
        </p:nvSpPr>
        <p:spPr>
          <a:xfrm>
            <a:off x="265511" y="1643070"/>
            <a:ext cx="6384625" cy="445018"/>
          </a:xfrm>
          <a:prstGeom prst="roundRect">
            <a:avLst>
              <a:gd name="adj" fmla="val 50000"/>
            </a:avLst>
          </a:prstGeom>
          <a:solidFill>
            <a:srgbClr val="9C3A92"/>
          </a:solidFill>
          <a:ln w="12700" cap="flat" cmpd="sng" algn="ctr">
            <a:solidFill>
              <a:srgbClr val="9C3A92"/>
            </a:solidFill>
            <a:prstDash val="solid"/>
            <a:miter lim="800000"/>
          </a:ln>
          <a:effectLst/>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Segoe UI" panose="020B0502040204020203" pitchFamily="34" charset="0"/>
                <a:ea typeface="+mn-ea"/>
                <a:cs typeface="+mn-cs"/>
              </a:rPr>
              <a:t>Questions you might ask</a:t>
            </a:r>
            <a:endParaRPr kumimoji="0" lang="en-GB" sz="1800" b="0" i="0" u="none" strike="noStrike" kern="0" cap="none" spc="0" normalizeH="0" baseline="0" noProof="0" dirty="0">
              <a:ln>
                <a:noFill/>
              </a:ln>
              <a:solidFill>
                <a:prstClr val="white"/>
              </a:solidFill>
              <a:effectLst/>
              <a:uLnTx/>
              <a:uFillTx/>
              <a:latin typeface="Gill Sans MT" panose="020B0502020104020203"/>
              <a:ea typeface="+mn-ea"/>
              <a:cs typeface="+mn-cs"/>
            </a:endParaRPr>
          </a:p>
        </p:txBody>
      </p:sp>
      <p:sp>
        <p:nvSpPr>
          <p:cNvPr id="37" name="TextBox 36">
            <a:extLst>
              <a:ext uri="{FF2B5EF4-FFF2-40B4-BE49-F238E27FC236}">
                <a16:creationId xmlns:a16="http://schemas.microsoft.com/office/drawing/2014/main" id="{F8F7818B-0159-FF41-BD65-EAEEB8B83141}"/>
              </a:ext>
            </a:extLst>
          </p:cNvPr>
          <p:cNvSpPr txBox="1"/>
          <p:nvPr/>
        </p:nvSpPr>
        <p:spPr>
          <a:xfrm>
            <a:off x="4756815" y="2646065"/>
            <a:ext cx="722859" cy="707886"/>
          </a:xfrm>
          <a:prstGeom prst="rect">
            <a:avLst/>
          </a:prstGeom>
          <a:noFill/>
        </p:spPr>
        <p:txBody>
          <a:bodyPr wrap="square" rtlCol="0">
            <a:spAutoFit/>
          </a:bodyPr>
          <a:lstStyle/>
          <a:p>
            <a:pPr defTabSz="914357"/>
            <a:r>
              <a:rPr lang="en-GB" sz="4000" b="1" dirty="0">
                <a:solidFill>
                  <a:srgbClr val="9C3A92"/>
                </a:solidFill>
                <a:latin typeface="Gill Sans MT" panose="020B0502020104020203"/>
              </a:rPr>
              <a:t>✓</a:t>
            </a:r>
            <a:endParaRPr lang="en-GB" sz="2400" b="1" dirty="0">
              <a:solidFill>
                <a:srgbClr val="9C3A92"/>
              </a:solidFill>
              <a:latin typeface="Gill Sans MT" panose="020B0502020104020203"/>
            </a:endParaRPr>
          </a:p>
        </p:txBody>
      </p:sp>
      <p:sp>
        <p:nvSpPr>
          <p:cNvPr id="38" name="TextBox 37">
            <a:extLst>
              <a:ext uri="{FF2B5EF4-FFF2-40B4-BE49-F238E27FC236}">
                <a16:creationId xmlns:a16="http://schemas.microsoft.com/office/drawing/2014/main" id="{CB900119-308D-2612-67F9-5C9712EFD0DD}"/>
              </a:ext>
            </a:extLst>
          </p:cNvPr>
          <p:cNvSpPr txBox="1"/>
          <p:nvPr/>
        </p:nvSpPr>
        <p:spPr>
          <a:xfrm>
            <a:off x="5118244" y="3237110"/>
            <a:ext cx="601447" cy="707886"/>
          </a:xfrm>
          <a:prstGeom prst="rect">
            <a:avLst/>
          </a:prstGeom>
          <a:noFill/>
        </p:spPr>
        <p:txBody>
          <a:bodyPr wrap="none" rtlCol="0">
            <a:spAutoFit/>
          </a:bodyPr>
          <a:lstStyle/>
          <a:p>
            <a:pPr defTabSz="914357"/>
            <a:r>
              <a:rPr lang="en-GB" sz="4000" b="1" dirty="0">
                <a:solidFill>
                  <a:srgbClr val="C7A6CF"/>
                </a:solidFill>
                <a:latin typeface="Gill Sans MT" panose="020B0502020104020203"/>
              </a:rPr>
              <a:t>X</a:t>
            </a:r>
          </a:p>
        </p:txBody>
      </p:sp>
      <p:sp>
        <p:nvSpPr>
          <p:cNvPr id="39" name="&quot;Not Allowed&quot; Symbol 38">
            <a:extLst>
              <a:ext uri="{FF2B5EF4-FFF2-40B4-BE49-F238E27FC236}">
                <a16:creationId xmlns:a16="http://schemas.microsoft.com/office/drawing/2014/main" id="{0DAB3231-A8DF-0BEF-E0A0-47CBB05D880F}"/>
              </a:ext>
            </a:extLst>
          </p:cNvPr>
          <p:cNvSpPr/>
          <p:nvPr/>
        </p:nvSpPr>
        <p:spPr>
          <a:xfrm>
            <a:off x="4433307" y="3846635"/>
            <a:ext cx="627629" cy="627629"/>
          </a:xfrm>
          <a:prstGeom prst="noSmoking">
            <a:avLst/>
          </a:prstGeom>
          <a:solidFill>
            <a:srgbClr val="00548B"/>
          </a:solidFill>
          <a:ln w="12700" cap="flat" cmpd="sng" algn="ctr">
            <a:noFill/>
            <a:prstDash val="solid"/>
            <a:miter lim="800000"/>
          </a:ln>
          <a:effectLst/>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Gill Sans MT" panose="020B0502020104020203"/>
              <a:ea typeface="+mn-ea"/>
              <a:cs typeface="+mn-cs"/>
            </a:endParaRPr>
          </a:p>
        </p:txBody>
      </p:sp>
      <p:sp>
        <p:nvSpPr>
          <p:cNvPr id="40" name="TextBox 39">
            <a:extLst>
              <a:ext uri="{FF2B5EF4-FFF2-40B4-BE49-F238E27FC236}">
                <a16:creationId xmlns:a16="http://schemas.microsoft.com/office/drawing/2014/main" id="{FD44B653-F710-5B87-988D-8CD409EA9031}"/>
              </a:ext>
            </a:extLst>
          </p:cNvPr>
          <p:cNvSpPr txBox="1"/>
          <p:nvPr/>
        </p:nvSpPr>
        <p:spPr>
          <a:xfrm>
            <a:off x="6244850" y="4253154"/>
            <a:ext cx="372218" cy="923330"/>
          </a:xfrm>
          <a:prstGeom prst="rect">
            <a:avLst/>
          </a:prstGeom>
          <a:noFill/>
        </p:spPr>
        <p:txBody>
          <a:bodyPr wrap="none" rtlCol="0">
            <a:spAutoFit/>
          </a:bodyPr>
          <a:lstStyle/>
          <a:p>
            <a:pPr defTabSz="914357"/>
            <a:r>
              <a:rPr lang="en-GB" sz="5400" b="1" dirty="0">
                <a:solidFill>
                  <a:srgbClr val="34B6E4"/>
                </a:solidFill>
                <a:latin typeface="Gill Sans MT" panose="020B0502020104020203"/>
              </a:rPr>
              <a:t>!</a:t>
            </a:r>
          </a:p>
        </p:txBody>
      </p:sp>
      <p:sp>
        <p:nvSpPr>
          <p:cNvPr id="41" name="TextBox 40">
            <a:extLst>
              <a:ext uri="{FF2B5EF4-FFF2-40B4-BE49-F238E27FC236}">
                <a16:creationId xmlns:a16="http://schemas.microsoft.com/office/drawing/2014/main" id="{4994300D-B44B-EC4E-0746-3B766E86E68C}"/>
              </a:ext>
            </a:extLst>
          </p:cNvPr>
          <p:cNvSpPr txBox="1"/>
          <p:nvPr/>
        </p:nvSpPr>
        <p:spPr>
          <a:xfrm>
            <a:off x="5453831" y="5027779"/>
            <a:ext cx="377026" cy="707886"/>
          </a:xfrm>
          <a:prstGeom prst="rect">
            <a:avLst/>
          </a:prstGeom>
          <a:noFill/>
        </p:spPr>
        <p:txBody>
          <a:bodyPr wrap="none" rtlCol="0">
            <a:spAutoFit/>
          </a:bodyPr>
          <a:lstStyle/>
          <a:p>
            <a:pPr defTabSz="914357"/>
            <a:r>
              <a:rPr lang="en-GB" sz="4000" b="1" dirty="0">
                <a:solidFill>
                  <a:srgbClr val="9C3A92"/>
                </a:solidFill>
                <a:latin typeface="Gill Sans MT" panose="020B0502020104020203"/>
              </a:rPr>
              <a:t>?</a:t>
            </a:r>
          </a:p>
        </p:txBody>
      </p:sp>
      <p:sp>
        <p:nvSpPr>
          <p:cNvPr id="42" name="TextBox 41">
            <a:extLst>
              <a:ext uri="{FF2B5EF4-FFF2-40B4-BE49-F238E27FC236}">
                <a16:creationId xmlns:a16="http://schemas.microsoft.com/office/drawing/2014/main" id="{12F3FA6D-0C23-A30E-6890-8F324B57C30E}"/>
              </a:ext>
            </a:extLst>
          </p:cNvPr>
          <p:cNvSpPr txBox="1"/>
          <p:nvPr/>
        </p:nvSpPr>
        <p:spPr>
          <a:xfrm>
            <a:off x="5151442" y="5970983"/>
            <a:ext cx="1279517" cy="707886"/>
          </a:xfrm>
          <a:prstGeom prst="rect">
            <a:avLst/>
          </a:prstGeom>
          <a:noFill/>
        </p:spPr>
        <p:txBody>
          <a:bodyPr wrap="none" rtlCol="0">
            <a:spAutoFit/>
          </a:bodyPr>
          <a:lstStyle/>
          <a:p>
            <a:pPr defTabSz="914357"/>
            <a:r>
              <a:rPr lang="en-GB" sz="4000" b="1" dirty="0">
                <a:solidFill>
                  <a:srgbClr val="C7A6CF"/>
                </a:solidFill>
                <a:latin typeface="Gill Sans MT" panose="020B0502020104020203"/>
              </a:rPr>
              <a:t>2 </a:t>
            </a:r>
            <a:r>
              <a:rPr lang="en-GB" dirty="0">
                <a:solidFill>
                  <a:srgbClr val="C7A6CF"/>
                </a:solidFill>
                <a:latin typeface="Gill Sans MT" panose="020B0502020104020203"/>
              </a:rPr>
              <a:t>or</a:t>
            </a:r>
            <a:r>
              <a:rPr lang="en-GB" sz="4000" b="1" dirty="0">
                <a:solidFill>
                  <a:srgbClr val="C7A6CF"/>
                </a:solidFill>
                <a:latin typeface="Gill Sans MT" panose="020B0502020104020203"/>
              </a:rPr>
              <a:t> 3</a:t>
            </a:r>
          </a:p>
        </p:txBody>
      </p:sp>
      <p:sp>
        <p:nvSpPr>
          <p:cNvPr id="77" name="Rectangle: Rounded Corners 76">
            <a:extLst>
              <a:ext uri="{FF2B5EF4-FFF2-40B4-BE49-F238E27FC236}">
                <a16:creationId xmlns:a16="http://schemas.microsoft.com/office/drawing/2014/main" id="{283520A4-3785-D63C-FA05-994D8FAA95D7}"/>
              </a:ext>
            </a:extLst>
          </p:cNvPr>
          <p:cNvSpPr/>
          <p:nvPr/>
        </p:nvSpPr>
        <p:spPr>
          <a:xfrm>
            <a:off x="6744751" y="1643070"/>
            <a:ext cx="5372945" cy="4994036"/>
          </a:xfrm>
          <a:prstGeom prst="roundRect">
            <a:avLst>
              <a:gd name="adj" fmla="val 8236"/>
            </a:avLst>
          </a:prstGeom>
          <a:solidFill>
            <a:schemeClr val="bg1"/>
          </a:solidFill>
          <a:ln w="12700" cap="flat" cmpd="sng" algn="ctr">
            <a:solidFill>
              <a:srgbClr val="9C3A92"/>
            </a:solidFill>
            <a:prstDash val="solid"/>
            <a:miter lim="800000"/>
          </a:ln>
          <a:effectLst/>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00548B"/>
              </a:solidFill>
              <a:effectLst/>
              <a:uLnTx/>
              <a:uFillTx/>
              <a:latin typeface="Gill Sans MT" panose="020B0502020104020203"/>
              <a:ea typeface="+mn-ea"/>
              <a:cs typeface="+mn-cs"/>
            </a:endParaRPr>
          </a:p>
        </p:txBody>
      </p:sp>
      <p:sp>
        <p:nvSpPr>
          <p:cNvPr id="76" name="TextBox 75">
            <a:extLst>
              <a:ext uri="{FF2B5EF4-FFF2-40B4-BE49-F238E27FC236}">
                <a16:creationId xmlns:a16="http://schemas.microsoft.com/office/drawing/2014/main" id="{C1EB1D8B-A20C-A189-DEDD-C2BB27A42999}"/>
              </a:ext>
            </a:extLst>
          </p:cNvPr>
          <p:cNvSpPr txBox="1"/>
          <p:nvPr/>
        </p:nvSpPr>
        <p:spPr>
          <a:xfrm>
            <a:off x="6864417" y="2113736"/>
            <a:ext cx="5237798" cy="4524315"/>
          </a:xfrm>
          <a:prstGeom prst="rect">
            <a:avLst/>
          </a:prstGeom>
          <a:noFill/>
        </p:spPr>
        <p:txBody>
          <a:bodyPr wrap="square" rtlCol="0">
            <a:spAutoFit/>
          </a:bodyPr>
          <a:lstStyle/>
          <a:p>
            <a:pPr defTabSz="914357"/>
            <a:endParaRPr lang="en-GB" sz="2000" dirty="0">
              <a:solidFill>
                <a:srgbClr val="9C3A92"/>
              </a:solidFill>
              <a:latin typeface="Gill Sans MT" panose="020B0502020104020203"/>
              <a:cs typeface="Calibri" panose="020F0502020204030204" pitchFamily="34" charset="0"/>
            </a:endParaRPr>
          </a:p>
          <a:p>
            <a:pPr marL="285750" indent="-285750" defTabSz="914357">
              <a:buFont typeface="Arial" panose="020B0604020202020204" pitchFamily="34" charset="0"/>
              <a:buChar char="•"/>
            </a:pPr>
            <a:r>
              <a:rPr lang="en-GB" sz="2000" dirty="0">
                <a:solidFill>
                  <a:srgbClr val="9C3A92"/>
                </a:solidFill>
                <a:latin typeface="Gill Sans MT" panose="020B0502020104020203"/>
                <a:cs typeface="Calibri" panose="020F0502020204030204" pitchFamily="34" charset="0"/>
              </a:rPr>
              <a:t>Are there any side-effects you’re particularly worried about? </a:t>
            </a:r>
          </a:p>
          <a:p>
            <a:pPr defTabSz="914357"/>
            <a:endParaRPr lang="en-GB" sz="2000" dirty="0">
              <a:solidFill>
                <a:srgbClr val="9C3A92"/>
              </a:solidFill>
              <a:latin typeface="Gill Sans MT" panose="020B0502020104020203"/>
              <a:cs typeface="Calibri" panose="020F0502020204030204" pitchFamily="34" charset="0"/>
            </a:endParaRPr>
          </a:p>
          <a:p>
            <a:pPr marL="285750" indent="-285750" defTabSz="914357">
              <a:buFont typeface="Arial" panose="020B0604020202020204" pitchFamily="34" charset="0"/>
              <a:buChar char="•"/>
            </a:pPr>
            <a:r>
              <a:rPr lang="en-GB" sz="2000" dirty="0">
                <a:solidFill>
                  <a:srgbClr val="9C3A92"/>
                </a:solidFill>
                <a:latin typeface="Gill Sans MT" panose="020B0502020104020203"/>
                <a:cs typeface="Calibri" panose="020F0502020204030204" pitchFamily="34" charset="0"/>
              </a:rPr>
              <a:t>Are you planning to have a child in the next few years?</a:t>
            </a:r>
          </a:p>
          <a:p>
            <a:pPr marL="285750" indent="-285750" defTabSz="914357">
              <a:buFont typeface="Arial" panose="020B0604020202020204" pitchFamily="34" charset="0"/>
              <a:buChar char="•"/>
            </a:pPr>
            <a:endParaRPr lang="en-GB" sz="2000" dirty="0">
              <a:solidFill>
                <a:srgbClr val="9C3A92"/>
              </a:solidFill>
              <a:latin typeface="Gill Sans MT" panose="020B0502020104020203"/>
              <a:cs typeface="Calibri" panose="020F0502020204030204" pitchFamily="34" charset="0"/>
            </a:endParaRPr>
          </a:p>
          <a:p>
            <a:pPr marL="285750" indent="-285750" defTabSz="914357">
              <a:buFont typeface="Arial" panose="020B0604020202020204" pitchFamily="34" charset="0"/>
              <a:buChar char="•"/>
            </a:pPr>
            <a:r>
              <a:rPr lang="en-GB" sz="2000" dirty="0">
                <a:solidFill>
                  <a:srgbClr val="9C3A92"/>
                </a:solidFill>
                <a:latin typeface="Gill Sans MT" panose="020B0502020104020203"/>
                <a:cs typeface="Calibri" panose="020F0502020204030204" pitchFamily="34" charset="0"/>
              </a:rPr>
              <a:t>What are your periods like? </a:t>
            </a:r>
          </a:p>
          <a:p>
            <a:pPr marL="285750" indent="-285750" defTabSz="914357">
              <a:buFont typeface="Arial" panose="020B0604020202020204" pitchFamily="34" charset="0"/>
              <a:buChar char="•"/>
            </a:pPr>
            <a:endParaRPr lang="en-GB" sz="2000" dirty="0">
              <a:solidFill>
                <a:srgbClr val="9C3A92"/>
              </a:solidFill>
              <a:latin typeface="Gill Sans MT" panose="020B0502020104020203"/>
              <a:cs typeface="Calibri" panose="020F0502020204030204" pitchFamily="34" charset="0"/>
            </a:endParaRPr>
          </a:p>
          <a:p>
            <a:pPr marL="285750" indent="-285750" defTabSz="914357">
              <a:buFont typeface="Arial" panose="020B0604020202020204" pitchFamily="34" charset="0"/>
              <a:buChar char="•"/>
            </a:pPr>
            <a:r>
              <a:rPr lang="en-GB" sz="2000" dirty="0">
                <a:solidFill>
                  <a:srgbClr val="9C3A92"/>
                </a:solidFill>
                <a:latin typeface="Gill Sans MT" panose="020B0502020104020203"/>
              </a:rPr>
              <a:t>Have you had experience taking a pill every day? How did that go for you</a:t>
            </a:r>
            <a:r>
              <a:rPr lang="en-GB" sz="2400" dirty="0">
                <a:solidFill>
                  <a:srgbClr val="9C3A92"/>
                </a:solidFill>
                <a:latin typeface="Gill Sans MT" panose="020B0502020104020203"/>
                <a:cs typeface="Calibri" panose="020F0502020204030204" pitchFamily="34" charset="0"/>
              </a:rPr>
              <a:t>?</a:t>
            </a:r>
          </a:p>
          <a:p>
            <a:pPr marL="285750" indent="-285750" defTabSz="914357">
              <a:buFont typeface="Arial" panose="020B0604020202020204" pitchFamily="34" charset="0"/>
              <a:buChar char="•"/>
            </a:pPr>
            <a:endParaRPr lang="en-GB" sz="2400" dirty="0">
              <a:solidFill>
                <a:srgbClr val="9C3A92"/>
              </a:solidFill>
              <a:latin typeface="Gill Sans MT" panose="020B0502020104020203"/>
              <a:cs typeface="Calibri" panose="020F0502020204030204" pitchFamily="34" charset="0"/>
            </a:endParaRPr>
          </a:p>
          <a:p>
            <a:pPr marL="285750" indent="-285750" defTabSz="914357">
              <a:buFont typeface="Arial" panose="020B0604020202020204" pitchFamily="34" charset="0"/>
              <a:buChar char="•"/>
            </a:pPr>
            <a:r>
              <a:rPr lang="en-GB" sz="2000" dirty="0">
                <a:solidFill>
                  <a:srgbClr val="9C3A92"/>
                </a:solidFill>
                <a:latin typeface="Gill Sans MT" panose="020B0502020104020203"/>
                <a:cs typeface="Calibri" panose="020F0502020204030204" pitchFamily="34" charset="0"/>
              </a:rPr>
              <a:t>Would you like to discuss any non-contraceptive ​benefits of methods? </a:t>
            </a:r>
          </a:p>
        </p:txBody>
      </p:sp>
      <p:sp>
        <p:nvSpPr>
          <p:cNvPr id="78" name="Rectangle: Rounded Corners 77">
            <a:extLst>
              <a:ext uri="{FF2B5EF4-FFF2-40B4-BE49-F238E27FC236}">
                <a16:creationId xmlns:a16="http://schemas.microsoft.com/office/drawing/2014/main" id="{B4B94239-FA86-E221-C001-90123356B7EA}"/>
              </a:ext>
            </a:extLst>
          </p:cNvPr>
          <p:cNvSpPr/>
          <p:nvPr/>
        </p:nvSpPr>
        <p:spPr>
          <a:xfrm>
            <a:off x="6748533" y="1643069"/>
            <a:ext cx="5368673" cy="509991"/>
          </a:xfrm>
          <a:prstGeom prst="roundRect">
            <a:avLst>
              <a:gd name="adj" fmla="val 50000"/>
            </a:avLst>
          </a:prstGeom>
          <a:solidFill>
            <a:srgbClr val="9C3A92"/>
          </a:solidFill>
          <a:ln w="12700" cap="flat" cmpd="sng" algn="ctr">
            <a:solidFill>
              <a:srgbClr val="9C3A92"/>
            </a:solidFill>
            <a:prstDash val="solid"/>
            <a:miter lim="800000"/>
          </a:ln>
          <a:effectLst/>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Segoe UI" panose="020B0502040204020203" pitchFamily="34" charset="0"/>
                <a:ea typeface="+mn-ea"/>
                <a:cs typeface="+mn-cs"/>
              </a:rPr>
              <a:t>Questions you might ask</a:t>
            </a:r>
            <a:endParaRPr kumimoji="0" lang="en-GB" sz="1800" b="0" i="0" u="none" strike="noStrike" kern="0" cap="none" spc="0" normalizeH="0" baseline="0" noProof="0" dirty="0">
              <a:ln>
                <a:noFill/>
              </a:ln>
              <a:solidFill>
                <a:prstClr val="white"/>
              </a:solidFill>
              <a:effectLst/>
              <a:uLnTx/>
              <a:uFillTx/>
              <a:latin typeface="Gill Sans MT" panose="020B0502020104020203"/>
              <a:ea typeface="+mn-ea"/>
              <a:cs typeface="+mn-cs"/>
            </a:endParaRPr>
          </a:p>
        </p:txBody>
      </p:sp>
      <p:grpSp>
        <p:nvGrpSpPr>
          <p:cNvPr id="79" name="Group 78">
            <a:extLst>
              <a:ext uri="{FF2B5EF4-FFF2-40B4-BE49-F238E27FC236}">
                <a16:creationId xmlns:a16="http://schemas.microsoft.com/office/drawing/2014/main" id="{A97A3A4F-C95B-63F0-A8A1-6C04BB2131C0}"/>
              </a:ext>
            </a:extLst>
          </p:cNvPr>
          <p:cNvGrpSpPr/>
          <p:nvPr/>
        </p:nvGrpSpPr>
        <p:grpSpPr>
          <a:xfrm>
            <a:off x="10809997" y="3747192"/>
            <a:ext cx="584912" cy="791094"/>
            <a:chOff x="5131376" y="1146985"/>
            <a:chExt cx="1456646" cy="2009900"/>
          </a:xfrm>
          <a:effectLst>
            <a:innerShdw blurRad="63500" dist="50800" dir="2700000">
              <a:prstClr val="black">
                <a:alpha val="50000"/>
              </a:prstClr>
            </a:innerShdw>
          </a:effectLst>
        </p:grpSpPr>
        <p:sp>
          <p:nvSpPr>
            <p:cNvPr id="80" name="Moon 79">
              <a:extLst>
                <a:ext uri="{FF2B5EF4-FFF2-40B4-BE49-F238E27FC236}">
                  <a16:creationId xmlns:a16="http://schemas.microsoft.com/office/drawing/2014/main" id="{65640113-2590-6C1A-2B21-DBF68814E08E}"/>
                </a:ext>
              </a:extLst>
            </p:cNvPr>
            <p:cNvSpPr/>
            <p:nvPr/>
          </p:nvSpPr>
          <p:spPr>
            <a:xfrm rot="5400000">
              <a:off x="5266161" y="1174804"/>
              <a:ext cx="1178339" cy="1122701"/>
            </a:xfrm>
            <a:prstGeom prst="moon">
              <a:avLst>
                <a:gd name="adj" fmla="val 65864"/>
              </a:avLst>
            </a:prstGeom>
            <a:solidFill>
              <a:srgbClr val="3E230A"/>
            </a:solidFill>
            <a:ln w="19050" cap="flat" cmpd="sng" algn="ctr">
              <a:noFill/>
              <a:prstDash val="solid"/>
              <a:miter lim="800000"/>
            </a:ln>
            <a:effectLst>
              <a:innerShdw blurRad="63500" dist="50800" dir="27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Gill Sans MT"/>
              </a:endParaRPr>
            </a:p>
          </p:txBody>
        </p:sp>
        <p:sp>
          <p:nvSpPr>
            <p:cNvPr id="81" name="Oval 80">
              <a:extLst>
                <a:ext uri="{FF2B5EF4-FFF2-40B4-BE49-F238E27FC236}">
                  <a16:creationId xmlns:a16="http://schemas.microsoft.com/office/drawing/2014/main" id="{92EA107D-A156-0BFD-6AFC-571B61E8F445}"/>
                </a:ext>
              </a:extLst>
            </p:cNvPr>
            <p:cNvSpPr/>
            <p:nvPr/>
          </p:nvSpPr>
          <p:spPr>
            <a:xfrm>
              <a:off x="5453977" y="1372810"/>
              <a:ext cx="800100" cy="775253"/>
            </a:xfrm>
            <a:prstGeom prst="ellipse">
              <a:avLst/>
            </a:prstGeom>
            <a:solidFill>
              <a:srgbClr val="684500"/>
            </a:solidFill>
            <a:ln w="6350" cap="flat" cmpd="sng" algn="ctr">
              <a:noFill/>
              <a:prstDash val="solid"/>
              <a:miter lim="800000"/>
            </a:ln>
            <a:effectLst>
              <a:innerShdw blurRad="63500" dist="50800" dir="27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ndParaRPr>
            </a:p>
          </p:txBody>
        </p:sp>
        <p:sp>
          <p:nvSpPr>
            <p:cNvPr id="82" name="Rectangle: Top Corners Rounded 81">
              <a:extLst>
                <a:ext uri="{FF2B5EF4-FFF2-40B4-BE49-F238E27FC236}">
                  <a16:creationId xmlns:a16="http://schemas.microsoft.com/office/drawing/2014/main" id="{5050F4A6-874A-5691-2254-B2A58375EB05}"/>
                </a:ext>
              </a:extLst>
            </p:cNvPr>
            <p:cNvSpPr/>
            <p:nvPr/>
          </p:nvSpPr>
          <p:spPr>
            <a:xfrm>
              <a:off x="5404281" y="2148063"/>
              <a:ext cx="899491" cy="1008822"/>
            </a:xfrm>
            <a:prstGeom prst="round2SameRect">
              <a:avLst/>
            </a:prstGeom>
            <a:solidFill>
              <a:srgbClr val="C7A6CF"/>
            </a:solidFill>
            <a:ln w="19050" cap="flat" cmpd="sng" algn="ctr">
              <a:noFill/>
              <a:prstDash val="solid"/>
              <a:miter lim="800000"/>
            </a:ln>
            <a:effectLst>
              <a:innerShdw blurRad="63500" dist="50800" dir="27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ndParaRPr>
            </a:p>
          </p:txBody>
        </p:sp>
        <p:sp>
          <p:nvSpPr>
            <p:cNvPr id="83" name="Freeform: Shape 82">
              <a:extLst>
                <a:ext uri="{FF2B5EF4-FFF2-40B4-BE49-F238E27FC236}">
                  <a16:creationId xmlns:a16="http://schemas.microsoft.com/office/drawing/2014/main" id="{0CDBACC4-E72E-1164-886F-C7436E893A49}"/>
                </a:ext>
              </a:extLst>
            </p:cNvPr>
            <p:cNvSpPr/>
            <p:nvPr/>
          </p:nvSpPr>
          <p:spPr>
            <a:xfrm>
              <a:off x="5131376" y="2172174"/>
              <a:ext cx="366914" cy="745206"/>
            </a:xfrm>
            <a:custGeom>
              <a:avLst/>
              <a:gdLst>
                <a:gd name="connsiteX0" fmla="*/ 322188 w 366914"/>
                <a:gd name="connsiteY0" fmla="*/ 0 h 745206"/>
                <a:gd name="connsiteX1" fmla="*/ 322188 w 366914"/>
                <a:gd name="connsiteY1" fmla="*/ 0 h 745206"/>
                <a:gd name="connsiteX2" fmla="*/ 292370 w 366914"/>
                <a:gd name="connsiteY2" fmla="*/ 49696 h 745206"/>
                <a:gd name="connsiteX3" fmla="*/ 267522 w 366914"/>
                <a:gd name="connsiteY3" fmla="*/ 104361 h 745206"/>
                <a:gd name="connsiteX4" fmla="*/ 252614 w 366914"/>
                <a:gd name="connsiteY4" fmla="*/ 114300 h 745206"/>
                <a:gd name="connsiteX5" fmla="*/ 242674 w 366914"/>
                <a:gd name="connsiteY5" fmla="*/ 134179 h 745206"/>
                <a:gd name="connsiteX6" fmla="*/ 227766 w 366914"/>
                <a:gd name="connsiteY6" fmla="*/ 154057 h 745206"/>
                <a:gd name="connsiteX7" fmla="*/ 202918 w 366914"/>
                <a:gd name="connsiteY7" fmla="*/ 188844 h 745206"/>
                <a:gd name="connsiteX8" fmla="*/ 183040 w 366914"/>
                <a:gd name="connsiteY8" fmla="*/ 223631 h 745206"/>
                <a:gd name="connsiteX9" fmla="*/ 163161 w 366914"/>
                <a:gd name="connsiteY9" fmla="*/ 263387 h 745206"/>
                <a:gd name="connsiteX10" fmla="*/ 153222 w 366914"/>
                <a:gd name="connsiteY10" fmla="*/ 283266 h 745206"/>
                <a:gd name="connsiteX11" fmla="*/ 138314 w 366914"/>
                <a:gd name="connsiteY11" fmla="*/ 303144 h 745206"/>
                <a:gd name="connsiteX12" fmla="*/ 128374 w 366914"/>
                <a:gd name="connsiteY12" fmla="*/ 323022 h 745206"/>
                <a:gd name="connsiteX13" fmla="*/ 123405 w 366914"/>
                <a:gd name="connsiteY13" fmla="*/ 337931 h 745206"/>
                <a:gd name="connsiteX14" fmla="*/ 93588 w 366914"/>
                <a:gd name="connsiteY14" fmla="*/ 377687 h 745206"/>
                <a:gd name="connsiteX15" fmla="*/ 83648 w 366914"/>
                <a:gd name="connsiteY15" fmla="*/ 402535 h 745206"/>
                <a:gd name="connsiteX16" fmla="*/ 63770 w 366914"/>
                <a:gd name="connsiteY16" fmla="*/ 437322 h 745206"/>
                <a:gd name="connsiteX17" fmla="*/ 53831 w 366914"/>
                <a:gd name="connsiteY17" fmla="*/ 467140 h 745206"/>
                <a:gd name="connsiteX18" fmla="*/ 43892 w 366914"/>
                <a:gd name="connsiteY18" fmla="*/ 487018 h 745206"/>
                <a:gd name="connsiteX19" fmla="*/ 28983 w 366914"/>
                <a:gd name="connsiteY19" fmla="*/ 551622 h 745206"/>
                <a:gd name="connsiteX20" fmla="*/ 19044 w 366914"/>
                <a:gd name="connsiteY20" fmla="*/ 596348 h 745206"/>
                <a:gd name="connsiteX21" fmla="*/ 14074 w 366914"/>
                <a:gd name="connsiteY21" fmla="*/ 626166 h 745206"/>
                <a:gd name="connsiteX22" fmla="*/ 4135 w 366914"/>
                <a:gd name="connsiteY22" fmla="*/ 655983 h 745206"/>
                <a:gd name="connsiteX23" fmla="*/ 9105 w 366914"/>
                <a:gd name="connsiteY23" fmla="*/ 735496 h 745206"/>
                <a:gd name="connsiteX24" fmla="*/ 103527 w 366914"/>
                <a:gd name="connsiteY24" fmla="*/ 710648 h 745206"/>
                <a:gd name="connsiteX25" fmla="*/ 118435 w 366914"/>
                <a:gd name="connsiteY25" fmla="*/ 700709 h 745206"/>
                <a:gd name="connsiteX26" fmla="*/ 128374 w 366914"/>
                <a:gd name="connsiteY26" fmla="*/ 685800 h 745206"/>
                <a:gd name="connsiteX27" fmla="*/ 153222 w 366914"/>
                <a:gd name="connsiteY27" fmla="*/ 665922 h 745206"/>
                <a:gd name="connsiteX28" fmla="*/ 163161 w 366914"/>
                <a:gd name="connsiteY28" fmla="*/ 651013 h 745206"/>
                <a:gd name="connsiteX29" fmla="*/ 188009 w 366914"/>
                <a:gd name="connsiteY29" fmla="*/ 631135 h 745206"/>
                <a:gd name="connsiteX30" fmla="*/ 207888 w 366914"/>
                <a:gd name="connsiteY30" fmla="*/ 601318 h 745206"/>
                <a:gd name="connsiteX31" fmla="*/ 222796 w 366914"/>
                <a:gd name="connsiteY31" fmla="*/ 591379 h 745206"/>
                <a:gd name="connsiteX32" fmla="*/ 257583 w 366914"/>
                <a:gd name="connsiteY32" fmla="*/ 546653 h 745206"/>
                <a:gd name="connsiteX33" fmla="*/ 267522 w 366914"/>
                <a:gd name="connsiteY33" fmla="*/ 516835 h 745206"/>
                <a:gd name="connsiteX34" fmla="*/ 272492 w 366914"/>
                <a:gd name="connsiteY34" fmla="*/ 501926 h 745206"/>
                <a:gd name="connsiteX35" fmla="*/ 277461 w 366914"/>
                <a:gd name="connsiteY35" fmla="*/ 482048 h 745206"/>
                <a:gd name="connsiteX36" fmla="*/ 292370 w 366914"/>
                <a:gd name="connsiteY36" fmla="*/ 437322 h 745206"/>
                <a:gd name="connsiteX37" fmla="*/ 297340 w 366914"/>
                <a:gd name="connsiteY37" fmla="*/ 422413 h 745206"/>
                <a:gd name="connsiteX38" fmla="*/ 307279 w 366914"/>
                <a:gd name="connsiteY38" fmla="*/ 372718 h 745206"/>
                <a:gd name="connsiteX39" fmla="*/ 312248 w 366914"/>
                <a:gd name="connsiteY39" fmla="*/ 352840 h 745206"/>
                <a:gd name="connsiteX40" fmla="*/ 317218 w 366914"/>
                <a:gd name="connsiteY40" fmla="*/ 337931 h 745206"/>
                <a:gd name="connsiteX41" fmla="*/ 322188 w 366914"/>
                <a:gd name="connsiteY41" fmla="*/ 308113 h 745206"/>
                <a:gd name="connsiteX42" fmla="*/ 337096 w 366914"/>
                <a:gd name="connsiteY42" fmla="*/ 278296 h 745206"/>
                <a:gd name="connsiteX43" fmla="*/ 342066 w 366914"/>
                <a:gd name="connsiteY43" fmla="*/ 263387 h 745206"/>
                <a:gd name="connsiteX44" fmla="*/ 356974 w 366914"/>
                <a:gd name="connsiteY44" fmla="*/ 198783 h 745206"/>
                <a:gd name="connsiteX45" fmla="*/ 361944 w 366914"/>
                <a:gd name="connsiteY45" fmla="*/ 159026 h 745206"/>
                <a:gd name="connsiteX46" fmla="*/ 366914 w 366914"/>
                <a:gd name="connsiteY46" fmla="*/ 144118 h 745206"/>
                <a:gd name="connsiteX47" fmla="*/ 322188 w 366914"/>
                <a:gd name="connsiteY47" fmla="*/ 0 h 74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6914" h="745206">
                  <a:moveTo>
                    <a:pt x="322188" y="0"/>
                  </a:moveTo>
                  <a:lnTo>
                    <a:pt x="322188" y="0"/>
                  </a:lnTo>
                  <a:cubicBezTo>
                    <a:pt x="312249" y="16565"/>
                    <a:pt x="301529" y="32687"/>
                    <a:pt x="292370" y="49696"/>
                  </a:cubicBezTo>
                  <a:cubicBezTo>
                    <a:pt x="282244" y="68501"/>
                    <a:pt x="291079" y="88656"/>
                    <a:pt x="267522" y="104361"/>
                  </a:cubicBezTo>
                  <a:lnTo>
                    <a:pt x="252614" y="114300"/>
                  </a:lnTo>
                  <a:cubicBezTo>
                    <a:pt x="249301" y="120926"/>
                    <a:pt x="246601" y="127897"/>
                    <a:pt x="242674" y="134179"/>
                  </a:cubicBezTo>
                  <a:cubicBezTo>
                    <a:pt x="238284" y="141202"/>
                    <a:pt x="232580" y="147317"/>
                    <a:pt x="227766" y="154057"/>
                  </a:cubicBezTo>
                  <a:cubicBezTo>
                    <a:pt x="191463" y="204883"/>
                    <a:pt x="251600" y="123937"/>
                    <a:pt x="202918" y="188844"/>
                  </a:cubicBezTo>
                  <a:cubicBezTo>
                    <a:pt x="191946" y="221758"/>
                    <a:pt x="206439" y="183519"/>
                    <a:pt x="183040" y="223631"/>
                  </a:cubicBezTo>
                  <a:cubicBezTo>
                    <a:pt x="175574" y="236429"/>
                    <a:pt x="169787" y="250135"/>
                    <a:pt x="163161" y="263387"/>
                  </a:cubicBezTo>
                  <a:cubicBezTo>
                    <a:pt x="159848" y="270013"/>
                    <a:pt x="157667" y="277339"/>
                    <a:pt x="153222" y="283266"/>
                  </a:cubicBezTo>
                  <a:cubicBezTo>
                    <a:pt x="148253" y="289892"/>
                    <a:pt x="142704" y="296121"/>
                    <a:pt x="138314" y="303144"/>
                  </a:cubicBezTo>
                  <a:cubicBezTo>
                    <a:pt x="134388" y="309426"/>
                    <a:pt x="131292" y="316213"/>
                    <a:pt x="128374" y="323022"/>
                  </a:cubicBezTo>
                  <a:cubicBezTo>
                    <a:pt x="126310" y="327837"/>
                    <a:pt x="126181" y="333489"/>
                    <a:pt x="123405" y="337931"/>
                  </a:cubicBezTo>
                  <a:cubicBezTo>
                    <a:pt x="114264" y="352557"/>
                    <a:pt x="101264" y="362335"/>
                    <a:pt x="93588" y="377687"/>
                  </a:cubicBezTo>
                  <a:cubicBezTo>
                    <a:pt x="89598" y="385666"/>
                    <a:pt x="87638" y="394556"/>
                    <a:pt x="83648" y="402535"/>
                  </a:cubicBezTo>
                  <a:cubicBezTo>
                    <a:pt x="65723" y="438384"/>
                    <a:pt x="81188" y="393775"/>
                    <a:pt x="63770" y="437322"/>
                  </a:cubicBezTo>
                  <a:cubicBezTo>
                    <a:pt x="59879" y="447050"/>
                    <a:pt x="58516" y="457769"/>
                    <a:pt x="53831" y="467140"/>
                  </a:cubicBezTo>
                  <a:cubicBezTo>
                    <a:pt x="50518" y="473766"/>
                    <a:pt x="46235" y="479990"/>
                    <a:pt x="43892" y="487018"/>
                  </a:cubicBezTo>
                  <a:cubicBezTo>
                    <a:pt x="39176" y="501167"/>
                    <a:pt x="32136" y="534281"/>
                    <a:pt x="28983" y="551622"/>
                  </a:cubicBezTo>
                  <a:cubicBezTo>
                    <a:pt x="21986" y="590108"/>
                    <a:pt x="27808" y="570061"/>
                    <a:pt x="19044" y="596348"/>
                  </a:cubicBezTo>
                  <a:cubicBezTo>
                    <a:pt x="17387" y="606287"/>
                    <a:pt x="16518" y="616390"/>
                    <a:pt x="14074" y="626166"/>
                  </a:cubicBezTo>
                  <a:cubicBezTo>
                    <a:pt x="11533" y="636330"/>
                    <a:pt x="4135" y="655983"/>
                    <a:pt x="4135" y="655983"/>
                  </a:cubicBezTo>
                  <a:cubicBezTo>
                    <a:pt x="5792" y="682487"/>
                    <a:pt x="-9015" y="716082"/>
                    <a:pt x="9105" y="735496"/>
                  </a:cubicBezTo>
                  <a:cubicBezTo>
                    <a:pt x="35065" y="763311"/>
                    <a:pt x="83698" y="723867"/>
                    <a:pt x="103527" y="710648"/>
                  </a:cubicBezTo>
                  <a:lnTo>
                    <a:pt x="118435" y="700709"/>
                  </a:lnTo>
                  <a:cubicBezTo>
                    <a:pt x="121748" y="695739"/>
                    <a:pt x="124643" y="690464"/>
                    <a:pt x="128374" y="685800"/>
                  </a:cubicBezTo>
                  <a:cubicBezTo>
                    <a:pt x="136465" y="675686"/>
                    <a:pt x="142155" y="673300"/>
                    <a:pt x="153222" y="665922"/>
                  </a:cubicBezTo>
                  <a:cubicBezTo>
                    <a:pt x="156535" y="660952"/>
                    <a:pt x="159430" y="655677"/>
                    <a:pt x="163161" y="651013"/>
                  </a:cubicBezTo>
                  <a:cubicBezTo>
                    <a:pt x="171252" y="640899"/>
                    <a:pt x="176942" y="638513"/>
                    <a:pt x="188009" y="631135"/>
                  </a:cubicBezTo>
                  <a:cubicBezTo>
                    <a:pt x="194635" y="621196"/>
                    <a:pt x="197949" y="607944"/>
                    <a:pt x="207888" y="601318"/>
                  </a:cubicBezTo>
                  <a:cubicBezTo>
                    <a:pt x="212857" y="598005"/>
                    <a:pt x="218208" y="595203"/>
                    <a:pt x="222796" y="591379"/>
                  </a:cubicBezTo>
                  <a:cubicBezTo>
                    <a:pt x="234670" y="581484"/>
                    <a:pt x="253321" y="559440"/>
                    <a:pt x="257583" y="546653"/>
                  </a:cubicBezTo>
                  <a:lnTo>
                    <a:pt x="267522" y="516835"/>
                  </a:lnTo>
                  <a:cubicBezTo>
                    <a:pt x="269179" y="511865"/>
                    <a:pt x="271222" y="507008"/>
                    <a:pt x="272492" y="501926"/>
                  </a:cubicBezTo>
                  <a:cubicBezTo>
                    <a:pt x="274148" y="495300"/>
                    <a:pt x="275498" y="488590"/>
                    <a:pt x="277461" y="482048"/>
                  </a:cubicBezTo>
                  <a:cubicBezTo>
                    <a:pt x="281977" y="466996"/>
                    <a:pt x="287401" y="452231"/>
                    <a:pt x="292370" y="437322"/>
                  </a:cubicBezTo>
                  <a:cubicBezTo>
                    <a:pt x="294027" y="432352"/>
                    <a:pt x="296070" y="427495"/>
                    <a:pt x="297340" y="422413"/>
                  </a:cubicBezTo>
                  <a:cubicBezTo>
                    <a:pt x="308882" y="376241"/>
                    <a:pt x="295094" y="433641"/>
                    <a:pt x="307279" y="372718"/>
                  </a:cubicBezTo>
                  <a:cubicBezTo>
                    <a:pt x="308618" y="366021"/>
                    <a:pt x="310372" y="359407"/>
                    <a:pt x="312248" y="352840"/>
                  </a:cubicBezTo>
                  <a:cubicBezTo>
                    <a:pt x="313687" y="347803"/>
                    <a:pt x="316082" y="343045"/>
                    <a:pt x="317218" y="337931"/>
                  </a:cubicBezTo>
                  <a:cubicBezTo>
                    <a:pt x="319404" y="328095"/>
                    <a:pt x="320002" y="317950"/>
                    <a:pt x="322188" y="308113"/>
                  </a:cubicBezTo>
                  <a:cubicBezTo>
                    <a:pt x="327184" y="285630"/>
                    <a:pt x="326374" y="299740"/>
                    <a:pt x="337096" y="278296"/>
                  </a:cubicBezTo>
                  <a:cubicBezTo>
                    <a:pt x="339439" y="273611"/>
                    <a:pt x="340888" y="268491"/>
                    <a:pt x="342066" y="263387"/>
                  </a:cubicBezTo>
                  <a:cubicBezTo>
                    <a:pt x="358519" y="192094"/>
                    <a:pt x="344962" y="234823"/>
                    <a:pt x="356974" y="198783"/>
                  </a:cubicBezTo>
                  <a:cubicBezTo>
                    <a:pt x="358631" y="185531"/>
                    <a:pt x="359555" y="172166"/>
                    <a:pt x="361944" y="159026"/>
                  </a:cubicBezTo>
                  <a:cubicBezTo>
                    <a:pt x="362881" y="153872"/>
                    <a:pt x="366914" y="149356"/>
                    <a:pt x="366914" y="144118"/>
                  </a:cubicBezTo>
                  <a:cubicBezTo>
                    <a:pt x="366914" y="8284"/>
                    <a:pt x="329642" y="24020"/>
                    <a:pt x="322188" y="0"/>
                  </a:cubicBezTo>
                  <a:close/>
                </a:path>
              </a:pathLst>
            </a:custGeom>
            <a:solidFill>
              <a:srgbClr val="C7A6CF"/>
            </a:solidFill>
            <a:ln w="6350" cap="flat" cmpd="sng" algn="ctr">
              <a:noFill/>
              <a:prstDash val="solid"/>
              <a:miter lim="800000"/>
            </a:ln>
            <a:effectLst>
              <a:innerShdw blurRad="63500" dist="50800" dir="27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ndParaRPr>
            </a:p>
          </p:txBody>
        </p:sp>
        <p:sp>
          <p:nvSpPr>
            <p:cNvPr id="84" name="Freeform: Shape 83">
              <a:extLst>
                <a:ext uri="{FF2B5EF4-FFF2-40B4-BE49-F238E27FC236}">
                  <a16:creationId xmlns:a16="http://schemas.microsoft.com/office/drawing/2014/main" id="{834B5C15-0873-199E-8E39-B5774FDFAD0A}"/>
                </a:ext>
              </a:extLst>
            </p:cNvPr>
            <p:cNvSpPr/>
            <p:nvPr/>
          </p:nvSpPr>
          <p:spPr>
            <a:xfrm flipH="1">
              <a:off x="6221108" y="2167985"/>
              <a:ext cx="366914" cy="745206"/>
            </a:xfrm>
            <a:custGeom>
              <a:avLst/>
              <a:gdLst>
                <a:gd name="connsiteX0" fmla="*/ 322188 w 366914"/>
                <a:gd name="connsiteY0" fmla="*/ 0 h 745206"/>
                <a:gd name="connsiteX1" fmla="*/ 322188 w 366914"/>
                <a:gd name="connsiteY1" fmla="*/ 0 h 745206"/>
                <a:gd name="connsiteX2" fmla="*/ 292370 w 366914"/>
                <a:gd name="connsiteY2" fmla="*/ 49696 h 745206"/>
                <a:gd name="connsiteX3" fmla="*/ 267522 w 366914"/>
                <a:gd name="connsiteY3" fmla="*/ 104361 h 745206"/>
                <a:gd name="connsiteX4" fmla="*/ 252614 w 366914"/>
                <a:gd name="connsiteY4" fmla="*/ 114300 h 745206"/>
                <a:gd name="connsiteX5" fmla="*/ 242674 w 366914"/>
                <a:gd name="connsiteY5" fmla="*/ 134179 h 745206"/>
                <a:gd name="connsiteX6" fmla="*/ 227766 w 366914"/>
                <a:gd name="connsiteY6" fmla="*/ 154057 h 745206"/>
                <a:gd name="connsiteX7" fmla="*/ 202918 w 366914"/>
                <a:gd name="connsiteY7" fmla="*/ 188844 h 745206"/>
                <a:gd name="connsiteX8" fmla="*/ 183040 w 366914"/>
                <a:gd name="connsiteY8" fmla="*/ 223631 h 745206"/>
                <a:gd name="connsiteX9" fmla="*/ 163161 w 366914"/>
                <a:gd name="connsiteY9" fmla="*/ 263387 h 745206"/>
                <a:gd name="connsiteX10" fmla="*/ 153222 w 366914"/>
                <a:gd name="connsiteY10" fmla="*/ 283266 h 745206"/>
                <a:gd name="connsiteX11" fmla="*/ 138314 w 366914"/>
                <a:gd name="connsiteY11" fmla="*/ 303144 h 745206"/>
                <a:gd name="connsiteX12" fmla="*/ 128374 w 366914"/>
                <a:gd name="connsiteY12" fmla="*/ 323022 h 745206"/>
                <a:gd name="connsiteX13" fmla="*/ 123405 w 366914"/>
                <a:gd name="connsiteY13" fmla="*/ 337931 h 745206"/>
                <a:gd name="connsiteX14" fmla="*/ 93588 w 366914"/>
                <a:gd name="connsiteY14" fmla="*/ 377687 h 745206"/>
                <a:gd name="connsiteX15" fmla="*/ 83648 w 366914"/>
                <a:gd name="connsiteY15" fmla="*/ 402535 h 745206"/>
                <a:gd name="connsiteX16" fmla="*/ 63770 w 366914"/>
                <a:gd name="connsiteY16" fmla="*/ 437322 h 745206"/>
                <a:gd name="connsiteX17" fmla="*/ 53831 w 366914"/>
                <a:gd name="connsiteY17" fmla="*/ 467140 h 745206"/>
                <a:gd name="connsiteX18" fmla="*/ 43892 w 366914"/>
                <a:gd name="connsiteY18" fmla="*/ 487018 h 745206"/>
                <a:gd name="connsiteX19" fmla="*/ 28983 w 366914"/>
                <a:gd name="connsiteY19" fmla="*/ 551622 h 745206"/>
                <a:gd name="connsiteX20" fmla="*/ 19044 w 366914"/>
                <a:gd name="connsiteY20" fmla="*/ 596348 h 745206"/>
                <a:gd name="connsiteX21" fmla="*/ 14074 w 366914"/>
                <a:gd name="connsiteY21" fmla="*/ 626166 h 745206"/>
                <a:gd name="connsiteX22" fmla="*/ 4135 w 366914"/>
                <a:gd name="connsiteY22" fmla="*/ 655983 h 745206"/>
                <a:gd name="connsiteX23" fmla="*/ 9105 w 366914"/>
                <a:gd name="connsiteY23" fmla="*/ 735496 h 745206"/>
                <a:gd name="connsiteX24" fmla="*/ 103527 w 366914"/>
                <a:gd name="connsiteY24" fmla="*/ 710648 h 745206"/>
                <a:gd name="connsiteX25" fmla="*/ 118435 w 366914"/>
                <a:gd name="connsiteY25" fmla="*/ 700709 h 745206"/>
                <a:gd name="connsiteX26" fmla="*/ 128374 w 366914"/>
                <a:gd name="connsiteY26" fmla="*/ 685800 h 745206"/>
                <a:gd name="connsiteX27" fmla="*/ 153222 w 366914"/>
                <a:gd name="connsiteY27" fmla="*/ 665922 h 745206"/>
                <a:gd name="connsiteX28" fmla="*/ 163161 w 366914"/>
                <a:gd name="connsiteY28" fmla="*/ 651013 h 745206"/>
                <a:gd name="connsiteX29" fmla="*/ 188009 w 366914"/>
                <a:gd name="connsiteY29" fmla="*/ 631135 h 745206"/>
                <a:gd name="connsiteX30" fmla="*/ 207888 w 366914"/>
                <a:gd name="connsiteY30" fmla="*/ 601318 h 745206"/>
                <a:gd name="connsiteX31" fmla="*/ 222796 w 366914"/>
                <a:gd name="connsiteY31" fmla="*/ 591379 h 745206"/>
                <a:gd name="connsiteX32" fmla="*/ 257583 w 366914"/>
                <a:gd name="connsiteY32" fmla="*/ 546653 h 745206"/>
                <a:gd name="connsiteX33" fmla="*/ 267522 w 366914"/>
                <a:gd name="connsiteY33" fmla="*/ 516835 h 745206"/>
                <a:gd name="connsiteX34" fmla="*/ 272492 w 366914"/>
                <a:gd name="connsiteY34" fmla="*/ 501926 h 745206"/>
                <a:gd name="connsiteX35" fmla="*/ 277461 w 366914"/>
                <a:gd name="connsiteY35" fmla="*/ 482048 h 745206"/>
                <a:gd name="connsiteX36" fmla="*/ 292370 w 366914"/>
                <a:gd name="connsiteY36" fmla="*/ 437322 h 745206"/>
                <a:gd name="connsiteX37" fmla="*/ 297340 w 366914"/>
                <a:gd name="connsiteY37" fmla="*/ 422413 h 745206"/>
                <a:gd name="connsiteX38" fmla="*/ 307279 w 366914"/>
                <a:gd name="connsiteY38" fmla="*/ 372718 h 745206"/>
                <a:gd name="connsiteX39" fmla="*/ 312248 w 366914"/>
                <a:gd name="connsiteY39" fmla="*/ 352840 h 745206"/>
                <a:gd name="connsiteX40" fmla="*/ 317218 w 366914"/>
                <a:gd name="connsiteY40" fmla="*/ 337931 h 745206"/>
                <a:gd name="connsiteX41" fmla="*/ 322188 w 366914"/>
                <a:gd name="connsiteY41" fmla="*/ 308113 h 745206"/>
                <a:gd name="connsiteX42" fmla="*/ 337096 w 366914"/>
                <a:gd name="connsiteY42" fmla="*/ 278296 h 745206"/>
                <a:gd name="connsiteX43" fmla="*/ 342066 w 366914"/>
                <a:gd name="connsiteY43" fmla="*/ 263387 h 745206"/>
                <a:gd name="connsiteX44" fmla="*/ 356974 w 366914"/>
                <a:gd name="connsiteY44" fmla="*/ 198783 h 745206"/>
                <a:gd name="connsiteX45" fmla="*/ 361944 w 366914"/>
                <a:gd name="connsiteY45" fmla="*/ 159026 h 745206"/>
                <a:gd name="connsiteX46" fmla="*/ 366914 w 366914"/>
                <a:gd name="connsiteY46" fmla="*/ 144118 h 745206"/>
                <a:gd name="connsiteX47" fmla="*/ 322188 w 366914"/>
                <a:gd name="connsiteY47" fmla="*/ 0 h 74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6914" h="745206">
                  <a:moveTo>
                    <a:pt x="322188" y="0"/>
                  </a:moveTo>
                  <a:lnTo>
                    <a:pt x="322188" y="0"/>
                  </a:lnTo>
                  <a:cubicBezTo>
                    <a:pt x="312249" y="16565"/>
                    <a:pt x="301529" y="32687"/>
                    <a:pt x="292370" y="49696"/>
                  </a:cubicBezTo>
                  <a:cubicBezTo>
                    <a:pt x="282244" y="68501"/>
                    <a:pt x="291079" y="88656"/>
                    <a:pt x="267522" y="104361"/>
                  </a:cubicBezTo>
                  <a:lnTo>
                    <a:pt x="252614" y="114300"/>
                  </a:lnTo>
                  <a:cubicBezTo>
                    <a:pt x="249301" y="120926"/>
                    <a:pt x="246601" y="127897"/>
                    <a:pt x="242674" y="134179"/>
                  </a:cubicBezTo>
                  <a:cubicBezTo>
                    <a:pt x="238284" y="141202"/>
                    <a:pt x="232580" y="147317"/>
                    <a:pt x="227766" y="154057"/>
                  </a:cubicBezTo>
                  <a:cubicBezTo>
                    <a:pt x="191463" y="204883"/>
                    <a:pt x="251600" y="123937"/>
                    <a:pt x="202918" y="188844"/>
                  </a:cubicBezTo>
                  <a:cubicBezTo>
                    <a:pt x="191946" y="221758"/>
                    <a:pt x="206439" y="183519"/>
                    <a:pt x="183040" y="223631"/>
                  </a:cubicBezTo>
                  <a:cubicBezTo>
                    <a:pt x="175574" y="236429"/>
                    <a:pt x="169787" y="250135"/>
                    <a:pt x="163161" y="263387"/>
                  </a:cubicBezTo>
                  <a:cubicBezTo>
                    <a:pt x="159848" y="270013"/>
                    <a:pt x="157667" y="277339"/>
                    <a:pt x="153222" y="283266"/>
                  </a:cubicBezTo>
                  <a:cubicBezTo>
                    <a:pt x="148253" y="289892"/>
                    <a:pt x="142704" y="296121"/>
                    <a:pt x="138314" y="303144"/>
                  </a:cubicBezTo>
                  <a:cubicBezTo>
                    <a:pt x="134388" y="309426"/>
                    <a:pt x="131292" y="316213"/>
                    <a:pt x="128374" y="323022"/>
                  </a:cubicBezTo>
                  <a:cubicBezTo>
                    <a:pt x="126310" y="327837"/>
                    <a:pt x="126181" y="333489"/>
                    <a:pt x="123405" y="337931"/>
                  </a:cubicBezTo>
                  <a:cubicBezTo>
                    <a:pt x="114264" y="352557"/>
                    <a:pt x="101264" y="362335"/>
                    <a:pt x="93588" y="377687"/>
                  </a:cubicBezTo>
                  <a:cubicBezTo>
                    <a:pt x="89598" y="385666"/>
                    <a:pt x="87638" y="394556"/>
                    <a:pt x="83648" y="402535"/>
                  </a:cubicBezTo>
                  <a:cubicBezTo>
                    <a:pt x="65723" y="438384"/>
                    <a:pt x="81188" y="393775"/>
                    <a:pt x="63770" y="437322"/>
                  </a:cubicBezTo>
                  <a:cubicBezTo>
                    <a:pt x="59879" y="447050"/>
                    <a:pt x="58516" y="457769"/>
                    <a:pt x="53831" y="467140"/>
                  </a:cubicBezTo>
                  <a:cubicBezTo>
                    <a:pt x="50518" y="473766"/>
                    <a:pt x="46235" y="479990"/>
                    <a:pt x="43892" y="487018"/>
                  </a:cubicBezTo>
                  <a:cubicBezTo>
                    <a:pt x="39176" y="501167"/>
                    <a:pt x="32136" y="534281"/>
                    <a:pt x="28983" y="551622"/>
                  </a:cubicBezTo>
                  <a:cubicBezTo>
                    <a:pt x="21986" y="590108"/>
                    <a:pt x="27808" y="570061"/>
                    <a:pt x="19044" y="596348"/>
                  </a:cubicBezTo>
                  <a:cubicBezTo>
                    <a:pt x="17387" y="606287"/>
                    <a:pt x="16518" y="616390"/>
                    <a:pt x="14074" y="626166"/>
                  </a:cubicBezTo>
                  <a:cubicBezTo>
                    <a:pt x="11533" y="636330"/>
                    <a:pt x="4135" y="655983"/>
                    <a:pt x="4135" y="655983"/>
                  </a:cubicBezTo>
                  <a:cubicBezTo>
                    <a:pt x="5792" y="682487"/>
                    <a:pt x="-9015" y="716082"/>
                    <a:pt x="9105" y="735496"/>
                  </a:cubicBezTo>
                  <a:cubicBezTo>
                    <a:pt x="35065" y="763311"/>
                    <a:pt x="83698" y="723867"/>
                    <a:pt x="103527" y="710648"/>
                  </a:cubicBezTo>
                  <a:lnTo>
                    <a:pt x="118435" y="700709"/>
                  </a:lnTo>
                  <a:cubicBezTo>
                    <a:pt x="121748" y="695739"/>
                    <a:pt x="124643" y="690464"/>
                    <a:pt x="128374" y="685800"/>
                  </a:cubicBezTo>
                  <a:cubicBezTo>
                    <a:pt x="136465" y="675686"/>
                    <a:pt x="142155" y="673300"/>
                    <a:pt x="153222" y="665922"/>
                  </a:cubicBezTo>
                  <a:cubicBezTo>
                    <a:pt x="156535" y="660952"/>
                    <a:pt x="159430" y="655677"/>
                    <a:pt x="163161" y="651013"/>
                  </a:cubicBezTo>
                  <a:cubicBezTo>
                    <a:pt x="171252" y="640899"/>
                    <a:pt x="176942" y="638513"/>
                    <a:pt x="188009" y="631135"/>
                  </a:cubicBezTo>
                  <a:cubicBezTo>
                    <a:pt x="194635" y="621196"/>
                    <a:pt x="197949" y="607944"/>
                    <a:pt x="207888" y="601318"/>
                  </a:cubicBezTo>
                  <a:cubicBezTo>
                    <a:pt x="212857" y="598005"/>
                    <a:pt x="218208" y="595203"/>
                    <a:pt x="222796" y="591379"/>
                  </a:cubicBezTo>
                  <a:cubicBezTo>
                    <a:pt x="234670" y="581484"/>
                    <a:pt x="253321" y="559440"/>
                    <a:pt x="257583" y="546653"/>
                  </a:cubicBezTo>
                  <a:lnTo>
                    <a:pt x="267522" y="516835"/>
                  </a:lnTo>
                  <a:cubicBezTo>
                    <a:pt x="269179" y="511865"/>
                    <a:pt x="271222" y="507008"/>
                    <a:pt x="272492" y="501926"/>
                  </a:cubicBezTo>
                  <a:cubicBezTo>
                    <a:pt x="274148" y="495300"/>
                    <a:pt x="275498" y="488590"/>
                    <a:pt x="277461" y="482048"/>
                  </a:cubicBezTo>
                  <a:cubicBezTo>
                    <a:pt x="281977" y="466996"/>
                    <a:pt x="287401" y="452231"/>
                    <a:pt x="292370" y="437322"/>
                  </a:cubicBezTo>
                  <a:cubicBezTo>
                    <a:pt x="294027" y="432352"/>
                    <a:pt x="296070" y="427495"/>
                    <a:pt x="297340" y="422413"/>
                  </a:cubicBezTo>
                  <a:cubicBezTo>
                    <a:pt x="308882" y="376241"/>
                    <a:pt x="295094" y="433641"/>
                    <a:pt x="307279" y="372718"/>
                  </a:cubicBezTo>
                  <a:cubicBezTo>
                    <a:pt x="308618" y="366021"/>
                    <a:pt x="310372" y="359407"/>
                    <a:pt x="312248" y="352840"/>
                  </a:cubicBezTo>
                  <a:cubicBezTo>
                    <a:pt x="313687" y="347803"/>
                    <a:pt x="316082" y="343045"/>
                    <a:pt x="317218" y="337931"/>
                  </a:cubicBezTo>
                  <a:cubicBezTo>
                    <a:pt x="319404" y="328095"/>
                    <a:pt x="320002" y="317950"/>
                    <a:pt x="322188" y="308113"/>
                  </a:cubicBezTo>
                  <a:cubicBezTo>
                    <a:pt x="327184" y="285630"/>
                    <a:pt x="326374" y="299740"/>
                    <a:pt x="337096" y="278296"/>
                  </a:cubicBezTo>
                  <a:cubicBezTo>
                    <a:pt x="339439" y="273611"/>
                    <a:pt x="340888" y="268491"/>
                    <a:pt x="342066" y="263387"/>
                  </a:cubicBezTo>
                  <a:cubicBezTo>
                    <a:pt x="358519" y="192094"/>
                    <a:pt x="344962" y="234823"/>
                    <a:pt x="356974" y="198783"/>
                  </a:cubicBezTo>
                  <a:cubicBezTo>
                    <a:pt x="358631" y="185531"/>
                    <a:pt x="359555" y="172166"/>
                    <a:pt x="361944" y="159026"/>
                  </a:cubicBezTo>
                  <a:cubicBezTo>
                    <a:pt x="362881" y="153872"/>
                    <a:pt x="366914" y="149356"/>
                    <a:pt x="366914" y="144118"/>
                  </a:cubicBezTo>
                  <a:cubicBezTo>
                    <a:pt x="366914" y="8284"/>
                    <a:pt x="329642" y="24020"/>
                    <a:pt x="322188" y="0"/>
                  </a:cubicBezTo>
                  <a:close/>
                </a:path>
              </a:pathLst>
            </a:custGeom>
            <a:solidFill>
              <a:srgbClr val="C7A6CF"/>
            </a:solidFill>
            <a:ln w="6350" cap="flat" cmpd="sng" algn="ctr">
              <a:noFill/>
              <a:prstDash val="solid"/>
              <a:miter lim="800000"/>
            </a:ln>
            <a:effectLst>
              <a:innerShdw blurRad="63500" dist="50800" dir="27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ndParaRPr>
            </a:p>
          </p:txBody>
        </p:sp>
      </p:grpSp>
      <p:grpSp>
        <p:nvGrpSpPr>
          <p:cNvPr id="85" name="Group 84">
            <a:extLst>
              <a:ext uri="{FF2B5EF4-FFF2-40B4-BE49-F238E27FC236}">
                <a16:creationId xmlns:a16="http://schemas.microsoft.com/office/drawing/2014/main" id="{2AE92061-B669-DD0F-CE15-12FB5F48FD6E}"/>
              </a:ext>
            </a:extLst>
          </p:cNvPr>
          <p:cNvGrpSpPr/>
          <p:nvPr/>
        </p:nvGrpSpPr>
        <p:grpSpPr>
          <a:xfrm>
            <a:off x="11269012" y="4023856"/>
            <a:ext cx="399856" cy="509991"/>
            <a:chOff x="8535112" y="3170992"/>
            <a:chExt cx="995788" cy="1295713"/>
          </a:xfrm>
          <a:effectLst>
            <a:innerShdw blurRad="63500" dist="50800" dir="2700000">
              <a:prstClr val="black">
                <a:alpha val="50000"/>
              </a:prstClr>
            </a:innerShdw>
          </a:effectLst>
        </p:grpSpPr>
        <p:sp>
          <p:nvSpPr>
            <p:cNvPr id="86" name="Rectangle: Top Corners Rounded 85">
              <a:extLst>
                <a:ext uri="{FF2B5EF4-FFF2-40B4-BE49-F238E27FC236}">
                  <a16:creationId xmlns:a16="http://schemas.microsoft.com/office/drawing/2014/main" id="{2DF0D9FC-E92A-76AD-9308-B724B9615692}"/>
                </a:ext>
              </a:extLst>
            </p:cNvPr>
            <p:cNvSpPr/>
            <p:nvPr/>
          </p:nvSpPr>
          <p:spPr>
            <a:xfrm>
              <a:off x="8672945" y="3170992"/>
              <a:ext cx="713838" cy="603210"/>
            </a:xfrm>
            <a:prstGeom prst="round2Same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noFill/>
              <a:prstDash val="solid"/>
              <a:miter lim="800000"/>
            </a:ln>
            <a:effectLst>
              <a:innerShdw blurRad="63500" dist="50800" dir="27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ndParaRPr>
            </a:p>
          </p:txBody>
        </p:sp>
        <p:grpSp>
          <p:nvGrpSpPr>
            <p:cNvPr id="87" name="Group 86">
              <a:extLst>
                <a:ext uri="{FF2B5EF4-FFF2-40B4-BE49-F238E27FC236}">
                  <a16:creationId xmlns:a16="http://schemas.microsoft.com/office/drawing/2014/main" id="{DB30340D-8D29-7C88-F35B-5F5329DADA3B}"/>
                </a:ext>
              </a:extLst>
            </p:cNvPr>
            <p:cNvGrpSpPr/>
            <p:nvPr/>
          </p:nvGrpSpPr>
          <p:grpSpPr>
            <a:xfrm>
              <a:off x="8535112" y="3212046"/>
              <a:ext cx="995788" cy="1254659"/>
              <a:chOff x="6354192" y="4320809"/>
              <a:chExt cx="1428890" cy="1784075"/>
            </a:xfrm>
          </p:grpSpPr>
          <p:sp>
            <p:nvSpPr>
              <p:cNvPr id="88" name="Oval 87">
                <a:extLst>
                  <a:ext uri="{FF2B5EF4-FFF2-40B4-BE49-F238E27FC236}">
                    <a16:creationId xmlns:a16="http://schemas.microsoft.com/office/drawing/2014/main" id="{A6CEA605-A150-565F-686E-5EA5425733B9}"/>
                  </a:ext>
                </a:extLst>
              </p:cNvPr>
              <p:cNvSpPr/>
              <p:nvPr/>
            </p:nvSpPr>
            <p:spPr>
              <a:xfrm>
                <a:off x="6676793" y="4320809"/>
                <a:ext cx="800100" cy="775253"/>
              </a:xfrm>
              <a:prstGeom prst="ellipse">
                <a:avLst/>
              </a:prstGeom>
              <a:solidFill>
                <a:srgbClr val="996600"/>
              </a:solidFill>
              <a:ln w="6350" cap="flat" cmpd="sng" algn="ctr">
                <a:noFill/>
                <a:prstDash val="solid"/>
                <a:miter lim="800000"/>
              </a:ln>
              <a:effectLst>
                <a:innerShdw blurRad="63500" dist="50800" dir="27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Gill Sans MT"/>
                </a:endParaRPr>
              </a:p>
            </p:txBody>
          </p:sp>
          <p:sp>
            <p:nvSpPr>
              <p:cNvPr id="89" name="Rectangle: Top Corners Rounded 88">
                <a:extLst>
                  <a:ext uri="{FF2B5EF4-FFF2-40B4-BE49-F238E27FC236}">
                    <a16:creationId xmlns:a16="http://schemas.microsoft.com/office/drawing/2014/main" id="{689B31FA-6385-C0DC-D256-B5DA66BF2B8A}"/>
                  </a:ext>
                </a:extLst>
              </p:cNvPr>
              <p:cNvSpPr/>
              <p:nvPr/>
            </p:nvSpPr>
            <p:spPr>
              <a:xfrm>
                <a:off x="6627097" y="5096062"/>
                <a:ext cx="899491" cy="1008822"/>
              </a:xfrm>
              <a:prstGeom prst="round2SameRect">
                <a:avLst/>
              </a:prstGeom>
              <a:solidFill>
                <a:srgbClr val="9C3A92"/>
              </a:solidFill>
              <a:ln w="19050" cap="flat" cmpd="sng" algn="ctr">
                <a:noFill/>
                <a:prstDash val="solid"/>
                <a:miter lim="800000"/>
              </a:ln>
              <a:effectLst>
                <a:innerShdw blurRad="63500" dist="50800" dir="27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Gill Sans MT"/>
                </a:endParaRPr>
              </a:p>
            </p:txBody>
          </p:sp>
          <p:sp>
            <p:nvSpPr>
              <p:cNvPr id="90" name="Freeform: Shape 89">
                <a:extLst>
                  <a:ext uri="{FF2B5EF4-FFF2-40B4-BE49-F238E27FC236}">
                    <a16:creationId xmlns:a16="http://schemas.microsoft.com/office/drawing/2014/main" id="{7B1ACD6A-1745-9974-6D56-7441AC7F4375}"/>
                  </a:ext>
                </a:extLst>
              </p:cNvPr>
              <p:cNvSpPr/>
              <p:nvPr/>
            </p:nvSpPr>
            <p:spPr>
              <a:xfrm>
                <a:off x="6354192" y="5120173"/>
                <a:ext cx="366914" cy="745206"/>
              </a:xfrm>
              <a:custGeom>
                <a:avLst/>
                <a:gdLst>
                  <a:gd name="connsiteX0" fmla="*/ 322188 w 366914"/>
                  <a:gd name="connsiteY0" fmla="*/ 0 h 745206"/>
                  <a:gd name="connsiteX1" fmla="*/ 322188 w 366914"/>
                  <a:gd name="connsiteY1" fmla="*/ 0 h 745206"/>
                  <a:gd name="connsiteX2" fmla="*/ 292370 w 366914"/>
                  <a:gd name="connsiteY2" fmla="*/ 49696 h 745206"/>
                  <a:gd name="connsiteX3" fmla="*/ 267522 w 366914"/>
                  <a:gd name="connsiteY3" fmla="*/ 104361 h 745206"/>
                  <a:gd name="connsiteX4" fmla="*/ 252614 w 366914"/>
                  <a:gd name="connsiteY4" fmla="*/ 114300 h 745206"/>
                  <a:gd name="connsiteX5" fmla="*/ 242674 w 366914"/>
                  <a:gd name="connsiteY5" fmla="*/ 134179 h 745206"/>
                  <a:gd name="connsiteX6" fmla="*/ 227766 w 366914"/>
                  <a:gd name="connsiteY6" fmla="*/ 154057 h 745206"/>
                  <a:gd name="connsiteX7" fmla="*/ 202918 w 366914"/>
                  <a:gd name="connsiteY7" fmla="*/ 188844 h 745206"/>
                  <a:gd name="connsiteX8" fmla="*/ 183040 w 366914"/>
                  <a:gd name="connsiteY8" fmla="*/ 223631 h 745206"/>
                  <a:gd name="connsiteX9" fmla="*/ 163161 w 366914"/>
                  <a:gd name="connsiteY9" fmla="*/ 263387 h 745206"/>
                  <a:gd name="connsiteX10" fmla="*/ 153222 w 366914"/>
                  <a:gd name="connsiteY10" fmla="*/ 283266 h 745206"/>
                  <a:gd name="connsiteX11" fmla="*/ 138314 w 366914"/>
                  <a:gd name="connsiteY11" fmla="*/ 303144 h 745206"/>
                  <a:gd name="connsiteX12" fmla="*/ 128374 w 366914"/>
                  <a:gd name="connsiteY12" fmla="*/ 323022 h 745206"/>
                  <a:gd name="connsiteX13" fmla="*/ 123405 w 366914"/>
                  <a:gd name="connsiteY13" fmla="*/ 337931 h 745206"/>
                  <a:gd name="connsiteX14" fmla="*/ 93588 w 366914"/>
                  <a:gd name="connsiteY14" fmla="*/ 377687 h 745206"/>
                  <a:gd name="connsiteX15" fmla="*/ 83648 w 366914"/>
                  <a:gd name="connsiteY15" fmla="*/ 402535 h 745206"/>
                  <a:gd name="connsiteX16" fmla="*/ 63770 w 366914"/>
                  <a:gd name="connsiteY16" fmla="*/ 437322 h 745206"/>
                  <a:gd name="connsiteX17" fmla="*/ 53831 w 366914"/>
                  <a:gd name="connsiteY17" fmla="*/ 467140 h 745206"/>
                  <a:gd name="connsiteX18" fmla="*/ 43892 w 366914"/>
                  <a:gd name="connsiteY18" fmla="*/ 487018 h 745206"/>
                  <a:gd name="connsiteX19" fmla="*/ 28983 w 366914"/>
                  <a:gd name="connsiteY19" fmla="*/ 551622 h 745206"/>
                  <a:gd name="connsiteX20" fmla="*/ 19044 w 366914"/>
                  <a:gd name="connsiteY20" fmla="*/ 596348 h 745206"/>
                  <a:gd name="connsiteX21" fmla="*/ 14074 w 366914"/>
                  <a:gd name="connsiteY21" fmla="*/ 626166 h 745206"/>
                  <a:gd name="connsiteX22" fmla="*/ 4135 w 366914"/>
                  <a:gd name="connsiteY22" fmla="*/ 655983 h 745206"/>
                  <a:gd name="connsiteX23" fmla="*/ 9105 w 366914"/>
                  <a:gd name="connsiteY23" fmla="*/ 735496 h 745206"/>
                  <a:gd name="connsiteX24" fmla="*/ 103527 w 366914"/>
                  <a:gd name="connsiteY24" fmla="*/ 710648 h 745206"/>
                  <a:gd name="connsiteX25" fmla="*/ 118435 w 366914"/>
                  <a:gd name="connsiteY25" fmla="*/ 700709 h 745206"/>
                  <a:gd name="connsiteX26" fmla="*/ 128374 w 366914"/>
                  <a:gd name="connsiteY26" fmla="*/ 685800 h 745206"/>
                  <a:gd name="connsiteX27" fmla="*/ 153222 w 366914"/>
                  <a:gd name="connsiteY27" fmla="*/ 665922 h 745206"/>
                  <a:gd name="connsiteX28" fmla="*/ 163161 w 366914"/>
                  <a:gd name="connsiteY28" fmla="*/ 651013 h 745206"/>
                  <a:gd name="connsiteX29" fmla="*/ 188009 w 366914"/>
                  <a:gd name="connsiteY29" fmla="*/ 631135 h 745206"/>
                  <a:gd name="connsiteX30" fmla="*/ 207888 w 366914"/>
                  <a:gd name="connsiteY30" fmla="*/ 601318 h 745206"/>
                  <a:gd name="connsiteX31" fmla="*/ 222796 w 366914"/>
                  <a:gd name="connsiteY31" fmla="*/ 591379 h 745206"/>
                  <a:gd name="connsiteX32" fmla="*/ 257583 w 366914"/>
                  <a:gd name="connsiteY32" fmla="*/ 546653 h 745206"/>
                  <a:gd name="connsiteX33" fmla="*/ 267522 w 366914"/>
                  <a:gd name="connsiteY33" fmla="*/ 516835 h 745206"/>
                  <a:gd name="connsiteX34" fmla="*/ 272492 w 366914"/>
                  <a:gd name="connsiteY34" fmla="*/ 501926 h 745206"/>
                  <a:gd name="connsiteX35" fmla="*/ 277461 w 366914"/>
                  <a:gd name="connsiteY35" fmla="*/ 482048 h 745206"/>
                  <a:gd name="connsiteX36" fmla="*/ 292370 w 366914"/>
                  <a:gd name="connsiteY36" fmla="*/ 437322 h 745206"/>
                  <a:gd name="connsiteX37" fmla="*/ 297340 w 366914"/>
                  <a:gd name="connsiteY37" fmla="*/ 422413 h 745206"/>
                  <a:gd name="connsiteX38" fmla="*/ 307279 w 366914"/>
                  <a:gd name="connsiteY38" fmla="*/ 372718 h 745206"/>
                  <a:gd name="connsiteX39" fmla="*/ 312248 w 366914"/>
                  <a:gd name="connsiteY39" fmla="*/ 352840 h 745206"/>
                  <a:gd name="connsiteX40" fmla="*/ 317218 w 366914"/>
                  <a:gd name="connsiteY40" fmla="*/ 337931 h 745206"/>
                  <a:gd name="connsiteX41" fmla="*/ 322188 w 366914"/>
                  <a:gd name="connsiteY41" fmla="*/ 308113 h 745206"/>
                  <a:gd name="connsiteX42" fmla="*/ 337096 w 366914"/>
                  <a:gd name="connsiteY42" fmla="*/ 278296 h 745206"/>
                  <a:gd name="connsiteX43" fmla="*/ 342066 w 366914"/>
                  <a:gd name="connsiteY43" fmla="*/ 263387 h 745206"/>
                  <a:gd name="connsiteX44" fmla="*/ 356974 w 366914"/>
                  <a:gd name="connsiteY44" fmla="*/ 198783 h 745206"/>
                  <a:gd name="connsiteX45" fmla="*/ 361944 w 366914"/>
                  <a:gd name="connsiteY45" fmla="*/ 159026 h 745206"/>
                  <a:gd name="connsiteX46" fmla="*/ 366914 w 366914"/>
                  <a:gd name="connsiteY46" fmla="*/ 144118 h 745206"/>
                  <a:gd name="connsiteX47" fmla="*/ 322188 w 366914"/>
                  <a:gd name="connsiteY47" fmla="*/ 0 h 74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6914" h="745206">
                    <a:moveTo>
                      <a:pt x="322188" y="0"/>
                    </a:moveTo>
                    <a:lnTo>
                      <a:pt x="322188" y="0"/>
                    </a:lnTo>
                    <a:cubicBezTo>
                      <a:pt x="312249" y="16565"/>
                      <a:pt x="301529" y="32687"/>
                      <a:pt x="292370" y="49696"/>
                    </a:cubicBezTo>
                    <a:cubicBezTo>
                      <a:pt x="282244" y="68501"/>
                      <a:pt x="291079" y="88656"/>
                      <a:pt x="267522" y="104361"/>
                    </a:cubicBezTo>
                    <a:lnTo>
                      <a:pt x="252614" y="114300"/>
                    </a:lnTo>
                    <a:cubicBezTo>
                      <a:pt x="249301" y="120926"/>
                      <a:pt x="246601" y="127897"/>
                      <a:pt x="242674" y="134179"/>
                    </a:cubicBezTo>
                    <a:cubicBezTo>
                      <a:pt x="238284" y="141202"/>
                      <a:pt x="232580" y="147317"/>
                      <a:pt x="227766" y="154057"/>
                    </a:cubicBezTo>
                    <a:cubicBezTo>
                      <a:pt x="191463" y="204883"/>
                      <a:pt x="251600" y="123937"/>
                      <a:pt x="202918" y="188844"/>
                    </a:cubicBezTo>
                    <a:cubicBezTo>
                      <a:pt x="191946" y="221758"/>
                      <a:pt x="206439" y="183519"/>
                      <a:pt x="183040" y="223631"/>
                    </a:cubicBezTo>
                    <a:cubicBezTo>
                      <a:pt x="175574" y="236429"/>
                      <a:pt x="169787" y="250135"/>
                      <a:pt x="163161" y="263387"/>
                    </a:cubicBezTo>
                    <a:cubicBezTo>
                      <a:pt x="159848" y="270013"/>
                      <a:pt x="157667" y="277339"/>
                      <a:pt x="153222" y="283266"/>
                    </a:cubicBezTo>
                    <a:cubicBezTo>
                      <a:pt x="148253" y="289892"/>
                      <a:pt x="142704" y="296121"/>
                      <a:pt x="138314" y="303144"/>
                    </a:cubicBezTo>
                    <a:cubicBezTo>
                      <a:pt x="134388" y="309426"/>
                      <a:pt x="131292" y="316213"/>
                      <a:pt x="128374" y="323022"/>
                    </a:cubicBezTo>
                    <a:cubicBezTo>
                      <a:pt x="126310" y="327837"/>
                      <a:pt x="126181" y="333489"/>
                      <a:pt x="123405" y="337931"/>
                    </a:cubicBezTo>
                    <a:cubicBezTo>
                      <a:pt x="114264" y="352557"/>
                      <a:pt x="101264" y="362335"/>
                      <a:pt x="93588" y="377687"/>
                    </a:cubicBezTo>
                    <a:cubicBezTo>
                      <a:pt x="89598" y="385666"/>
                      <a:pt x="87638" y="394556"/>
                      <a:pt x="83648" y="402535"/>
                    </a:cubicBezTo>
                    <a:cubicBezTo>
                      <a:pt x="65723" y="438384"/>
                      <a:pt x="81188" y="393775"/>
                      <a:pt x="63770" y="437322"/>
                    </a:cubicBezTo>
                    <a:cubicBezTo>
                      <a:pt x="59879" y="447050"/>
                      <a:pt x="58516" y="457769"/>
                      <a:pt x="53831" y="467140"/>
                    </a:cubicBezTo>
                    <a:cubicBezTo>
                      <a:pt x="50518" y="473766"/>
                      <a:pt x="46235" y="479990"/>
                      <a:pt x="43892" y="487018"/>
                    </a:cubicBezTo>
                    <a:cubicBezTo>
                      <a:pt x="39176" y="501167"/>
                      <a:pt x="32136" y="534281"/>
                      <a:pt x="28983" y="551622"/>
                    </a:cubicBezTo>
                    <a:cubicBezTo>
                      <a:pt x="21986" y="590108"/>
                      <a:pt x="27808" y="570061"/>
                      <a:pt x="19044" y="596348"/>
                    </a:cubicBezTo>
                    <a:cubicBezTo>
                      <a:pt x="17387" y="606287"/>
                      <a:pt x="16518" y="616390"/>
                      <a:pt x="14074" y="626166"/>
                    </a:cubicBezTo>
                    <a:cubicBezTo>
                      <a:pt x="11533" y="636330"/>
                      <a:pt x="4135" y="655983"/>
                      <a:pt x="4135" y="655983"/>
                    </a:cubicBezTo>
                    <a:cubicBezTo>
                      <a:pt x="5792" y="682487"/>
                      <a:pt x="-9015" y="716082"/>
                      <a:pt x="9105" y="735496"/>
                    </a:cubicBezTo>
                    <a:cubicBezTo>
                      <a:pt x="35065" y="763311"/>
                      <a:pt x="83698" y="723867"/>
                      <a:pt x="103527" y="710648"/>
                    </a:cubicBezTo>
                    <a:lnTo>
                      <a:pt x="118435" y="700709"/>
                    </a:lnTo>
                    <a:cubicBezTo>
                      <a:pt x="121748" y="695739"/>
                      <a:pt x="124643" y="690464"/>
                      <a:pt x="128374" y="685800"/>
                    </a:cubicBezTo>
                    <a:cubicBezTo>
                      <a:pt x="136465" y="675686"/>
                      <a:pt x="142155" y="673300"/>
                      <a:pt x="153222" y="665922"/>
                    </a:cubicBezTo>
                    <a:cubicBezTo>
                      <a:pt x="156535" y="660952"/>
                      <a:pt x="159430" y="655677"/>
                      <a:pt x="163161" y="651013"/>
                    </a:cubicBezTo>
                    <a:cubicBezTo>
                      <a:pt x="171252" y="640899"/>
                      <a:pt x="176942" y="638513"/>
                      <a:pt x="188009" y="631135"/>
                    </a:cubicBezTo>
                    <a:cubicBezTo>
                      <a:pt x="194635" y="621196"/>
                      <a:pt x="197949" y="607944"/>
                      <a:pt x="207888" y="601318"/>
                    </a:cubicBezTo>
                    <a:cubicBezTo>
                      <a:pt x="212857" y="598005"/>
                      <a:pt x="218208" y="595203"/>
                      <a:pt x="222796" y="591379"/>
                    </a:cubicBezTo>
                    <a:cubicBezTo>
                      <a:pt x="234670" y="581484"/>
                      <a:pt x="253321" y="559440"/>
                      <a:pt x="257583" y="546653"/>
                    </a:cubicBezTo>
                    <a:lnTo>
                      <a:pt x="267522" y="516835"/>
                    </a:lnTo>
                    <a:cubicBezTo>
                      <a:pt x="269179" y="511865"/>
                      <a:pt x="271222" y="507008"/>
                      <a:pt x="272492" y="501926"/>
                    </a:cubicBezTo>
                    <a:cubicBezTo>
                      <a:pt x="274148" y="495300"/>
                      <a:pt x="275498" y="488590"/>
                      <a:pt x="277461" y="482048"/>
                    </a:cubicBezTo>
                    <a:cubicBezTo>
                      <a:pt x="281977" y="466996"/>
                      <a:pt x="287401" y="452231"/>
                      <a:pt x="292370" y="437322"/>
                    </a:cubicBezTo>
                    <a:cubicBezTo>
                      <a:pt x="294027" y="432352"/>
                      <a:pt x="296070" y="427495"/>
                      <a:pt x="297340" y="422413"/>
                    </a:cubicBezTo>
                    <a:cubicBezTo>
                      <a:pt x="308882" y="376241"/>
                      <a:pt x="295094" y="433641"/>
                      <a:pt x="307279" y="372718"/>
                    </a:cubicBezTo>
                    <a:cubicBezTo>
                      <a:pt x="308618" y="366021"/>
                      <a:pt x="310372" y="359407"/>
                      <a:pt x="312248" y="352840"/>
                    </a:cubicBezTo>
                    <a:cubicBezTo>
                      <a:pt x="313687" y="347803"/>
                      <a:pt x="316082" y="343045"/>
                      <a:pt x="317218" y="337931"/>
                    </a:cubicBezTo>
                    <a:cubicBezTo>
                      <a:pt x="319404" y="328095"/>
                      <a:pt x="320002" y="317950"/>
                      <a:pt x="322188" y="308113"/>
                    </a:cubicBezTo>
                    <a:cubicBezTo>
                      <a:pt x="327184" y="285630"/>
                      <a:pt x="326374" y="299740"/>
                      <a:pt x="337096" y="278296"/>
                    </a:cubicBezTo>
                    <a:cubicBezTo>
                      <a:pt x="339439" y="273611"/>
                      <a:pt x="340888" y="268491"/>
                      <a:pt x="342066" y="263387"/>
                    </a:cubicBezTo>
                    <a:cubicBezTo>
                      <a:pt x="358519" y="192094"/>
                      <a:pt x="344962" y="234823"/>
                      <a:pt x="356974" y="198783"/>
                    </a:cubicBezTo>
                    <a:cubicBezTo>
                      <a:pt x="358631" y="185531"/>
                      <a:pt x="359555" y="172166"/>
                      <a:pt x="361944" y="159026"/>
                    </a:cubicBezTo>
                    <a:cubicBezTo>
                      <a:pt x="362881" y="153872"/>
                      <a:pt x="366914" y="149356"/>
                      <a:pt x="366914" y="144118"/>
                    </a:cubicBezTo>
                    <a:cubicBezTo>
                      <a:pt x="366914" y="8284"/>
                      <a:pt x="329642" y="24020"/>
                      <a:pt x="322188" y="0"/>
                    </a:cubicBezTo>
                    <a:close/>
                  </a:path>
                </a:pathLst>
              </a:custGeom>
              <a:solidFill>
                <a:srgbClr val="9C3A92"/>
              </a:solidFill>
              <a:ln w="6350" cap="flat" cmpd="sng" algn="ctr">
                <a:noFill/>
                <a:prstDash val="solid"/>
                <a:miter lim="800000"/>
              </a:ln>
              <a:effectLst>
                <a:innerShdw blurRad="63500" dist="50800" dir="27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ndParaRPr>
              </a:p>
            </p:txBody>
          </p:sp>
          <p:sp>
            <p:nvSpPr>
              <p:cNvPr id="91" name="Freeform: Shape 90">
                <a:extLst>
                  <a:ext uri="{FF2B5EF4-FFF2-40B4-BE49-F238E27FC236}">
                    <a16:creationId xmlns:a16="http://schemas.microsoft.com/office/drawing/2014/main" id="{6D388ECB-0DA7-BA98-E75D-345C4E6185C2}"/>
                  </a:ext>
                </a:extLst>
              </p:cNvPr>
              <p:cNvSpPr/>
              <p:nvPr/>
            </p:nvSpPr>
            <p:spPr>
              <a:xfrm flipH="1">
                <a:off x="7416168" y="5120173"/>
                <a:ext cx="366914" cy="745206"/>
              </a:xfrm>
              <a:custGeom>
                <a:avLst/>
                <a:gdLst>
                  <a:gd name="connsiteX0" fmla="*/ 322188 w 366914"/>
                  <a:gd name="connsiteY0" fmla="*/ 0 h 745206"/>
                  <a:gd name="connsiteX1" fmla="*/ 322188 w 366914"/>
                  <a:gd name="connsiteY1" fmla="*/ 0 h 745206"/>
                  <a:gd name="connsiteX2" fmla="*/ 292370 w 366914"/>
                  <a:gd name="connsiteY2" fmla="*/ 49696 h 745206"/>
                  <a:gd name="connsiteX3" fmla="*/ 267522 w 366914"/>
                  <a:gd name="connsiteY3" fmla="*/ 104361 h 745206"/>
                  <a:gd name="connsiteX4" fmla="*/ 252614 w 366914"/>
                  <a:gd name="connsiteY4" fmla="*/ 114300 h 745206"/>
                  <a:gd name="connsiteX5" fmla="*/ 242674 w 366914"/>
                  <a:gd name="connsiteY5" fmla="*/ 134179 h 745206"/>
                  <a:gd name="connsiteX6" fmla="*/ 227766 w 366914"/>
                  <a:gd name="connsiteY6" fmla="*/ 154057 h 745206"/>
                  <a:gd name="connsiteX7" fmla="*/ 202918 w 366914"/>
                  <a:gd name="connsiteY7" fmla="*/ 188844 h 745206"/>
                  <a:gd name="connsiteX8" fmla="*/ 183040 w 366914"/>
                  <a:gd name="connsiteY8" fmla="*/ 223631 h 745206"/>
                  <a:gd name="connsiteX9" fmla="*/ 163161 w 366914"/>
                  <a:gd name="connsiteY9" fmla="*/ 263387 h 745206"/>
                  <a:gd name="connsiteX10" fmla="*/ 153222 w 366914"/>
                  <a:gd name="connsiteY10" fmla="*/ 283266 h 745206"/>
                  <a:gd name="connsiteX11" fmla="*/ 138314 w 366914"/>
                  <a:gd name="connsiteY11" fmla="*/ 303144 h 745206"/>
                  <a:gd name="connsiteX12" fmla="*/ 128374 w 366914"/>
                  <a:gd name="connsiteY12" fmla="*/ 323022 h 745206"/>
                  <a:gd name="connsiteX13" fmla="*/ 123405 w 366914"/>
                  <a:gd name="connsiteY13" fmla="*/ 337931 h 745206"/>
                  <a:gd name="connsiteX14" fmla="*/ 93588 w 366914"/>
                  <a:gd name="connsiteY14" fmla="*/ 377687 h 745206"/>
                  <a:gd name="connsiteX15" fmla="*/ 83648 w 366914"/>
                  <a:gd name="connsiteY15" fmla="*/ 402535 h 745206"/>
                  <a:gd name="connsiteX16" fmla="*/ 63770 w 366914"/>
                  <a:gd name="connsiteY16" fmla="*/ 437322 h 745206"/>
                  <a:gd name="connsiteX17" fmla="*/ 53831 w 366914"/>
                  <a:gd name="connsiteY17" fmla="*/ 467140 h 745206"/>
                  <a:gd name="connsiteX18" fmla="*/ 43892 w 366914"/>
                  <a:gd name="connsiteY18" fmla="*/ 487018 h 745206"/>
                  <a:gd name="connsiteX19" fmla="*/ 28983 w 366914"/>
                  <a:gd name="connsiteY19" fmla="*/ 551622 h 745206"/>
                  <a:gd name="connsiteX20" fmla="*/ 19044 w 366914"/>
                  <a:gd name="connsiteY20" fmla="*/ 596348 h 745206"/>
                  <a:gd name="connsiteX21" fmla="*/ 14074 w 366914"/>
                  <a:gd name="connsiteY21" fmla="*/ 626166 h 745206"/>
                  <a:gd name="connsiteX22" fmla="*/ 4135 w 366914"/>
                  <a:gd name="connsiteY22" fmla="*/ 655983 h 745206"/>
                  <a:gd name="connsiteX23" fmla="*/ 9105 w 366914"/>
                  <a:gd name="connsiteY23" fmla="*/ 735496 h 745206"/>
                  <a:gd name="connsiteX24" fmla="*/ 103527 w 366914"/>
                  <a:gd name="connsiteY24" fmla="*/ 710648 h 745206"/>
                  <a:gd name="connsiteX25" fmla="*/ 118435 w 366914"/>
                  <a:gd name="connsiteY25" fmla="*/ 700709 h 745206"/>
                  <a:gd name="connsiteX26" fmla="*/ 128374 w 366914"/>
                  <a:gd name="connsiteY26" fmla="*/ 685800 h 745206"/>
                  <a:gd name="connsiteX27" fmla="*/ 153222 w 366914"/>
                  <a:gd name="connsiteY27" fmla="*/ 665922 h 745206"/>
                  <a:gd name="connsiteX28" fmla="*/ 163161 w 366914"/>
                  <a:gd name="connsiteY28" fmla="*/ 651013 h 745206"/>
                  <a:gd name="connsiteX29" fmla="*/ 188009 w 366914"/>
                  <a:gd name="connsiteY29" fmla="*/ 631135 h 745206"/>
                  <a:gd name="connsiteX30" fmla="*/ 207888 w 366914"/>
                  <a:gd name="connsiteY30" fmla="*/ 601318 h 745206"/>
                  <a:gd name="connsiteX31" fmla="*/ 222796 w 366914"/>
                  <a:gd name="connsiteY31" fmla="*/ 591379 h 745206"/>
                  <a:gd name="connsiteX32" fmla="*/ 257583 w 366914"/>
                  <a:gd name="connsiteY32" fmla="*/ 546653 h 745206"/>
                  <a:gd name="connsiteX33" fmla="*/ 267522 w 366914"/>
                  <a:gd name="connsiteY33" fmla="*/ 516835 h 745206"/>
                  <a:gd name="connsiteX34" fmla="*/ 272492 w 366914"/>
                  <a:gd name="connsiteY34" fmla="*/ 501926 h 745206"/>
                  <a:gd name="connsiteX35" fmla="*/ 277461 w 366914"/>
                  <a:gd name="connsiteY35" fmla="*/ 482048 h 745206"/>
                  <a:gd name="connsiteX36" fmla="*/ 292370 w 366914"/>
                  <a:gd name="connsiteY36" fmla="*/ 437322 h 745206"/>
                  <a:gd name="connsiteX37" fmla="*/ 297340 w 366914"/>
                  <a:gd name="connsiteY37" fmla="*/ 422413 h 745206"/>
                  <a:gd name="connsiteX38" fmla="*/ 307279 w 366914"/>
                  <a:gd name="connsiteY38" fmla="*/ 372718 h 745206"/>
                  <a:gd name="connsiteX39" fmla="*/ 312248 w 366914"/>
                  <a:gd name="connsiteY39" fmla="*/ 352840 h 745206"/>
                  <a:gd name="connsiteX40" fmla="*/ 317218 w 366914"/>
                  <a:gd name="connsiteY40" fmla="*/ 337931 h 745206"/>
                  <a:gd name="connsiteX41" fmla="*/ 322188 w 366914"/>
                  <a:gd name="connsiteY41" fmla="*/ 308113 h 745206"/>
                  <a:gd name="connsiteX42" fmla="*/ 337096 w 366914"/>
                  <a:gd name="connsiteY42" fmla="*/ 278296 h 745206"/>
                  <a:gd name="connsiteX43" fmla="*/ 342066 w 366914"/>
                  <a:gd name="connsiteY43" fmla="*/ 263387 h 745206"/>
                  <a:gd name="connsiteX44" fmla="*/ 356974 w 366914"/>
                  <a:gd name="connsiteY44" fmla="*/ 198783 h 745206"/>
                  <a:gd name="connsiteX45" fmla="*/ 361944 w 366914"/>
                  <a:gd name="connsiteY45" fmla="*/ 159026 h 745206"/>
                  <a:gd name="connsiteX46" fmla="*/ 366914 w 366914"/>
                  <a:gd name="connsiteY46" fmla="*/ 144118 h 745206"/>
                  <a:gd name="connsiteX47" fmla="*/ 322188 w 366914"/>
                  <a:gd name="connsiteY47" fmla="*/ 0 h 74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6914" h="745206">
                    <a:moveTo>
                      <a:pt x="322188" y="0"/>
                    </a:moveTo>
                    <a:lnTo>
                      <a:pt x="322188" y="0"/>
                    </a:lnTo>
                    <a:cubicBezTo>
                      <a:pt x="312249" y="16565"/>
                      <a:pt x="301529" y="32687"/>
                      <a:pt x="292370" y="49696"/>
                    </a:cubicBezTo>
                    <a:cubicBezTo>
                      <a:pt x="282244" y="68501"/>
                      <a:pt x="291079" y="88656"/>
                      <a:pt x="267522" y="104361"/>
                    </a:cubicBezTo>
                    <a:lnTo>
                      <a:pt x="252614" y="114300"/>
                    </a:lnTo>
                    <a:cubicBezTo>
                      <a:pt x="249301" y="120926"/>
                      <a:pt x="246601" y="127897"/>
                      <a:pt x="242674" y="134179"/>
                    </a:cubicBezTo>
                    <a:cubicBezTo>
                      <a:pt x="238284" y="141202"/>
                      <a:pt x="232580" y="147317"/>
                      <a:pt x="227766" y="154057"/>
                    </a:cubicBezTo>
                    <a:cubicBezTo>
                      <a:pt x="191463" y="204883"/>
                      <a:pt x="251600" y="123937"/>
                      <a:pt x="202918" y="188844"/>
                    </a:cubicBezTo>
                    <a:cubicBezTo>
                      <a:pt x="191946" y="221758"/>
                      <a:pt x="206439" y="183519"/>
                      <a:pt x="183040" y="223631"/>
                    </a:cubicBezTo>
                    <a:cubicBezTo>
                      <a:pt x="175574" y="236429"/>
                      <a:pt x="169787" y="250135"/>
                      <a:pt x="163161" y="263387"/>
                    </a:cubicBezTo>
                    <a:cubicBezTo>
                      <a:pt x="159848" y="270013"/>
                      <a:pt x="157667" y="277339"/>
                      <a:pt x="153222" y="283266"/>
                    </a:cubicBezTo>
                    <a:cubicBezTo>
                      <a:pt x="148253" y="289892"/>
                      <a:pt x="142704" y="296121"/>
                      <a:pt x="138314" y="303144"/>
                    </a:cubicBezTo>
                    <a:cubicBezTo>
                      <a:pt x="134388" y="309426"/>
                      <a:pt x="131292" y="316213"/>
                      <a:pt x="128374" y="323022"/>
                    </a:cubicBezTo>
                    <a:cubicBezTo>
                      <a:pt x="126310" y="327837"/>
                      <a:pt x="126181" y="333489"/>
                      <a:pt x="123405" y="337931"/>
                    </a:cubicBezTo>
                    <a:cubicBezTo>
                      <a:pt x="114264" y="352557"/>
                      <a:pt x="101264" y="362335"/>
                      <a:pt x="93588" y="377687"/>
                    </a:cubicBezTo>
                    <a:cubicBezTo>
                      <a:pt x="89598" y="385666"/>
                      <a:pt x="87638" y="394556"/>
                      <a:pt x="83648" y="402535"/>
                    </a:cubicBezTo>
                    <a:cubicBezTo>
                      <a:pt x="65723" y="438384"/>
                      <a:pt x="81188" y="393775"/>
                      <a:pt x="63770" y="437322"/>
                    </a:cubicBezTo>
                    <a:cubicBezTo>
                      <a:pt x="59879" y="447050"/>
                      <a:pt x="58516" y="457769"/>
                      <a:pt x="53831" y="467140"/>
                    </a:cubicBezTo>
                    <a:cubicBezTo>
                      <a:pt x="50518" y="473766"/>
                      <a:pt x="46235" y="479990"/>
                      <a:pt x="43892" y="487018"/>
                    </a:cubicBezTo>
                    <a:cubicBezTo>
                      <a:pt x="39176" y="501167"/>
                      <a:pt x="32136" y="534281"/>
                      <a:pt x="28983" y="551622"/>
                    </a:cubicBezTo>
                    <a:cubicBezTo>
                      <a:pt x="21986" y="590108"/>
                      <a:pt x="27808" y="570061"/>
                      <a:pt x="19044" y="596348"/>
                    </a:cubicBezTo>
                    <a:cubicBezTo>
                      <a:pt x="17387" y="606287"/>
                      <a:pt x="16518" y="616390"/>
                      <a:pt x="14074" y="626166"/>
                    </a:cubicBezTo>
                    <a:cubicBezTo>
                      <a:pt x="11533" y="636330"/>
                      <a:pt x="4135" y="655983"/>
                      <a:pt x="4135" y="655983"/>
                    </a:cubicBezTo>
                    <a:cubicBezTo>
                      <a:pt x="5792" y="682487"/>
                      <a:pt x="-9015" y="716082"/>
                      <a:pt x="9105" y="735496"/>
                    </a:cubicBezTo>
                    <a:cubicBezTo>
                      <a:pt x="35065" y="763311"/>
                      <a:pt x="83698" y="723867"/>
                      <a:pt x="103527" y="710648"/>
                    </a:cubicBezTo>
                    <a:lnTo>
                      <a:pt x="118435" y="700709"/>
                    </a:lnTo>
                    <a:cubicBezTo>
                      <a:pt x="121748" y="695739"/>
                      <a:pt x="124643" y="690464"/>
                      <a:pt x="128374" y="685800"/>
                    </a:cubicBezTo>
                    <a:cubicBezTo>
                      <a:pt x="136465" y="675686"/>
                      <a:pt x="142155" y="673300"/>
                      <a:pt x="153222" y="665922"/>
                    </a:cubicBezTo>
                    <a:cubicBezTo>
                      <a:pt x="156535" y="660952"/>
                      <a:pt x="159430" y="655677"/>
                      <a:pt x="163161" y="651013"/>
                    </a:cubicBezTo>
                    <a:cubicBezTo>
                      <a:pt x="171252" y="640899"/>
                      <a:pt x="176942" y="638513"/>
                      <a:pt x="188009" y="631135"/>
                    </a:cubicBezTo>
                    <a:cubicBezTo>
                      <a:pt x="194635" y="621196"/>
                      <a:pt x="197949" y="607944"/>
                      <a:pt x="207888" y="601318"/>
                    </a:cubicBezTo>
                    <a:cubicBezTo>
                      <a:pt x="212857" y="598005"/>
                      <a:pt x="218208" y="595203"/>
                      <a:pt x="222796" y="591379"/>
                    </a:cubicBezTo>
                    <a:cubicBezTo>
                      <a:pt x="234670" y="581484"/>
                      <a:pt x="253321" y="559440"/>
                      <a:pt x="257583" y="546653"/>
                    </a:cubicBezTo>
                    <a:lnTo>
                      <a:pt x="267522" y="516835"/>
                    </a:lnTo>
                    <a:cubicBezTo>
                      <a:pt x="269179" y="511865"/>
                      <a:pt x="271222" y="507008"/>
                      <a:pt x="272492" y="501926"/>
                    </a:cubicBezTo>
                    <a:cubicBezTo>
                      <a:pt x="274148" y="495300"/>
                      <a:pt x="275498" y="488590"/>
                      <a:pt x="277461" y="482048"/>
                    </a:cubicBezTo>
                    <a:cubicBezTo>
                      <a:pt x="281977" y="466996"/>
                      <a:pt x="287401" y="452231"/>
                      <a:pt x="292370" y="437322"/>
                    </a:cubicBezTo>
                    <a:cubicBezTo>
                      <a:pt x="294027" y="432352"/>
                      <a:pt x="296070" y="427495"/>
                      <a:pt x="297340" y="422413"/>
                    </a:cubicBezTo>
                    <a:cubicBezTo>
                      <a:pt x="308882" y="376241"/>
                      <a:pt x="295094" y="433641"/>
                      <a:pt x="307279" y="372718"/>
                    </a:cubicBezTo>
                    <a:cubicBezTo>
                      <a:pt x="308618" y="366021"/>
                      <a:pt x="310372" y="359407"/>
                      <a:pt x="312248" y="352840"/>
                    </a:cubicBezTo>
                    <a:cubicBezTo>
                      <a:pt x="313687" y="347803"/>
                      <a:pt x="316082" y="343045"/>
                      <a:pt x="317218" y="337931"/>
                    </a:cubicBezTo>
                    <a:cubicBezTo>
                      <a:pt x="319404" y="328095"/>
                      <a:pt x="320002" y="317950"/>
                      <a:pt x="322188" y="308113"/>
                    </a:cubicBezTo>
                    <a:cubicBezTo>
                      <a:pt x="327184" y="285630"/>
                      <a:pt x="326374" y="299740"/>
                      <a:pt x="337096" y="278296"/>
                    </a:cubicBezTo>
                    <a:cubicBezTo>
                      <a:pt x="339439" y="273611"/>
                      <a:pt x="340888" y="268491"/>
                      <a:pt x="342066" y="263387"/>
                    </a:cubicBezTo>
                    <a:cubicBezTo>
                      <a:pt x="358519" y="192094"/>
                      <a:pt x="344962" y="234823"/>
                      <a:pt x="356974" y="198783"/>
                    </a:cubicBezTo>
                    <a:cubicBezTo>
                      <a:pt x="358631" y="185531"/>
                      <a:pt x="359555" y="172166"/>
                      <a:pt x="361944" y="159026"/>
                    </a:cubicBezTo>
                    <a:cubicBezTo>
                      <a:pt x="362881" y="153872"/>
                      <a:pt x="366914" y="149356"/>
                      <a:pt x="366914" y="144118"/>
                    </a:cubicBezTo>
                    <a:cubicBezTo>
                      <a:pt x="366914" y="8284"/>
                      <a:pt x="329642" y="24020"/>
                      <a:pt x="322188" y="0"/>
                    </a:cubicBezTo>
                    <a:close/>
                  </a:path>
                </a:pathLst>
              </a:custGeom>
              <a:solidFill>
                <a:srgbClr val="9C3A92"/>
              </a:solidFill>
              <a:ln w="6350" cap="flat" cmpd="sng" algn="ctr">
                <a:noFill/>
                <a:prstDash val="solid"/>
                <a:miter lim="800000"/>
              </a:ln>
              <a:effectLst>
                <a:innerShdw blurRad="63500" dist="50800" dir="27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a:endParaRPr>
              </a:p>
            </p:txBody>
          </p:sp>
        </p:grpSp>
      </p:grpSp>
      <p:sp>
        <p:nvSpPr>
          <p:cNvPr id="92" name="Freeform: Shape 91">
            <a:extLst>
              <a:ext uri="{FF2B5EF4-FFF2-40B4-BE49-F238E27FC236}">
                <a16:creationId xmlns:a16="http://schemas.microsoft.com/office/drawing/2014/main" id="{E9F7BE8A-666F-5290-5850-4AF3C3313FB0}"/>
              </a:ext>
            </a:extLst>
          </p:cNvPr>
          <p:cNvSpPr/>
          <p:nvPr/>
        </p:nvSpPr>
        <p:spPr>
          <a:xfrm flipH="1">
            <a:off x="10204387" y="4301181"/>
            <a:ext cx="315857" cy="553219"/>
          </a:xfrm>
          <a:custGeom>
            <a:avLst/>
            <a:gdLst>
              <a:gd name="connsiteX0" fmla="*/ 210589 w 366205"/>
              <a:gd name="connsiteY0" fmla="*/ 38822 h 570836"/>
              <a:gd name="connsiteX1" fmla="*/ 210589 w 366205"/>
              <a:gd name="connsiteY1" fmla="*/ 38822 h 570836"/>
              <a:gd name="connsiteX2" fmla="*/ 188421 w 366205"/>
              <a:gd name="connsiteY2" fmla="*/ 83156 h 570836"/>
              <a:gd name="connsiteX3" fmla="*/ 155171 w 366205"/>
              <a:gd name="connsiteY3" fmla="*/ 116407 h 570836"/>
              <a:gd name="connsiteX4" fmla="*/ 144087 w 366205"/>
              <a:gd name="connsiteY4" fmla="*/ 138575 h 570836"/>
              <a:gd name="connsiteX5" fmla="*/ 127461 w 366205"/>
              <a:gd name="connsiteY5" fmla="*/ 149658 h 570836"/>
              <a:gd name="connsiteX6" fmla="*/ 110836 w 366205"/>
              <a:gd name="connsiteY6" fmla="*/ 166284 h 570836"/>
              <a:gd name="connsiteX7" fmla="*/ 99752 w 366205"/>
              <a:gd name="connsiteY7" fmla="*/ 182909 h 570836"/>
              <a:gd name="connsiteX8" fmla="*/ 83127 w 366205"/>
              <a:gd name="connsiteY8" fmla="*/ 205076 h 570836"/>
              <a:gd name="connsiteX9" fmla="*/ 60960 w 366205"/>
              <a:gd name="connsiteY9" fmla="*/ 232786 h 570836"/>
              <a:gd name="connsiteX10" fmla="*/ 38792 w 366205"/>
              <a:gd name="connsiteY10" fmla="*/ 277120 h 570836"/>
              <a:gd name="connsiteX11" fmla="*/ 27709 w 366205"/>
              <a:gd name="connsiteY11" fmla="*/ 299287 h 570836"/>
              <a:gd name="connsiteX12" fmla="*/ 22167 w 366205"/>
              <a:gd name="connsiteY12" fmla="*/ 332538 h 570836"/>
              <a:gd name="connsiteX13" fmla="*/ 0 w 366205"/>
              <a:gd name="connsiteY13" fmla="*/ 371331 h 570836"/>
              <a:gd name="connsiteX14" fmla="*/ 5541 w 366205"/>
              <a:gd name="connsiteY14" fmla="*/ 498793 h 570836"/>
              <a:gd name="connsiteX15" fmla="*/ 22167 w 366205"/>
              <a:gd name="connsiteY15" fmla="*/ 509876 h 570836"/>
              <a:gd name="connsiteX16" fmla="*/ 33251 w 366205"/>
              <a:gd name="connsiteY16" fmla="*/ 526502 h 570836"/>
              <a:gd name="connsiteX17" fmla="*/ 66501 w 366205"/>
              <a:gd name="connsiteY17" fmla="*/ 548669 h 570836"/>
              <a:gd name="connsiteX18" fmla="*/ 83127 w 366205"/>
              <a:gd name="connsiteY18" fmla="*/ 565295 h 570836"/>
              <a:gd name="connsiteX19" fmla="*/ 99752 w 366205"/>
              <a:gd name="connsiteY19" fmla="*/ 570836 h 570836"/>
              <a:gd name="connsiteX20" fmla="*/ 216131 w 366205"/>
              <a:gd name="connsiteY20" fmla="*/ 559753 h 570836"/>
              <a:gd name="connsiteX21" fmla="*/ 260465 w 366205"/>
              <a:gd name="connsiteY21" fmla="*/ 537586 h 570836"/>
              <a:gd name="connsiteX22" fmla="*/ 288174 w 366205"/>
              <a:gd name="connsiteY22" fmla="*/ 509876 h 570836"/>
              <a:gd name="connsiteX23" fmla="*/ 310341 w 366205"/>
              <a:gd name="connsiteY23" fmla="*/ 487709 h 570836"/>
              <a:gd name="connsiteX24" fmla="*/ 326967 w 366205"/>
              <a:gd name="connsiteY24" fmla="*/ 476626 h 570836"/>
              <a:gd name="connsiteX25" fmla="*/ 354676 w 366205"/>
              <a:gd name="connsiteY25" fmla="*/ 443375 h 570836"/>
              <a:gd name="connsiteX26" fmla="*/ 354676 w 366205"/>
              <a:gd name="connsiteY26" fmla="*/ 282662 h 570836"/>
              <a:gd name="connsiteX27" fmla="*/ 349134 w 366205"/>
              <a:gd name="connsiteY27" fmla="*/ 266036 h 570836"/>
              <a:gd name="connsiteX28" fmla="*/ 326967 w 366205"/>
              <a:gd name="connsiteY28" fmla="*/ 210618 h 570836"/>
              <a:gd name="connsiteX29" fmla="*/ 310341 w 366205"/>
              <a:gd name="connsiteY29" fmla="*/ 149658 h 570836"/>
              <a:gd name="connsiteX30" fmla="*/ 288174 w 366205"/>
              <a:gd name="connsiteY30" fmla="*/ 116407 h 570836"/>
              <a:gd name="connsiteX31" fmla="*/ 277091 w 366205"/>
              <a:gd name="connsiteY31" fmla="*/ 99782 h 570836"/>
              <a:gd name="connsiteX32" fmla="*/ 266007 w 366205"/>
              <a:gd name="connsiteY32" fmla="*/ 83156 h 570836"/>
              <a:gd name="connsiteX33" fmla="*/ 260465 w 366205"/>
              <a:gd name="connsiteY33" fmla="*/ 66531 h 570836"/>
              <a:gd name="connsiteX34" fmla="*/ 238298 w 366205"/>
              <a:gd name="connsiteY34" fmla="*/ 33280 h 570836"/>
              <a:gd name="connsiteX35" fmla="*/ 216131 w 366205"/>
              <a:gd name="connsiteY35" fmla="*/ 29 h 570836"/>
              <a:gd name="connsiteX36" fmla="*/ 210589 w 366205"/>
              <a:gd name="connsiteY36" fmla="*/ 38822 h 57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6205" h="570836">
                <a:moveTo>
                  <a:pt x="210589" y="38822"/>
                </a:moveTo>
                <a:lnTo>
                  <a:pt x="210589" y="38822"/>
                </a:lnTo>
                <a:cubicBezTo>
                  <a:pt x="203200" y="53600"/>
                  <a:pt x="198024" y="69711"/>
                  <a:pt x="188421" y="83156"/>
                </a:cubicBezTo>
                <a:cubicBezTo>
                  <a:pt x="179310" y="95911"/>
                  <a:pt x="162181" y="102387"/>
                  <a:pt x="155171" y="116407"/>
                </a:cubicBezTo>
                <a:cubicBezTo>
                  <a:pt x="151476" y="123796"/>
                  <a:pt x="149376" y="132228"/>
                  <a:pt x="144087" y="138575"/>
                </a:cubicBezTo>
                <a:cubicBezTo>
                  <a:pt x="139823" y="143692"/>
                  <a:pt x="132578" y="145394"/>
                  <a:pt x="127461" y="149658"/>
                </a:cubicBezTo>
                <a:cubicBezTo>
                  <a:pt x="121440" y="154675"/>
                  <a:pt x="115853" y="160263"/>
                  <a:pt x="110836" y="166284"/>
                </a:cubicBezTo>
                <a:cubicBezTo>
                  <a:pt x="106572" y="171401"/>
                  <a:pt x="103623" y="177489"/>
                  <a:pt x="99752" y="182909"/>
                </a:cubicBezTo>
                <a:cubicBezTo>
                  <a:pt x="94384" y="190425"/>
                  <a:pt x="88669" y="197687"/>
                  <a:pt x="83127" y="205076"/>
                </a:cubicBezTo>
                <a:cubicBezTo>
                  <a:pt x="66343" y="255429"/>
                  <a:pt x="92862" y="187212"/>
                  <a:pt x="60960" y="232786"/>
                </a:cubicBezTo>
                <a:cubicBezTo>
                  <a:pt x="51485" y="246322"/>
                  <a:pt x="46181" y="262342"/>
                  <a:pt x="38792" y="277120"/>
                </a:cubicBezTo>
                <a:lnTo>
                  <a:pt x="27709" y="299287"/>
                </a:lnTo>
                <a:cubicBezTo>
                  <a:pt x="25862" y="310371"/>
                  <a:pt x="25396" y="321775"/>
                  <a:pt x="22167" y="332538"/>
                </a:cubicBezTo>
                <a:cubicBezTo>
                  <a:pt x="18332" y="345321"/>
                  <a:pt x="7421" y="360200"/>
                  <a:pt x="0" y="371331"/>
                </a:cubicBezTo>
                <a:cubicBezTo>
                  <a:pt x="1847" y="413818"/>
                  <a:pt x="-1178" y="456800"/>
                  <a:pt x="5541" y="498793"/>
                </a:cubicBezTo>
                <a:cubicBezTo>
                  <a:pt x="6593" y="505370"/>
                  <a:pt x="17457" y="505166"/>
                  <a:pt x="22167" y="509876"/>
                </a:cubicBezTo>
                <a:cubicBezTo>
                  <a:pt x="26877" y="514586"/>
                  <a:pt x="28238" y="522116"/>
                  <a:pt x="33251" y="526502"/>
                </a:cubicBezTo>
                <a:cubicBezTo>
                  <a:pt x="43276" y="535274"/>
                  <a:pt x="57082" y="539250"/>
                  <a:pt x="66501" y="548669"/>
                </a:cubicBezTo>
                <a:cubicBezTo>
                  <a:pt x="72043" y="554211"/>
                  <a:pt x="76606" y="560948"/>
                  <a:pt x="83127" y="565295"/>
                </a:cubicBezTo>
                <a:cubicBezTo>
                  <a:pt x="87987" y="568535"/>
                  <a:pt x="94210" y="568989"/>
                  <a:pt x="99752" y="570836"/>
                </a:cubicBezTo>
                <a:cubicBezTo>
                  <a:pt x="100221" y="570808"/>
                  <a:pt x="187983" y="571481"/>
                  <a:pt x="216131" y="559753"/>
                </a:cubicBezTo>
                <a:cubicBezTo>
                  <a:pt x="231382" y="553398"/>
                  <a:pt x="260465" y="537586"/>
                  <a:pt x="260465" y="537586"/>
                </a:cubicBezTo>
                <a:cubicBezTo>
                  <a:pt x="281811" y="505567"/>
                  <a:pt x="259440" y="534506"/>
                  <a:pt x="288174" y="509876"/>
                </a:cubicBezTo>
                <a:cubicBezTo>
                  <a:pt x="296108" y="503075"/>
                  <a:pt x="302407" y="494509"/>
                  <a:pt x="310341" y="487709"/>
                </a:cubicBezTo>
                <a:cubicBezTo>
                  <a:pt x="315398" y="483375"/>
                  <a:pt x="321850" y="480890"/>
                  <a:pt x="326967" y="476626"/>
                </a:cubicBezTo>
                <a:cubicBezTo>
                  <a:pt x="342965" y="463294"/>
                  <a:pt x="343779" y="459719"/>
                  <a:pt x="354676" y="443375"/>
                </a:cubicBezTo>
                <a:cubicBezTo>
                  <a:pt x="374957" y="382533"/>
                  <a:pt x="364232" y="421218"/>
                  <a:pt x="354676" y="282662"/>
                </a:cubicBezTo>
                <a:cubicBezTo>
                  <a:pt x="354274" y="276834"/>
                  <a:pt x="351435" y="271405"/>
                  <a:pt x="349134" y="266036"/>
                </a:cubicBezTo>
                <a:cubicBezTo>
                  <a:pt x="338052" y="240176"/>
                  <a:pt x="333274" y="242150"/>
                  <a:pt x="326967" y="210618"/>
                </a:cubicBezTo>
                <a:cubicBezTo>
                  <a:pt x="323993" y="195746"/>
                  <a:pt x="318377" y="161712"/>
                  <a:pt x="310341" y="149658"/>
                </a:cubicBezTo>
                <a:lnTo>
                  <a:pt x="288174" y="116407"/>
                </a:lnTo>
                <a:lnTo>
                  <a:pt x="277091" y="99782"/>
                </a:lnTo>
                <a:cubicBezTo>
                  <a:pt x="273396" y="94240"/>
                  <a:pt x="268113" y="89475"/>
                  <a:pt x="266007" y="83156"/>
                </a:cubicBezTo>
                <a:cubicBezTo>
                  <a:pt x="264160" y="77614"/>
                  <a:pt x="263302" y="71637"/>
                  <a:pt x="260465" y="66531"/>
                </a:cubicBezTo>
                <a:cubicBezTo>
                  <a:pt x="253996" y="54886"/>
                  <a:pt x="242511" y="45917"/>
                  <a:pt x="238298" y="33280"/>
                </a:cubicBezTo>
                <a:cubicBezTo>
                  <a:pt x="234145" y="20823"/>
                  <a:pt x="231697" y="5218"/>
                  <a:pt x="216131" y="29"/>
                </a:cubicBezTo>
                <a:cubicBezTo>
                  <a:pt x="212626" y="-1139"/>
                  <a:pt x="211513" y="32356"/>
                  <a:pt x="210589" y="38822"/>
                </a:cubicBezTo>
                <a:close/>
              </a:path>
            </a:pathLst>
          </a:custGeom>
          <a:solidFill>
            <a:srgbClr val="C00000"/>
          </a:solidFill>
          <a:ln w="57150" cap="flat" cmpd="sng" algn="ctr">
            <a:noFill/>
            <a:prstDash val="solid"/>
            <a:miter lim="800000"/>
          </a:ln>
          <a:effectLst>
            <a:innerShdw blurRad="63500" dist="50800" dir="2700000">
              <a:prstClr val="black">
                <a:alpha val="50000"/>
              </a:prstClr>
            </a:innerShdw>
          </a:effectLst>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grpSp>
        <p:nvGrpSpPr>
          <p:cNvPr id="93" name="Group 92">
            <a:extLst>
              <a:ext uri="{FF2B5EF4-FFF2-40B4-BE49-F238E27FC236}">
                <a16:creationId xmlns:a16="http://schemas.microsoft.com/office/drawing/2014/main" id="{2C842EB7-4298-7768-3420-201539D33DD8}"/>
              </a:ext>
            </a:extLst>
          </p:cNvPr>
          <p:cNvGrpSpPr/>
          <p:nvPr/>
        </p:nvGrpSpPr>
        <p:grpSpPr>
          <a:xfrm>
            <a:off x="10889799" y="5214930"/>
            <a:ext cx="963777" cy="536441"/>
            <a:chOff x="2798003" y="3251294"/>
            <a:chExt cx="1285036" cy="715255"/>
          </a:xfrm>
        </p:grpSpPr>
        <p:sp>
          <p:nvSpPr>
            <p:cNvPr id="94" name="Oval 93">
              <a:extLst>
                <a:ext uri="{FF2B5EF4-FFF2-40B4-BE49-F238E27FC236}">
                  <a16:creationId xmlns:a16="http://schemas.microsoft.com/office/drawing/2014/main" id="{6625E2A4-5469-28A1-E5DC-8AADA1DBC92C}"/>
                </a:ext>
              </a:extLst>
            </p:cNvPr>
            <p:cNvSpPr/>
            <p:nvPr/>
          </p:nvSpPr>
          <p:spPr>
            <a:xfrm rot="21280201">
              <a:off x="2798003" y="3251294"/>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95" name="Oval 94">
              <a:extLst>
                <a:ext uri="{FF2B5EF4-FFF2-40B4-BE49-F238E27FC236}">
                  <a16:creationId xmlns:a16="http://schemas.microsoft.com/office/drawing/2014/main" id="{8CCAC19C-DC6B-031E-3951-6A241705B704}"/>
                </a:ext>
              </a:extLst>
            </p:cNvPr>
            <p:cNvSpPr/>
            <p:nvPr/>
          </p:nvSpPr>
          <p:spPr>
            <a:xfrm rot="21280201">
              <a:off x="3068118" y="3258054"/>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96" name="Oval 95">
              <a:extLst>
                <a:ext uri="{FF2B5EF4-FFF2-40B4-BE49-F238E27FC236}">
                  <a16:creationId xmlns:a16="http://schemas.microsoft.com/office/drawing/2014/main" id="{2A16D81B-CF58-FBA8-DB6D-7157C2620317}"/>
                </a:ext>
              </a:extLst>
            </p:cNvPr>
            <p:cNvSpPr/>
            <p:nvPr/>
          </p:nvSpPr>
          <p:spPr>
            <a:xfrm rot="21280201">
              <a:off x="3334158" y="3261965"/>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97" name="Oval 96">
              <a:extLst>
                <a:ext uri="{FF2B5EF4-FFF2-40B4-BE49-F238E27FC236}">
                  <a16:creationId xmlns:a16="http://schemas.microsoft.com/office/drawing/2014/main" id="{F261E7B0-72D7-A60E-3E01-35B6A58FDC81}"/>
                </a:ext>
              </a:extLst>
            </p:cNvPr>
            <p:cNvSpPr/>
            <p:nvPr/>
          </p:nvSpPr>
          <p:spPr>
            <a:xfrm rot="21280201">
              <a:off x="3597335" y="3261965"/>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98" name="Oval 97">
              <a:extLst>
                <a:ext uri="{FF2B5EF4-FFF2-40B4-BE49-F238E27FC236}">
                  <a16:creationId xmlns:a16="http://schemas.microsoft.com/office/drawing/2014/main" id="{29A8E77D-4AE0-CF66-8053-DD2623F0F88E}"/>
                </a:ext>
              </a:extLst>
            </p:cNvPr>
            <p:cNvSpPr/>
            <p:nvPr/>
          </p:nvSpPr>
          <p:spPr>
            <a:xfrm rot="21280201">
              <a:off x="3859725" y="3261966"/>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99" name="Oval 98">
              <a:extLst>
                <a:ext uri="{FF2B5EF4-FFF2-40B4-BE49-F238E27FC236}">
                  <a16:creationId xmlns:a16="http://schemas.microsoft.com/office/drawing/2014/main" id="{80A5C243-57CB-DC01-60A6-47255F913A7C}"/>
                </a:ext>
              </a:extLst>
            </p:cNvPr>
            <p:cNvSpPr/>
            <p:nvPr/>
          </p:nvSpPr>
          <p:spPr>
            <a:xfrm rot="21280201">
              <a:off x="2804941" y="3510210"/>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100" name="Oval 99">
              <a:extLst>
                <a:ext uri="{FF2B5EF4-FFF2-40B4-BE49-F238E27FC236}">
                  <a16:creationId xmlns:a16="http://schemas.microsoft.com/office/drawing/2014/main" id="{BC91E42D-C6DC-FD0A-C8A3-9685580D0BC8}"/>
                </a:ext>
              </a:extLst>
            </p:cNvPr>
            <p:cNvSpPr/>
            <p:nvPr/>
          </p:nvSpPr>
          <p:spPr>
            <a:xfrm rot="21280201">
              <a:off x="3075056" y="3516970"/>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101" name="Oval 100">
              <a:extLst>
                <a:ext uri="{FF2B5EF4-FFF2-40B4-BE49-F238E27FC236}">
                  <a16:creationId xmlns:a16="http://schemas.microsoft.com/office/drawing/2014/main" id="{EA4B9B4A-B633-45A7-CF62-5D84C7A54835}"/>
                </a:ext>
              </a:extLst>
            </p:cNvPr>
            <p:cNvSpPr/>
            <p:nvPr/>
          </p:nvSpPr>
          <p:spPr>
            <a:xfrm rot="21280201">
              <a:off x="3341096" y="3520881"/>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102" name="Oval 101">
              <a:extLst>
                <a:ext uri="{FF2B5EF4-FFF2-40B4-BE49-F238E27FC236}">
                  <a16:creationId xmlns:a16="http://schemas.microsoft.com/office/drawing/2014/main" id="{64D7C26E-08C9-AF42-698A-0C3959167128}"/>
                </a:ext>
              </a:extLst>
            </p:cNvPr>
            <p:cNvSpPr/>
            <p:nvPr/>
          </p:nvSpPr>
          <p:spPr>
            <a:xfrm rot="21280201">
              <a:off x="3604273" y="3520881"/>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103" name="Oval 102">
              <a:extLst>
                <a:ext uri="{FF2B5EF4-FFF2-40B4-BE49-F238E27FC236}">
                  <a16:creationId xmlns:a16="http://schemas.microsoft.com/office/drawing/2014/main" id="{066C154E-B3A8-2BCC-2C1F-202C1572778B}"/>
                </a:ext>
              </a:extLst>
            </p:cNvPr>
            <p:cNvSpPr/>
            <p:nvPr/>
          </p:nvSpPr>
          <p:spPr>
            <a:xfrm rot="21280201">
              <a:off x="3866663" y="3520882"/>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104" name="Oval 103">
              <a:extLst>
                <a:ext uri="{FF2B5EF4-FFF2-40B4-BE49-F238E27FC236}">
                  <a16:creationId xmlns:a16="http://schemas.microsoft.com/office/drawing/2014/main" id="{8730F418-DB33-3FB0-EEE5-C2D23845B780}"/>
                </a:ext>
              </a:extLst>
            </p:cNvPr>
            <p:cNvSpPr/>
            <p:nvPr/>
          </p:nvSpPr>
          <p:spPr>
            <a:xfrm rot="21280201">
              <a:off x="2804941" y="3740673"/>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105" name="Oval 104">
              <a:extLst>
                <a:ext uri="{FF2B5EF4-FFF2-40B4-BE49-F238E27FC236}">
                  <a16:creationId xmlns:a16="http://schemas.microsoft.com/office/drawing/2014/main" id="{E2153E5D-7CEC-1E97-1F12-D483AE0785AB}"/>
                </a:ext>
              </a:extLst>
            </p:cNvPr>
            <p:cNvSpPr/>
            <p:nvPr/>
          </p:nvSpPr>
          <p:spPr>
            <a:xfrm rot="21280201">
              <a:off x="3075056" y="3747433"/>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106" name="Oval 105">
              <a:extLst>
                <a:ext uri="{FF2B5EF4-FFF2-40B4-BE49-F238E27FC236}">
                  <a16:creationId xmlns:a16="http://schemas.microsoft.com/office/drawing/2014/main" id="{97A21C60-3728-5523-94A5-EA9D343A449E}"/>
                </a:ext>
              </a:extLst>
            </p:cNvPr>
            <p:cNvSpPr/>
            <p:nvPr/>
          </p:nvSpPr>
          <p:spPr>
            <a:xfrm rot="21280201">
              <a:off x="3341096" y="3751344"/>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107" name="Oval 106">
              <a:extLst>
                <a:ext uri="{FF2B5EF4-FFF2-40B4-BE49-F238E27FC236}">
                  <a16:creationId xmlns:a16="http://schemas.microsoft.com/office/drawing/2014/main" id="{E29720DA-05C2-158F-F876-0166D1C5F2A2}"/>
                </a:ext>
              </a:extLst>
            </p:cNvPr>
            <p:cNvSpPr/>
            <p:nvPr/>
          </p:nvSpPr>
          <p:spPr>
            <a:xfrm rot="21280201">
              <a:off x="3604273" y="3751344"/>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108" name="Oval 107">
              <a:extLst>
                <a:ext uri="{FF2B5EF4-FFF2-40B4-BE49-F238E27FC236}">
                  <a16:creationId xmlns:a16="http://schemas.microsoft.com/office/drawing/2014/main" id="{050E9602-6EB5-1EF0-5043-6D7A50F1C404}"/>
                </a:ext>
              </a:extLst>
            </p:cNvPr>
            <p:cNvSpPr/>
            <p:nvPr/>
          </p:nvSpPr>
          <p:spPr>
            <a:xfrm rot="21280201">
              <a:off x="3866663" y="3751345"/>
              <a:ext cx="216376" cy="215204"/>
            </a:xfrm>
            <a:prstGeom prst="ellipse">
              <a:avLst/>
            </a:prstGeom>
            <a:solidFill>
              <a:srgbClr val="E7E6E6"/>
            </a:solidFill>
            <a:ln w="12700" cap="flat" cmpd="sng" algn="ctr">
              <a:noFill/>
              <a:prstDash val="solid"/>
              <a:miter lim="800000"/>
            </a:ln>
            <a:effectLst/>
            <a:scene3d>
              <a:camera prst="orthographicFront"/>
              <a:lightRig rig="threePt" dir="t"/>
            </a:scene3d>
            <a:sp3d>
              <a:bevelT w="165100" prst="coolSlant"/>
            </a:sp3d>
          </p:spPr>
          <p:txBody>
            <a:bodyPr rtlCol="0" anchor="ctr"/>
            <a:lstStyle/>
            <a:p>
              <a:pPr marL="0" marR="0" lvl="0" indent="0" algn="ctr" defTabSz="914357" eaLnBrk="1" fontAlgn="auto" latinLnBrk="0" hangingPunct="1">
                <a:lnSpc>
                  <a:spcPct val="100000"/>
                </a:lnSpc>
                <a:spcBef>
                  <a:spcPts val="0"/>
                </a:spcBef>
                <a:spcAft>
                  <a:spcPts val="0"/>
                </a:spcAft>
                <a:buClrTx/>
                <a:buSzTx/>
                <a:buFontTx/>
                <a:buNone/>
                <a:tabLst/>
                <a:defRPr/>
              </a:pPr>
              <a:endParaRPr kumimoji="0" lang="en-GB" sz="1588" b="0" i="0" u="none" strike="noStrike" kern="0" cap="none" spc="0" normalizeH="0" baseline="0" noProof="0">
                <a:ln>
                  <a:noFill/>
                </a:ln>
                <a:solidFill>
                  <a:prstClr val="white"/>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1835826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Contents</a:t>
            </a:r>
          </a:p>
        </p:txBody>
      </p:sp>
      <p:sp>
        <p:nvSpPr>
          <p:cNvPr id="3" name="Content Placeholder 2">
            <a:extLst>
              <a:ext uri="{FF2B5EF4-FFF2-40B4-BE49-F238E27FC236}">
                <a16:creationId xmlns:a16="http://schemas.microsoft.com/office/drawing/2014/main" id="{FDD0249A-3C4A-9677-791C-57797BD8BAF3}"/>
              </a:ext>
            </a:extLst>
          </p:cNvPr>
          <p:cNvSpPr>
            <a:spLocks noGrp="1"/>
          </p:cNvSpPr>
          <p:nvPr>
            <p:ph idx="1"/>
          </p:nvPr>
        </p:nvSpPr>
        <p:spPr/>
        <p:txBody>
          <a:bodyPr/>
          <a:lstStyle/>
          <a:p>
            <a:r>
              <a:rPr lang="en-GB" dirty="0"/>
              <a:t>Why is this particularly important on the </a:t>
            </a:r>
            <a:r>
              <a:rPr lang="en-GB" dirty="0" err="1"/>
              <a:t>MBU</a:t>
            </a:r>
            <a:r>
              <a:rPr lang="en-GB" dirty="0"/>
              <a:t>?</a:t>
            </a:r>
          </a:p>
          <a:p>
            <a:r>
              <a:rPr lang="en-GB" dirty="0"/>
              <a:t>Contraception – avoiding jargon</a:t>
            </a:r>
          </a:p>
          <a:p>
            <a:r>
              <a:rPr lang="en-GB" dirty="0">
                <a:solidFill>
                  <a:srgbClr val="EC6513"/>
                </a:solidFill>
              </a:rPr>
              <a:t>Questions, questions</a:t>
            </a:r>
          </a:p>
          <a:p>
            <a:r>
              <a:rPr lang="en-GB" dirty="0"/>
              <a:t>Referral pathways</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Tree>
    <p:extLst>
      <p:ext uri="{BB962C8B-B14F-4D97-AF65-F5344CB8AC3E}">
        <p14:creationId xmlns:p14="http://schemas.microsoft.com/office/powerpoint/2010/main" val="4029426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Questions from staff</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4" name="Rectangle 3">
            <a:extLst>
              <a:ext uri="{FF2B5EF4-FFF2-40B4-BE49-F238E27FC236}">
                <a16:creationId xmlns:a16="http://schemas.microsoft.com/office/drawing/2014/main" id="{61D6C69A-F1D3-59E2-B860-AF4C6F52607D}"/>
              </a:ext>
            </a:extLst>
          </p:cNvPr>
          <p:cNvSpPr/>
          <p:nvPr/>
        </p:nvSpPr>
        <p:spPr>
          <a:xfrm>
            <a:off x="1845217" y="2278644"/>
            <a:ext cx="8751963"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a:t>
            </a:r>
            <a:r>
              <a:rPr lang="en-GB" sz="2400" b="1" dirty="0">
                <a:solidFill>
                  <a:schemeClr val="tx1"/>
                </a:solidFill>
              </a:rPr>
              <a:t>do you ask patients </a:t>
            </a:r>
            <a:r>
              <a:rPr lang="en-GB" sz="2400" dirty="0">
                <a:solidFill>
                  <a:schemeClr val="tx1"/>
                </a:solidFill>
              </a:rPr>
              <a:t>about sexual health?</a:t>
            </a:r>
          </a:p>
        </p:txBody>
      </p:sp>
      <p:sp>
        <p:nvSpPr>
          <p:cNvPr id="11" name="Rectangle 10">
            <a:extLst>
              <a:ext uri="{FF2B5EF4-FFF2-40B4-BE49-F238E27FC236}">
                <a16:creationId xmlns:a16="http://schemas.microsoft.com/office/drawing/2014/main" id="{B415379D-44FC-8F88-5561-59A9ACAF75C0}"/>
              </a:ext>
            </a:extLst>
          </p:cNvPr>
          <p:cNvSpPr/>
          <p:nvPr/>
        </p:nvSpPr>
        <p:spPr>
          <a:xfrm>
            <a:off x="3419873" y="3460166"/>
            <a:ext cx="5450441"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confident do you feel in these discussions?</a:t>
            </a:r>
          </a:p>
        </p:txBody>
      </p:sp>
      <p:sp>
        <p:nvSpPr>
          <p:cNvPr id="3" name="TextBox 2">
            <a:extLst>
              <a:ext uri="{FF2B5EF4-FFF2-40B4-BE49-F238E27FC236}">
                <a16:creationId xmlns:a16="http://schemas.microsoft.com/office/drawing/2014/main" id="{7E3CA28C-66EB-1A04-2979-C128C9EBACE9}"/>
              </a:ext>
            </a:extLst>
          </p:cNvPr>
          <p:cNvSpPr txBox="1"/>
          <p:nvPr/>
        </p:nvSpPr>
        <p:spPr>
          <a:xfrm>
            <a:off x="10081950" y="304631"/>
            <a:ext cx="1702069" cy="1446550"/>
          </a:xfrm>
          <a:prstGeom prst="rect">
            <a:avLst/>
          </a:prstGeom>
          <a:noFill/>
        </p:spPr>
        <p:txBody>
          <a:bodyPr wrap="none" rtlCol="0">
            <a:spAutoFit/>
          </a:bodyPr>
          <a:lstStyle/>
          <a:p>
            <a:r>
              <a:rPr lang="en-GB" sz="8800" b="1" dirty="0">
                <a:solidFill>
                  <a:srgbClr val="EC6513"/>
                </a:solidFill>
              </a:rPr>
              <a:t>“?”</a:t>
            </a:r>
          </a:p>
        </p:txBody>
      </p:sp>
      <p:sp>
        <p:nvSpPr>
          <p:cNvPr id="12" name="TextBox 11">
            <a:extLst>
              <a:ext uri="{FF2B5EF4-FFF2-40B4-BE49-F238E27FC236}">
                <a16:creationId xmlns:a16="http://schemas.microsoft.com/office/drawing/2014/main" id="{2C4C2E31-F920-A328-9D9C-23304F46E207}"/>
              </a:ext>
            </a:extLst>
          </p:cNvPr>
          <p:cNvSpPr txBox="1"/>
          <p:nvPr/>
        </p:nvSpPr>
        <p:spPr>
          <a:xfrm>
            <a:off x="3828682" y="5096773"/>
            <a:ext cx="4534639" cy="646331"/>
          </a:xfrm>
          <a:prstGeom prst="rect">
            <a:avLst/>
          </a:prstGeom>
          <a:noFill/>
        </p:spPr>
        <p:txBody>
          <a:bodyPr wrap="none" rtlCol="0">
            <a:spAutoFit/>
          </a:bodyPr>
          <a:lstStyle/>
          <a:p>
            <a:pPr algn="ctr"/>
            <a:r>
              <a:rPr lang="en-GB" b="1" dirty="0"/>
              <a:t>2 minutes for discussion or reflection.</a:t>
            </a:r>
          </a:p>
          <a:p>
            <a:pPr algn="ctr"/>
            <a:r>
              <a:rPr lang="en-GB" b="1" dirty="0"/>
              <a:t>(at least) 2 staff members to feedback please.</a:t>
            </a:r>
          </a:p>
        </p:txBody>
      </p:sp>
      <p:sp>
        <p:nvSpPr>
          <p:cNvPr id="16" name="TextBox 15">
            <a:extLst>
              <a:ext uri="{FF2B5EF4-FFF2-40B4-BE49-F238E27FC236}">
                <a16:creationId xmlns:a16="http://schemas.microsoft.com/office/drawing/2014/main" id="{9B9DDAAB-4999-D66E-B29D-6731C04D031B}"/>
              </a:ext>
            </a:extLst>
          </p:cNvPr>
          <p:cNvSpPr txBox="1"/>
          <p:nvPr/>
        </p:nvSpPr>
        <p:spPr>
          <a:xfrm>
            <a:off x="2320538" y="1555953"/>
            <a:ext cx="7649109" cy="607539"/>
          </a:xfrm>
          <a:prstGeom prst="rect">
            <a:avLst/>
          </a:prstGeom>
          <a:noFill/>
        </p:spPr>
        <p:txBody>
          <a:bodyPr wrap="square">
            <a:spAutoFit/>
          </a:bodyPr>
          <a:lstStyle/>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Discussions about sexual and reproductive health often take place amongst friends on the ward and/or with certain trusted members of staff.</a:t>
            </a:r>
          </a:p>
        </p:txBody>
      </p:sp>
    </p:spTree>
    <p:extLst>
      <p:ext uri="{BB962C8B-B14F-4D97-AF65-F5344CB8AC3E}">
        <p14:creationId xmlns:p14="http://schemas.microsoft.com/office/powerpoint/2010/main" val="804151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Questions from staff</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4" name="Rectangle 3">
            <a:extLst>
              <a:ext uri="{FF2B5EF4-FFF2-40B4-BE49-F238E27FC236}">
                <a16:creationId xmlns:a16="http://schemas.microsoft.com/office/drawing/2014/main" id="{61D6C69A-F1D3-59E2-B860-AF4C6F52607D}"/>
              </a:ext>
            </a:extLst>
          </p:cNvPr>
          <p:cNvSpPr/>
          <p:nvPr/>
        </p:nvSpPr>
        <p:spPr>
          <a:xfrm>
            <a:off x="1836750" y="1538916"/>
            <a:ext cx="8751963"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lumMod val="65000"/>
                  </a:schemeClr>
                </a:solidFill>
              </a:rPr>
              <a:t>How </a:t>
            </a:r>
            <a:r>
              <a:rPr lang="en-GB" sz="2400" b="1" dirty="0">
                <a:solidFill>
                  <a:schemeClr val="bg1">
                    <a:lumMod val="65000"/>
                  </a:schemeClr>
                </a:solidFill>
              </a:rPr>
              <a:t>do you ask patients </a:t>
            </a:r>
            <a:r>
              <a:rPr lang="en-GB" sz="2400" dirty="0">
                <a:solidFill>
                  <a:schemeClr val="bg1">
                    <a:lumMod val="65000"/>
                  </a:schemeClr>
                </a:solidFill>
              </a:rPr>
              <a:t>about sexual health?</a:t>
            </a:r>
          </a:p>
        </p:txBody>
      </p:sp>
      <p:sp>
        <p:nvSpPr>
          <p:cNvPr id="11" name="Rectangle 10">
            <a:extLst>
              <a:ext uri="{FF2B5EF4-FFF2-40B4-BE49-F238E27FC236}">
                <a16:creationId xmlns:a16="http://schemas.microsoft.com/office/drawing/2014/main" id="{B415379D-44FC-8F88-5561-59A9ACAF75C0}"/>
              </a:ext>
            </a:extLst>
          </p:cNvPr>
          <p:cNvSpPr/>
          <p:nvPr/>
        </p:nvSpPr>
        <p:spPr>
          <a:xfrm>
            <a:off x="3411406" y="2720438"/>
            <a:ext cx="5450441"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lumMod val="65000"/>
                  </a:schemeClr>
                </a:solidFill>
              </a:rPr>
              <a:t>How confident do you feel in these discussions?</a:t>
            </a:r>
          </a:p>
        </p:txBody>
      </p:sp>
      <p:sp>
        <p:nvSpPr>
          <p:cNvPr id="3" name="TextBox 2">
            <a:extLst>
              <a:ext uri="{FF2B5EF4-FFF2-40B4-BE49-F238E27FC236}">
                <a16:creationId xmlns:a16="http://schemas.microsoft.com/office/drawing/2014/main" id="{7E3CA28C-66EB-1A04-2979-C128C9EBACE9}"/>
              </a:ext>
            </a:extLst>
          </p:cNvPr>
          <p:cNvSpPr txBox="1"/>
          <p:nvPr/>
        </p:nvSpPr>
        <p:spPr>
          <a:xfrm>
            <a:off x="10081950" y="304631"/>
            <a:ext cx="1702069" cy="1446550"/>
          </a:xfrm>
          <a:prstGeom prst="rect">
            <a:avLst/>
          </a:prstGeom>
          <a:noFill/>
        </p:spPr>
        <p:txBody>
          <a:bodyPr wrap="none" rtlCol="0">
            <a:spAutoFit/>
          </a:bodyPr>
          <a:lstStyle/>
          <a:p>
            <a:r>
              <a:rPr lang="en-GB" sz="8800" b="1" dirty="0">
                <a:solidFill>
                  <a:srgbClr val="EC6513"/>
                </a:solidFill>
              </a:rPr>
              <a:t>“?”</a:t>
            </a:r>
          </a:p>
        </p:txBody>
      </p:sp>
      <p:sp>
        <p:nvSpPr>
          <p:cNvPr id="14" name="Rectangle 13">
            <a:extLst>
              <a:ext uri="{FF2B5EF4-FFF2-40B4-BE49-F238E27FC236}">
                <a16:creationId xmlns:a16="http://schemas.microsoft.com/office/drawing/2014/main" id="{266C20E2-2240-C24E-2BC9-CF0A8E730BD9}"/>
              </a:ext>
            </a:extLst>
          </p:cNvPr>
          <p:cNvSpPr/>
          <p:nvPr/>
        </p:nvSpPr>
        <p:spPr>
          <a:xfrm>
            <a:off x="3411405" y="3901960"/>
            <a:ext cx="5450441"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Has SHRINE influenced these discussions?</a:t>
            </a:r>
          </a:p>
        </p:txBody>
      </p:sp>
    </p:spTree>
    <p:extLst>
      <p:ext uri="{BB962C8B-B14F-4D97-AF65-F5344CB8AC3E}">
        <p14:creationId xmlns:p14="http://schemas.microsoft.com/office/powerpoint/2010/main" val="199976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What we won’t cover</a:t>
            </a:r>
          </a:p>
        </p:txBody>
      </p:sp>
      <p:sp>
        <p:nvSpPr>
          <p:cNvPr id="3" name="Content Placeholder 2">
            <a:extLst>
              <a:ext uri="{FF2B5EF4-FFF2-40B4-BE49-F238E27FC236}">
                <a16:creationId xmlns:a16="http://schemas.microsoft.com/office/drawing/2014/main" id="{FDD0249A-3C4A-9677-791C-57797BD8BAF3}"/>
              </a:ext>
            </a:extLst>
          </p:cNvPr>
          <p:cNvSpPr>
            <a:spLocks noGrp="1"/>
          </p:cNvSpPr>
          <p:nvPr>
            <p:ph idx="1"/>
          </p:nvPr>
        </p:nvSpPr>
        <p:spPr/>
        <p:txBody>
          <a:bodyPr/>
          <a:lstStyle/>
          <a:p>
            <a:r>
              <a:rPr lang="en-GB" dirty="0"/>
              <a:t>Side effects of psychiatric medication</a:t>
            </a:r>
          </a:p>
          <a:p>
            <a:r>
              <a:rPr lang="en-GB" dirty="0"/>
              <a:t>Psychosexual medicine in depth</a:t>
            </a:r>
          </a:p>
          <a:p>
            <a:r>
              <a:rPr lang="en-GB" dirty="0"/>
              <a:t>Tests and treatments for specific STIs</a:t>
            </a:r>
          </a:p>
          <a:p>
            <a:r>
              <a:rPr lang="en-GB" dirty="0"/>
              <a:t>How to start, insert or switch contraception</a:t>
            </a:r>
          </a:p>
          <a:p>
            <a:r>
              <a:rPr lang="en-GB" dirty="0"/>
              <a:t>How to start </a:t>
            </a:r>
            <a:r>
              <a:rPr lang="en-GB" dirty="0" err="1"/>
              <a:t>PrEP</a:t>
            </a:r>
            <a:r>
              <a:rPr lang="en-GB" dirty="0"/>
              <a:t> or PEP</a:t>
            </a:r>
          </a:p>
          <a:p>
            <a:endParaRPr lang="en-GB" dirty="0"/>
          </a:p>
          <a:p>
            <a:pPr marL="0" indent="0">
              <a:buNone/>
            </a:pPr>
            <a:r>
              <a:rPr lang="en-GB" dirty="0">
                <a:solidFill>
                  <a:srgbClr val="EC6513"/>
                </a:solidFill>
              </a:rPr>
              <a:t>…This is what psychiatrists and SRH clinics are for!</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Tree>
    <p:extLst>
      <p:ext uri="{BB962C8B-B14F-4D97-AF65-F5344CB8AC3E}">
        <p14:creationId xmlns:p14="http://schemas.microsoft.com/office/powerpoint/2010/main" val="556477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Asking questions</a:t>
            </a:r>
            <a:endParaRPr lang="en-GB" dirty="0"/>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12" name="TextBox 11">
            <a:extLst>
              <a:ext uri="{FF2B5EF4-FFF2-40B4-BE49-F238E27FC236}">
                <a16:creationId xmlns:a16="http://schemas.microsoft.com/office/drawing/2014/main" id="{9F637EF9-2DEC-2FC8-3306-EC77389627A6}"/>
              </a:ext>
            </a:extLst>
          </p:cNvPr>
          <p:cNvSpPr txBox="1"/>
          <p:nvPr/>
        </p:nvSpPr>
        <p:spPr>
          <a:xfrm>
            <a:off x="10081950" y="304631"/>
            <a:ext cx="1702069" cy="1446550"/>
          </a:xfrm>
          <a:prstGeom prst="rect">
            <a:avLst/>
          </a:prstGeom>
          <a:noFill/>
        </p:spPr>
        <p:txBody>
          <a:bodyPr wrap="none" rtlCol="0">
            <a:spAutoFit/>
          </a:bodyPr>
          <a:lstStyle/>
          <a:p>
            <a:r>
              <a:rPr lang="en-GB" sz="8800" b="1" dirty="0">
                <a:solidFill>
                  <a:srgbClr val="EC6513"/>
                </a:solidFill>
              </a:rPr>
              <a:t>“?”</a:t>
            </a:r>
          </a:p>
        </p:txBody>
      </p:sp>
      <p:sp>
        <p:nvSpPr>
          <p:cNvPr id="3" name="Content Placeholder 2">
            <a:extLst>
              <a:ext uri="{FF2B5EF4-FFF2-40B4-BE49-F238E27FC236}">
                <a16:creationId xmlns:a16="http://schemas.microsoft.com/office/drawing/2014/main" id="{FDD0249A-3C4A-9677-791C-57797BD8BAF3}"/>
              </a:ext>
            </a:extLst>
          </p:cNvPr>
          <p:cNvSpPr>
            <a:spLocks noGrp="1"/>
          </p:cNvSpPr>
          <p:nvPr>
            <p:ph idx="1"/>
          </p:nvPr>
        </p:nvSpPr>
        <p:spPr/>
        <p:txBody>
          <a:bodyPr>
            <a:normAutofit/>
          </a:bodyPr>
          <a:lstStyle/>
          <a:p>
            <a:pPr marL="0" indent="0">
              <a:buNone/>
            </a:pPr>
            <a:r>
              <a:rPr lang="en-GB" dirty="0"/>
              <a:t>Respectful care, avoiding presumptions</a:t>
            </a:r>
          </a:p>
          <a:p>
            <a:pPr marL="0" indent="0">
              <a:buNone/>
            </a:pPr>
            <a:endParaRPr lang="en-GB" dirty="0"/>
          </a:p>
          <a:p>
            <a:pPr defTabSz="457200">
              <a:lnSpc>
                <a:spcPct val="100000"/>
              </a:lnSpc>
              <a:spcBef>
                <a:spcPct val="20000"/>
              </a:spcBef>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Are you sexually active at the moment? I’m wondering if you’re up to date with screening for sexually transmitted</a:t>
            </a:r>
            <a:r>
              <a:rPr lang="en-GB" sz="2400" dirty="0">
                <a:solidFill>
                  <a:prstClr val="black"/>
                </a:solidFill>
                <a:latin typeface="Arial"/>
              </a:rPr>
              <a:t> infections, have you had sex?</a:t>
            </a: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a:p>
            <a:pPr defTabSz="457200">
              <a:lnSpc>
                <a:spcPct val="100000"/>
              </a:lnSpc>
              <a:spcBef>
                <a:spcPct val="20000"/>
              </a:spcBef>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Some patients have infections and don’t have any symptoms. Are you up to date with tests for sexually transmitted infections?</a:t>
            </a:r>
          </a:p>
          <a:p>
            <a:pPr defTabSz="457200">
              <a:lnSpc>
                <a:spcPct val="100000"/>
              </a:lnSpc>
              <a:spcBef>
                <a:spcPct val="20000"/>
              </a:spcBef>
              <a:defRPr/>
            </a:pPr>
            <a:r>
              <a:rPr lang="en-GB" sz="2400" dirty="0">
                <a:solidFill>
                  <a:prstClr val="black"/>
                </a:solidFill>
                <a:latin typeface="Arial"/>
              </a:rPr>
              <a:t>Some patients I speak to have difficulties with sex due to medication or past experience. Do you have difficulties with sex?</a:t>
            </a: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a:p>
            <a:pPr defTabSz="457200">
              <a:lnSpc>
                <a:spcPct val="100000"/>
              </a:lnSpc>
              <a:spcBef>
                <a:spcPct val="20000"/>
              </a:spcBef>
              <a:defRPr/>
            </a:pPr>
            <a:r>
              <a:rPr lang="en-GB" sz="2400" dirty="0">
                <a:solidFill>
                  <a:prstClr val="black"/>
                </a:solidFill>
                <a:latin typeface="Arial"/>
              </a:rPr>
              <a:t>Are you planning for a pregnancy? If not, are you using any contraception? </a:t>
            </a:r>
          </a:p>
          <a:p>
            <a:pPr defTabSz="457200">
              <a:lnSpc>
                <a:spcPct val="100000"/>
              </a:lnSpc>
              <a:spcBef>
                <a:spcPct val="20000"/>
              </a:spcBef>
              <a:defRPr/>
            </a:pPr>
            <a:r>
              <a:rPr lang="en-GB" sz="2400" dirty="0">
                <a:solidFill>
                  <a:prstClr val="black"/>
                </a:solidFill>
                <a:latin typeface="Arial"/>
              </a:rPr>
              <a:t>Would you like to discuss this further with a sexual health doctor?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0441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Questions from patients</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4" name="Rectangle 3">
            <a:extLst>
              <a:ext uri="{FF2B5EF4-FFF2-40B4-BE49-F238E27FC236}">
                <a16:creationId xmlns:a16="http://schemas.microsoft.com/office/drawing/2014/main" id="{61D6C69A-F1D3-59E2-B860-AF4C6F52607D}"/>
              </a:ext>
            </a:extLst>
          </p:cNvPr>
          <p:cNvSpPr/>
          <p:nvPr/>
        </p:nvSpPr>
        <p:spPr>
          <a:xfrm>
            <a:off x="1889542" y="2079767"/>
            <a:ext cx="8751963"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questions, if any, do patients </a:t>
            </a:r>
            <a:r>
              <a:rPr lang="en-GB" sz="2400" b="1" dirty="0">
                <a:solidFill>
                  <a:schemeClr val="tx1"/>
                </a:solidFill>
              </a:rPr>
              <a:t>ask you </a:t>
            </a:r>
            <a:r>
              <a:rPr lang="en-GB" sz="2400" dirty="0">
                <a:solidFill>
                  <a:schemeClr val="tx1"/>
                </a:solidFill>
              </a:rPr>
              <a:t>about contraception?</a:t>
            </a:r>
          </a:p>
        </p:txBody>
      </p:sp>
      <p:sp>
        <p:nvSpPr>
          <p:cNvPr id="11" name="Rectangle 10">
            <a:extLst>
              <a:ext uri="{FF2B5EF4-FFF2-40B4-BE49-F238E27FC236}">
                <a16:creationId xmlns:a16="http://schemas.microsoft.com/office/drawing/2014/main" id="{B415379D-44FC-8F88-5561-59A9ACAF75C0}"/>
              </a:ext>
            </a:extLst>
          </p:cNvPr>
          <p:cNvSpPr/>
          <p:nvPr/>
        </p:nvSpPr>
        <p:spPr>
          <a:xfrm>
            <a:off x="3467528" y="3240120"/>
            <a:ext cx="5450441"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confident do you feel answering these questions?</a:t>
            </a:r>
          </a:p>
        </p:txBody>
      </p:sp>
      <p:sp>
        <p:nvSpPr>
          <p:cNvPr id="3" name="TextBox 2">
            <a:extLst>
              <a:ext uri="{FF2B5EF4-FFF2-40B4-BE49-F238E27FC236}">
                <a16:creationId xmlns:a16="http://schemas.microsoft.com/office/drawing/2014/main" id="{68DEF8F9-45DF-DB6B-A975-04034CA4F38D}"/>
              </a:ext>
            </a:extLst>
          </p:cNvPr>
          <p:cNvSpPr txBox="1"/>
          <p:nvPr/>
        </p:nvSpPr>
        <p:spPr>
          <a:xfrm>
            <a:off x="10081950" y="304631"/>
            <a:ext cx="1702069" cy="1446550"/>
          </a:xfrm>
          <a:prstGeom prst="rect">
            <a:avLst/>
          </a:prstGeom>
          <a:noFill/>
        </p:spPr>
        <p:txBody>
          <a:bodyPr wrap="none" rtlCol="0">
            <a:spAutoFit/>
          </a:bodyPr>
          <a:lstStyle/>
          <a:p>
            <a:r>
              <a:rPr lang="en-GB" sz="8800" b="1" dirty="0">
                <a:solidFill>
                  <a:srgbClr val="EC6513"/>
                </a:solidFill>
              </a:rPr>
              <a:t>“?”</a:t>
            </a:r>
          </a:p>
        </p:txBody>
      </p:sp>
    </p:spTree>
    <p:extLst>
      <p:ext uri="{BB962C8B-B14F-4D97-AF65-F5344CB8AC3E}">
        <p14:creationId xmlns:p14="http://schemas.microsoft.com/office/powerpoint/2010/main" val="3005701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Questions from patients</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4" name="Rectangle 3">
            <a:extLst>
              <a:ext uri="{FF2B5EF4-FFF2-40B4-BE49-F238E27FC236}">
                <a16:creationId xmlns:a16="http://schemas.microsoft.com/office/drawing/2014/main" id="{61D6C69A-F1D3-59E2-B860-AF4C6F52607D}"/>
              </a:ext>
            </a:extLst>
          </p:cNvPr>
          <p:cNvSpPr/>
          <p:nvPr/>
        </p:nvSpPr>
        <p:spPr>
          <a:xfrm>
            <a:off x="1889542" y="2079767"/>
            <a:ext cx="8751963"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questions, if any, do patients </a:t>
            </a:r>
            <a:r>
              <a:rPr lang="en-GB" sz="2400" b="1" dirty="0">
                <a:solidFill>
                  <a:schemeClr val="tx1"/>
                </a:solidFill>
              </a:rPr>
              <a:t>ask you </a:t>
            </a:r>
            <a:r>
              <a:rPr lang="en-GB" sz="2400" dirty="0">
                <a:solidFill>
                  <a:schemeClr val="tx1"/>
                </a:solidFill>
              </a:rPr>
              <a:t>about contraception?</a:t>
            </a:r>
          </a:p>
        </p:txBody>
      </p:sp>
      <p:sp>
        <p:nvSpPr>
          <p:cNvPr id="11" name="Rectangle 10">
            <a:extLst>
              <a:ext uri="{FF2B5EF4-FFF2-40B4-BE49-F238E27FC236}">
                <a16:creationId xmlns:a16="http://schemas.microsoft.com/office/drawing/2014/main" id="{B415379D-44FC-8F88-5561-59A9ACAF75C0}"/>
              </a:ext>
            </a:extLst>
          </p:cNvPr>
          <p:cNvSpPr/>
          <p:nvPr/>
        </p:nvSpPr>
        <p:spPr>
          <a:xfrm>
            <a:off x="3467528" y="3240120"/>
            <a:ext cx="5450441"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confident do you feel answering these questions?</a:t>
            </a:r>
          </a:p>
        </p:txBody>
      </p:sp>
      <p:sp>
        <p:nvSpPr>
          <p:cNvPr id="3" name="TextBox 2">
            <a:extLst>
              <a:ext uri="{FF2B5EF4-FFF2-40B4-BE49-F238E27FC236}">
                <a16:creationId xmlns:a16="http://schemas.microsoft.com/office/drawing/2014/main" id="{68DEF8F9-45DF-DB6B-A975-04034CA4F38D}"/>
              </a:ext>
            </a:extLst>
          </p:cNvPr>
          <p:cNvSpPr txBox="1"/>
          <p:nvPr/>
        </p:nvSpPr>
        <p:spPr>
          <a:xfrm>
            <a:off x="10081950" y="304631"/>
            <a:ext cx="1702069" cy="1446550"/>
          </a:xfrm>
          <a:prstGeom prst="rect">
            <a:avLst/>
          </a:prstGeom>
          <a:noFill/>
        </p:spPr>
        <p:txBody>
          <a:bodyPr wrap="none" rtlCol="0">
            <a:spAutoFit/>
          </a:bodyPr>
          <a:lstStyle/>
          <a:p>
            <a:r>
              <a:rPr lang="en-GB" sz="8800" b="1" dirty="0">
                <a:solidFill>
                  <a:srgbClr val="EC6513"/>
                </a:solidFill>
              </a:rPr>
              <a:t>“?”</a:t>
            </a:r>
          </a:p>
        </p:txBody>
      </p:sp>
      <p:sp>
        <p:nvSpPr>
          <p:cNvPr id="12" name="TextBox 11">
            <a:extLst>
              <a:ext uri="{FF2B5EF4-FFF2-40B4-BE49-F238E27FC236}">
                <a16:creationId xmlns:a16="http://schemas.microsoft.com/office/drawing/2014/main" id="{8152AC12-E6C9-ADCC-3459-AFEB4A012DCA}"/>
              </a:ext>
            </a:extLst>
          </p:cNvPr>
          <p:cNvSpPr txBox="1"/>
          <p:nvPr/>
        </p:nvSpPr>
        <p:spPr>
          <a:xfrm>
            <a:off x="4796509" y="4875878"/>
            <a:ext cx="2598981" cy="369332"/>
          </a:xfrm>
          <a:prstGeom prst="rect">
            <a:avLst/>
          </a:prstGeom>
          <a:noFill/>
        </p:spPr>
        <p:txBody>
          <a:bodyPr wrap="none" rtlCol="0">
            <a:spAutoFit/>
          </a:bodyPr>
          <a:lstStyle/>
          <a:p>
            <a:pPr algn="ctr"/>
            <a:r>
              <a:rPr lang="en-GB" b="1" dirty="0"/>
              <a:t>Let’s talk about this now!</a:t>
            </a:r>
          </a:p>
        </p:txBody>
      </p:sp>
    </p:spTree>
    <p:extLst>
      <p:ext uri="{BB962C8B-B14F-4D97-AF65-F5344CB8AC3E}">
        <p14:creationId xmlns:p14="http://schemas.microsoft.com/office/powerpoint/2010/main" val="1940196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Burning questions for me!</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4" name="Rectangle 3">
            <a:extLst>
              <a:ext uri="{FF2B5EF4-FFF2-40B4-BE49-F238E27FC236}">
                <a16:creationId xmlns:a16="http://schemas.microsoft.com/office/drawing/2014/main" id="{61D6C69A-F1D3-59E2-B860-AF4C6F52607D}"/>
              </a:ext>
            </a:extLst>
          </p:cNvPr>
          <p:cNvSpPr/>
          <p:nvPr/>
        </p:nvSpPr>
        <p:spPr>
          <a:xfrm>
            <a:off x="1889542" y="2079767"/>
            <a:ext cx="8751963"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Any questions about sexual health you’d like clarified?</a:t>
            </a:r>
          </a:p>
        </p:txBody>
      </p:sp>
      <p:sp>
        <p:nvSpPr>
          <p:cNvPr id="3" name="TextBox 2">
            <a:extLst>
              <a:ext uri="{FF2B5EF4-FFF2-40B4-BE49-F238E27FC236}">
                <a16:creationId xmlns:a16="http://schemas.microsoft.com/office/drawing/2014/main" id="{68DEF8F9-45DF-DB6B-A975-04034CA4F38D}"/>
              </a:ext>
            </a:extLst>
          </p:cNvPr>
          <p:cNvSpPr txBox="1"/>
          <p:nvPr/>
        </p:nvSpPr>
        <p:spPr>
          <a:xfrm>
            <a:off x="10081950" y="304631"/>
            <a:ext cx="1702069" cy="1446550"/>
          </a:xfrm>
          <a:prstGeom prst="rect">
            <a:avLst/>
          </a:prstGeom>
          <a:noFill/>
        </p:spPr>
        <p:txBody>
          <a:bodyPr wrap="none" rtlCol="0">
            <a:spAutoFit/>
          </a:bodyPr>
          <a:lstStyle/>
          <a:p>
            <a:r>
              <a:rPr lang="en-GB" sz="8800" b="1" dirty="0">
                <a:solidFill>
                  <a:srgbClr val="EC6513"/>
                </a:solidFill>
              </a:rPr>
              <a:t>“?”</a:t>
            </a:r>
          </a:p>
        </p:txBody>
      </p:sp>
    </p:spTree>
    <p:extLst>
      <p:ext uri="{BB962C8B-B14F-4D97-AF65-F5344CB8AC3E}">
        <p14:creationId xmlns:p14="http://schemas.microsoft.com/office/powerpoint/2010/main" val="1469388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Contraception Choices</a:t>
            </a:r>
            <a:endParaRPr lang="en-GB" dirty="0"/>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pic>
        <p:nvPicPr>
          <p:cNvPr id="15" name="Picture 14">
            <a:extLst>
              <a:ext uri="{FF2B5EF4-FFF2-40B4-BE49-F238E27FC236}">
                <a16:creationId xmlns:a16="http://schemas.microsoft.com/office/drawing/2014/main" id="{47744AA9-A1D5-2265-1FBC-D8CB5F6AE125}"/>
              </a:ext>
            </a:extLst>
          </p:cNvPr>
          <p:cNvPicPr>
            <a:picLocks noChangeAspect="1"/>
          </p:cNvPicPr>
          <p:nvPr/>
        </p:nvPicPr>
        <p:blipFill>
          <a:blip r:embed="rId4"/>
          <a:stretch>
            <a:fillRect/>
          </a:stretch>
        </p:blipFill>
        <p:spPr>
          <a:xfrm>
            <a:off x="1044997" y="1367714"/>
            <a:ext cx="5828292" cy="3985253"/>
          </a:xfrm>
          <a:prstGeom prst="rect">
            <a:avLst/>
          </a:prstGeom>
        </p:spPr>
      </p:pic>
      <p:sp>
        <p:nvSpPr>
          <p:cNvPr id="14" name="TextBox 13">
            <a:extLst>
              <a:ext uri="{FF2B5EF4-FFF2-40B4-BE49-F238E27FC236}">
                <a16:creationId xmlns:a16="http://schemas.microsoft.com/office/drawing/2014/main" id="{8B21456B-58F4-705A-27C8-FB94230B5AA8}"/>
              </a:ext>
            </a:extLst>
          </p:cNvPr>
          <p:cNvSpPr txBox="1"/>
          <p:nvPr/>
        </p:nvSpPr>
        <p:spPr>
          <a:xfrm>
            <a:off x="74047" y="6121065"/>
            <a:ext cx="6121570" cy="646331"/>
          </a:xfrm>
          <a:prstGeom prst="rect">
            <a:avLst/>
          </a:prstGeom>
          <a:noFill/>
        </p:spPr>
        <p:txBody>
          <a:bodyPr wrap="square">
            <a:spAutoFit/>
          </a:bodyPr>
          <a:lstStyle/>
          <a:p>
            <a:r>
              <a:rPr lang="en-GB" dirty="0"/>
              <a:t>More info: </a:t>
            </a:r>
          </a:p>
          <a:p>
            <a:r>
              <a:rPr lang="en-GB" dirty="0">
                <a:hlinkClick r:id="rId5"/>
              </a:rPr>
              <a:t>https://www.contraceptionchoices.org/</a:t>
            </a:r>
            <a:r>
              <a:rPr lang="en-GB" dirty="0"/>
              <a:t> </a:t>
            </a:r>
          </a:p>
        </p:txBody>
      </p:sp>
      <p:sp>
        <p:nvSpPr>
          <p:cNvPr id="12" name="TextBox 11">
            <a:extLst>
              <a:ext uri="{FF2B5EF4-FFF2-40B4-BE49-F238E27FC236}">
                <a16:creationId xmlns:a16="http://schemas.microsoft.com/office/drawing/2014/main" id="{51EB4C9E-0FB5-6DC7-CC85-3FA9F56B13B3}"/>
              </a:ext>
            </a:extLst>
          </p:cNvPr>
          <p:cNvSpPr txBox="1"/>
          <p:nvPr/>
        </p:nvSpPr>
        <p:spPr>
          <a:xfrm>
            <a:off x="987176" y="5260840"/>
            <a:ext cx="6118260" cy="646331"/>
          </a:xfrm>
          <a:prstGeom prst="rect">
            <a:avLst/>
          </a:prstGeom>
          <a:noFill/>
        </p:spPr>
        <p:txBody>
          <a:bodyPr wrap="square">
            <a:spAutoFit/>
          </a:bodyPr>
          <a:lstStyle/>
          <a:p>
            <a:r>
              <a:rPr lang="en-GB" dirty="0">
                <a:hlinkClick r:id="rId6"/>
              </a:rPr>
              <a:t>https://www.youtube.com/watch?v=-r3sA-XXn6c&amp;t=182s&amp;ab_channel=ContraceptionChoices</a:t>
            </a:r>
            <a:r>
              <a:rPr lang="en-GB" dirty="0"/>
              <a:t> </a:t>
            </a:r>
          </a:p>
        </p:txBody>
      </p:sp>
      <p:pic>
        <p:nvPicPr>
          <p:cNvPr id="19" name="Picture 18">
            <a:extLst>
              <a:ext uri="{FF2B5EF4-FFF2-40B4-BE49-F238E27FC236}">
                <a16:creationId xmlns:a16="http://schemas.microsoft.com/office/drawing/2014/main" id="{64CD1BF0-4D38-D42B-1E93-3BA8003595B5}"/>
              </a:ext>
            </a:extLst>
          </p:cNvPr>
          <p:cNvPicPr>
            <a:picLocks noChangeAspect="1"/>
          </p:cNvPicPr>
          <p:nvPr/>
        </p:nvPicPr>
        <p:blipFill>
          <a:blip r:embed="rId7"/>
          <a:stretch>
            <a:fillRect/>
          </a:stretch>
        </p:blipFill>
        <p:spPr>
          <a:xfrm>
            <a:off x="7895050" y="535311"/>
            <a:ext cx="3022961" cy="1860284"/>
          </a:xfrm>
          <a:prstGeom prst="rect">
            <a:avLst/>
          </a:prstGeom>
        </p:spPr>
      </p:pic>
      <p:sp>
        <p:nvSpPr>
          <p:cNvPr id="21" name="TextBox 20">
            <a:extLst>
              <a:ext uri="{FF2B5EF4-FFF2-40B4-BE49-F238E27FC236}">
                <a16:creationId xmlns:a16="http://schemas.microsoft.com/office/drawing/2014/main" id="{6F9EB942-CF4F-F02C-23E4-50F173DA7545}"/>
              </a:ext>
            </a:extLst>
          </p:cNvPr>
          <p:cNvSpPr txBox="1"/>
          <p:nvPr/>
        </p:nvSpPr>
        <p:spPr>
          <a:xfrm>
            <a:off x="7818883" y="2395595"/>
            <a:ext cx="3175294" cy="276999"/>
          </a:xfrm>
          <a:prstGeom prst="rect">
            <a:avLst/>
          </a:prstGeom>
          <a:noFill/>
        </p:spPr>
        <p:txBody>
          <a:bodyPr wrap="square">
            <a:spAutoFit/>
          </a:bodyPr>
          <a:lstStyle/>
          <a:p>
            <a:r>
              <a:rPr lang="en-GB" sz="1200" dirty="0">
                <a:hlinkClick r:id="rId8"/>
              </a:rPr>
              <a:t>https://www.bbc.co.uk/news/av/uk-56765171</a:t>
            </a:r>
            <a:r>
              <a:rPr lang="en-GB" sz="1200" dirty="0"/>
              <a:t> </a:t>
            </a:r>
          </a:p>
        </p:txBody>
      </p:sp>
      <p:pic>
        <p:nvPicPr>
          <p:cNvPr id="23" name="Picture 22">
            <a:extLst>
              <a:ext uri="{FF2B5EF4-FFF2-40B4-BE49-F238E27FC236}">
                <a16:creationId xmlns:a16="http://schemas.microsoft.com/office/drawing/2014/main" id="{ABB6F472-5713-9866-5CEB-9391A43688B8}"/>
              </a:ext>
            </a:extLst>
          </p:cNvPr>
          <p:cNvPicPr>
            <a:picLocks noChangeAspect="1"/>
          </p:cNvPicPr>
          <p:nvPr/>
        </p:nvPicPr>
        <p:blipFill>
          <a:blip r:embed="rId9"/>
          <a:stretch>
            <a:fillRect/>
          </a:stretch>
        </p:blipFill>
        <p:spPr>
          <a:xfrm>
            <a:off x="7496861" y="2752169"/>
            <a:ext cx="4126686" cy="3092309"/>
          </a:xfrm>
          <a:prstGeom prst="rect">
            <a:avLst/>
          </a:prstGeom>
        </p:spPr>
      </p:pic>
    </p:spTree>
    <p:extLst>
      <p:ext uri="{BB962C8B-B14F-4D97-AF65-F5344CB8AC3E}">
        <p14:creationId xmlns:p14="http://schemas.microsoft.com/office/powerpoint/2010/main" val="2760716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Contents</a:t>
            </a:r>
          </a:p>
        </p:txBody>
      </p:sp>
      <p:sp>
        <p:nvSpPr>
          <p:cNvPr id="3" name="Content Placeholder 2">
            <a:extLst>
              <a:ext uri="{FF2B5EF4-FFF2-40B4-BE49-F238E27FC236}">
                <a16:creationId xmlns:a16="http://schemas.microsoft.com/office/drawing/2014/main" id="{FDD0249A-3C4A-9677-791C-57797BD8BAF3}"/>
              </a:ext>
            </a:extLst>
          </p:cNvPr>
          <p:cNvSpPr>
            <a:spLocks noGrp="1"/>
          </p:cNvSpPr>
          <p:nvPr>
            <p:ph idx="1"/>
          </p:nvPr>
        </p:nvSpPr>
        <p:spPr/>
        <p:txBody>
          <a:bodyPr/>
          <a:lstStyle/>
          <a:p>
            <a:r>
              <a:rPr lang="en-GB" dirty="0"/>
              <a:t>Why is this particularly important on the </a:t>
            </a:r>
            <a:r>
              <a:rPr lang="en-GB" dirty="0" err="1"/>
              <a:t>MBU</a:t>
            </a:r>
            <a:r>
              <a:rPr lang="en-GB" dirty="0"/>
              <a:t>?</a:t>
            </a:r>
          </a:p>
          <a:p>
            <a:r>
              <a:rPr lang="en-GB" dirty="0"/>
              <a:t>Contraception – avoiding jargon</a:t>
            </a:r>
          </a:p>
          <a:p>
            <a:r>
              <a:rPr lang="en-GB" dirty="0"/>
              <a:t>Questions, questions</a:t>
            </a:r>
          </a:p>
          <a:p>
            <a:r>
              <a:rPr lang="en-GB" dirty="0">
                <a:solidFill>
                  <a:srgbClr val="EC6513"/>
                </a:solidFill>
              </a:rPr>
              <a:t>Referral pathways</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Tree>
    <p:extLst>
      <p:ext uri="{BB962C8B-B14F-4D97-AF65-F5344CB8AC3E}">
        <p14:creationId xmlns:p14="http://schemas.microsoft.com/office/powerpoint/2010/main" val="1663678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Referral pathways</a:t>
            </a:r>
            <a:endParaRPr lang="en-GB" dirty="0"/>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graphicFrame>
        <p:nvGraphicFramePr>
          <p:cNvPr id="11" name="Diagram 10">
            <a:extLst>
              <a:ext uri="{FF2B5EF4-FFF2-40B4-BE49-F238E27FC236}">
                <a16:creationId xmlns:a16="http://schemas.microsoft.com/office/drawing/2014/main" id="{57741137-F1D3-C05A-E166-DA20D155779B}"/>
              </a:ext>
            </a:extLst>
          </p:cNvPr>
          <p:cNvGraphicFramePr/>
          <p:nvPr>
            <p:extLst>
              <p:ext uri="{D42A27DB-BD31-4B8C-83A1-F6EECF244321}">
                <p14:modId xmlns:p14="http://schemas.microsoft.com/office/powerpoint/2010/main" val="4008784228"/>
              </p:ext>
            </p:extLst>
          </p:nvPr>
        </p:nvGraphicFramePr>
        <p:xfrm>
          <a:off x="399919" y="693175"/>
          <a:ext cx="11480975" cy="6390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7728DD4D-B8F5-1A14-EC99-300F37C58145}"/>
              </a:ext>
            </a:extLst>
          </p:cNvPr>
          <p:cNvSpPr txBox="1"/>
          <p:nvPr/>
        </p:nvSpPr>
        <p:spPr>
          <a:xfrm>
            <a:off x="6966474" y="125197"/>
            <a:ext cx="6104869" cy="2308324"/>
          </a:xfrm>
          <a:prstGeom prst="rect">
            <a:avLst/>
          </a:prstGeom>
          <a:noFill/>
        </p:spPr>
        <p:txBody>
          <a:bodyPr wrap="square" rtlCol="0">
            <a:spAutoFit/>
          </a:bodyPr>
          <a:lstStyle/>
          <a:p>
            <a:pPr marL="285750" indent="-285750">
              <a:buFont typeface="Arial" panose="020B0604020202020204" pitchFamily="34" charset="0"/>
              <a:buChar char="•"/>
            </a:pPr>
            <a:r>
              <a:rPr lang="en-GB" b="1" dirty="0"/>
              <a:t>Difficulties with sex </a:t>
            </a:r>
            <a:r>
              <a:rPr lang="en-GB" dirty="0"/>
              <a:t>– erectile dysfunction, </a:t>
            </a:r>
            <a:br>
              <a:rPr lang="en-GB" dirty="0"/>
            </a:br>
            <a:r>
              <a:rPr lang="en-GB" dirty="0"/>
              <a:t>pain with penetration</a:t>
            </a:r>
          </a:p>
          <a:p>
            <a:pPr marL="285750" indent="-285750">
              <a:buFont typeface="Arial" panose="020B0604020202020204" pitchFamily="34" charset="0"/>
              <a:buChar char="•"/>
            </a:pPr>
            <a:r>
              <a:rPr lang="en-GB" b="1" dirty="0"/>
              <a:t>Non-specific genital symptoms </a:t>
            </a:r>
            <a:r>
              <a:rPr lang="en-GB" dirty="0"/>
              <a:t>e.g. itch, discharge, </a:t>
            </a:r>
            <a:br>
              <a:rPr lang="en-GB" dirty="0"/>
            </a:br>
            <a:r>
              <a:rPr lang="en-GB" dirty="0"/>
              <a:t>skin problems</a:t>
            </a:r>
          </a:p>
          <a:p>
            <a:pPr marL="285750" indent="-285750">
              <a:buFont typeface="Arial" panose="020B0604020202020204" pitchFamily="34" charset="0"/>
              <a:buChar char="•"/>
            </a:pPr>
            <a:r>
              <a:rPr lang="en-GB" b="1" dirty="0"/>
              <a:t>Prolapse</a:t>
            </a:r>
            <a:r>
              <a:rPr lang="en-GB" dirty="0"/>
              <a:t> ‘feels like something is dragging/coming </a:t>
            </a:r>
            <a:br>
              <a:rPr lang="en-GB" dirty="0"/>
            </a:br>
            <a:r>
              <a:rPr lang="en-GB" dirty="0"/>
              <a:t>out of my vagina’</a:t>
            </a:r>
          </a:p>
          <a:p>
            <a:pPr marL="285750" indent="-285750">
              <a:buFont typeface="Arial" panose="020B0604020202020204" pitchFamily="34" charset="0"/>
              <a:buChar char="•"/>
            </a:pPr>
            <a:r>
              <a:rPr lang="en-GB" b="1" dirty="0"/>
              <a:t>Smear testing </a:t>
            </a:r>
            <a:r>
              <a:rPr lang="en-GB" dirty="0"/>
              <a:t>– 3 yearly </a:t>
            </a:r>
          </a:p>
          <a:p>
            <a:pPr marL="285750" indent="-285750">
              <a:buFont typeface="Arial" panose="020B0604020202020204" pitchFamily="34" charset="0"/>
              <a:buChar char="•"/>
            </a:pPr>
            <a:r>
              <a:rPr lang="en-GB" dirty="0"/>
              <a:t>Care after </a:t>
            </a:r>
            <a:r>
              <a:rPr lang="en-GB" b="1" dirty="0"/>
              <a:t>sexual violence</a:t>
            </a:r>
          </a:p>
        </p:txBody>
      </p:sp>
      <p:pic>
        <p:nvPicPr>
          <p:cNvPr id="13" name="Picture 2" descr="Home - Company logo">
            <a:extLst>
              <a:ext uri="{FF2B5EF4-FFF2-40B4-BE49-F238E27FC236}">
                <a16:creationId xmlns:a16="http://schemas.microsoft.com/office/drawing/2014/main" id="{C5DD2AEE-BDAA-EF9B-1841-DDA81229C4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7884" y="6019809"/>
            <a:ext cx="1049421" cy="47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899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Referral to SHRINE</a:t>
            </a:r>
            <a:endParaRPr lang="en-GB" dirty="0"/>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pic>
        <p:nvPicPr>
          <p:cNvPr id="11" name="Picture 10">
            <a:extLst>
              <a:ext uri="{FF2B5EF4-FFF2-40B4-BE49-F238E27FC236}">
                <a16:creationId xmlns:a16="http://schemas.microsoft.com/office/drawing/2014/main" id="{ECAFDF6C-6DBB-2133-908A-EE28DF253E18}"/>
              </a:ext>
            </a:extLst>
          </p:cNvPr>
          <p:cNvPicPr>
            <a:picLocks noChangeAspect="1"/>
          </p:cNvPicPr>
          <p:nvPr/>
        </p:nvPicPr>
        <p:blipFill rotWithShape="1">
          <a:blip r:embed="rId4"/>
          <a:srcRect l="31171" t="16129" r="32557" b="50215"/>
          <a:stretch/>
        </p:blipFill>
        <p:spPr>
          <a:xfrm>
            <a:off x="327770" y="1560765"/>
            <a:ext cx="6489291" cy="4014126"/>
          </a:xfrm>
          <a:prstGeom prst="rect">
            <a:avLst/>
          </a:prstGeom>
        </p:spPr>
      </p:pic>
      <p:pic>
        <p:nvPicPr>
          <p:cNvPr id="12" name="Picture 11">
            <a:extLst>
              <a:ext uri="{FF2B5EF4-FFF2-40B4-BE49-F238E27FC236}">
                <a16:creationId xmlns:a16="http://schemas.microsoft.com/office/drawing/2014/main" id="{0F3395E8-6FF5-5C72-2CBF-0176AC52232B}"/>
              </a:ext>
            </a:extLst>
          </p:cNvPr>
          <p:cNvPicPr>
            <a:picLocks noChangeAspect="1"/>
          </p:cNvPicPr>
          <p:nvPr/>
        </p:nvPicPr>
        <p:blipFill rotWithShape="1">
          <a:blip r:embed="rId4"/>
          <a:srcRect l="31171" t="49829" r="32557" b="8343"/>
          <a:stretch/>
        </p:blipFill>
        <p:spPr>
          <a:xfrm>
            <a:off x="6817062" y="1748953"/>
            <a:ext cx="5405285" cy="4155446"/>
          </a:xfrm>
          <a:prstGeom prst="rect">
            <a:avLst/>
          </a:prstGeom>
        </p:spPr>
      </p:pic>
    </p:spTree>
    <p:extLst>
      <p:ext uri="{BB962C8B-B14F-4D97-AF65-F5344CB8AC3E}">
        <p14:creationId xmlns:p14="http://schemas.microsoft.com/office/powerpoint/2010/main" val="2798715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6A032A-875A-A123-C269-29F9B836BE7E}"/>
              </a:ext>
            </a:extLst>
          </p:cNvPr>
          <p:cNvPicPr>
            <a:picLocks noChangeAspect="1"/>
          </p:cNvPicPr>
          <p:nvPr/>
        </p:nvPicPr>
        <p:blipFill>
          <a:blip r:embed="rId2"/>
          <a:stretch>
            <a:fillRect/>
          </a:stretch>
        </p:blipFill>
        <p:spPr>
          <a:xfrm>
            <a:off x="5800684" y="2931701"/>
            <a:ext cx="5553116" cy="3167086"/>
          </a:xfrm>
          <a:prstGeom prst="rect">
            <a:avLst/>
          </a:prstGeom>
        </p:spPr>
      </p:pic>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Croydon Sexual Health self-test kit</a:t>
            </a:r>
            <a:endParaRPr lang="en-GB" dirty="0"/>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3" name="Rectangle 2">
            <a:extLst>
              <a:ext uri="{FF2B5EF4-FFF2-40B4-BE49-F238E27FC236}">
                <a16:creationId xmlns:a16="http://schemas.microsoft.com/office/drawing/2014/main" id="{33A51055-F32D-18D4-F5F9-315E76423020}"/>
              </a:ext>
            </a:extLst>
          </p:cNvPr>
          <p:cNvSpPr/>
          <p:nvPr/>
        </p:nvSpPr>
        <p:spPr>
          <a:xfrm>
            <a:off x="1720018" y="1724609"/>
            <a:ext cx="8751964"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hlinkClick r:id="rId5"/>
              </a:rPr>
              <a:t>https://www.croydonsexualhealth.nhs.uk/order-a-self-test-kit/</a:t>
            </a:r>
            <a:r>
              <a:rPr lang="en-GB" sz="2400" dirty="0">
                <a:solidFill>
                  <a:schemeClr val="tx1"/>
                </a:solidFill>
              </a:rPr>
              <a:t> </a:t>
            </a:r>
          </a:p>
        </p:txBody>
      </p:sp>
      <p:pic>
        <p:nvPicPr>
          <p:cNvPr id="1026" name="Picture 2" descr="Home - Company logo">
            <a:extLst>
              <a:ext uri="{FF2B5EF4-FFF2-40B4-BE49-F238E27FC236}">
                <a16:creationId xmlns:a16="http://schemas.microsoft.com/office/drawing/2014/main" id="{761CF4F6-6513-3EB1-F6E5-1608BD0E04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332" y="3353873"/>
            <a:ext cx="4838700"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696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Maternity services</a:t>
            </a:r>
            <a:endParaRPr lang="en-GB" dirty="0"/>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3" name="Rectangle 2">
            <a:extLst>
              <a:ext uri="{FF2B5EF4-FFF2-40B4-BE49-F238E27FC236}">
                <a16:creationId xmlns:a16="http://schemas.microsoft.com/office/drawing/2014/main" id="{33A51055-F32D-18D4-F5F9-315E76423020}"/>
              </a:ext>
            </a:extLst>
          </p:cNvPr>
          <p:cNvSpPr/>
          <p:nvPr/>
        </p:nvSpPr>
        <p:spPr>
          <a:xfrm>
            <a:off x="1720018" y="1724609"/>
            <a:ext cx="8751964" cy="886044"/>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Most self-referral, local unit, safeguarding team</a:t>
            </a:r>
          </a:p>
        </p:txBody>
      </p:sp>
      <p:sp>
        <p:nvSpPr>
          <p:cNvPr id="11" name="TextBox 10">
            <a:extLst>
              <a:ext uri="{FF2B5EF4-FFF2-40B4-BE49-F238E27FC236}">
                <a16:creationId xmlns:a16="http://schemas.microsoft.com/office/drawing/2014/main" id="{1C5B1F74-CEFE-A94A-AE69-2D6A66BE1C16}"/>
              </a:ext>
            </a:extLst>
          </p:cNvPr>
          <p:cNvSpPr txBox="1"/>
          <p:nvPr/>
        </p:nvSpPr>
        <p:spPr>
          <a:xfrm>
            <a:off x="8000999" y="3878016"/>
            <a:ext cx="6120580" cy="369332"/>
          </a:xfrm>
          <a:prstGeom prst="rect">
            <a:avLst/>
          </a:prstGeom>
          <a:noFill/>
        </p:spPr>
        <p:txBody>
          <a:bodyPr wrap="square">
            <a:spAutoFit/>
          </a:bodyPr>
          <a:lstStyle/>
          <a:p>
            <a:r>
              <a:rPr lang="en-GB" dirty="0">
                <a:hlinkClick r:id="rId4"/>
              </a:rPr>
              <a:t>slm-tr.croydonperinatalteam@nhs.net</a:t>
            </a:r>
            <a:r>
              <a:rPr lang="en-GB" dirty="0"/>
              <a:t> </a:t>
            </a:r>
          </a:p>
        </p:txBody>
      </p:sp>
      <p:pic>
        <p:nvPicPr>
          <p:cNvPr id="13" name="Picture 12">
            <a:extLst>
              <a:ext uri="{FF2B5EF4-FFF2-40B4-BE49-F238E27FC236}">
                <a16:creationId xmlns:a16="http://schemas.microsoft.com/office/drawing/2014/main" id="{D2DDDAB6-7EAA-45D4-BDF0-CD88429EA331}"/>
              </a:ext>
            </a:extLst>
          </p:cNvPr>
          <p:cNvPicPr>
            <a:picLocks noChangeAspect="1"/>
          </p:cNvPicPr>
          <p:nvPr/>
        </p:nvPicPr>
        <p:blipFill>
          <a:blip r:embed="rId5"/>
          <a:stretch>
            <a:fillRect/>
          </a:stretch>
        </p:blipFill>
        <p:spPr>
          <a:xfrm>
            <a:off x="8134575" y="2889136"/>
            <a:ext cx="2457468" cy="947744"/>
          </a:xfrm>
          <a:prstGeom prst="rect">
            <a:avLst/>
          </a:prstGeom>
        </p:spPr>
      </p:pic>
      <p:pic>
        <p:nvPicPr>
          <p:cNvPr id="16" name="Picture 15">
            <a:extLst>
              <a:ext uri="{FF2B5EF4-FFF2-40B4-BE49-F238E27FC236}">
                <a16:creationId xmlns:a16="http://schemas.microsoft.com/office/drawing/2014/main" id="{F4713306-F583-1DEC-6B6A-B036EB467528}"/>
              </a:ext>
            </a:extLst>
          </p:cNvPr>
          <p:cNvPicPr>
            <a:picLocks noChangeAspect="1"/>
          </p:cNvPicPr>
          <p:nvPr/>
        </p:nvPicPr>
        <p:blipFill>
          <a:blip r:embed="rId6"/>
          <a:stretch>
            <a:fillRect/>
          </a:stretch>
        </p:blipFill>
        <p:spPr>
          <a:xfrm>
            <a:off x="10199565" y="2929048"/>
            <a:ext cx="1828813" cy="561979"/>
          </a:xfrm>
          <a:prstGeom prst="rect">
            <a:avLst/>
          </a:prstGeom>
        </p:spPr>
      </p:pic>
      <p:pic>
        <p:nvPicPr>
          <p:cNvPr id="18" name="Picture 17">
            <a:extLst>
              <a:ext uri="{FF2B5EF4-FFF2-40B4-BE49-F238E27FC236}">
                <a16:creationId xmlns:a16="http://schemas.microsoft.com/office/drawing/2014/main" id="{BBF6F6DD-DA5C-9526-4684-57AAC80BD6F8}"/>
              </a:ext>
            </a:extLst>
          </p:cNvPr>
          <p:cNvPicPr>
            <a:picLocks noChangeAspect="1"/>
          </p:cNvPicPr>
          <p:nvPr/>
        </p:nvPicPr>
        <p:blipFill rotWithShape="1">
          <a:blip r:embed="rId7"/>
          <a:srcRect t="14500" b="6446"/>
          <a:stretch/>
        </p:blipFill>
        <p:spPr>
          <a:xfrm>
            <a:off x="952500" y="2929048"/>
            <a:ext cx="6622222" cy="3493875"/>
          </a:xfrm>
          <a:prstGeom prst="rect">
            <a:avLst/>
          </a:prstGeom>
        </p:spPr>
      </p:pic>
    </p:spTree>
    <p:extLst>
      <p:ext uri="{BB962C8B-B14F-4D97-AF65-F5344CB8AC3E}">
        <p14:creationId xmlns:p14="http://schemas.microsoft.com/office/powerpoint/2010/main" val="2171050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Contents</a:t>
            </a:r>
          </a:p>
        </p:txBody>
      </p:sp>
      <p:sp>
        <p:nvSpPr>
          <p:cNvPr id="3" name="Content Placeholder 2">
            <a:extLst>
              <a:ext uri="{FF2B5EF4-FFF2-40B4-BE49-F238E27FC236}">
                <a16:creationId xmlns:a16="http://schemas.microsoft.com/office/drawing/2014/main" id="{FDD0249A-3C4A-9677-791C-57797BD8BAF3}"/>
              </a:ext>
            </a:extLst>
          </p:cNvPr>
          <p:cNvSpPr>
            <a:spLocks noGrp="1"/>
          </p:cNvSpPr>
          <p:nvPr>
            <p:ph idx="1"/>
          </p:nvPr>
        </p:nvSpPr>
        <p:spPr/>
        <p:txBody>
          <a:bodyPr/>
          <a:lstStyle/>
          <a:p>
            <a:r>
              <a:rPr lang="en-GB" dirty="0">
                <a:solidFill>
                  <a:srgbClr val="EC6513"/>
                </a:solidFill>
              </a:rPr>
              <a:t>Why is this particularly important on the medium secure unit?</a:t>
            </a:r>
          </a:p>
          <a:p>
            <a:r>
              <a:rPr lang="en-GB" dirty="0">
                <a:solidFill>
                  <a:srgbClr val="EC6513"/>
                </a:solidFill>
              </a:rPr>
              <a:t>STIs – recap </a:t>
            </a:r>
          </a:p>
          <a:p>
            <a:r>
              <a:rPr lang="en-GB" dirty="0">
                <a:solidFill>
                  <a:srgbClr val="EC6513"/>
                </a:solidFill>
              </a:rPr>
              <a:t>Questions, questions</a:t>
            </a:r>
          </a:p>
          <a:p>
            <a:r>
              <a:rPr lang="en-GB" dirty="0">
                <a:solidFill>
                  <a:srgbClr val="EC6513"/>
                </a:solidFill>
              </a:rPr>
              <a:t>Referral pathways</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Tree>
    <p:extLst>
      <p:ext uri="{BB962C8B-B14F-4D97-AF65-F5344CB8AC3E}">
        <p14:creationId xmlns:p14="http://schemas.microsoft.com/office/powerpoint/2010/main" val="1859971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Abortion services</a:t>
            </a:r>
            <a:endParaRPr lang="en-GB" dirty="0"/>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3" name="Rectangle 2">
            <a:extLst>
              <a:ext uri="{FF2B5EF4-FFF2-40B4-BE49-F238E27FC236}">
                <a16:creationId xmlns:a16="http://schemas.microsoft.com/office/drawing/2014/main" id="{33A51055-F32D-18D4-F5F9-315E76423020}"/>
              </a:ext>
            </a:extLst>
          </p:cNvPr>
          <p:cNvSpPr/>
          <p:nvPr/>
        </p:nvSpPr>
        <p:spPr>
          <a:xfrm>
            <a:off x="1661025" y="1632561"/>
            <a:ext cx="9260156" cy="1143952"/>
          </a:xfrm>
          <a:prstGeom prst="rect">
            <a:avLst/>
          </a:prstGeom>
          <a:noFill/>
          <a:ln w="76200">
            <a:solidFill>
              <a:srgbClr val="EC65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Decision-making should be in conjunction with the psychiatry team.</a:t>
            </a:r>
            <a:br>
              <a:rPr lang="en-GB" sz="2400" dirty="0">
                <a:solidFill>
                  <a:schemeClr val="tx1"/>
                </a:solidFill>
              </a:rPr>
            </a:br>
            <a:r>
              <a:rPr lang="en-GB" sz="2400" dirty="0">
                <a:solidFill>
                  <a:schemeClr val="tx1"/>
                </a:solidFill>
              </a:rPr>
              <a:t>BPAS, MSI or </a:t>
            </a:r>
            <a:r>
              <a:rPr lang="en-GB" sz="2400" dirty="0" err="1">
                <a:solidFill>
                  <a:schemeClr val="tx1"/>
                </a:solidFill>
              </a:rPr>
              <a:t>NUPAS</a:t>
            </a:r>
            <a:r>
              <a:rPr lang="en-GB" sz="2400" dirty="0">
                <a:solidFill>
                  <a:schemeClr val="tx1"/>
                </a:solidFill>
              </a:rPr>
              <a:t> are the main independent providers (NHS funded).</a:t>
            </a:r>
          </a:p>
        </p:txBody>
      </p:sp>
      <p:pic>
        <p:nvPicPr>
          <p:cNvPr id="2050" name="Picture 2" descr="BPAS - British Pregnancy Advisory Service">
            <a:extLst>
              <a:ext uri="{FF2B5EF4-FFF2-40B4-BE49-F238E27FC236}">
                <a16:creationId xmlns:a16="http://schemas.microsoft.com/office/drawing/2014/main" id="{93E5675E-E149-8037-1A39-55E7E5971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60" y="3049316"/>
            <a:ext cx="3242494" cy="119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PAS">
            <a:extLst>
              <a:ext uri="{FF2B5EF4-FFF2-40B4-BE49-F238E27FC236}">
                <a16:creationId xmlns:a16="http://schemas.microsoft.com/office/drawing/2014/main" id="{BA3942CF-AE06-5018-4665-793A3945C6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957" y="2938741"/>
            <a:ext cx="3238500" cy="1485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8BC7DAA-FDFB-7BB2-A3BE-383AFA0D5559}"/>
              </a:ext>
            </a:extLst>
          </p:cNvPr>
          <p:cNvSpPr/>
          <p:nvPr/>
        </p:nvSpPr>
        <p:spPr>
          <a:xfrm>
            <a:off x="8351882" y="3109715"/>
            <a:ext cx="4329278" cy="1143951"/>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EC6513"/>
                </a:solidFill>
              </a:rPr>
              <a:t>0333 004 6666</a:t>
            </a:r>
          </a:p>
          <a:p>
            <a:pPr algn="ctr"/>
            <a:r>
              <a:rPr lang="en-GB" sz="2400" dirty="0">
                <a:solidFill>
                  <a:srgbClr val="EC6513"/>
                </a:solidFill>
              </a:rPr>
              <a:t>Nupas.co.uk</a:t>
            </a:r>
          </a:p>
        </p:txBody>
      </p:sp>
      <p:sp>
        <p:nvSpPr>
          <p:cNvPr id="11" name="Rectangle 10">
            <a:extLst>
              <a:ext uri="{FF2B5EF4-FFF2-40B4-BE49-F238E27FC236}">
                <a16:creationId xmlns:a16="http://schemas.microsoft.com/office/drawing/2014/main" id="{52B07918-5AF0-5F6D-13C0-2DF0064B7538}"/>
              </a:ext>
            </a:extLst>
          </p:cNvPr>
          <p:cNvSpPr/>
          <p:nvPr/>
        </p:nvSpPr>
        <p:spPr>
          <a:xfrm>
            <a:off x="2806490" y="3073902"/>
            <a:ext cx="4329278" cy="1143951"/>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EC6513"/>
                </a:solidFill>
              </a:rPr>
              <a:t>03457 30 40 30</a:t>
            </a:r>
          </a:p>
          <a:p>
            <a:pPr algn="ctr"/>
            <a:r>
              <a:rPr lang="en-GB" sz="2400" dirty="0">
                <a:solidFill>
                  <a:srgbClr val="EC6513"/>
                </a:solidFill>
              </a:rPr>
              <a:t>Bpas.org</a:t>
            </a:r>
          </a:p>
        </p:txBody>
      </p:sp>
      <p:sp>
        <p:nvSpPr>
          <p:cNvPr id="13" name="Rectangle 12">
            <a:extLst>
              <a:ext uri="{FF2B5EF4-FFF2-40B4-BE49-F238E27FC236}">
                <a16:creationId xmlns:a16="http://schemas.microsoft.com/office/drawing/2014/main" id="{FAF8C644-53BC-5F3E-446B-5D71A83BE891}"/>
              </a:ext>
            </a:extLst>
          </p:cNvPr>
          <p:cNvSpPr/>
          <p:nvPr/>
        </p:nvSpPr>
        <p:spPr>
          <a:xfrm>
            <a:off x="4158875" y="4766589"/>
            <a:ext cx="4329278" cy="1143951"/>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EC6513"/>
                </a:solidFill>
              </a:rPr>
              <a:t>0345 300 8090</a:t>
            </a:r>
          </a:p>
          <a:p>
            <a:pPr algn="ctr"/>
            <a:r>
              <a:rPr lang="en-GB" sz="2400" dirty="0">
                <a:solidFill>
                  <a:srgbClr val="EC6513"/>
                </a:solidFill>
              </a:rPr>
              <a:t>MSIchoices.org.uk</a:t>
            </a:r>
          </a:p>
        </p:txBody>
      </p:sp>
      <p:pic>
        <p:nvPicPr>
          <p:cNvPr id="2056" name="Picture 8" descr="MSI - United Kingdom">
            <a:extLst>
              <a:ext uri="{FF2B5EF4-FFF2-40B4-BE49-F238E27FC236}">
                <a16:creationId xmlns:a16="http://schemas.microsoft.com/office/drawing/2014/main" id="{8D7C72EE-8F0A-3A3F-F562-FDE8D1D56D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1904" y="4766589"/>
            <a:ext cx="1419225" cy="122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283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Key points</a:t>
            </a:r>
            <a:endParaRPr lang="en-GB" dirty="0"/>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3" name="Content Placeholder 2">
            <a:extLst>
              <a:ext uri="{FF2B5EF4-FFF2-40B4-BE49-F238E27FC236}">
                <a16:creationId xmlns:a16="http://schemas.microsoft.com/office/drawing/2014/main" id="{FDD0249A-3C4A-9677-791C-57797BD8BAF3}"/>
              </a:ext>
            </a:extLst>
          </p:cNvPr>
          <p:cNvSpPr>
            <a:spLocks noGrp="1"/>
          </p:cNvSpPr>
          <p:nvPr>
            <p:ph idx="1"/>
          </p:nvPr>
        </p:nvSpPr>
        <p:spPr>
          <a:xfrm>
            <a:off x="1467745" y="1635456"/>
            <a:ext cx="8795582" cy="4351338"/>
          </a:xfrm>
        </p:spPr>
        <p:txBody>
          <a:bodyPr>
            <a:normAutofit/>
          </a:bodyPr>
          <a:lstStyle/>
          <a:p>
            <a:pPr>
              <a:buFont typeface="Wingdings" panose="05000000000000000000" pitchFamily="2" charset="2"/>
              <a:buChar char="ü"/>
              <a:defRPr/>
            </a:pPr>
            <a:r>
              <a:rPr lang="en-GB" sz="2800" dirty="0">
                <a:solidFill>
                  <a:srgbClr val="EC6513"/>
                </a:solidFill>
                <a:cs typeface="Arial" charset="0"/>
              </a:rPr>
              <a:t>Patients with severe mental illness have higher rates of STIs</a:t>
            </a:r>
            <a:r>
              <a:rPr lang="en-GB" dirty="0">
                <a:solidFill>
                  <a:srgbClr val="EC6513"/>
                </a:solidFill>
                <a:cs typeface="Arial" charset="0"/>
              </a:rPr>
              <a:t>, HIV and unwanted pregnancy</a:t>
            </a:r>
          </a:p>
          <a:p>
            <a:pPr>
              <a:buFont typeface="Wingdings" panose="05000000000000000000" pitchFamily="2" charset="2"/>
              <a:buChar char="ü"/>
              <a:defRPr/>
            </a:pPr>
            <a:r>
              <a:rPr lang="en-GB" sz="2800" dirty="0">
                <a:solidFill>
                  <a:srgbClr val="EC6513"/>
                </a:solidFill>
                <a:cs typeface="Arial" charset="0"/>
              </a:rPr>
              <a:t>Many psychiatric medications cause sexual dysfunction</a:t>
            </a:r>
          </a:p>
          <a:p>
            <a:pPr>
              <a:buFont typeface="Wingdings" panose="05000000000000000000" pitchFamily="2" charset="2"/>
              <a:buChar char="ü"/>
              <a:defRPr/>
            </a:pPr>
            <a:r>
              <a:rPr lang="en-GB" sz="2800" dirty="0">
                <a:solidFill>
                  <a:srgbClr val="EC6513"/>
                </a:solidFill>
                <a:cs typeface="Arial" charset="0"/>
              </a:rPr>
              <a:t>Some STIs can be asymptomatic</a:t>
            </a:r>
          </a:p>
          <a:p>
            <a:pPr>
              <a:buFont typeface="Wingdings" panose="05000000000000000000" pitchFamily="2" charset="2"/>
              <a:buChar char="ü"/>
              <a:defRPr/>
            </a:pPr>
            <a:r>
              <a:rPr lang="en-GB" sz="2800" dirty="0">
                <a:solidFill>
                  <a:srgbClr val="EC6513"/>
                </a:solidFill>
                <a:cs typeface="Arial" charset="0"/>
              </a:rPr>
              <a:t>Many methods of contraception other than the pill and condoms</a:t>
            </a:r>
          </a:p>
          <a:p>
            <a:pPr>
              <a:buFont typeface="Wingdings" panose="05000000000000000000" pitchFamily="2" charset="2"/>
              <a:buChar char="ü"/>
              <a:defRPr/>
            </a:pPr>
            <a:r>
              <a:rPr lang="en-GB" sz="2800" dirty="0">
                <a:solidFill>
                  <a:srgbClr val="EC6513"/>
                </a:solidFill>
                <a:cs typeface="Arial" charset="0"/>
              </a:rPr>
              <a:t>The most effective methods are implants and IUDs (coils) and you can have them taken out at any time</a:t>
            </a:r>
          </a:p>
          <a:p>
            <a:pPr>
              <a:buFont typeface="Wingdings" panose="05000000000000000000" pitchFamily="2" charset="2"/>
              <a:buChar char="ü"/>
              <a:defRPr/>
            </a:pPr>
            <a:r>
              <a:rPr lang="en-GB" sz="2800" dirty="0">
                <a:solidFill>
                  <a:srgbClr val="EC6513"/>
                </a:solidFill>
                <a:cs typeface="Arial" charset="0"/>
              </a:rPr>
              <a:t>Use the SHRINE clinic to start a conversation about SRH </a:t>
            </a:r>
          </a:p>
        </p:txBody>
      </p:sp>
    </p:spTree>
    <p:extLst>
      <p:ext uri="{BB962C8B-B14F-4D97-AF65-F5344CB8AC3E}">
        <p14:creationId xmlns:p14="http://schemas.microsoft.com/office/powerpoint/2010/main" val="3321781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85E7-365A-D87A-7F94-7938AA1BB0DF}"/>
              </a:ext>
            </a:extLst>
          </p:cNvPr>
          <p:cNvSpPr>
            <a:spLocks noGrp="1"/>
          </p:cNvSpPr>
          <p:nvPr>
            <p:ph type="ctrTitle"/>
          </p:nvPr>
        </p:nvSpPr>
        <p:spPr/>
        <p:txBody>
          <a:bodyPr>
            <a:normAutofit fontScale="90000"/>
          </a:bodyPr>
          <a:lstStyle/>
          <a:p>
            <a:r>
              <a:rPr lang="en-GB" b="1" dirty="0">
                <a:solidFill>
                  <a:srgbClr val="12AFBE"/>
                </a:solidFill>
                <a:latin typeface="MV Boli" panose="02000500030200090000" pitchFamily="2" charset="0"/>
                <a:cs typeface="MV Boli" panose="02000500030200090000" pitchFamily="2" charset="0"/>
              </a:rPr>
              <a:t>Thank you!</a:t>
            </a:r>
            <a:br>
              <a:rPr lang="en-GB" b="1" dirty="0">
                <a:solidFill>
                  <a:srgbClr val="12AFBE"/>
                </a:solidFill>
                <a:latin typeface="MV Boli" panose="02000500030200090000" pitchFamily="2" charset="0"/>
                <a:cs typeface="MV Boli" panose="02000500030200090000" pitchFamily="2" charset="0"/>
              </a:rPr>
            </a:br>
            <a:r>
              <a:rPr lang="en-GB" b="1" dirty="0">
                <a:solidFill>
                  <a:srgbClr val="EC6513"/>
                </a:solidFill>
                <a:latin typeface="MV Boli" panose="02000500030200090000" pitchFamily="2" charset="0"/>
                <a:cs typeface="MV Boli" panose="02000500030200090000" pitchFamily="2" charset="0"/>
              </a:rPr>
              <a:t>Feedback link in the chat or QR below</a:t>
            </a:r>
            <a:endParaRPr lang="en-GB" b="1" dirty="0">
              <a:solidFill>
                <a:srgbClr val="EC6513"/>
              </a:solidFill>
            </a:endParaRPr>
          </a:p>
        </p:txBody>
      </p:sp>
      <p:sp>
        <p:nvSpPr>
          <p:cNvPr id="3" name="Subtitle 2">
            <a:extLst>
              <a:ext uri="{FF2B5EF4-FFF2-40B4-BE49-F238E27FC236}">
                <a16:creationId xmlns:a16="http://schemas.microsoft.com/office/drawing/2014/main" id="{6BBB73DC-9833-39A2-FB62-A30F2FE49113}"/>
              </a:ext>
            </a:extLst>
          </p:cNvPr>
          <p:cNvSpPr>
            <a:spLocks noGrp="1"/>
          </p:cNvSpPr>
          <p:nvPr>
            <p:ph type="subTitle" idx="1"/>
          </p:nvPr>
        </p:nvSpPr>
        <p:spPr>
          <a:xfrm>
            <a:off x="3988972" y="3919043"/>
            <a:ext cx="9144000" cy="1655762"/>
          </a:xfrm>
        </p:spPr>
        <p:txBody>
          <a:bodyPr/>
          <a:lstStyle/>
          <a:p>
            <a:r>
              <a:rPr lang="en-GB" dirty="0"/>
              <a:t>Dr Polly Cohen</a:t>
            </a:r>
          </a:p>
          <a:p>
            <a:r>
              <a:rPr lang="en-GB" dirty="0"/>
              <a:t>Community Sexual and Reproductive Health ST2</a:t>
            </a:r>
          </a:p>
          <a:p>
            <a:r>
              <a:rPr lang="en-GB" dirty="0">
                <a:hlinkClick r:id="rId2"/>
              </a:rPr>
              <a:t>Pollyanna.cohen@nhs.net</a:t>
            </a:r>
            <a:r>
              <a:rPr lang="en-GB" dirty="0"/>
              <a:t> </a:t>
            </a:r>
          </a:p>
        </p:txBody>
      </p:sp>
      <p:grpSp>
        <p:nvGrpSpPr>
          <p:cNvPr id="4" name="Group 3">
            <a:extLst>
              <a:ext uri="{FF2B5EF4-FFF2-40B4-BE49-F238E27FC236}">
                <a16:creationId xmlns:a16="http://schemas.microsoft.com/office/drawing/2014/main" id="{0EAD92E6-DCC3-CF18-965D-65F770654DBE}"/>
              </a:ext>
            </a:extLst>
          </p:cNvPr>
          <p:cNvGrpSpPr/>
          <p:nvPr/>
        </p:nvGrpSpPr>
        <p:grpSpPr>
          <a:xfrm>
            <a:off x="10355250" y="6247136"/>
            <a:ext cx="1626156" cy="540689"/>
            <a:chOff x="2926080" y="2637193"/>
            <a:chExt cx="4762817" cy="1583614"/>
          </a:xfrm>
        </p:grpSpPr>
        <p:pic>
          <p:nvPicPr>
            <p:cNvPr id="5" name="Picture 4" descr="Diagram&#10;&#10;Description automatically generated">
              <a:extLst>
                <a:ext uri="{FF2B5EF4-FFF2-40B4-BE49-F238E27FC236}">
                  <a16:creationId xmlns:a16="http://schemas.microsoft.com/office/drawing/2014/main" id="{2704614A-3171-8661-812E-54685FAC6F5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6" name="Picture 5" descr="Logo&#10;&#10;Description automatically generated">
              <a:extLst>
                <a:ext uri="{FF2B5EF4-FFF2-40B4-BE49-F238E27FC236}">
                  <a16:creationId xmlns:a16="http://schemas.microsoft.com/office/drawing/2014/main" id="{620C117B-4647-76E8-D0AE-85D3A5960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Tree>
    <p:extLst>
      <p:ext uri="{BB962C8B-B14F-4D97-AF65-F5344CB8AC3E}">
        <p14:creationId xmlns:p14="http://schemas.microsoft.com/office/powerpoint/2010/main" val="103273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Contents</a:t>
            </a:r>
          </a:p>
        </p:txBody>
      </p:sp>
      <p:sp>
        <p:nvSpPr>
          <p:cNvPr id="3" name="Content Placeholder 2">
            <a:extLst>
              <a:ext uri="{FF2B5EF4-FFF2-40B4-BE49-F238E27FC236}">
                <a16:creationId xmlns:a16="http://schemas.microsoft.com/office/drawing/2014/main" id="{FDD0249A-3C4A-9677-791C-57797BD8BAF3}"/>
              </a:ext>
            </a:extLst>
          </p:cNvPr>
          <p:cNvSpPr>
            <a:spLocks noGrp="1"/>
          </p:cNvSpPr>
          <p:nvPr>
            <p:ph idx="1"/>
          </p:nvPr>
        </p:nvSpPr>
        <p:spPr/>
        <p:txBody>
          <a:bodyPr/>
          <a:lstStyle/>
          <a:p>
            <a:r>
              <a:rPr lang="en-GB" dirty="0">
                <a:solidFill>
                  <a:srgbClr val="EC6513"/>
                </a:solidFill>
              </a:rPr>
              <a:t>Why is this particularly important on the medium secure unit?</a:t>
            </a:r>
          </a:p>
          <a:p>
            <a:r>
              <a:rPr lang="en-GB" dirty="0"/>
              <a:t>STIs – recap </a:t>
            </a:r>
          </a:p>
          <a:p>
            <a:r>
              <a:rPr lang="en-GB" dirty="0"/>
              <a:t>Questions, questions</a:t>
            </a:r>
          </a:p>
          <a:p>
            <a:r>
              <a:rPr lang="en-GB" dirty="0"/>
              <a:t>Referral pathways</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Tree>
    <p:extLst>
      <p:ext uri="{BB962C8B-B14F-4D97-AF65-F5344CB8AC3E}">
        <p14:creationId xmlns:p14="http://schemas.microsoft.com/office/powerpoint/2010/main" val="219517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Why is this particularly important on the medium secure unit?</a:t>
            </a:r>
          </a:p>
        </p:txBody>
      </p:sp>
      <p:sp>
        <p:nvSpPr>
          <p:cNvPr id="3" name="Content Placeholder 2">
            <a:extLst>
              <a:ext uri="{FF2B5EF4-FFF2-40B4-BE49-F238E27FC236}">
                <a16:creationId xmlns:a16="http://schemas.microsoft.com/office/drawing/2014/main" id="{FDD0249A-3C4A-9677-791C-57797BD8BAF3}"/>
              </a:ext>
            </a:extLst>
          </p:cNvPr>
          <p:cNvSpPr>
            <a:spLocks noGrp="1"/>
          </p:cNvSpPr>
          <p:nvPr>
            <p:ph idx="1"/>
          </p:nvPr>
        </p:nvSpPr>
        <p:spPr>
          <a:xfrm>
            <a:off x="838200" y="2147299"/>
            <a:ext cx="10515600" cy="4029664"/>
          </a:xfrm>
        </p:spPr>
        <p:txBody>
          <a:bodyPr>
            <a:normAutofit/>
          </a:bodyPr>
          <a:lstStyle/>
          <a:p>
            <a:r>
              <a:rPr lang="en-GB" dirty="0">
                <a:solidFill>
                  <a:srgbClr val="EC6513"/>
                </a:solidFill>
              </a:rPr>
              <a:t>Higher rates </a:t>
            </a:r>
            <a:r>
              <a:rPr lang="en-GB" b="1" dirty="0">
                <a:solidFill>
                  <a:srgbClr val="EC6513"/>
                </a:solidFill>
              </a:rPr>
              <a:t>STIs/HIV</a:t>
            </a:r>
          </a:p>
          <a:p>
            <a:r>
              <a:rPr lang="en-GB" dirty="0">
                <a:solidFill>
                  <a:srgbClr val="EC6513"/>
                </a:solidFill>
              </a:rPr>
              <a:t>Higher rates </a:t>
            </a:r>
            <a:r>
              <a:rPr lang="en-GB" b="1" dirty="0">
                <a:solidFill>
                  <a:srgbClr val="EC6513"/>
                </a:solidFill>
              </a:rPr>
              <a:t>sexual dysfunction </a:t>
            </a:r>
            <a:r>
              <a:rPr lang="en-GB" dirty="0">
                <a:solidFill>
                  <a:srgbClr val="EC6513"/>
                </a:solidFill>
                <a:sym typeface="Wingdings" panose="05000000000000000000" pitchFamily="2" charset="2"/>
              </a:rPr>
              <a:t> medication related</a:t>
            </a:r>
            <a:endParaRPr lang="en-GB" dirty="0">
              <a:solidFill>
                <a:srgbClr val="EC6513"/>
              </a:solidFill>
            </a:endParaRP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12" name="Rectangle 11">
            <a:extLst>
              <a:ext uri="{FF2B5EF4-FFF2-40B4-BE49-F238E27FC236}">
                <a16:creationId xmlns:a16="http://schemas.microsoft.com/office/drawing/2014/main" id="{C43AD41A-79C2-F2BB-72FF-A4B7673EE364}"/>
              </a:ext>
            </a:extLst>
          </p:cNvPr>
          <p:cNvSpPr/>
          <p:nvPr/>
        </p:nvSpPr>
        <p:spPr>
          <a:xfrm>
            <a:off x="1066260" y="3539199"/>
            <a:ext cx="7163340" cy="2419812"/>
          </a:xfrm>
          <a:prstGeom prst="rect">
            <a:avLst/>
          </a:prstGeom>
          <a:solidFill>
            <a:srgbClr val="12AFBE"/>
          </a:solidFill>
          <a:ln w="76200">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rPr>
              <a:t>Unplanned pregnancy</a:t>
            </a:r>
            <a:r>
              <a:rPr lang="en-GB" sz="2400" dirty="0">
                <a:solidFill>
                  <a:schemeClr val="bg1"/>
                </a:solidFill>
              </a:rPr>
              <a:t>:</a:t>
            </a:r>
          </a:p>
          <a:p>
            <a:pPr marL="342900" indent="-342900">
              <a:buFont typeface="Arial" panose="020B0604020202020204" pitchFamily="34" charset="0"/>
              <a:buChar char="•"/>
            </a:pPr>
            <a:r>
              <a:rPr lang="en-GB" sz="2400" dirty="0">
                <a:solidFill>
                  <a:schemeClr val="bg1"/>
                </a:solidFill>
              </a:rPr>
              <a:t>Unwanted?</a:t>
            </a:r>
          </a:p>
          <a:p>
            <a:pPr marL="342900" indent="-342900">
              <a:buFont typeface="Arial" panose="020B0604020202020204" pitchFamily="34" charset="0"/>
              <a:buChar char="•"/>
            </a:pPr>
            <a:r>
              <a:rPr lang="en-GB" sz="2400" dirty="0">
                <a:solidFill>
                  <a:schemeClr val="bg1"/>
                </a:solidFill>
              </a:rPr>
              <a:t>Poor health outcomes?</a:t>
            </a:r>
          </a:p>
          <a:p>
            <a:pPr marL="342900" indent="-342900">
              <a:buFont typeface="Arial" panose="020B0604020202020204" pitchFamily="34" charset="0"/>
              <a:buChar char="•"/>
            </a:pPr>
            <a:r>
              <a:rPr lang="en-GB" sz="2400" dirty="0">
                <a:solidFill>
                  <a:schemeClr val="bg1"/>
                </a:solidFill>
              </a:rPr>
              <a:t>Social care?</a:t>
            </a:r>
          </a:p>
          <a:p>
            <a:pPr marL="342900" indent="-342900">
              <a:buFont typeface="Arial" panose="020B0604020202020204" pitchFamily="34" charset="0"/>
              <a:buChar char="•"/>
            </a:pPr>
            <a:r>
              <a:rPr lang="en-GB" sz="2400" dirty="0">
                <a:solidFill>
                  <a:schemeClr val="bg1"/>
                </a:solidFill>
              </a:rPr>
              <a:t>Difficult maternity/labour experience?</a:t>
            </a:r>
          </a:p>
          <a:p>
            <a:pPr marL="342900" indent="-342900">
              <a:buFont typeface="Arial" panose="020B0604020202020204" pitchFamily="34" charset="0"/>
              <a:buChar char="•"/>
            </a:pPr>
            <a:r>
              <a:rPr lang="en-GB" sz="2400" dirty="0">
                <a:solidFill>
                  <a:schemeClr val="bg1"/>
                </a:solidFill>
              </a:rPr>
              <a:t>If father, possibly unable to see baby?</a:t>
            </a:r>
          </a:p>
        </p:txBody>
      </p:sp>
      <p:sp>
        <p:nvSpPr>
          <p:cNvPr id="13" name="Multiplication Sign 12">
            <a:extLst>
              <a:ext uri="{FF2B5EF4-FFF2-40B4-BE49-F238E27FC236}">
                <a16:creationId xmlns:a16="http://schemas.microsoft.com/office/drawing/2014/main" id="{3CBAA18B-8BC2-6749-BB6D-0C380CDD2FEF}"/>
              </a:ext>
            </a:extLst>
          </p:cNvPr>
          <p:cNvSpPr/>
          <p:nvPr/>
        </p:nvSpPr>
        <p:spPr>
          <a:xfrm>
            <a:off x="9711267" y="3042524"/>
            <a:ext cx="1517054" cy="1517054"/>
          </a:xfrm>
          <a:prstGeom prst="mathMultiply">
            <a:avLst/>
          </a:prstGeom>
          <a:solidFill>
            <a:srgbClr val="EC6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4157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Why is this particularly important on the medium secure unit?</a:t>
            </a:r>
          </a:p>
        </p:txBody>
      </p:sp>
      <p:sp>
        <p:nvSpPr>
          <p:cNvPr id="3" name="Content Placeholder 2">
            <a:extLst>
              <a:ext uri="{FF2B5EF4-FFF2-40B4-BE49-F238E27FC236}">
                <a16:creationId xmlns:a16="http://schemas.microsoft.com/office/drawing/2014/main" id="{FDD0249A-3C4A-9677-791C-57797BD8BAF3}"/>
              </a:ext>
            </a:extLst>
          </p:cNvPr>
          <p:cNvSpPr>
            <a:spLocks noGrp="1"/>
          </p:cNvSpPr>
          <p:nvPr>
            <p:ph idx="1"/>
          </p:nvPr>
        </p:nvSpPr>
        <p:spPr/>
        <p:txBody>
          <a:bodyPr>
            <a:normAutofit/>
          </a:bodyPr>
          <a:lstStyle/>
          <a:p>
            <a:pPr marL="0" indent="0">
              <a:buNone/>
            </a:pPr>
            <a:r>
              <a:rPr lang="en-GB" dirty="0">
                <a:solidFill>
                  <a:schemeClr val="bg2">
                    <a:lumMod val="25000"/>
                  </a:schemeClr>
                </a:solidFill>
              </a:rPr>
              <a:t>Higher rates STIs</a:t>
            </a:r>
          </a:p>
          <a:p>
            <a:pPr marL="0" indent="0">
              <a:buNone/>
            </a:pPr>
            <a:r>
              <a:rPr lang="en-GB" dirty="0">
                <a:solidFill>
                  <a:srgbClr val="EC6513"/>
                </a:solidFill>
              </a:rPr>
              <a:t>Higher rates sexual dysfunction </a:t>
            </a:r>
            <a:r>
              <a:rPr lang="en-GB" b="1" dirty="0">
                <a:solidFill>
                  <a:srgbClr val="EC6513"/>
                </a:solidFill>
                <a:sym typeface="Wingdings" panose="05000000000000000000" pitchFamily="2" charset="2"/>
              </a:rPr>
              <a:t>medication</a:t>
            </a:r>
            <a:r>
              <a:rPr lang="en-GB" dirty="0">
                <a:solidFill>
                  <a:srgbClr val="EC6513"/>
                </a:solidFill>
                <a:sym typeface="Wingdings" panose="05000000000000000000" pitchFamily="2" charset="2"/>
              </a:rPr>
              <a:t> and </a:t>
            </a:r>
            <a:r>
              <a:rPr lang="en-GB" b="1" dirty="0">
                <a:solidFill>
                  <a:srgbClr val="EC6513"/>
                </a:solidFill>
                <a:sym typeface="Wingdings" panose="05000000000000000000" pitchFamily="2" charset="2"/>
              </a:rPr>
              <a:t>diagnosis</a:t>
            </a:r>
            <a:r>
              <a:rPr lang="en-GB" dirty="0">
                <a:solidFill>
                  <a:srgbClr val="EC6513"/>
                </a:solidFill>
                <a:sym typeface="Wingdings" panose="05000000000000000000" pitchFamily="2" charset="2"/>
              </a:rPr>
              <a:t> related:</a:t>
            </a:r>
          </a:p>
          <a:p>
            <a:pPr marL="0" indent="0">
              <a:buNone/>
            </a:pPr>
            <a:endParaRPr lang="en-GB" dirty="0">
              <a:solidFill>
                <a:srgbClr val="EC6513"/>
              </a:solidFill>
            </a:endParaRPr>
          </a:p>
          <a:p>
            <a:r>
              <a:rPr lang="en-GB" b="1" dirty="0">
                <a:solidFill>
                  <a:srgbClr val="EC6513"/>
                </a:solidFill>
              </a:rPr>
              <a:t>Decreased libido </a:t>
            </a:r>
            <a:r>
              <a:rPr lang="en-GB" dirty="0">
                <a:solidFill>
                  <a:srgbClr val="EC6513"/>
                </a:solidFill>
              </a:rPr>
              <a:t>(sex drive/interest in sex)</a:t>
            </a:r>
            <a:endParaRPr lang="en-GB" b="1" dirty="0">
              <a:solidFill>
                <a:srgbClr val="EC6513"/>
              </a:solidFill>
            </a:endParaRPr>
          </a:p>
          <a:p>
            <a:r>
              <a:rPr lang="en-GB" b="1" dirty="0">
                <a:solidFill>
                  <a:srgbClr val="EC6513"/>
                </a:solidFill>
              </a:rPr>
              <a:t>ED </a:t>
            </a:r>
            <a:r>
              <a:rPr lang="en-GB" dirty="0">
                <a:solidFill>
                  <a:srgbClr val="EC6513"/>
                </a:solidFill>
              </a:rPr>
              <a:t>(erectile dysfunction)</a:t>
            </a:r>
            <a:endParaRPr lang="en-GB" b="1" dirty="0">
              <a:solidFill>
                <a:srgbClr val="EC6513"/>
              </a:solidFill>
            </a:endParaRPr>
          </a:p>
          <a:p>
            <a:r>
              <a:rPr lang="en-GB" b="1" dirty="0">
                <a:solidFill>
                  <a:srgbClr val="EC6513"/>
                </a:solidFill>
              </a:rPr>
              <a:t>Anorgasmia </a:t>
            </a:r>
            <a:r>
              <a:rPr lang="en-GB" dirty="0">
                <a:solidFill>
                  <a:srgbClr val="EC6513"/>
                </a:solidFill>
              </a:rPr>
              <a:t>(inability to orgasm)</a:t>
            </a:r>
          </a:p>
          <a:p>
            <a:r>
              <a:rPr lang="en-GB" dirty="0">
                <a:solidFill>
                  <a:srgbClr val="EC6513"/>
                </a:solidFill>
                <a:sym typeface="Wingdings" panose="05000000000000000000" pitchFamily="2" charset="2"/>
              </a:rPr>
              <a:t>Reduced sperm count/ejaculate </a:t>
            </a: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13" name="Multiplication Sign 12">
            <a:extLst>
              <a:ext uri="{FF2B5EF4-FFF2-40B4-BE49-F238E27FC236}">
                <a16:creationId xmlns:a16="http://schemas.microsoft.com/office/drawing/2014/main" id="{3CBAA18B-8BC2-6749-BB6D-0C380CDD2FEF}"/>
              </a:ext>
            </a:extLst>
          </p:cNvPr>
          <p:cNvSpPr/>
          <p:nvPr/>
        </p:nvSpPr>
        <p:spPr>
          <a:xfrm>
            <a:off x="9711267" y="3042524"/>
            <a:ext cx="1517054" cy="1517054"/>
          </a:xfrm>
          <a:prstGeom prst="mathMultiply">
            <a:avLst/>
          </a:prstGeom>
          <a:solidFill>
            <a:srgbClr val="EC6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1423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Why is this particularly important on the medium secure unit?</a:t>
            </a:r>
          </a:p>
        </p:txBody>
      </p:sp>
      <p:sp>
        <p:nvSpPr>
          <p:cNvPr id="3" name="Content Placeholder 2">
            <a:extLst>
              <a:ext uri="{FF2B5EF4-FFF2-40B4-BE49-F238E27FC236}">
                <a16:creationId xmlns:a16="http://schemas.microsoft.com/office/drawing/2014/main" id="{FDD0249A-3C4A-9677-791C-57797BD8BAF3}"/>
              </a:ext>
            </a:extLst>
          </p:cNvPr>
          <p:cNvSpPr>
            <a:spLocks noGrp="1"/>
          </p:cNvSpPr>
          <p:nvPr>
            <p:ph idx="1"/>
          </p:nvPr>
        </p:nvSpPr>
        <p:spPr/>
        <p:txBody>
          <a:bodyPr>
            <a:normAutofit/>
          </a:bodyPr>
          <a:lstStyle/>
          <a:p>
            <a:pPr marL="0" indent="0">
              <a:buNone/>
            </a:pPr>
            <a:r>
              <a:rPr lang="en-GB" dirty="0"/>
              <a:t>Higher rates STIs</a:t>
            </a:r>
          </a:p>
          <a:p>
            <a:pPr marL="0" indent="0">
              <a:buNone/>
            </a:pPr>
            <a:r>
              <a:rPr lang="en-GB" b="1" dirty="0">
                <a:solidFill>
                  <a:srgbClr val="EC6513"/>
                </a:solidFill>
              </a:rPr>
              <a:t>Higher rates sexual dysfunction (decreased libido, ED, anorgasmia) </a:t>
            </a:r>
            <a:r>
              <a:rPr lang="en-GB" b="1" dirty="0">
                <a:solidFill>
                  <a:srgbClr val="EC6513"/>
                </a:solidFill>
                <a:sym typeface="Wingdings" panose="05000000000000000000" pitchFamily="2" charset="2"/>
              </a:rPr>
              <a:t> medication related</a:t>
            </a:r>
            <a:endParaRPr lang="en-GB" b="1" dirty="0">
              <a:solidFill>
                <a:srgbClr val="EC6513"/>
              </a:solidFill>
            </a:endParaRP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12" name="Rectangle 11">
            <a:extLst>
              <a:ext uri="{FF2B5EF4-FFF2-40B4-BE49-F238E27FC236}">
                <a16:creationId xmlns:a16="http://schemas.microsoft.com/office/drawing/2014/main" id="{C43AD41A-79C2-F2BB-72FF-A4B7673EE364}"/>
              </a:ext>
            </a:extLst>
          </p:cNvPr>
          <p:cNvSpPr/>
          <p:nvPr/>
        </p:nvSpPr>
        <p:spPr>
          <a:xfrm>
            <a:off x="1626201" y="3477802"/>
            <a:ext cx="5863659" cy="2568050"/>
          </a:xfrm>
          <a:prstGeom prst="rect">
            <a:avLst/>
          </a:prstGeom>
          <a:noFill/>
          <a:ln w="76200">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dirty="0">
                <a:solidFill>
                  <a:schemeClr val="tx1"/>
                </a:solidFill>
              </a:rPr>
              <a:t>Psychotropic medication: sexual dysfunction in 30-60% patients</a:t>
            </a:r>
          </a:p>
          <a:p>
            <a:pPr marL="342900" indent="-342900">
              <a:buFont typeface="Arial" panose="020B0604020202020204" pitchFamily="34" charset="0"/>
              <a:buChar char="•"/>
            </a:pPr>
            <a:r>
              <a:rPr lang="en-GB" sz="2400" dirty="0">
                <a:solidFill>
                  <a:schemeClr val="tx1"/>
                </a:solidFill>
              </a:rPr>
              <a:t>Classical antipsychotics + risperidone</a:t>
            </a:r>
          </a:p>
          <a:p>
            <a:pPr marL="342900" indent="-342900">
              <a:buFont typeface="Arial" panose="020B0604020202020204" pitchFamily="34" charset="0"/>
              <a:buChar char="•"/>
            </a:pPr>
            <a:r>
              <a:rPr lang="en-GB" sz="2400" dirty="0">
                <a:solidFill>
                  <a:schemeClr val="tx1"/>
                </a:solidFill>
              </a:rPr>
              <a:t>Lots of research on switches to improve sexual dysfunction</a:t>
            </a:r>
          </a:p>
          <a:p>
            <a:pPr marL="342900" indent="-342900">
              <a:buFont typeface="Arial" panose="020B0604020202020204" pitchFamily="34" charset="0"/>
              <a:buChar char="•"/>
            </a:pPr>
            <a:r>
              <a:rPr lang="en-GB" sz="2400" dirty="0">
                <a:solidFill>
                  <a:schemeClr val="tx1"/>
                </a:solidFill>
              </a:rPr>
              <a:t>…But no good if issues unidentified!</a:t>
            </a:r>
          </a:p>
        </p:txBody>
      </p:sp>
      <p:sp>
        <p:nvSpPr>
          <p:cNvPr id="14" name="TextBox 13">
            <a:extLst>
              <a:ext uri="{FF2B5EF4-FFF2-40B4-BE49-F238E27FC236}">
                <a16:creationId xmlns:a16="http://schemas.microsoft.com/office/drawing/2014/main" id="{3416D649-CF26-C500-0B30-85AB12EF42D5}"/>
              </a:ext>
            </a:extLst>
          </p:cNvPr>
          <p:cNvSpPr txBox="1"/>
          <p:nvPr/>
        </p:nvSpPr>
        <p:spPr>
          <a:xfrm>
            <a:off x="7525820" y="4530994"/>
            <a:ext cx="2113848" cy="461665"/>
          </a:xfrm>
          <a:prstGeom prst="rect">
            <a:avLst/>
          </a:prstGeom>
          <a:noFill/>
        </p:spPr>
        <p:txBody>
          <a:bodyPr wrap="none" rtlCol="0">
            <a:spAutoFit/>
          </a:bodyPr>
          <a:lstStyle/>
          <a:p>
            <a:r>
              <a:rPr lang="en-GB" sz="2400" dirty="0">
                <a:solidFill>
                  <a:srgbClr val="12AFBE"/>
                </a:solidFill>
              </a:rPr>
              <a:t>For all genders!</a:t>
            </a:r>
          </a:p>
        </p:txBody>
      </p:sp>
    </p:spTree>
    <p:extLst>
      <p:ext uri="{BB962C8B-B14F-4D97-AF65-F5344CB8AC3E}">
        <p14:creationId xmlns:p14="http://schemas.microsoft.com/office/powerpoint/2010/main" val="236510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DF8-566E-D220-C185-B4EC37E2A42A}"/>
              </a:ext>
            </a:extLst>
          </p:cNvPr>
          <p:cNvSpPr>
            <a:spLocks noGrp="1"/>
          </p:cNvSpPr>
          <p:nvPr>
            <p:ph type="title"/>
          </p:nvPr>
        </p:nvSpPr>
        <p:spPr/>
        <p:txBody>
          <a:bodyPr/>
          <a:lstStyle/>
          <a:p>
            <a:r>
              <a:rPr lang="en-GB" dirty="0">
                <a:solidFill>
                  <a:srgbClr val="12AFBE"/>
                </a:solidFill>
                <a:latin typeface="MV Boli" panose="02000500030200090000" pitchFamily="2" charset="0"/>
                <a:cs typeface="MV Boli" panose="02000500030200090000" pitchFamily="2" charset="0"/>
              </a:rPr>
              <a:t>Why is this particularly important on the medium secure unit?</a:t>
            </a:r>
          </a:p>
        </p:txBody>
      </p:sp>
      <p:sp>
        <p:nvSpPr>
          <p:cNvPr id="3" name="Content Placeholder 2">
            <a:extLst>
              <a:ext uri="{FF2B5EF4-FFF2-40B4-BE49-F238E27FC236}">
                <a16:creationId xmlns:a16="http://schemas.microsoft.com/office/drawing/2014/main" id="{FDD0249A-3C4A-9677-791C-57797BD8BAF3}"/>
              </a:ext>
            </a:extLst>
          </p:cNvPr>
          <p:cNvSpPr>
            <a:spLocks noGrp="1"/>
          </p:cNvSpPr>
          <p:nvPr>
            <p:ph idx="1"/>
          </p:nvPr>
        </p:nvSpPr>
        <p:spPr>
          <a:xfrm>
            <a:off x="698643" y="2112566"/>
            <a:ext cx="8579778" cy="4021106"/>
          </a:xfrm>
        </p:spPr>
        <p:txBody>
          <a:bodyPr>
            <a:normAutofit/>
          </a:bodyPr>
          <a:lstStyle/>
          <a:p>
            <a:pPr marL="0" indent="0">
              <a:buNone/>
            </a:pPr>
            <a:r>
              <a:rPr lang="en-GB" i="1" dirty="0"/>
              <a:t>“Well maybe they have put me on this medication which causes these sexual issues so that I can’t reproduce”</a:t>
            </a:r>
          </a:p>
          <a:p>
            <a:pPr marL="0" indent="0">
              <a:buNone/>
            </a:pPr>
            <a:endParaRPr lang="en-GB" sz="2000" dirty="0">
              <a:solidFill>
                <a:srgbClr val="EC6513"/>
              </a:solidFill>
            </a:endParaRPr>
          </a:p>
          <a:p>
            <a:pPr marL="0" indent="0">
              <a:buNone/>
            </a:pPr>
            <a:r>
              <a:rPr lang="en-GB" sz="2000" dirty="0">
                <a:solidFill>
                  <a:srgbClr val="EC6513"/>
                </a:solidFill>
              </a:rPr>
              <a:t>Dispel the myth – </a:t>
            </a:r>
          </a:p>
          <a:p>
            <a:pPr marL="0" indent="0">
              <a:buNone/>
            </a:pPr>
            <a:r>
              <a:rPr lang="en-GB" sz="2000" dirty="0">
                <a:solidFill>
                  <a:srgbClr val="EC6513"/>
                </a:solidFill>
              </a:rPr>
              <a:t>psychotropic medications stopping reproduction </a:t>
            </a:r>
            <a:r>
              <a:rPr lang="en-GB" sz="2000" dirty="0">
                <a:solidFill>
                  <a:srgbClr val="EC6513"/>
                </a:solidFill>
                <a:sym typeface="Wingdings" panose="05000000000000000000" pitchFamily="2" charset="2"/>
              </a:rPr>
              <a:t> not the aim!</a:t>
            </a:r>
            <a:endParaRPr lang="en-GB" sz="2000" dirty="0">
              <a:solidFill>
                <a:srgbClr val="EC6513"/>
              </a:solidFill>
            </a:endParaRPr>
          </a:p>
          <a:p>
            <a:pPr marL="0" indent="0">
              <a:buNone/>
            </a:pPr>
            <a:endParaRPr lang="en-GB" b="1" dirty="0">
              <a:solidFill>
                <a:srgbClr val="EC6513"/>
              </a:solidFill>
            </a:endParaRPr>
          </a:p>
          <a:p>
            <a:pPr marL="0" indent="0" algn="ctr">
              <a:buNone/>
            </a:pPr>
            <a:r>
              <a:rPr lang="en-GB" sz="2400" b="1" dirty="0">
                <a:solidFill>
                  <a:srgbClr val="EC6513"/>
                </a:solidFill>
              </a:rPr>
              <a:t>Some medications are teratogenic (cause </a:t>
            </a:r>
            <a:r>
              <a:rPr lang="en-GB" sz="2400" b="1" dirty="0" err="1">
                <a:solidFill>
                  <a:srgbClr val="EC6513"/>
                </a:solidFill>
              </a:rPr>
              <a:t>fetal</a:t>
            </a:r>
            <a:r>
              <a:rPr lang="en-GB" sz="2400" b="1" dirty="0">
                <a:solidFill>
                  <a:srgbClr val="EC6513"/>
                </a:solidFill>
              </a:rPr>
              <a:t> abnormalities) and need to be avoided in pregnancy/avoid conceiving while taking them</a:t>
            </a:r>
            <a:endParaRPr lang="en-GB" sz="2400" b="1" dirty="0">
              <a:solidFill>
                <a:srgbClr val="12AFBE"/>
              </a:solidFill>
            </a:endParaRPr>
          </a:p>
        </p:txBody>
      </p:sp>
      <p:grpSp>
        <p:nvGrpSpPr>
          <p:cNvPr id="10" name="Group 9">
            <a:extLst>
              <a:ext uri="{FF2B5EF4-FFF2-40B4-BE49-F238E27FC236}">
                <a16:creationId xmlns:a16="http://schemas.microsoft.com/office/drawing/2014/main" id="{13178770-87BE-5A29-05DD-7E624D98819C}"/>
              </a:ext>
            </a:extLst>
          </p:cNvPr>
          <p:cNvGrpSpPr/>
          <p:nvPr/>
        </p:nvGrpSpPr>
        <p:grpSpPr>
          <a:xfrm flipV="1">
            <a:off x="8488154" y="4515244"/>
            <a:ext cx="3734193" cy="2342756"/>
            <a:chOff x="8952215" y="0"/>
            <a:chExt cx="3239784" cy="2147299"/>
          </a:xfrm>
        </p:grpSpPr>
        <p:sp>
          <p:nvSpPr>
            <p:cNvPr id="5" name="Isosceles Triangle 4">
              <a:extLst>
                <a:ext uri="{FF2B5EF4-FFF2-40B4-BE49-F238E27FC236}">
                  <a16:creationId xmlns:a16="http://schemas.microsoft.com/office/drawing/2014/main" id="{312BFF60-F906-2689-F540-3DEABB711442}"/>
                </a:ext>
              </a:extLst>
            </p:cNvPr>
            <p:cNvSpPr/>
            <p:nvPr/>
          </p:nvSpPr>
          <p:spPr>
            <a:xfrm flipV="1">
              <a:off x="8952215" y="0"/>
              <a:ext cx="1619892" cy="2147298"/>
            </a:xfrm>
            <a:prstGeom prst="triangle">
              <a:avLst>
                <a:gd name="adj" fmla="val 99482"/>
              </a:avLst>
            </a:prstGeom>
            <a:solidFill>
              <a:srgbClr val="12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60E7AA32-1F94-D6AE-E9BF-74C64F1DBDB7}"/>
                </a:ext>
              </a:extLst>
            </p:cNvPr>
            <p:cNvSpPr/>
            <p:nvPr/>
          </p:nvSpPr>
          <p:spPr>
            <a:xfrm flipH="1" flipV="1">
              <a:off x="10572107" y="1"/>
              <a:ext cx="1619892" cy="2147298"/>
            </a:xfrm>
            <a:prstGeom prst="triangle">
              <a:avLst>
                <a:gd name="adj" fmla="val 100000"/>
              </a:avLst>
            </a:prstGeom>
            <a:solidFill>
              <a:schemeClr val="bg1"/>
            </a:solidFill>
            <a:ln>
              <a:solidFill>
                <a:srgbClr val="12A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3D888A7A-8176-9B3F-811A-AC52E492ED20}"/>
              </a:ext>
            </a:extLst>
          </p:cNvPr>
          <p:cNvGrpSpPr/>
          <p:nvPr/>
        </p:nvGrpSpPr>
        <p:grpSpPr>
          <a:xfrm>
            <a:off x="10336332" y="6312102"/>
            <a:ext cx="1544562" cy="513559"/>
            <a:chOff x="2926080" y="2637193"/>
            <a:chExt cx="4762817" cy="1583614"/>
          </a:xfrm>
        </p:grpSpPr>
        <p:pic>
          <p:nvPicPr>
            <p:cNvPr id="8" name="Picture 7" descr="Diagram&#10;&#10;Description automatically generated">
              <a:extLst>
                <a:ext uri="{FF2B5EF4-FFF2-40B4-BE49-F238E27FC236}">
                  <a16:creationId xmlns:a16="http://schemas.microsoft.com/office/drawing/2014/main" id="{DC30CFA7-CA60-E6C3-C9CF-F0B6A917AD4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080" y="2637193"/>
              <a:ext cx="1577022" cy="1583614"/>
            </a:xfrm>
            <a:prstGeom prst="rect">
              <a:avLst/>
            </a:prstGeom>
          </p:spPr>
        </p:pic>
        <p:pic>
          <p:nvPicPr>
            <p:cNvPr id="9" name="Picture 8" descr="Logo&#10;&#10;Description automatically generated">
              <a:extLst>
                <a:ext uri="{FF2B5EF4-FFF2-40B4-BE49-F238E27FC236}">
                  <a16:creationId xmlns:a16="http://schemas.microsoft.com/office/drawing/2014/main" id="{6310C8E3-E0A8-00F3-3C36-6DC34B2C1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102" y="2816860"/>
              <a:ext cx="3185795" cy="1224280"/>
            </a:xfrm>
            <a:prstGeom prst="rect">
              <a:avLst/>
            </a:prstGeom>
          </p:spPr>
        </p:pic>
      </p:grpSp>
      <p:sp>
        <p:nvSpPr>
          <p:cNvPr id="13" name="Multiplication Sign 12">
            <a:extLst>
              <a:ext uri="{FF2B5EF4-FFF2-40B4-BE49-F238E27FC236}">
                <a16:creationId xmlns:a16="http://schemas.microsoft.com/office/drawing/2014/main" id="{3CBAA18B-8BC2-6749-BB6D-0C380CDD2FEF}"/>
              </a:ext>
            </a:extLst>
          </p:cNvPr>
          <p:cNvSpPr/>
          <p:nvPr/>
        </p:nvSpPr>
        <p:spPr>
          <a:xfrm>
            <a:off x="8663175" y="2857589"/>
            <a:ext cx="1517054" cy="1517054"/>
          </a:xfrm>
          <a:prstGeom prst="mathMultiply">
            <a:avLst/>
          </a:prstGeom>
          <a:solidFill>
            <a:srgbClr val="EC6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0133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015D1F8647004A92DA652970A6AB7E" ma:contentTypeVersion="18" ma:contentTypeDescription="Create a new document." ma:contentTypeScope="" ma:versionID="18ffb276b2ea475dbd54fdae913d43d0">
  <xsd:schema xmlns:xsd="http://www.w3.org/2001/XMLSchema" xmlns:xs="http://www.w3.org/2001/XMLSchema" xmlns:p="http://schemas.microsoft.com/office/2006/metadata/properties" xmlns:ns1="http://schemas.microsoft.com/sharepoint/v3" xmlns:ns2="204c0b9e-ecb8-4366-9dc4-f3fd4f78f1c6" xmlns:ns3="58f7623f-e1ca-4e16-a2a3-0d629b2631e8" targetNamespace="http://schemas.microsoft.com/office/2006/metadata/properties" ma:root="true" ma:fieldsID="61e5a7840b370d2bd5c1b99f851f624d" ns1:_="" ns2:_="" ns3:_="">
    <xsd:import namespace="http://schemas.microsoft.com/sharepoint/v3"/>
    <xsd:import namespace="204c0b9e-ecb8-4366-9dc4-f3fd4f78f1c6"/>
    <xsd:import namespace="58f7623f-e1ca-4e16-a2a3-0d629b2631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4c0b9e-ecb8-4366-9dc4-f3fd4f78f1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12f0454-6082-49d7-b32e-35d6b85bba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f7623f-e1ca-4e16-a2a3-0d629b2631e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cebf0ea-aa19-4a2c-bbd6-a6685e7a8bef}" ma:internalName="TaxCatchAll" ma:showField="CatchAllData" ma:web="58f7623f-e1ca-4e16-a2a3-0d629b2631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204c0b9e-ecb8-4366-9dc4-f3fd4f78f1c6">
      <Terms xmlns="http://schemas.microsoft.com/office/infopath/2007/PartnerControls"/>
    </lcf76f155ced4ddcb4097134ff3c332f>
    <_ip_UnifiedCompliancePolicyProperties xmlns="http://schemas.microsoft.com/sharepoint/v3" xsi:nil="true"/>
    <TaxCatchAll xmlns="58f7623f-e1ca-4e16-a2a3-0d629b2631e8" xsi:nil="true"/>
  </documentManagement>
</p:properties>
</file>

<file path=customXml/itemProps1.xml><?xml version="1.0" encoding="utf-8"?>
<ds:datastoreItem xmlns:ds="http://schemas.openxmlformats.org/officeDocument/2006/customXml" ds:itemID="{2CDC8247-D235-4E35-B375-0F8F39E030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04c0b9e-ecb8-4366-9dc4-f3fd4f78f1c6"/>
    <ds:schemaRef ds:uri="58f7623f-e1ca-4e16-a2a3-0d629b2631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010D09-A8AE-4598-9B06-6144452A80AD}">
  <ds:schemaRefs>
    <ds:schemaRef ds:uri="http://schemas.microsoft.com/sharepoint/v3/contenttype/forms"/>
  </ds:schemaRefs>
</ds:datastoreItem>
</file>

<file path=customXml/itemProps3.xml><?xml version="1.0" encoding="utf-8"?>
<ds:datastoreItem xmlns:ds="http://schemas.openxmlformats.org/officeDocument/2006/customXml" ds:itemID="{2EBC93D4-BC14-43EC-95D3-7251E460546E}">
  <ds:schemaRef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58f7623f-e1ca-4e16-a2a3-0d629b2631e8"/>
    <ds:schemaRef ds:uri="http://purl.org/dc/dcmitype/"/>
    <ds:schemaRef ds:uri="204c0b9e-ecb8-4366-9dc4-f3fd4f78f1c6"/>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2133</Words>
  <Application>Microsoft Office PowerPoint</Application>
  <PresentationFormat>Widescreen</PresentationFormat>
  <Paragraphs>325</Paragraphs>
  <Slides>42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Calibri Light</vt:lpstr>
      <vt:lpstr>Cambria</vt:lpstr>
      <vt:lpstr>Gill Sans MT</vt:lpstr>
      <vt:lpstr>MV Boli</vt:lpstr>
      <vt:lpstr>Segoe UI</vt:lpstr>
      <vt:lpstr>Wingdings</vt:lpstr>
      <vt:lpstr>Office Theme</vt:lpstr>
      <vt:lpstr>Sexual and reproductive health (SRH)  for River House</vt:lpstr>
      <vt:lpstr>Intended Learning Outcomes</vt:lpstr>
      <vt:lpstr>What we won’t cover</vt:lpstr>
      <vt:lpstr>Contents</vt:lpstr>
      <vt:lpstr>Contents</vt:lpstr>
      <vt:lpstr>Why is this particularly important on the medium secure unit?</vt:lpstr>
      <vt:lpstr>Why is this particularly important on the medium secure unit?</vt:lpstr>
      <vt:lpstr>Why is this particularly important on the medium secure unit?</vt:lpstr>
      <vt:lpstr>Why is this particularly important on the medium secure unit?</vt:lpstr>
      <vt:lpstr>Why is this particularly important on the medium secure unit?</vt:lpstr>
      <vt:lpstr>Contents</vt:lpstr>
      <vt:lpstr>True or false?</vt:lpstr>
      <vt:lpstr>True or false?</vt:lpstr>
      <vt:lpstr>STIs</vt:lpstr>
      <vt:lpstr>True or false?</vt:lpstr>
      <vt:lpstr>True or false?</vt:lpstr>
      <vt:lpstr>True or false?</vt:lpstr>
      <vt:lpstr>True or false?</vt:lpstr>
      <vt:lpstr>True or false?</vt:lpstr>
      <vt:lpstr>STIs</vt:lpstr>
      <vt:lpstr>True or false?</vt:lpstr>
      <vt:lpstr>Contraception</vt:lpstr>
      <vt:lpstr>PowerPoint Presentation</vt:lpstr>
      <vt:lpstr>Emergency contraception</vt:lpstr>
      <vt:lpstr>True or false?</vt:lpstr>
      <vt:lpstr>What do we ask in clinic?</vt:lpstr>
      <vt:lpstr>Contents</vt:lpstr>
      <vt:lpstr>Questions from staff</vt:lpstr>
      <vt:lpstr>Questions from staff</vt:lpstr>
      <vt:lpstr>Asking questions</vt:lpstr>
      <vt:lpstr>Questions from patients</vt:lpstr>
      <vt:lpstr>Questions from patients</vt:lpstr>
      <vt:lpstr>Burning questions for me!</vt:lpstr>
      <vt:lpstr>Contraception Choices</vt:lpstr>
      <vt:lpstr>Contents</vt:lpstr>
      <vt:lpstr>Referral pathways</vt:lpstr>
      <vt:lpstr>Referral to SHRINE</vt:lpstr>
      <vt:lpstr>Croydon Sexual Health self-test kit</vt:lpstr>
      <vt:lpstr>Maternity services</vt:lpstr>
      <vt:lpstr>Abortion services</vt:lpstr>
      <vt:lpstr>Key points</vt:lpstr>
      <vt:lpstr>Thank you! Feedback link in the chat or QR below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SRH Basics</dc:title>
  <dc:creator>Polly</dc:creator>
  <cp:lastModifiedBy>Edward Barrett</cp:lastModifiedBy>
  <cp:revision>40</cp:revision>
  <dcterms:created xsi:type="dcterms:W3CDTF">2022-10-14T13:27:07Z</dcterms:created>
  <dcterms:modified xsi:type="dcterms:W3CDTF">2023-01-05T09:43:33Z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0x010100D6015D1F8647004A92DA652970A6AB7E</vt:lpwstr>
  </property>
  <property fmtid="{D5CDD505-2E9C-101B-9397-08002B2CF9AE}" pid="3" name="MediaServiceImageTags">
    <vt:lpwstr/>
  </property>
</Properties>
</file>