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  <p:sldMasterId id="2147483689" r:id="rId6"/>
    <p:sldMasterId id="2147483769" r:id="rId7"/>
    <p:sldMasterId id="2147483790" r:id="rId8"/>
  </p:sldMasterIdLst>
  <p:notesMasterIdLst>
    <p:notesMasterId r:id="rId32"/>
  </p:notesMasterIdLst>
  <p:sldIdLst>
    <p:sldId id="882" r:id="rId9"/>
    <p:sldId id="849" r:id="rId10"/>
    <p:sldId id="897" r:id="rId11"/>
    <p:sldId id="885" r:id="rId12"/>
    <p:sldId id="898" r:id="rId13"/>
    <p:sldId id="902" r:id="rId14"/>
    <p:sldId id="903" r:id="rId15"/>
    <p:sldId id="901" r:id="rId16"/>
    <p:sldId id="269" r:id="rId17"/>
    <p:sldId id="272" r:id="rId18"/>
    <p:sldId id="267" r:id="rId19"/>
    <p:sldId id="900" r:id="rId20"/>
    <p:sldId id="273" r:id="rId21"/>
    <p:sldId id="890" r:id="rId22"/>
    <p:sldId id="889" r:id="rId23"/>
    <p:sldId id="899" r:id="rId24"/>
    <p:sldId id="877" r:id="rId25"/>
    <p:sldId id="879" r:id="rId26"/>
    <p:sldId id="880" r:id="rId27"/>
    <p:sldId id="888" r:id="rId28"/>
    <p:sldId id="896" r:id="rId29"/>
    <p:sldId id="886" r:id="rId30"/>
    <p:sldId id="87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B94"/>
    <a:srgbClr val="B7DEE8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40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43813061663627E-2"/>
          <c:y val="3.4090257137403546E-2"/>
          <c:w val="0.90900754689972363"/>
          <c:h val="0.8202221798053062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0"/>
            <c:bubble3D val="0"/>
            <c:spPr>
              <a:ln w="2857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9221-4BE1-BB8F-6A71B303081B}"/>
              </c:ext>
            </c:extLst>
          </c:dPt>
          <c:dPt>
            <c:idx val="11"/>
            <c:bubble3D val="0"/>
            <c:spPr>
              <a:ln w="2857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9221-4BE1-BB8F-6A71B303081B}"/>
              </c:ext>
            </c:extLst>
          </c:dPt>
          <c:dPt>
            <c:idx val="12"/>
            <c:bubble3D val="0"/>
            <c:spPr>
              <a:ln w="2857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9221-4BE1-BB8F-6A71B303081B}"/>
              </c:ext>
            </c:extLst>
          </c:dPt>
          <c:dPt>
            <c:idx val="13"/>
            <c:bubble3D val="0"/>
            <c:spPr>
              <a:ln w="2857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9221-4BE1-BB8F-6A71B303081B}"/>
              </c:ext>
            </c:extLst>
          </c:dPt>
          <c:dPt>
            <c:idx val="14"/>
            <c:bubble3D val="0"/>
            <c:spPr>
              <a:ln w="2857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9221-4BE1-BB8F-6A71B303081B}"/>
              </c:ext>
            </c:extLst>
          </c:dPt>
          <c:dPt>
            <c:idx val="15"/>
            <c:bubble3D val="0"/>
            <c:spPr>
              <a:ln w="2857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9221-4BE1-BB8F-6A71B303081B}"/>
              </c:ext>
            </c:extLst>
          </c:dPt>
          <c:dPt>
            <c:idx val="16"/>
            <c:bubble3D val="0"/>
            <c:spPr>
              <a:ln w="2857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8C36-4367-9E2D-D3C8E3A4C6D5}"/>
              </c:ext>
            </c:extLst>
          </c:dPt>
          <c:dPt>
            <c:idx val="17"/>
            <c:bubble3D val="0"/>
            <c:spPr>
              <a:ln w="2857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8C36-4367-9E2D-D3C8E3A4C6D5}"/>
              </c:ext>
            </c:extLst>
          </c:dPt>
          <c:dPt>
            <c:idx val="18"/>
            <c:bubble3D val="0"/>
            <c:spPr>
              <a:ln w="2857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8C36-4367-9E2D-D3C8E3A4C6D5}"/>
              </c:ext>
            </c:extLst>
          </c:dPt>
          <c:dPt>
            <c:idx val="19"/>
            <c:bubble3D val="0"/>
            <c:spPr>
              <a:ln w="2857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8C36-4367-9E2D-D3C8E3A4C6D5}"/>
              </c:ext>
            </c:extLst>
          </c:dPt>
          <c:dPt>
            <c:idx val="20"/>
            <c:bubble3D val="0"/>
            <c:spPr>
              <a:ln w="2857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8C36-4367-9E2D-D3C8E3A4C6D5}"/>
              </c:ext>
            </c:extLst>
          </c:dPt>
          <c:dPt>
            <c:idx val="21"/>
            <c:bubble3D val="0"/>
            <c:spPr>
              <a:ln w="2857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8C36-4367-9E2D-D3C8E3A4C6D5}"/>
              </c:ext>
            </c:extLst>
          </c:dPt>
          <c:cat>
            <c:numRef>
              <c:f>Sheet1!$A$2:$A$23</c:f>
              <c:numCache>
                <c:formatCode>mmm\-yy</c:formatCode>
                <c:ptCount val="2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</c:numCache>
            </c:num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14</c:v>
                </c:pt>
                <c:pt idx="1">
                  <c:v>13.5</c:v>
                </c:pt>
                <c:pt idx="2">
                  <c:v>14.7</c:v>
                </c:pt>
                <c:pt idx="3">
                  <c:v>13.1</c:v>
                </c:pt>
                <c:pt idx="4">
                  <c:v>14.9</c:v>
                </c:pt>
                <c:pt idx="5">
                  <c:v>12.4</c:v>
                </c:pt>
                <c:pt idx="6">
                  <c:v>15.3</c:v>
                </c:pt>
                <c:pt idx="7">
                  <c:v>12.4</c:v>
                </c:pt>
                <c:pt idx="8">
                  <c:v>12.5</c:v>
                </c:pt>
                <c:pt idx="9">
                  <c:v>11.8</c:v>
                </c:pt>
                <c:pt idx="10">
                  <c:v>10.3</c:v>
                </c:pt>
                <c:pt idx="11">
                  <c:v>10.1</c:v>
                </c:pt>
                <c:pt idx="12">
                  <c:v>12.5</c:v>
                </c:pt>
                <c:pt idx="13">
                  <c:v>14.2</c:v>
                </c:pt>
                <c:pt idx="14">
                  <c:v>10.9</c:v>
                </c:pt>
                <c:pt idx="15">
                  <c:v>14</c:v>
                </c:pt>
                <c:pt idx="16">
                  <c:v>11.3</c:v>
                </c:pt>
                <c:pt idx="17">
                  <c:v>16.3</c:v>
                </c:pt>
                <c:pt idx="18">
                  <c:v>11.6</c:v>
                </c:pt>
                <c:pt idx="19">
                  <c:v>11.3</c:v>
                </c:pt>
                <c:pt idx="20">
                  <c:v>11.8</c:v>
                </c:pt>
                <c:pt idx="21">
                  <c:v>12.3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21-4BE1-BB8F-6A71B3030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>
            <c:spPr>
              <a:solidFill>
                <a:schemeClr val="lt1"/>
              </a:solidFill>
              <a:ln w="9525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</c:upBars>
          <c:downBars>
            <c:spPr>
              <a:solidFill>
                <a:schemeClr val="dk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ownBars>
        </c:upDownBars>
        <c:smooth val="0"/>
        <c:axId val="112183552"/>
        <c:axId val="124545664"/>
      </c:lineChart>
      <c:dateAx>
        <c:axId val="11218355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18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545664"/>
        <c:crosses val="autoZero"/>
        <c:auto val="1"/>
        <c:lblOffset val="100"/>
        <c:baseTimeUnit val="months"/>
      </c:dateAx>
      <c:valAx>
        <c:axId val="1245456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Suicide</a:t>
                </a:r>
                <a:r>
                  <a:rPr lang="en-GB" baseline="0" dirty="0"/>
                  <a:t> rate per 100,000 population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183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'[suicidesagedunder18year.xlsx]Table 1'!$B$4</c:f>
              <c:strCache>
                <c:ptCount val="1"/>
                <c:pt idx="0">
                  <c:v>Persons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'[suicidesagedunder18year.xlsx]Table 1'!$A$5:$A$10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'[suicidesagedunder18year.xlsx]Table 1'!$B$5:$B$10</c:f>
              <c:numCache>
                <c:formatCode>#,##0</c:formatCode>
                <c:ptCount val="6"/>
                <c:pt idx="0">
                  <c:v>67</c:v>
                </c:pt>
                <c:pt idx="1">
                  <c:v>61</c:v>
                </c:pt>
                <c:pt idx="2">
                  <c:v>93</c:v>
                </c:pt>
                <c:pt idx="3">
                  <c:v>87</c:v>
                </c:pt>
                <c:pt idx="4">
                  <c:v>79</c:v>
                </c:pt>
                <c:pt idx="5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52-4B15-B6EC-E8693237770E}"/>
            </c:ext>
          </c:extLst>
        </c:ser>
        <c:ser>
          <c:idx val="1"/>
          <c:order val="1"/>
          <c:tx>
            <c:strRef>
              <c:f>'[suicidesagedunder18year.xlsx]Table 1'!$C$4</c:f>
              <c:strCache>
                <c:ptCount val="1"/>
                <c:pt idx="0">
                  <c:v>Males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'[suicidesagedunder18year.xlsx]Table 1'!$A$5:$A$10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'[suicidesagedunder18year.xlsx]Table 1'!$C$5:$C$10</c:f>
              <c:numCache>
                <c:formatCode>#,##0</c:formatCode>
                <c:ptCount val="6"/>
                <c:pt idx="0">
                  <c:v>41</c:v>
                </c:pt>
                <c:pt idx="1">
                  <c:v>39</c:v>
                </c:pt>
                <c:pt idx="2">
                  <c:v>52</c:v>
                </c:pt>
                <c:pt idx="3">
                  <c:v>53</c:v>
                </c:pt>
                <c:pt idx="4">
                  <c:v>56</c:v>
                </c:pt>
                <c:pt idx="5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52-4B15-B6EC-E8693237770E}"/>
            </c:ext>
          </c:extLst>
        </c:ser>
        <c:ser>
          <c:idx val="2"/>
          <c:order val="2"/>
          <c:tx>
            <c:strRef>
              <c:f>'[suicidesagedunder18year.xlsx]Table 1'!$D$4</c:f>
              <c:strCache>
                <c:ptCount val="1"/>
                <c:pt idx="0">
                  <c:v>Females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'[suicidesagedunder18year.xlsx]Table 1'!$A$5:$A$10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'[suicidesagedunder18year.xlsx]Table 1'!$D$5:$D$10</c:f>
              <c:numCache>
                <c:formatCode>#,##0</c:formatCode>
                <c:ptCount val="6"/>
                <c:pt idx="0">
                  <c:v>26</c:v>
                </c:pt>
                <c:pt idx="1">
                  <c:v>22</c:v>
                </c:pt>
                <c:pt idx="2">
                  <c:v>41</c:v>
                </c:pt>
                <c:pt idx="3">
                  <c:v>34</c:v>
                </c:pt>
                <c:pt idx="4">
                  <c:v>23</c:v>
                </c:pt>
                <c:pt idx="5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B52-4B15-B6EC-E869323777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3837280"/>
        <c:axId val="413837608"/>
      </c:lineChart>
      <c:catAx>
        <c:axId val="41383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837608"/>
        <c:crosses val="autoZero"/>
        <c:auto val="1"/>
        <c:lblAlgn val="ctr"/>
        <c:lblOffset val="100"/>
        <c:noMultiLvlLbl val="0"/>
      </c:catAx>
      <c:valAx>
        <c:axId val="413837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83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Boys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Any </c:v>
                </c:pt>
                <c:pt idx="1">
                  <c:v>Information on methods</c:v>
                </c:pt>
                <c:pt idx="2">
                  <c:v>Visiting websites which may have encouarged suicide</c:v>
                </c:pt>
                <c:pt idx="3">
                  <c:v>Communicating intent online</c:v>
                </c:pt>
                <c:pt idx="4">
                  <c:v>Victim of online bullying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</c:v>
                </c:pt>
                <c:pt idx="1">
                  <c:v>0.13</c:v>
                </c:pt>
                <c:pt idx="2">
                  <c:v>0.03</c:v>
                </c:pt>
                <c:pt idx="3">
                  <c:v>0.09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24-47F1-8834-1D3D93520A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Girls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Any </c:v>
                </c:pt>
                <c:pt idx="1">
                  <c:v>Information on methods</c:v>
                </c:pt>
                <c:pt idx="2">
                  <c:v>Visiting websites which may have encouarged suicide</c:v>
                </c:pt>
                <c:pt idx="3">
                  <c:v>Communicating intent online</c:v>
                </c:pt>
                <c:pt idx="4">
                  <c:v>Victim of online bullying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0.32</c:v>
                </c:pt>
                <c:pt idx="1">
                  <c:v>0.11</c:v>
                </c:pt>
                <c:pt idx="2">
                  <c:v>0.03</c:v>
                </c:pt>
                <c:pt idx="3">
                  <c:v>0.13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24-47F1-8834-1D3D93520A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6770096"/>
        <c:axId val="416772720"/>
      </c:barChart>
      <c:catAx>
        <c:axId val="41677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772720"/>
        <c:crosses val="autoZero"/>
        <c:auto val="1"/>
        <c:lblAlgn val="ctr"/>
        <c:lblOffset val="100"/>
        <c:noMultiLvlLbl val="0"/>
      </c:catAx>
      <c:valAx>
        <c:axId val="416772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770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4472C4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75705380577427"/>
          <c:y val="9.0441024689707716E-2"/>
          <c:w val="0.85932627952755902"/>
          <c:h val="0.681701826607340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736BAE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"/>
            <c:marker>
              <c:symbol val="squar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736BAE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5F1A-4485-8399-916C4F6DEA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36BAE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82</c:v>
                </c:pt>
                <c:pt idx="2">
                  <c:v>120</c:v>
                </c:pt>
                <c:pt idx="3">
                  <c:v>157</c:v>
                </c:pt>
                <c:pt idx="4">
                  <c:v>141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1B-4C06-93E7-C1A16A5F47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>
              <a:solidFill>
                <a:srgbClr val="95C11F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95C11F"/>
              </a:solidFill>
              <a:ln w="9525">
                <a:solidFill>
                  <a:srgbClr val="95C11F"/>
                </a:solidFill>
              </a:ln>
              <a:effectLst/>
            </c:spPr>
          </c:marker>
          <c:dPt>
            <c:idx val="4"/>
            <c:marker>
              <c:symbol val="triangle"/>
              <c:size val="5"/>
              <c:spPr>
                <a:solidFill>
                  <a:srgbClr val="95C11F"/>
                </a:solidFill>
                <a:ln w="9525">
                  <a:solidFill>
                    <a:srgbClr val="95C11F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95C11F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F1A-4485-8399-916C4F6DEAB4}"/>
              </c:ext>
            </c:extLst>
          </c:dPt>
          <c:dLbls>
            <c:dLbl>
              <c:idx val="0"/>
              <c:layout>
                <c:manualLayout>
                  <c:x val="-7.7250000000000013E-2"/>
                  <c:y val="3.51515292050752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1A-4485-8399-916C4F6DEA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95C11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14</c:v>
                </c:pt>
                <c:pt idx="1">
                  <c:v>19</c:v>
                </c:pt>
                <c:pt idx="2">
                  <c:v>23</c:v>
                </c:pt>
                <c:pt idx="3">
                  <c:v>50</c:v>
                </c:pt>
                <c:pt idx="4">
                  <c:v>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1B-4C06-93E7-C1A16A5F47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 w="28575" cap="rnd">
              <a:solidFill>
                <a:srgbClr val="BE098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BE0980"/>
              </a:solidFill>
              <a:ln w="9525">
                <a:solidFill>
                  <a:srgbClr val="BE0980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rgbClr val="BE0980"/>
                </a:solidFill>
                <a:ln w="9525">
                  <a:solidFill>
                    <a:srgbClr val="BE098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BE098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5F1A-4485-8399-916C4F6DEAB4}"/>
              </c:ext>
            </c:extLst>
          </c:dPt>
          <c:dLbls>
            <c:dLbl>
              <c:idx val="0"/>
              <c:layout>
                <c:manualLayout>
                  <c:x val="-6.2666666666666676E-2"/>
                  <c:y val="-1.68177093705584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1A-4485-8399-916C4F6DEA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BE098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18</c:v>
                </c:pt>
                <c:pt idx="1">
                  <c:v>63</c:v>
                </c:pt>
                <c:pt idx="2">
                  <c:v>97</c:v>
                </c:pt>
                <c:pt idx="3">
                  <c:v>105</c:v>
                </c:pt>
                <c:pt idx="4">
                  <c:v>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1B-4C06-93E7-C1A16A5F4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857344"/>
        <c:axId val="142859264"/>
      </c:lineChart>
      <c:catAx>
        <c:axId val="142857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859264"/>
        <c:crosses val="autoZero"/>
        <c:auto val="1"/>
        <c:lblAlgn val="ctr"/>
        <c:lblOffset val="100"/>
        <c:noMultiLvlLbl val="0"/>
      </c:catAx>
      <c:valAx>
        <c:axId val="1428592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Number</a:t>
                </a:r>
                <a:r>
                  <a:rPr lang="en-GB" baseline="0" dirty="0"/>
                  <a:t> of patients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"/>
              <c:y val="0.325452509842519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857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5185367454069"/>
          <c:y val="5.1109222698417445E-2"/>
          <c:w val="0.3924629265091864"/>
          <c:h val="5.9197418542878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3484E-3105-43A8-B614-601A3D7B1549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872C6-D482-4786-BADE-B2398A430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789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4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C0C41F8A-29F9-4490-A63C-7C687B6FC0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A7A64694-2A74-41CA-91BA-3E31F04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E64BCC88-1EEF-42BE-9833-862A43299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7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8117C-ADFF-4D11-A68F-80DADBA10D1E}" type="slidenum">
              <a:rPr kumimoji="0" lang="en-GB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7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35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emf"/><Relationship Id="rId5" Type="http://schemas.openxmlformats.org/officeDocument/2006/relationships/image" Target="../media/image11.emf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633442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37056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60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39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051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210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31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73125" y="-538163"/>
            <a:ext cx="185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7625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5097463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8138" y="1598613"/>
            <a:ext cx="132556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22C64-CDB5-E34F-8C97-66C6D9D5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8639596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537D-7872-3E4B-A3AB-665CBC6EA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986194"/>
            <a:ext cx="8719991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BA59FE-69D7-4E0C-A9F3-4F439D11A5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35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903913"/>
            <a:ext cx="11056938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926138"/>
            <a:ext cx="470535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1418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45219-C81B-46A3-8CCD-DBC996087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1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903913"/>
            <a:ext cx="11056938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926138"/>
            <a:ext cx="470535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2232F-6769-4D45-A1A1-871B946E7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91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862638"/>
            <a:ext cx="11056938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5832475"/>
            <a:ext cx="467518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6"/>
            <a:ext cx="10515600" cy="40656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9FA684-2D76-4E83-8685-5F335B23BB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4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b="33145"/>
          <a:stretch>
            <a:fillRect/>
          </a:stretch>
        </p:blipFill>
        <p:spPr bwMode="auto">
          <a:xfrm>
            <a:off x="0" y="4953000"/>
            <a:ext cx="33035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338" y="1519238"/>
            <a:ext cx="12080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5FB7A192-B4CB-4D4A-B9CF-A1AAD10512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2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613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01638" y="868363"/>
            <a:ext cx="11388725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19088"/>
            <a:ext cx="4260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5097463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8138" y="1598613"/>
            <a:ext cx="132556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4F2425D3-8087-4003-B038-7C6219DA60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34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5097463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8138" y="1598613"/>
            <a:ext cx="132556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C0FD8465-339B-44AD-91A5-A95DC3AC0D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63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5" b="21461"/>
          <a:stretch>
            <a:fillRect/>
          </a:stretch>
        </p:blipFill>
        <p:spPr bwMode="auto">
          <a:xfrm>
            <a:off x="0" y="4621213"/>
            <a:ext cx="291782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855">
            <a:off x="10537825" y="1819275"/>
            <a:ext cx="1390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90A9D-0941-405D-90C4-7E0D12CB7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6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5913"/>
            <a:ext cx="29670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307">
            <a:off x="10474325" y="1793875"/>
            <a:ext cx="14319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FBEAFA27-9947-4F54-8834-05D1BFA5B7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38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400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b="33145"/>
          <a:stretch>
            <a:fillRect/>
          </a:stretch>
        </p:blipFill>
        <p:spPr bwMode="auto">
          <a:xfrm>
            <a:off x="0" y="4953000"/>
            <a:ext cx="33035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8281">
            <a:off x="10541000" y="1468438"/>
            <a:ext cx="1430338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30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9D93B-F079-43D4-A539-304D1C939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06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873125" y="-538163"/>
            <a:ext cx="185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7625"/>
            <a:ext cx="5794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5097463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8138" y="1598613"/>
            <a:ext cx="132556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C69DFD5-858D-D642-ADE1-D548CB1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8B25C9E-5E85-4F17-8BB7-984F36E858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54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63"/>
            <a:ext cx="12192000" cy="68532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3" descr="C:\Users\Charanjit\Desktop\cover_slide-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" t="-2" r="8369" b="58784"/>
          <a:stretch>
            <a:fillRect/>
          </a:stretch>
        </p:blipFill>
        <p:spPr bwMode="auto">
          <a:xfrm>
            <a:off x="0" y="4763"/>
            <a:ext cx="12192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862638"/>
            <a:ext cx="11056938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5892800"/>
            <a:ext cx="467518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2498369" y="-1"/>
            <a:ext cx="5669192" cy="3014286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Insert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422843" y="3692510"/>
            <a:ext cx="8869544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422843" y="4733055"/>
            <a:ext cx="6900100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42638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763"/>
            <a:ext cx="12192000" cy="68532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Picture 4" descr="C:\Users\Charanjit\Desktop\cover_slid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t="1529" r="3128" b="1381"/>
          <a:stretch>
            <a:fillRect/>
          </a:stretch>
        </p:blipFill>
        <p:spPr bwMode="auto">
          <a:xfrm>
            <a:off x="5394325" y="4763"/>
            <a:ext cx="6797675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25425"/>
            <a:ext cx="467518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8123" y="2042347"/>
            <a:ext cx="4751308" cy="143563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98122" y="3844724"/>
            <a:ext cx="4751309" cy="11035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5790266" y="-1"/>
            <a:ext cx="3574916" cy="2061397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9408339" y="2061397"/>
            <a:ext cx="2783661" cy="2177228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757898" y="4238626"/>
            <a:ext cx="3596495" cy="2647949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60964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WDMYCLOUD\Public\Click_Duo_Design WORK\NIHR\NIHR_FENNY_Brand Guidelines Final version\Brand Guidelines Final version\Links\iStock-85523992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42" r="11739"/>
          <a:stretch>
            <a:fillRect/>
          </a:stretch>
        </p:blipFill>
        <p:spPr bwMode="auto">
          <a:xfrm>
            <a:off x="-522288" y="4763"/>
            <a:ext cx="12714288" cy="686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19088"/>
            <a:ext cx="319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4763"/>
            <a:ext cx="5257800" cy="68659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01638" y="1249363"/>
            <a:ext cx="43942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25425"/>
            <a:ext cx="467518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261173" y="4046"/>
            <a:ext cx="6934200" cy="6853954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GB" noProof="0" dirty="0"/>
          </a:p>
          <a:p>
            <a:pPr lvl="0"/>
            <a:r>
              <a:rPr lang="en-GB" noProof="0" dirty="0"/>
              <a:t>Insert picture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4124" y="2349230"/>
            <a:ext cx="4552881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124" y="3428745"/>
            <a:ext cx="4552881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1752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390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459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30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66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528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6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556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837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59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FBC-C8D6-4D01-A33B-26F81F83C96F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F728-4CFD-484A-86A6-D7BD57500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35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3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87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5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1A5E-D10C-0845-A242-397F9C9F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0DC068-861A-4328-BCE7-B774617C7DC8}" type="datetimeFigureOut">
              <a:rPr lang="en-US"/>
              <a:pPr>
                <a:defRPr/>
              </a:pPr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ACE8-7DC1-FF47-A286-E7FBD724D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C6CA-BF73-CC4A-BED8-DE34849C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505062-2DE0-4629-BDAA-512730FA2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7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t>09/06/2022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09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1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mbridge.org/core/journals/psychological-medicine/article/online-harms-suiciderelated-online-experience-a-ukwide-case-series-study-of-young-people-who-die-by-suicide/BDF430691070BACDC1A14D12D66677E7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2589537022001298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pb-eu-w2.wpmucdn.com/blogs.bristol.ac.uk/dist/3/343/files/2022/06/Infographic_finalversion01_06_22.pdf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www.sciencedirect.com/science/article/pii/S0140673622001738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manchester.ac.uk/ncish/reports/annual-report-2022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sites.manchester.ac.uk/ncish/resources/data-slides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consultations/mental-health-and-wellbeing-plan-discussion-paper-and-call-for-evidence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ice.org.uk/guidance/indevelopment/gid-ng10148" TargetMode="Externa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jpg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5" Type="http://schemas.openxmlformats.org/officeDocument/2006/relationships/image" Target="../media/image65.jp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ns.gov.uk/peoplepopulationandcommunity/birthsdeathsandmarriages/deaths/bulletins/quarterlysuicidedeathregistrationsinengland/2001to2020registrationsandquarter1jantomartoquarter4octtodec2021provisionaldat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hyperlink" Target="https://www.ons.gov.uk/peoplepopulationandcommunity/birthsdeathsandmarriages/deaths/adhocs/14550numberofsuicidesinchildrenagedunder18yearsinenglandoccurringbetween2015and202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68263"/>
            <a:ext cx="1654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03188"/>
            <a:ext cx="16541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" y="910296"/>
            <a:ext cx="1213326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58938" y="1060450"/>
            <a:ext cx="8353425" cy="117951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GB" altLang="en-US" sz="3400" dirty="0">
                <a:solidFill>
                  <a:srgbClr val="002060"/>
                </a:solidFill>
                <a:latin typeface="Calibri" panose="020F0502020204030204" pitchFamily="34" charset="0"/>
              </a:rPr>
              <a:t>National Confidential Inquiry into Suicide and Safety in Mental Health</a:t>
            </a:r>
          </a:p>
        </p:txBody>
      </p:sp>
      <p:pic>
        <p:nvPicPr>
          <p:cNvPr id="5939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119063"/>
            <a:ext cx="20129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83050" y="6038850"/>
            <a:ext cx="4191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b="0" kern="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Professor Nav Kapur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01444" y="4635500"/>
            <a:ext cx="11358756" cy="1285798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GB" altLang="en-US" sz="3000" dirty="0">
                <a:solidFill>
                  <a:srgbClr val="002060"/>
                </a:solidFill>
                <a:latin typeface="Calibri" panose="020F0502020204030204" pitchFamily="34" charset="0"/>
              </a:rPr>
              <a:t>STP Learning Day</a:t>
            </a:r>
          </a:p>
          <a:p>
            <a:pPr algn="ctr" defTabSz="457200" eaLnBrk="1" hangingPunct="1">
              <a:defRPr/>
            </a:pPr>
            <a:r>
              <a:rPr lang="en-GB" altLang="en-US" sz="3000" dirty="0">
                <a:solidFill>
                  <a:srgbClr val="002060"/>
                </a:solidFill>
                <a:latin typeface="Calibri" panose="020F0502020204030204" pitchFamily="34" charset="0"/>
              </a:rPr>
              <a:t>Latest findings on self-harm and suicide prevention </a:t>
            </a:r>
          </a:p>
          <a:p>
            <a:pPr algn="ctr" defTabSz="457200" eaLnBrk="1" hangingPunct="1">
              <a:defRPr/>
            </a:pPr>
            <a:r>
              <a:rPr lang="en-GB" alt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June 2022</a:t>
            </a:r>
          </a:p>
          <a:p>
            <a:pPr algn="ctr" defTabSz="457200" eaLnBrk="1" hangingPunct="1">
              <a:defRPr/>
            </a:pPr>
            <a:endParaRPr lang="en-GB" altLang="en-US" sz="3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51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Young 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0" y="6488413"/>
            <a:ext cx="7609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solidFill>
                  <a:srgbClr val="222222"/>
                </a:solidFill>
                <a:effectLst/>
              </a:rPr>
              <a:t>Cybulski L, Ashcroft DM, </a:t>
            </a:r>
            <a:r>
              <a:rPr lang="en-GB" sz="800" b="0" i="0" dirty="0" err="1">
                <a:solidFill>
                  <a:srgbClr val="222222"/>
                </a:solidFill>
                <a:effectLst/>
              </a:rPr>
              <a:t>Carr</a:t>
            </a:r>
            <a:r>
              <a:rPr lang="en-GB" sz="800" b="0" i="0" dirty="0">
                <a:solidFill>
                  <a:srgbClr val="222222"/>
                </a:solidFill>
                <a:effectLst/>
              </a:rPr>
              <a:t> MJ, Garg S, Chew-Graham CA, Kapur N, Webb RT. Temporal trends in annual incidence rates for psychiatric disorders and self-harm among children and adolescents in the UK, 2003–2018. BMC psychiatry. 2021 Dec;21(1):1-2.</a:t>
            </a:r>
            <a:endParaRPr lang="en-GB" sz="800" dirty="0">
              <a:cs typeface="Arial" panose="020B060402020202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81703A4-C129-43CF-95D0-52364B3AA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8" y="1406012"/>
            <a:ext cx="3284270" cy="437527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837408BD-5505-45E0-8A43-DCC0FDD36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19"/>
          <a:stretch/>
        </p:blipFill>
        <p:spPr>
          <a:xfrm>
            <a:off x="3841595" y="1368823"/>
            <a:ext cx="8131656" cy="45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81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Online harms?</a:t>
            </a:r>
            <a:endParaRPr lang="en-GB" sz="2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12505"/>
              </p:ext>
            </p:extLst>
          </p:nvPr>
        </p:nvGraphicFramePr>
        <p:xfrm>
          <a:off x="4626076" y="1205465"/>
          <a:ext cx="7379111" cy="5211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86" y="2222090"/>
            <a:ext cx="4228883" cy="323926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43275" y="6416562"/>
            <a:ext cx="86523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hlinkClick r:id="rId4"/>
              </a:rPr>
              <a:t>https</a:t>
            </a:r>
            <a:r>
              <a:rPr lang="en-GB" sz="1000">
                <a:hlinkClick r:id="rId4"/>
              </a:rPr>
              <a:t>://www.cambridge.org/core/journals/psychological-medicine/article/online-harms-suiciderelated-online-experience-a-ukwide-case-series-study-of-young-people-who-die-by-suicide/BDF430691070BACDC1A14D12D66677E7</a:t>
            </a:r>
            <a:r>
              <a:rPr lang="en-GB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66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2496000" y="2130445"/>
            <a:ext cx="720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Data </a:t>
            </a:r>
            <a:br>
              <a:rPr lang="en-GB" sz="3000" dirty="0">
                <a:solidFill>
                  <a:schemeClr val="bg2">
                    <a:lumMod val="75000"/>
                  </a:schemeClr>
                </a:solidFill>
              </a:rPr>
            </a:br>
            <a:endParaRPr lang="en-GB" sz="3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Young People</a:t>
            </a:r>
            <a:br>
              <a:rPr lang="en-GB" sz="3000" b="1" dirty="0"/>
            </a:br>
            <a:endParaRPr lang="en-GB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1" dirty="0"/>
              <a:t>Ethnicity</a:t>
            </a:r>
            <a:br>
              <a:rPr lang="en-GB" sz="3000" b="1" dirty="0"/>
            </a:br>
            <a:endParaRPr lang="en-GB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Our annual report</a:t>
            </a:r>
          </a:p>
        </p:txBody>
      </p:sp>
    </p:spTree>
    <p:extLst>
      <p:ext uri="{BB962C8B-B14F-4D97-AF65-F5344CB8AC3E}">
        <p14:creationId xmlns:p14="http://schemas.microsoft.com/office/powerpoint/2010/main" val="547580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Ethnicity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0" y="6487154"/>
            <a:ext cx="7609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solidFill>
                  <a:srgbClr val="222222"/>
                </a:solidFill>
                <a:effectLst/>
              </a:rPr>
              <a:t>Farooq B, Clements C, </a:t>
            </a:r>
            <a:r>
              <a:rPr lang="en-GB" sz="800" b="0" i="0" dirty="0" err="1">
                <a:solidFill>
                  <a:srgbClr val="222222"/>
                </a:solidFill>
                <a:effectLst/>
              </a:rPr>
              <a:t>Hawton</a:t>
            </a:r>
            <a:r>
              <a:rPr lang="en-GB" sz="800" b="0" i="0" dirty="0">
                <a:solidFill>
                  <a:srgbClr val="222222"/>
                </a:solidFill>
                <a:effectLst/>
              </a:rPr>
              <a:t> K, </a:t>
            </a:r>
            <a:r>
              <a:rPr lang="en-GB" sz="800" b="0" i="0" dirty="0" err="1">
                <a:solidFill>
                  <a:srgbClr val="222222"/>
                </a:solidFill>
                <a:effectLst/>
              </a:rPr>
              <a:t>Geulayov</a:t>
            </a:r>
            <a:r>
              <a:rPr lang="en-GB" sz="800" b="0" i="0" dirty="0">
                <a:solidFill>
                  <a:srgbClr val="222222"/>
                </a:solidFill>
                <a:effectLst/>
              </a:rPr>
              <a:t> G, Casey D, Waters K, Ness J, Patel A, Kelly S, Townsend E, Appleby L. Self-harm in children and adolescents by ethnic group: an observational cohort study from the Multicentre Study of Self-Harm in England. The Lancet Child &amp; Adolescent Health. 2021 Nov 1;5(11):782-91.</a:t>
            </a:r>
            <a:endParaRPr lang="en-GB" sz="800" dirty="0">
              <a:cs typeface="Arial" panose="020B0604020202020204" pitchFamily="34" charset="0"/>
            </a:endParaRP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2E3CEC21-6D21-42F2-A580-D6C937C6A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86" y="1143942"/>
            <a:ext cx="3937168" cy="522996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371303" y="1393054"/>
            <a:ext cx="5195071" cy="4731746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Young People from ethnic minority groups:</a:t>
            </a:r>
            <a:br>
              <a:rPr kumimoji="0" lang="en-GB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</a:br>
            <a:endParaRPr kumimoji="0" lang="en-GB" altLang="en-US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↑ Deprivation</a:t>
            </a:r>
            <a:endParaRPr kumimoji="0" lang="en-GB" altLang="en-US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↓psychosocial assessment</a:t>
            </a:r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↓mental health care</a:t>
            </a:r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↑ no follow up</a:t>
            </a:r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↓repetition</a:t>
            </a:r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Similar incidence of suicide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950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Ethnicity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1032"/>
          <a:stretch/>
        </p:blipFill>
        <p:spPr>
          <a:xfrm>
            <a:off x="318729" y="1337186"/>
            <a:ext cx="5126475" cy="2133601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47484" y="347078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hlinkClick r:id="rId3"/>
              </a:rPr>
              <a:t>https://www.sciencedirect.com/science/article/pii/S2589537022001298</a:t>
            </a:r>
            <a:r>
              <a:rPr lang="en-GB" sz="14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29" y="4401376"/>
            <a:ext cx="5572125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316" y="1160801"/>
            <a:ext cx="4764548" cy="54895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49859"/>
            <a:ext cx="10087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hlinkClick r:id="rId6"/>
              </a:rPr>
              <a:t>https://cpb-eu-w2.wpmucdn.com/blogs.bristol.ac.uk/dist/3/343/files/2022/06/Infographic_finalversion01_06_22.pdf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42883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Suicide as a global issue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703" y="1311311"/>
            <a:ext cx="6133014" cy="46535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77" y="1311311"/>
            <a:ext cx="5266508" cy="23400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373626" y="636006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hlinkClick r:id="rId4"/>
              </a:rPr>
              <a:t>https://www.sciencedirect.com/science/article/pii/S0140673622001738</a:t>
            </a:r>
            <a:r>
              <a:rPr lang="en-GB" sz="1400" dirty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82" y="5674269"/>
            <a:ext cx="37719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0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2496000" y="2130445"/>
            <a:ext cx="720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Data </a:t>
            </a:r>
            <a:br>
              <a:rPr lang="en-GB" sz="3000" dirty="0">
                <a:solidFill>
                  <a:schemeClr val="bg2">
                    <a:lumMod val="75000"/>
                  </a:schemeClr>
                </a:solidFill>
              </a:rPr>
            </a:br>
            <a:endParaRPr lang="en-GB" sz="3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Young People</a:t>
            </a:r>
            <a:br>
              <a:rPr lang="en-GB" sz="3000" dirty="0">
                <a:solidFill>
                  <a:schemeClr val="bg2">
                    <a:lumMod val="75000"/>
                  </a:schemeClr>
                </a:solidFill>
              </a:rPr>
            </a:br>
            <a:endParaRPr lang="en-GB" sz="3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Ethnicity</a:t>
            </a:r>
            <a:br>
              <a:rPr lang="en-GB" sz="3000" b="1" dirty="0"/>
            </a:br>
            <a:endParaRPr lang="en-GB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1" dirty="0"/>
              <a:t>Our annual report</a:t>
            </a:r>
          </a:p>
        </p:txBody>
      </p:sp>
    </p:spTree>
    <p:extLst>
      <p:ext uri="{BB962C8B-B14F-4D97-AF65-F5344CB8AC3E}">
        <p14:creationId xmlns:p14="http://schemas.microsoft.com/office/powerpoint/2010/main" val="2264630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28" y="-4890"/>
            <a:ext cx="5516176" cy="6843330"/>
          </a:xfrm>
          <a:prstGeom prst="rect">
            <a:avLst/>
          </a:prstGeom>
        </p:spPr>
      </p:pic>
      <p:sp>
        <p:nvSpPr>
          <p:cNvPr id="31747" name="Rectangle 2">
            <a:extLst>
              <a:ext uri="{FF2B5EF4-FFF2-40B4-BE49-F238E27FC236}">
                <a16:creationId xmlns:a16="http://schemas.microsoft.com/office/drawing/2014/main" id="{16AED5F7-A317-4A15-8870-A39CDD38C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0"/>
            <a:ext cx="4731143" cy="8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Suicide 2009-19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6DC09B7E-113C-4FDB-AB12-C3998B0B2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5" y="6269129"/>
            <a:ext cx="720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UK_SUICIDE (2009-2019)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33188" y="1687551"/>
            <a:ext cx="8375553" cy="3687830"/>
            <a:chOff x="309187" y="1687551"/>
            <a:chExt cx="8375553" cy="3687830"/>
          </a:xfrm>
        </p:grpSpPr>
        <p:sp>
          <p:nvSpPr>
            <p:cNvPr id="31751" name="Rounded Rectangle 2">
              <a:extLst>
                <a:ext uri="{FF2B5EF4-FFF2-40B4-BE49-F238E27FC236}">
                  <a16:creationId xmlns:a16="http://schemas.microsoft.com/office/drawing/2014/main" id="{350750F6-50E7-49AE-B051-6DEAB776B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10" y="4293395"/>
              <a:ext cx="2227224" cy="1059656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Wales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4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3,756 suicide deaths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0,</a:t>
              </a: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836 (22%) patients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752" name="Rounded Rectangle 12">
              <a:extLst>
                <a:ext uri="{FF2B5EF4-FFF2-40B4-BE49-F238E27FC236}">
                  <a16:creationId xmlns:a16="http://schemas.microsoft.com/office/drawing/2014/main" id="{27FA249E-7F2B-406F-87EF-7545FB917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241" y="1687551"/>
              <a:ext cx="2204921" cy="1059656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Scotland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4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8,447 suicide deaths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2,645 (31%) patients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753" name="Rounded Rectangle 13">
              <a:extLst>
                <a:ext uri="{FF2B5EF4-FFF2-40B4-BE49-F238E27FC236}">
                  <a16:creationId xmlns:a16="http://schemas.microsoft.com/office/drawing/2014/main" id="{7044567F-78A3-4DB3-89AB-7BCC5BD64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5" y="4315724"/>
              <a:ext cx="2230455" cy="1059657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England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45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52,310 suicide deaths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14,208 (27%) patients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754" name="Rounded Rectangle 14">
              <a:extLst>
                <a:ext uri="{FF2B5EF4-FFF2-40B4-BE49-F238E27FC236}">
                  <a16:creationId xmlns:a16="http://schemas.microsoft.com/office/drawing/2014/main" id="{22E756A9-DA01-4ABA-820A-9437DA0CE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878" y="1771650"/>
              <a:ext cx="2230455" cy="1052145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Northern Ireland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4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2,478 suicide deaths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0,</a:t>
              </a: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579 (25%) patients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1755" name="Straight Connector 24">
              <a:extLst>
                <a:ext uri="{FF2B5EF4-FFF2-40B4-BE49-F238E27FC236}">
                  <a16:creationId xmlns:a16="http://schemas.microsoft.com/office/drawing/2014/main" id="{B16C7617-28F8-42B5-8950-0F9150776B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37717" y="2846028"/>
              <a:ext cx="738883" cy="916347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6" name="Straight Connector 16">
              <a:extLst>
                <a:ext uri="{FF2B5EF4-FFF2-40B4-BE49-F238E27FC236}">
                  <a16:creationId xmlns:a16="http://schemas.microsoft.com/office/drawing/2014/main" id="{B5E1417C-1107-4465-903D-F6C3CE76F2D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644334" y="4955691"/>
              <a:ext cx="1584766" cy="292584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7" name="Straight Connector 18">
              <a:extLst>
                <a:ext uri="{FF2B5EF4-FFF2-40B4-BE49-F238E27FC236}">
                  <a16:creationId xmlns:a16="http://schemas.microsoft.com/office/drawing/2014/main" id="{6F992F83-11B1-422D-847F-8EC90F5E7E77}"/>
                </a:ext>
              </a:extLst>
            </p:cNvPr>
            <p:cNvCxnSpPr>
              <a:cxnSpLocks noChangeShapeType="1"/>
              <a:stCxn id="31753" idx="1"/>
            </p:cNvCxnSpPr>
            <p:nvPr/>
          </p:nvCxnSpPr>
          <p:spPr bwMode="auto">
            <a:xfrm flipH="1">
              <a:off x="5114925" y="4845553"/>
              <a:ext cx="1339360" cy="402722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8" name="Straight Connector 21">
              <a:extLst>
                <a:ext uri="{FF2B5EF4-FFF2-40B4-BE49-F238E27FC236}">
                  <a16:creationId xmlns:a16="http://schemas.microsoft.com/office/drawing/2014/main" id="{44CD35FE-5324-4CFB-86B4-A42E8BBB2CB5}"/>
                </a:ext>
              </a:extLst>
            </p:cNvPr>
            <p:cNvCxnSpPr>
              <a:cxnSpLocks noChangeShapeType="1"/>
              <a:stCxn id="31752" idx="1"/>
            </p:cNvCxnSpPr>
            <p:nvPr/>
          </p:nvCxnSpPr>
          <p:spPr bwMode="auto">
            <a:xfrm flipH="1">
              <a:off x="4572000" y="2217379"/>
              <a:ext cx="1867241" cy="268646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59" name="Rectangle 1">
              <a:extLst>
                <a:ext uri="{FF2B5EF4-FFF2-40B4-BE49-F238E27FC236}">
                  <a16:creationId xmlns:a16="http://schemas.microsoft.com/office/drawing/2014/main" id="{BF590F7C-97C4-47E8-97EA-7A8F24599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187" y="3096382"/>
              <a:ext cx="286583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Note: patient data unavailable in Northern Ireland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in 2018 </a:t>
              </a:r>
              <a:endParaRPr kumimoji="0" lang="en-GB" alt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3ABAFE05-E865-45D0-82B3-E490D0AA4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703" y="721"/>
            <a:ext cx="5601901" cy="1080000"/>
          </a:xfrm>
          <a:solidFill>
            <a:srgbClr val="2F528F"/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 "/>
              </a:rPr>
              <a:t>Annual report 2022</a:t>
            </a:r>
          </a:p>
        </p:txBody>
      </p:sp>
    </p:spTree>
    <p:extLst>
      <p:ext uri="{BB962C8B-B14F-4D97-AF65-F5344CB8AC3E}">
        <p14:creationId xmlns:p14="http://schemas.microsoft.com/office/powerpoint/2010/main" val="2957938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A06470-5F27-4B45-AD5B-5C970810CE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23258" y="-16042"/>
            <a:ext cx="5545483" cy="1080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 algn="ctr" defTabSz="457200" rtl="0">
              <a:defRPr/>
            </a:pPr>
            <a:r>
              <a:rPr lang="en-GB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3,345 (18%) patients with recent economic adversity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7514BE-B27F-4F0D-A2F1-7ECA30D9B5B8}"/>
              </a:ext>
            </a:extLst>
          </p:cNvPr>
          <p:cNvSpPr txBox="1"/>
          <p:nvPr/>
        </p:nvSpPr>
        <p:spPr>
          <a:xfrm>
            <a:off x="882501" y="1169902"/>
            <a:ext cx="896324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Often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middle-aged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(45%)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(74%),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 half were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unemployed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(55%) with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alcohol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(53%) 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 misuse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(41%)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Disengagement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services was common, over a quarter (26%)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missed their last appointment, non-adherence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medication (15%)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Nearly half were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living alone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(49%), many were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divorced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(29%)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734FDA-EC4C-4FC0-B2DA-88BCC457B440}"/>
              </a:ext>
            </a:extLst>
          </p:cNvPr>
          <p:cNvGrpSpPr/>
          <p:nvPr/>
        </p:nvGrpSpPr>
        <p:grpSpPr>
          <a:xfrm>
            <a:off x="10608908" y="2690614"/>
            <a:ext cx="1123794" cy="3835511"/>
            <a:chOff x="10608908" y="2690614"/>
            <a:chExt cx="1123794" cy="383551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D338398-B673-4FDB-8889-C547102BF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2702" y="2690614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2634EFC-C422-40C3-9331-F5B0DD1BB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8908" y="4101375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A picture containing text, sign, vector graphics&#10;&#10;Description automatically generated">
              <a:extLst>
                <a:ext uri="{FF2B5EF4-FFF2-40B4-BE49-F238E27FC236}">
                  <a16:creationId xmlns:a16="http://schemas.microsoft.com/office/drawing/2014/main" id="{1F0DCD47-B4EE-4AE9-9942-2A582A1E0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2702" y="5446125"/>
              <a:ext cx="1080000" cy="10800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072461-5188-4108-8590-957FECC6A2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292" y="1368633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841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5CB5F3-089F-41DB-98CB-38DF002D33AD}"/>
              </a:ext>
            </a:extLst>
          </p:cNvPr>
          <p:cNvGrpSpPr/>
          <p:nvPr/>
        </p:nvGrpSpPr>
        <p:grpSpPr>
          <a:xfrm>
            <a:off x="9460992" y="1615074"/>
            <a:ext cx="1440000" cy="1440000"/>
            <a:chOff x="8861507" y="1521142"/>
            <a:chExt cx="1440000" cy="1440000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DA5B0050-7407-4191-8534-7123B0D7CA34}"/>
                </a:ext>
              </a:extLst>
            </p:cNvPr>
            <p:cNvSpPr/>
            <p:nvPr/>
          </p:nvSpPr>
          <p:spPr>
            <a:xfrm>
              <a:off x="8861507" y="1521142"/>
              <a:ext cx="1440000" cy="1440000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E3E42F1-9072-4352-AEEC-686B9639DC22}"/>
                </a:ext>
              </a:extLst>
            </p:cNvPr>
            <p:cNvSpPr txBox="1"/>
            <p:nvPr/>
          </p:nvSpPr>
          <p:spPr>
            <a:xfrm>
              <a:off x="8861507" y="1521143"/>
              <a:ext cx="1440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149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deaths per year </a:t>
              </a:r>
            </a:p>
          </p:txBody>
        </p:sp>
      </p:grpSp>
      <p:sp>
        <p:nvSpPr>
          <p:cNvPr id="6" name="Text Box 4">
            <a:extLst>
              <a:ext uri="{FF2B5EF4-FFF2-40B4-BE49-F238E27FC236}">
                <a16:creationId xmlns:a16="http://schemas.microsoft.com/office/drawing/2014/main" id="{9A12BE1B-5EFB-4126-B007-A53D00AEE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18000"/>
            <a:ext cx="720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UK_SUICIDE (2009-2019)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Not to be reproduced in whole or part without the permission of the copyright holder.</a:t>
            </a:r>
            <a:r>
              <a:rPr kumimoji="0" lang="en-GB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A06470-5F27-4B45-AD5B-5C970810CE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72585" y="34826"/>
            <a:ext cx="7634177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lvl="1" algn="ctr" defTabSz="457200" rtl="0">
              <a:defRPr/>
            </a:pPr>
            <a:r>
              <a:rPr lang="en-GB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Patients with a history of domestic violence (2015-2019)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EFE1331-B935-4FCF-A035-3B7B0EE233EC}"/>
              </a:ext>
            </a:extLst>
          </p:cNvPr>
          <p:cNvGraphicFramePr/>
          <p:nvPr/>
        </p:nvGraphicFramePr>
        <p:xfrm>
          <a:off x="362160" y="1426545"/>
          <a:ext cx="8362740" cy="4605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950D679-9D9F-45DE-A1C4-798059F4D1DA}"/>
              </a:ext>
            </a:extLst>
          </p:cNvPr>
          <p:cNvSpPr txBox="1"/>
          <p:nvPr/>
        </p:nvSpPr>
        <p:spPr>
          <a:xfrm>
            <a:off x="0" y="5792122"/>
            <a:ext cx="47310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D3C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Notes: *2015 was the start of data collection and is therefore incomplete.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D3C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Male and female numbers in 2018 do not total the overall figure due to rounding.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D3C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 data unavailable in Northern Ireland in 2019.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5A98D3-C432-4451-82BF-DD42E539B575}"/>
              </a:ext>
            </a:extLst>
          </p:cNvPr>
          <p:cNvSpPr txBox="1"/>
          <p:nvPr/>
        </p:nvSpPr>
        <p:spPr>
          <a:xfrm>
            <a:off x="9037992" y="4042597"/>
            <a:ext cx="228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10%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patient suicides </a:t>
            </a:r>
          </a:p>
        </p:txBody>
      </p:sp>
    </p:spTree>
    <p:extLst>
      <p:ext uri="{BB962C8B-B14F-4D97-AF65-F5344CB8AC3E}">
        <p14:creationId xmlns:p14="http://schemas.microsoft.com/office/powerpoint/2010/main" val="352949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2496000" y="2130445"/>
            <a:ext cx="720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1" dirty="0"/>
              <a:t>Data </a:t>
            </a:r>
            <a:br>
              <a:rPr lang="en-GB" sz="3000" b="1" dirty="0"/>
            </a:br>
            <a:endParaRPr lang="en-GB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1" dirty="0"/>
              <a:t>Young People</a:t>
            </a:r>
            <a:br>
              <a:rPr lang="en-GB" sz="3000" b="1" dirty="0"/>
            </a:br>
            <a:endParaRPr lang="en-GB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1" dirty="0"/>
              <a:t>Ethnicity</a:t>
            </a:r>
            <a:br>
              <a:rPr lang="en-GB" sz="3000" b="1" dirty="0"/>
            </a:br>
            <a:endParaRPr lang="en-GB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1" dirty="0"/>
              <a:t>Our annual report</a:t>
            </a:r>
          </a:p>
        </p:txBody>
      </p:sp>
    </p:spTree>
    <p:extLst>
      <p:ext uri="{BB962C8B-B14F-4D97-AF65-F5344CB8AC3E}">
        <p14:creationId xmlns:p14="http://schemas.microsoft.com/office/powerpoint/2010/main" val="3496804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 idx="4294967295"/>
          </p:nvPr>
        </p:nvSpPr>
        <p:spPr>
          <a:xfrm>
            <a:off x="1524000" y="184607"/>
            <a:ext cx="9144000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Annual report 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1" y="1142706"/>
            <a:ext cx="3783330" cy="52942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3695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https://sites.manchester.ac.uk/ncish/reports/annual-report-2022/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89118" y="6436950"/>
            <a:ext cx="45788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https://sites.manchester.ac.uk/ncish/resources/data-slides/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950" y="2080259"/>
            <a:ext cx="2835538" cy="3791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488" y="2080259"/>
            <a:ext cx="4518011" cy="37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94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2496000" y="2130445"/>
            <a:ext cx="720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1" dirty="0"/>
              <a:t>Data </a:t>
            </a:r>
            <a:br>
              <a:rPr lang="en-GB" sz="3000" b="1" dirty="0"/>
            </a:br>
            <a:endParaRPr lang="en-GB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1" dirty="0"/>
              <a:t>Young People</a:t>
            </a:r>
            <a:br>
              <a:rPr lang="en-GB" sz="3000" b="1" dirty="0"/>
            </a:br>
            <a:endParaRPr lang="en-GB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1" dirty="0"/>
              <a:t>Ethnicity</a:t>
            </a:r>
            <a:br>
              <a:rPr lang="en-GB" sz="3000" b="1" dirty="0"/>
            </a:br>
            <a:endParaRPr lang="en-GB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1" dirty="0"/>
              <a:t>Our annual report</a:t>
            </a:r>
          </a:p>
        </p:txBody>
      </p:sp>
    </p:spTree>
    <p:extLst>
      <p:ext uri="{BB962C8B-B14F-4D97-AF65-F5344CB8AC3E}">
        <p14:creationId xmlns:p14="http://schemas.microsoft.com/office/powerpoint/2010/main" val="2081548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Upcoming….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580" y="1134284"/>
            <a:ext cx="4591665" cy="52751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968181" y="63963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hlinkClick r:id="rId3"/>
              </a:rPr>
              <a:t>https://www.gov.uk/government/consultations/mental-health-and-wellbeing-plan-discussion-paper-and-call-for-evidence</a:t>
            </a:r>
            <a:r>
              <a:rPr lang="en-GB" sz="12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16" y="1192983"/>
            <a:ext cx="6102642" cy="354944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29381" y="476085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hlinkClick r:id="rId5"/>
              </a:rPr>
              <a:t>https://www.nice.org.uk/guidance/indevelopment/gid-ng10148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9101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72CDB-F452-4F89-BAD7-DDCC7F77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Centre for Mental Health and Safety 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0C9058B-CCEF-405E-8F5F-83946089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0360" y="5004059"/>
            <a:ext cx="2163020" cy="141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6AC77F1-2561-4728-A677-F690BC0F4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0" y="5304839"/>
            <a:ext cx="168254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National Institute for Health and Care Research logo | Homepage">
            <a:extLst>
              <a:ext uri="{FF2B5EF4-FFF2-40B4-BE49-F238E27FC236}">
                <a16:creationId xmlns:a16="http://schemas.microsoft.com/office/drawing/2014/main" id="{10F19F34-E6BD-4A38-A4FC-81DD2136F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31" y="5559916"/>
            <a:ext cx="309562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C:\Users\mdmnsplt\AppData\Local\Microsoft\Windows\Temporary Internet Files\Content.Outlook\30GVDCUS\Group Photo (Outside).JPG">
            <a:extLst>
              <a:ext uri="{FF2B5EF4-FFF2-40B4-BE49-F238E27FC236}">
                <a16:creationId xmlns:a16="http://schemas.microsoft.com/office/drawing/2014/main" id="{F09C8298-6AB8-4664-8BA7-D78D66A23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0" b="53464"/>
          <a:stretch/>
        </p:blipFill>
        <p:spPr bwMode="auto">
          <a:xfrm>
            <a:off x="10888" y="1080000"/>
            <a:ext cx="9123218" cy="21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AF5D2C-731C-4E6D-BE03-08B406BE1EB5}"/>
              </a:ext>
            </a:extLst>
          </p:cNvPr>
          <p:cNvSpPr txBox="1"/>
          <p:nvPr/>
        </p:nvSpPr>
        <p:spPr>
          <a:xfrm>
            <a:off x="1989329" y="6174498"/>
            <a:ext cx="1723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800" dirty="0">
                <a:solidFill>
                  <a:srgbClr val="002060"/>
                </a:solidFill>
                <a:latin typeface="TwitterChirp"/>
                <a:ea typeface="ＭＳ Ｐゴシック" panose="020B0600070205080204" pitchFamily="34" charset="-128"/>
                <a:cs typeface="Calibri" panose="020F0502020204030204" pitchFamily="34" charset="0"/>
              </a:rPr>
              <a:t>@NCISH_UK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E85E03-BF1F-4664-A481-B54550F9A821}"/>
              </a:ext>
            </a:extLst>
          </p:cNvPr>
          <p:cNvSpPr txBox="1"/>
          <p:nvPr/>
        </p:nvSpPr>
        <p:spPr>
          <a:xfrm>
            <a:off x="6523549" y="6236452"/>
            <a:ext cx="1686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536471"/>
                </a:solidFill>
                <a:effectLst/>
                <a:latin typeface="TwitterChirp"/>
              </a:rPr>
              <a:t>@mashproject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8F3E90-6D44-4F07-9A40-BB8AAD0B3489}"/>
              </a:ext>
            </a:extLst>
          </p:cNvPr>
          <p:cNvSpPr txBox="1"/>
          <p:nvPr/>
        </p:nvSpPr>
        <p:spPr>
          <a:xfrm>
            <a:off x="10679744" y="6236076"/>
            <a:ext cx="1772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536471"/>
                </a:solidFill>
                <a:effectLst/>
                <a:latin typeface="TwitterChirp"/>
              </a:rPr>
              <a:t>@PSTRC_GM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3220FC-591A-4D0A-A02E-963052E4E0D8}"/>
              </a:ext>
            </a:extLst>
          </p:cNvPr>
          <p:cNvGrpSpPr/>
          <p:nvPr/>
        </p:nvGrpSpPr>
        <p:grpSpPr>
          <a:xfrm>
            <a:off x="4502336" y="3981140"/>
            <a:ext cx="3596314" cy="2222135"/>
            <a:chOff x="5644034" y="3202339"/>
            <a:chExt cx="1180115" cy="786663"/>
          </a:xfrm>
        </p:grpSpPr>
        <p:sp>
          <p:nvSpPr>
            <p:cNvPr id="13" name="Rectangle 12" descr="A picture containing text, wall, person, indoor&#10;&#10;Description automatically generated">
              <a:extLst>
                <a:ext uri="{FF2B5EF4-FFF2-40B4-BE49-F238E27FC236}">
                  <a16:creationId xmlns:a16="http://schemas.microsoft.com/office/drawing/2014/main" id="{A8A57481-6A99-4DFB-9E3D-749892718232}"/>
                </a:ext>
              </a:extLst>
            </p:cNvPr>
            <p:cNvSpPr/>
            <p:nvPr/>
          </p:nvSpPr>
          <p:spPr>
            <a:xfrm>
              <a:off x="5644034" y="3202339"/>
              <a:ext cx="393331" cy="393331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7000" b="-17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FE5E2C2D-0E0E-4F9C-A674-29C2D03E307F}"/>
                </a:ext>
              </a:extLst>
            </p:cNvPr>
            <p:cNvSpPr/>
            <p:nvPr/>
          </p:nvSpPr>
          <p:spPr>
            <a:xfrm>
              <a:off x="5644034" y="3202339"/>
              <a:ext cx="39" cy="786663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C2C5D06-FE39-4BDF-A0F7-18881C3ED0AF}"/>
                </a:ext>
              </a:extLst>
            </p:cNvPr>
            <p:cNvSpPr/>
            <p:nvPr/>
          </p:nvSpPr>
          <p:spPr>
            <a:xfrm>
              <a:off x="5644034" y="3595670"/>
              <a:ext cx="393331" cy="393331"/>
            </a:xfrm>
            <a:custGeom>
              <a:avLst/>
              <a:gdLst>
                <a:gd name="connsiteX0" fmla="*/ 0 w 393331"/>
                <a:gd name="connsiteY0" fmla="*/ 0 h 393331"/>
                <a:gd name="connsiteX1" fmla="*/ 393331 w 393331"/>
                <a:gd name="connsiteY1" fmla="*/ 0 h 393331"/>
                <a:gd name="connsiteX2" fmla="*/ 393331 w 393331"/>
                <a:gd name="connsiteY2" fmla="*/ 393331 h 393331"/>
                <a:gd name="connsiteX3" fmla="*/ 0 w 393331"/>
                <a:gd name="connsiteY3" fmla="*/ 393331 h 393331"/>
                <a:gd name="connsiteX4" fmla="*/ 0 w 393331"/>
                <a:gd name="connsiteY4" fmla="*/ 0 h 39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331" h="393331">
                  <a:moveTo>
                    <a:pt x="0" y="0"/>
                  </a:moveTo>
                  <a:lnTo>
                    <a:pt x="393331" y="0"/>
                  </a:lnTo>
                  <a:lnTo>
                    <a:pt x="393331" y="393331"/>
                  </a:lnTo>
                  <a:lnTo>
                    <a:pt x="0" y="39333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000" kern="1200"/>
            </a:p>
          </p:txBody>
        </p:sp>
        <p:sp>
          <p:nvSpPr>
            <p:cNvPr id="18" name="Rectangle 17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979B8718-5FB9-4F92-B799-26B33E86CF9C}"/>
                </a:ext>
              </a:extLst>
            </p:cNvPr>
            <p:cNvSpPr/>
            <p:nvPr/>
          </p:nvSpPr>
          <p:spPr>
            <a:xfrm>
              <a:off x="6037426" y="3202339"/>
              <a:ext cx="393331" cy="393331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9000" b="-19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Straight Connector 18">
              <a:extLst>
                <a:ext uri="{FF2B5EF4-FFF2-40B4-BE49-F238E27FC236}">
                  <a16:creationId xmlns:a16="http://schemas.microsoft.com/office/drawing/2014/main" id="{E10CB7D5-0818-44D6-92FD-3A613D4FCB96}"/>
                </a:ext>
              </a:extLst>
            </p:cNvPr>
            <p:cNvSpPr/>
            <p:nvPr/>
          </p:nvSpPr>
          <p:spPr>
            <a:xfrm>
              <a:off x="6037426" y="3202339"/>
              <a:ext cx="39" cy="786663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7BA12F-6833-414E-98B3-5E85D40E1C2D}"/>
                </a:ext>
              </a:extLst>
            </p:cNvPr>
            <p:cNvSpPr/>
            <p:nvPr/>
          </p:nvSpPr>
          <p:spPr>
            <a:xfrm>
              <a:off x="6037426" y="3595670"/>
              <a:ext cx="393331" cy="393331"/>
            </a:xfrm>
            <a:custGeom>
              <a:avLst/>
              <a:gdLst>
                <a:gd name="connsiteX0" fmla="*/ 0 w 393331"/>
                <a:gd name="connsiteY0" fmla="*/ 0 h 393331"/>
                <a:gd name="connsiteX1" fmla="*/ 393331 w 393331"/>
                <a:gd name="connsiteY1" fmla="*/ 0 h 393331"/>
                <a:gd name="connsiteX2" fmla="*/ 393331 w 393331"/>
                <a:gd name="connsiteY2" fmla="*/ 393331 h 393331"/>
                <a:gd name="connsiteX3" fmla="*/ 0 w 393331"/>
                <a:gd name="connsiteY3" fmla="*/ 393331 h 393331"/>
                <a:gd name="connsiteX4" fmla="*/ 0 w 393331"/>
                <a:gd name="connsiteY4" fmla="*/ 0 h 39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331" h="393331">
                  <a:moveTo>
                    <a:pt x="0" y="0"/>
                  </a:moveTo>
                  <a:lnTo>
                    <a:pt x="393331" y="0"/>
                  </a:lnTo>
                  <a:lnTo>
                    <a:pt x="393331" y="393331"/>
                  </a:lnTo>
                  <a:lnTo>
                    <a:pt x="0" y="39333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000" kern="1200"/>
            </a:p>
          </p:txBody>
        </p:sp>
        <p:sp>
          <p:nvSpPr>
            <p:cNvPr id="21" name="Rectangle 20" descr="A person with a beard and glasses&#10;&#10;Description automatically generated with low confidence">
              <a:extLst>
                <a:ext uri="{FF2B5EF4-FFF2-40B4-BE49-F238E27FC236}">
                  <a16:creationId xmlns:a16="http://schemas.microsoft.com/office/drawing/2014/main" id="{BB67A565-F49D-4E3E-96EA-928AB8C993BA}"/>
                </a:ext>
              </a:extLst>
            </p:cNvPr>
            <p:cNvSpPr/>
            <p:nvPr/>
          </p:nvSpPr>
          <p:spPr>
            <a:xfrm>
              <a:off x="6430818" y="3202339"/>
              <a:ext cx="393331" cy="393331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4000" b="-24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Straight Connector 21">
              <a:extLst>
                <a:ext uri="{FF2B5EF4-FFF2-40B4-BE49-F238E27FC236}">
                  <a16:creationId xmlns:a16="http://schemas.microsoft.com/office/drawing/2014/main" id="{69FE88DB-7F10-4531-86F8-8E4BE86BB344}"/>
                </a:ext>
              </a:extLst>
            </p:cNvPr>
            <p:cNvSpPr/>
            <p:nvPr/>
          </p:nvSpPr>
          <p:spPr>
            <a:xfrm>
              <a:off x="6430818" y="3202339"/>
              <a:ext cx="39" cy="786663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69FC085-F2DB-47E6-BC15-F331655937F4}"/>
                </a:ext>
              </a:extLst>
            </p:cNvPr>
            <p:cNvSpPr/>
            <p:nvPr/>
          </p:nvSpPr>
          <p:spPr>
            <a:xfrm>
              <a:off x="6430818" y="3595670"/>
              <a:ext cx="393331" cy="393331"/>
            </a:xfrm>
            <a:custGeom>
              <a:avLst/>
              <a:gdLst>
                <a:gd name="connsiteX0" fmla="*/ 0 w 393331"/>
                <a:gd name="connsiteY0" fmla="*/ 0 h 393331"/>
                <a:gd name="connsiteX1" fmla="*/ 393331 w 393331"/>
                <a:gd name="connsiteY1" fmla="*/ 0 h 393331"/>
                <a:gd name="connsiteX2" fmla="*/ 393331 w 393331"/>
                <a:gd name="connsiteY2" fmla="*/ 393331 h 393331"/>
                <a:gd name="connsiteX3" fmla="*/ 0 w 393331"/>
                <a:gd name="connsiteY3" fmla="*/ 393331 h 393331"/>
                <a:gd name="connsiteX4" fmla="*/ 0 w 393331"/>
                <a:gd name="connsiteY4" fmla="*/ 0 h 39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331" h="393331">
                  <a:moveTo>
                    <a:pt x="0" y="0"/>
                  </a:moveTo>
                  <a:lnTo>
                    <a:pt x="393331" y="0"/>
                  </a:lnTo>
                  <a:lnTo>
                    <a:pt x="393331" y="393331"/>
                  </a:lnTo>
                  <a:lnTo>
                    <a:pt x="0" y="39333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000" kern="1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DB5FB6-ED6C-4B5C-BD42-D1EFA529C5E9}"/>
              </a:ext>
            </a:extLst>
          </p:cNvPr>
          <p:cNvGrpSpPr/>
          <p:nvPr/>
        </p:nvGrpSpPr>
        <p:grpSpPr>
          <a:xfrm>
            <a:off x="8621507" y="4012807"/>
            <a:ext cx="3319004" cy="2531025"/>
            <a:chOff x="5339094" y="2898043"/>
            <a:chExt cx="1810884" cy="1207149"/>
          </a:xfrm>
        </p:grpSpPr>
        <p:sp>
          <p:nvSpPr>
            <p:cNvPr id="25" name="Rectangle 24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E5DE5544-72D2-453E-A8CA-E8F8B9E30D7A}"/>
                </a:ext>
              </a:extLst>
            </p:cNvPr>
            <p:cNvSpPr/>
            <p:nvPr/>
          </p:nvSpPr>
          <p:spPr>
            <a:xfrm>
              <a:off x="5339094" y="2898043"/>
              <a:ext cx="603574" cy="603574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5000" b="-35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Straight Connector 25">
              <a:extLst>
                <a:ext uri="{FF2B5EF4-FFF2-40B4-BE49-F238E27FC236}">
                  <a16:creationId xmlns:a16="http://schemas.microsoft.com/office/drawing/2014/main" id="{CF9E1204-5ABA-4A52-8B4C-324BA8033E35}"/>
                </a:ext>
              </a:extLst>
            </p:cNvPr>
            <p:cNvSpPr/>
            <p:nvPr/>
          </p:nvSpPr>
          <p:spPr>
            <a:xfrm>
              <a:off x="5339094" y="2898043"/>
              <a:ext cx="60" cy="1207148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2BF1D9B-81A9-409C-A079-A388E1357F12}"/>
                </a:ext>
              </a:extLst>
            </p:cNvPr>
            <p:cNvSpPr/>
            <p:nvPr/>
          </p:nvSpPr>
          <p:spPr>
            <a:xfrm>
              <a:off x="5339094" y="3501618"/>
              <a:ext cx="603574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600" kern="1200"/>
            </a:p>
          </p:txBody>
        </p:sp>
        <p:sp>
          <p:nvSpPr>
            <p:cNvPr id="28" name="Rectangle 27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82CACA83-03FD-485A-8296-4961FBA82705}"/>
                </a:ext>
              </a:extLst>
            </p:cNvPr>
            <p:cNvSpPr/>
            <p:nvPr/>
          </p:nvSpPr>
          <p:spPr>
            <a:xfrm>
              <a:off x="5942749" y="2898043"/>
              <a:ext cx="603574" cy="603574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0000" b="-30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Straight Connector 28">
              <a:extLst>
                <a:ext uri="{FF2B5EF4-FFF2-40B4-BE49-F238E27FC236}">
                  <a16:creationId xmlns:a16="http://schemas.microsoft.com/office/drawing/2014/main" id="{AA711A5A-A94F-4F59-A73D-1B7890845FF0}"/>
                </a:ext>
              </a:extLst>
            </p:cNvPr>
            <p:cNvSpPr/>
            <p:nvPr/>
          </p:nvSpPr>
          <p:spPr>
            <a:xfrm>
              <a:off x="5942749" y="2898043"/>
              <a:ext cx="60" cy="1207148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CB26C9D-278F-4508-8F33-7C2BAE034497}"/>
                </a:ext>
              </a:extLst>
            </p:cNvPr>
            <p:cNvSpPr/>
            <p:nvPr/>
          </p:nvSpPr>
          <p:spPr>
            <a:xfrm>
              <a:off x="5942749" y="3501618"/>
              <a:ext cx="603574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600" kern="1200"/>
            </a:p>
          </p:txBody>
        </p:sp>
        <p:sp>
          <p:nvSpPr>
            <p:cNvPr id="31" name="Rectangle 30" descr="A person in a blue shirt&#10;&#10;Description automatically generated with low confidence">
              <a:extLst>
                <a:ext uri="{FF2B5EF4-FFF2-40B4-BE49-F238E27FC236}">
                  <a16:creationId xmlns:a16="http://schemas.microsoft.com/office/drawing/2014/main" id="{2361DB68-90B3-4C01-A9AC-ECBFEEA551EE}"/>
                </a:ext>
              </a:extLst>
            </p:cNvPr>
            <p:cNvSpPr/>
            <p:nvPr/>
          </p:nvSpPr>
          <p:spPr>
            <a:xfrm>
              <a:off x="6546404" y="2898043"/>
              <a:ext cx="603574" cy="603574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2000" b="-22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Straight Connector 31">
              <a:extLst>
                <a:ext uri="{FF2B5EF4-FFF2-40B4-BE49-F238E27FC236}">
                  <a16:creationId xmlns:a16="http://schemas.microsoft.com/office/drawing/2014/main" id="{2A093E55-9DFF-4B27-9C61-B1B6F74E314E}"/>
                </a:ext>
              </a:extLst>
            </p:cNvPr>
            <p:cNvSpPr/>
            <p:nvPr/>
          </p:nvSpPr>
          <p:spPr>
            <a:xfrm>
              <a:off x="6546404" y="2898043"/>
              <a:ext cx="60" cy="1207148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5D05C9F-951E-49FA-B43D-9693134C45EC}"/>
                </a:ext>
              </a:extLst>
            </p:cNvPr>
            <p:cNvSpPr/>
            <p:nvPr/>
          </p:nvSpPr>
          <p:spPr>
            <a:xfrm>
              <a:off x="6546404" y="3501618"/>
              <a:ext cx="603574" cy="603574"/>
            </a:xfrm>
            <a:custGeom>
              <a:avLst/>
              <a:gdLst>
                <a:gd name="connsiteX0" fmla="*/ 0 w 603574"/>
                <a:gd name="connsiteY0" fmla="*/ 0 h 603574"/>
                <a:gd name="connsiteX1" fmla="*/ 603574 w 603574"/>
                <a:gd name="connsiteY1" fmla="*/ 0 h 603574"/>
                <a:gd name="connsiteX2" fmla="*/ 603574 w 603574"/>
                <a:gd name="connsiteY2" fmla="*/ 603574 h 603574"/>
                <a:gd name="connsiteX3" fmla="*/ 0 w 603574"/>
                <a:gd name="connsiteY3" fmla="*/ 603574 h 603574"/>
                <a:gd name="connsiteX4" fmla="*/ 0 w 603574"/>
                <a:gd name="connsiteY4" fmla="*/ 0 h 6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74" h="603574">
                  <a:moveTo>
                    <a:pt x="0" y="0"/>
                  </a:moveTo>
                  <a:lnTo>
                    <a:pt x="603574" y="0"/>
                  </a:lnTo>
                  <a:lnTo>
                    <a:pt x="603574" y="603574"/>
                  </a:lnTo>
                  <a:lnTo>
                    <a:pt x="0" y="6035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600" kern="12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2015C18-5128-4C66-992D-9419F70CDA63}"/>
              </a:ext>
            </a:extLst>
          </p:cNvPr>
          <p:cNvGrpSpPr/>
          <p:nvPr/>
        </p:nvGrpSpPr>
        <p:grpSpPr>
          <a:xfrm>
            <a:off x="235229" y="3963864"/>
            <a:ext cx="4098796" cy="2080389"/>
            <a:chOff x="5468055" y="3227591"/>
            <a:chExt cx="1705889" cy="852817"/>
          </a:xfrm>
        </p:grpSpPr>
        <p:sp>
          <p:nvSpPr>
            <p:cNvPr id="35" name="Rectangle 34" descr="A person with blonde hair&#10;&#10;Description automatically generated with low confidence">
              <a:extLst>
                <a:ext uri="{FF2B5EF4-FFF2-40B4-BE49-F238E27FC236}">
                  <a16:creationId xmlns:a16="http://schemas.microsoft.com/office/drawing/2014/main" id="{BCD0449F-06C4-44F9-9C01-4EB417510BAE}"/>
                </a:ext>
              </a:extLst>
            </p:cNvPr>
            <p:cNvSpPr/>
            <p:nvPr/>
          </p:nvSpPr>
          <p:spPr>
            <a:xfrm>
              <a:off x="5468055" y="3227591"/>
              <a:ext cx="426408" cy="426408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F116C422-4B34-4606-B60D-AE70C30E2BCD}"/>
                </a:ext>
              </a:extLst>
            </p:cNvPr>
            <p:cNvSpPr/>
            <p:nvPr/>
          </p:nvSpPr>
          <p:spPr>
            <a:xfrm>
              <a:off x="5468055" y="3227591"/>
              <a:ext cx="42" cy="852816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BFB0D1E-CF56-4CB7-9625-AAFA438F53F5}"/>
                </a:ext>
              </a:extLst>
            </p:cNvPr>
            <p:cNvSpPr/>
            <p:nvPr/>
          </p:nvSpPr>
          <p:spPr>
            <a:xfrm>
              <a:off x="5468055" y="3654000"/>
              <a:ext cx="426408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100" kern="1200"/>
            </a:p>
          </p:txBody>
        </p:sp>
        <p:sp>
          <p:nvSpPr>
            <p:cNvPr id="38" name="Rectangle 3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352E183-02CF-483C-8A9B-216C44D9037D}"/>
                </a:ext>
              </a:extLst>
            </p:cNvPr>
            <p:cNvSpPr/>
            <p:nvPr/>
          </p:nvSpPr>
          <p:spPr>
            <a:xfrm>
              <a:off x="5894549" y="3227591"/>
              <a:ext cx="426408" cy="426408"/>
            </a:xfrm>
            <a:prstGeom prst="rect">
              <a:avLst/>
            </a:prstGeom>
            <a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Straight Connector 38">
              <a:extLst>
                <a:ext uri="{FF2B5EF4-FFF2-40B4-BE49-F238E27FC236}">
                  <a16:creationId xmlns:a16="http://schemas.microsoft.com/office/drawing/2014/main" id="{87585202-1D98-4569-A7DC-059134589305}"/>
                </a:ext>
              </a:extLst>
            </p:cNvPr>
            <p:cNvSpPr/>
            <p:nvPr/>
          </p:nvSpPr>
          <p:spPr>
            <a:xfrm>
              <a:off x="5894549" y="3227591"/>
              <a:ext cx="42" cy="852816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D8B776F-9B2A-4013-BAF6-5F0B42496A99}"/>
                </a:ext>
              </a:extLst>
            </p:cNvPr>
            <p:cNvSpPr/>
            <p:nvPr/>
          </p:nvSpPr>
          <p:spPr>
            <a:xfrm>
              <a:off x="5894549" y="3654000"/>
              <a:ext cx="426408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100" kern="1200"/>
            </a:p>
          </p:txBody>
        </p:sp>
        <p:sp>
          <p:nvSpPr>
            <p:cNvPr id="41" name="Rectangle 40" descr="A picture containing person, person, suit&#10;&#10;Description automatically generated">
              <a:extLst>
                <a:ext uri="{FF2B5EF4-FFF2-40B4-BE49-F238E27FC236}">
                  <a16:creationId xmlns:a16="http://schemas.microsoft.com/office/drawing/2014/main" id="{80DB1503-3135-46A4-8E75-3C0AF2EDD4D7}"/>
                </a:ext>
              </a:extLst>
            </p:cNvPr>
            <p:cNvSpPr/>
            <p:nvPr/>
          </p:nvSpPr>
          <p:spPr>
            <a:xfrm>
              <a:off x="6321042" y="3227591"/>
              <a:ext cx="426408" cy="426408"/>
            </a:xfrm>
            <a:prstGeom prst="rect">
              <a:avLst/>
            </a:prstGeom>
            <a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Straight Connector 41">
              <a:extLst>
                <a:ext uri="{FF2B5EF4-FFF2-40B4-BE49-F238E27FC236}">
                  <a16:creationId xmlns:a16="http://schemas.microsoft.com/office/drawing/2014/main" id="{64F80E48-3484-4C4F-9ACD-37A6A8265985}"/>
                </a:ext>
              </a:extLst>
            </p:cNvPr>
            <p:cNvSpPr/>
            <p:nvPr/>
          </p:nvSpPr>
          <p:spPr>
            <a:xfrm>
              <a:off x="6321042" y="3227591"/>
              <a:ext cx="42" cy="852816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1DF7073-5394-44BC-A9FA-3D394520329E}"/>
                </a:ext>
              </a:extLst>
            </p:cNvPr>
            <p:cNvSpPr/>
            <p:nvPr/>
          </p:nvSpPr>
          <p:spPr>
            <a:xfrm>
              <a:off x="6321042" y="3654000"/>
              <a:ext cx="426408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100" kern="12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A68AE6E-6855-4A67-8531-0AF399A4C6E1}"/>
                </a:ext>
              </a:extLst>
            </p:cNvPr>
            <p:cNvSpPr/>
            <p:nvPr/>
          </p:nvSpPr>
          <p:spPr>
            <a:xfrm>
              <a:off x="6747536" y="3227591"/>
              <a:ext cx="426408" cy="426408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Straight Connector 44">
              <a:extLst>
                <a:ext uri="{FF2B5EF4-FFF2-40B4-BE49-F238E27FC236}">
                  <a16:creationId xmlns:a16="http://schemas.microsoft.com/office/drawing/2014/main" id="{4F831131-BDFE-46F0-9917-E5D427AC4C56}"/>
                </a:ext>
              </a:extLst>
            </p:cNvPr>
            <p:cNvSpPr/>
            <p:nvPr/>
          </p:nvSpPr>
          <p:spPr>
            <a:xfrm>
              <a:off x="6747536" y="3227591"/>
              <a:ext cx="42" cy="852816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E5C0A69-8100-4B17-B1B3-31FA18F29E8C}"/>
                </a:ext>
              </a:extLst>
            </p:cNvPr>
            <p:cNvSpPr/>
            <p:nvPr/>
          </p:nvSpPr>
          <p:spPr>
            <a:xfrm>
              <a:off x="6747536" y="3654000"/>
              <a:ext cx="426408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100" kern="1200"/>
            </a:p>
          </p:txBody>
        </p:sp>
      </p:grpSp>
      <p:pic>
        <p:nvPicPr>
          <p:cNvPr id="47" name="Picture 6" descr="Image">
            <a:extLst>
              <a:ext uri="{FF2B5EF4-FFF2-40B4-BE49-F238E27FC236}">
                <a16:creationId xmlns:a16="http://schemas.microsoft.com/office/drawing/2014/main" id="{3837434F-E9B2-475E-B71E-EB7A8C133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 bwMode="auto">
          <a:xfrm>
            <a:off x="8887058" y="1079998"/>
            <a:ext cx="3294054" cy="21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98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2496000" y="2130445"/>
            <a:ext cx="720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1" dirty="0"/>
              <a:t>Data </a:t>
            </a:r>
            <a:br>
              <a:rPr lang="en-GB" sz="3000" b="1" dirty="0"/>
            </a:br>
            <a:endParaRPr lang="en-GB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Young People</a:t>
            </a:r>
            <a:br>
              <a:rPr lang="en-GB" sz="3000" dirty="0">
                <a:solidFill>
                  <a:schemeClr val="bg2">
                    <a:lumMod val="75000"/>
                  </a:schemeClr>
                </a:solidFill>
              </a:rPr>
            </a:br>
            <a:endParaRPr lang="en-GB" sz="3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Ethnicity</a:t>
            </a:r>
            <a:br>
              <a:rPr lang="en-GB" sz="3000" dirty="0">
                <a:solidFill>
                  <a:schemeClr val="bg2">
                    <a:lumMod val="75000"/>
                  </a:schemeClr>
                </a:solidFill>
              </a:rPr>
            </a:br>
            <a:endParaRPr lang="en-GB" sz="3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Our annual report</a:t>
            </a:r>
          </a:p>
        </p:txBody>
      </p:sp>
    </p:spTree>
    <p:extLst>
      <p:ext uri="{BB962C8B-B14F-4D97-AF65-F5344CB8AC3E}">
        <p14:creationId xmlns:p14="http://schemas.microsoft.com/office/powerpoint/2010/main" val="260693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04DAD-A81D-4FF1-9A19-698A6FC57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334" y="-19121"/>
            <a:ext cx="5715823" cy="1080000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+mn-lt"/>
              </a:rPr>
              <a:t>Real-time suicide surveillance in the general population</a:t>
            </a:r>
            <a:endParaRPr lang="en-GB" sz="28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29C26D-A97D-43F1-8FC5-C50C0FBC9E5F}"/>
              </a:ext>
            </a:extLst>
          </p:cNvPr>
          <p:cNvGrpSpPr/>
          <p:nvPr/>
        </p:nvGrpSpPr>
        <p:grpSpPr>
          <a:xfrm>
            <a:off x="188435" y="1537894"/>
            <a:ext cx="9207357" cy="4584125"/>
            <a:chOff x="678094" y="1397000"/>
            <a:chExt cx="7927719" cy="4424473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9E9E9895-5AEF-4571-87EA-3BA9C0A22547}"/>
                </a:ext>
              </a:extLst>
            </p:cNvPr>
            <p:cNvGraphicFramePr/>
            <p:nvPr/>
          </p:nvGraphicFramePr>
          <p:xfrm>
            <a:off x="678094" y="1397000"/>
            <a:ext cx="7927719" cy="44244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FE45D1-B269-4D8B-87B8-C9ABD948A654}"/>
                </a:ext>
              </a:extLst>
            </p:cNvPr>
            <p:cNvCxnSpPr>
              <a:cxnSpLocks/>
            </p:cNvCxnSpPr>
            <p:nvPr/>
          </p:nvCxnSpPr>
          <p:spPr>
            <a:xfrm>
              <a:off x="2052452" y="1913807"/>
              <a:ext cx="0" cy="325741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38BCB5B-3413-4627-B96E-4B8E8F301CD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156" y="1913807"/>
              <a:ext cx="0" cy="325741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8A4874C-1B0E-4221-B80D-C3A36316E4C9}"/>
                </a:ext>
              </a:extLst>
            </p:cNvPr>
            <p:cNvCxnSpPr>
              <a:cxnSpLocks/>
            </p:cNvCxnSpPr>
            <p:nvPr/>
          </p:nvCxnSpPr>
          <p:spPr>
            <a:xfrm>
              <a:off x="6087650" y="1913807"/>
              <a:ext cx="0" cy="325741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A6744CE-DE4B-46E9-9A59-FB1A968DFFD3}"/>
                </a:ext>
              </a:extLst>
            </p:cNvPr>
            <p:cNvCxnSpPr>
              <a:cxnSpLocks/>
            </p:cNvCxnSpPr>
            <p:nvPr/>
          </p:nvCxnSpPr>
          <p:spPr>
            <a:xfrm>
              <a:off x="4698067" y="1913807"/>
              <a:ext cx="0" cy="325741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0DDFBE6-A8F8-4C2A-91F9-7FF9AF6CD1A4}"/>
                </a:ext>
              </a:extLst>
            </p:cNvPr>
            <p:cNvCxnSpPr/>
            <p:nvPr/>
          </p:nvCxnSpPr>
          <p:spPr>
            <a:xfrm>
              <a:off x="2052452" y="3609236"/>
              <a:ext cx="98070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2B3B104-D8BE-4883-8CD3-D2CE72639395}"/>
                </a:ext>
              </a:extLst>
            </p:cNvPr>
            <p:cNvCxnSpPr>
              <a:cxnSpLocks/>
            </p:cNvCxnSpPr>
            <p:nvPr/>
          </p:nvCxnSpPr>
          <p:spPr>
            <a:xfrm>
              <a:off x="4659170" y="3609236"/>
              <a:ext cx="142848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3626BB-6B8C-4648-99BF-F75639A2E7E5}"/>
                </a:ext>
              </a:extLst>
            </p:cNvPr>
            <p:cNvSpPr txBox="1"/>
            <p:nvPr/>
          </p:nvSpPr>
          <p:spPr>
            <a:xfrm>
              <a:off x="2052451" y="4264154"/>
              <a:ext cx="980704" cy="26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Lockdown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0602F2-79A3-4A57-ABF7-CE463E86ECC2}"/>
                </a:ext>
              </a:extLst>
            </p:cNvPr>
            <p:cNvSpPr txBox="1"/>
            <p:nvPr/>
          </p:nvSpPr>
          <p:spPr>
            <a:xfrm>
              <a:off x="4698067" y="4259206"/>
              <a:ext cx="1389582" cy="272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Lockdown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1098B28-95CB-4AC6-9DF6-9A1D613492E9}"/>
              </a:ext>
            </a:extLst>
          </p:cNvPr>
          <p:cNvSpPr txBox="1"/>
          <p:nvPr/>
        </p:nvSpPr>
        <p:spPr>
          <a:xfrm>
            <a:off x="9170147" y="2073349"/>
            <a:ext cx="27292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rise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the number of suspected suicides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finding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reflected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ONS findings 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0D232688-A302-4A82-8AC8-8D1A42F99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6113"/>
            <a:ext cx="720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UK_SUICIDE (2009-201)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290754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O</a:t>
            </a:r>
            <a:r>
              <a:rPr lang="fr-FR" sz="2800" dirty="0"/>
              <a:t>NS data on suicide (registrations)</a:t>
            </a:r>
            <a:endParaRPr lang="en-GB" sz="2800" dirty="0"/>
          </a:p>
        </p:txBody>
      </p:sp>
      <p:graphicFrame>
        <p:nvGraphicFramePr>
          <p:cNvPr id="5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25853"/>
              </p:ext>
            </p:extLst>
          </p:nvPr>
        </p:nvGraphicFramePr>
        <p:xfrm>
          <a:off x="390525" y="1165301"/>
          <a:ext cx="11274425" cy="5411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11278577" imgH="5773412" progId="Excel.Chart.8">
                  <p:embed/>
                </p:oleObj>
              </mc:Choice>
              <mc:Fallback>
                <p:oleObj name="Chart" r:id="rId2" imgW="11278577" imgH="5773412" progId="Excel.Chart.8">
                  <p:embed/>
                  <p:pic>
                    <p:nvPicPr>
                      <p:cNvPr id="49157" name="Chart 5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" y="1165301"/>
                        <a:ext cx="11274425" cy="5411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9390" y="6488113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900" b="0" dirty="0">
                <a:hlinkClick r:id="rId4"/>
              </a:rPr>
              <a:t>https://www.ons.gov.uk/peoplepopulationandcommunity/birthsdeathsandmarriages/deaths/bulletins/quarterlysuicidedeathregistrationsinengland/2001to2020registrationsandquarter1jantomartoquarter4octtodec2021provisionaldata</a:t>
            </a:r>
            <a:r>
              <a:rPr lang="en-GB" altLang="en-US" sz="9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238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Suicide in children (ONS)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6446838"/>
            <a:ext cx="6621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7F7F7F"/>
                </a:solidFill>
                <a:latin typeface="Calibri" panose="020F0502020204030204" pitchFamily="34" charset="0"/>
                <a:hlinkClick r:id="rId2"/>
              </a:rPr>
              <a:t>https://www.ons.gov.uk/peoplepopulationandcommunity/birthsdeathsandmarriages/deaths/adhocs/14550numberofsuicidesinchildrenagedunder18yearsinenglandoccurringbetween2015and2020</a:t>
            </a:r>
            <a:r>
              <a:rPr lang="en-GB" altLang="en-US" sz="1200">
                <a:solidFill>
                  <a:srgbClr val="7F7F7F"/>
                </a:solidFill>
                <a:latin typeface="Calibri" panose="020F0502020204030204" pitchFamily="34" charset="0"/>
              </a:rPr>
              <a:t>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75098" y="1498059"/>
          <a:ext cx="11245174" cy="4826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2919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Self-harm </a:t>
            </a:r>
            <a:r>
              <a:rPr lang="fr-FR" sz="2800" dirty="0"/>
              <a:t>(</a:t>
            </a:r>
            <a:r>
              <a:rPr lang="fr-FR" sz="2800" dirty="0" err="1"/>
              <a:t>hospital</a:t>
            </a:r>
            <a:r>
              <a:rPr lang="fr-FR" sz="2800" dirty="0"/>
              <a:t> </a:t>
            </a:r>
            <a:r>
              <a:rPr lang="fr-FR" sz="2800" dirty="0" err="1"/>
              <a:t>presentations</a:t>
            </a:r>
            <a:r>
              <a:rPr lang="fr-FR" sz="2800" dirty="0"/>
              <a:t>)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14" y="1232535"/>
            <a:ext cx="11625771" cy="540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08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2496000" y="2130445"/>
            <a:ext cx="720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Data </a:t>
            </a:r>
            <a:br>
              <a:rPr lang="en-GB" sz="3000" b="1" dirty="0"/>
            </a:br>
            <a:endParaRPr lang="en-GB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1" dirty="0"/>
              <a:t>Young People</a:t>
            </a:r>
            <a:br>
              <a:rPr lang="en-GB" sz="3000" b="1" dirty="0"/>
            </a:br>
            <a:endParaRPr lang="en-GB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Ethnicity</a:t>
            </a:r>
            <a:br>
              <a:rPr lang="en-GB" sz="3000" dirty="0">
                <a:solidFill>
                  <a:schemeClr val="bg2">
                    <a:lumMod val="75000"/>
                  </a:schemeClr>
                </a:solidFill>
              </a:rPr>
            </a:br>
            <a:endParaRPr lang="en-GB" sz="3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Our annual report</a:t>
            </a:r>
          </a:p>
        </p:txBody>
      </p:sp>
    </p:spTree>
    <p:extLst>
      <p:ext uri="{BB962C8B-B14F-4D97-AF65-F5344CB8AC3E}">
        <p14:creationId xmlns:p14="http://schemas.microsoft.com/office/powerpoint/2010/main" val="148077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Young 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0" y="6551439"/>
            <a:ext cx="7609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solidFill>
                  <a:srgbClr val="222222"/>
                </a:solidFill>
                <a:effectLst/>
              </a:rPr>
              <a:t>Cybulski L, Ashcroft DM, </a:t>
            </a:r>
            <a:r>
              <a:rPr lang="en-GB" sz="800" b="0" i="0" dirty="0" err="1">
                <a:solidFill>
                  <a:srgbClr val="222222"/>
                </a:solidFill>
                <a:effectLst/>
              </a:rPr>
              <a:t>Carr</a:t>
            </a:r>
            <a:r>
              <a:rPr lang="en-GB" sz="800" b="0" i="0" dirty="0">
                <a:solidFill>
                  <a:srgbClr val="222222"/>
                </a:solidFill>
                <a:effectLst/>
              </a:rPr>
              <a:t> MJ, Garg S, Chew‐Graham CA, Kapur N, Webb RT. Risk factors for nonfatal self‐harm and suicide among adolescents: two nested case–control studies conducted in the UK Clinical Practice Research Datalink. Journal of child psychology and psychiatry. 2021 Dec 4.</a:t>
            </a:r>
            <a:endParaRPr lang="en-GB" sz="800" dirty="0">
              <a:cs typeface="Arial" panose="020B060402020202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471817C-B9AD-4F97-B592-FEEBA523F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4" y="1295037"/>
            <a:ext cx="3758548" cy="441174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4642E1-B1B6-476E-8B2A-E219A1A46320}"/>
              </a:ext>
            </a:extLst>
          </p:cNvPr>
          <p:cNvSpPr txBox="1"/>
          <p:nvPr/>
        </p:nvSpPr>
        <p:spPr>
          <a:xfrm>
            <a:off x="5051345" y="1711434"/>
            <a:ext cx="6419407" cy="39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Most young people who had self-harmed (75%) or died from suicide (85%) had seen their GP in the previous year.</a:t>
            </a:r>
            <a:br>
              <a:rPr lang="en-GB" sz="2400" b="0" i="0" dirty="0">
                <a:effectLst/>
              </a:rPr>
            </a:br>
            <a:endParaRPr lang="en-GB" sz="2400" b="0" i="0" dirty="0"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Around 2/3 of young people who had died from suicide had a history of previous self-harm. </a:t>
            </a:r>
            <a:br>
              <a:rPr lang="en-GB" sz="2400" b="0" i="0" dirty="0">
                <a:effectLst/>
              </a:rPr>
            </a:br>
            <a:endParaRPr lang="en-GB" sz="2400" b="0" i="0" dirty="0"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Only one third of people had a recorded psychiatric diagnosis before their death or first self-harm event.</a:t>
            </a:r>
          </a:p>
        </p:txBody>
      </p:sp>
    </p:spTree>
    <p:extLst>
      <p:ext uri="{BB962C8B-B14F-4D97-AF65-F5344CB8AC3E}">
        <p14:creationId xmlns:p14="http://schemas.microsoft.com/office/powerpoint/2010/main" val="322557086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5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204c0b9e-ecb8-4366-9dc4-f3fd4f78f1c6">
      <Terms xmlns="http://schemas.microsoft.com/office/infopath/2007/PartnerControls"/>
    </lcf76f155ced4ddcb4097134ff3c332f>
    <_ip_UnifiedCompliancePolicyProperties xmlns="http://schemas.microsoft.com/sharepoint/v3" xsi:nil="true"/>
    <TaxCatchAll xmlns="58f7623f-e1ca-4e16-a2a3-0d629b2631e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015D1F8647004A92DA652970A6AB7E" ma:contentTypeVersion="18" ma:contentTypeDescription="Create a new document." ma:contentTypeScope="" ma:versionID="18ffb276b2ea475dbd54fdae913d43d0">
  <xsd:schema xmlns:xsd="http://www.w3.org/2001/XMLSchema" xmlns:xs="http://www.w3.org/2001/XMLSchema" xmlns:p="http://schemas.microsoft.com/office/2006/metadata/properties" xmlns:ns1="http://schemas.microsoft.com/sharepoint/v3" xmlns:ns2="204c0b9e-ecb8-4366-9dc4-f3fd4f78f1c6" xmlns:ns3="58f7623f-e1ca-4e16-a2a3-0d629b2631e8" targetNamespace="http://schemas.microsoft.com/office/2006/metadata/properties" ma:root="true" ma:fieldsID="61e5a7840b370d2bd5c1b99f851f624d" ns1:_="" ns2:_="" ns3:_="">
    <xsd:import namespace="http://schemas.microsoft.com/sharepoint/v3"/>
    <xsd:import namespace="204c0b9e-ecb8-4366-9dc4-f3fd4f78f1c6"/>
    <xsd:import namespace="58f7623f-e1ca-4e16-a2a3-0d629b263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c0b9e-ecb8-4366-9dc4-f3fd4f78f1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12f0454-6082-49d7-b32e-35d6b85bba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7623f-e1ca-4e16-a2a3-0d629b263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cebf0ea-aa19-4a2c-bbd6-a6685e7a8bef}" ma:internalName="TaxCatchAll" ma:showField="CatchAllData" ma:web="58f7623f-e1ca-4e16-a2a3-0d629b263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495275-2A37-4AC2-9E16-FAB5444B16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87777D-4C29-4BBA-8296-1CADB80FBE2D}">
  <ds:schemaRefs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58f7623f-e1ca-4e16-a2a3-0d629b2631e8"/>
    <ds:schemaRef ds:uri="http://schemas.openxmlformats.org/package/2006/metadata/core-properties"/>
    <ds:schemaRef ds:uri="204c0b9e-ecb8-4366-9dc4-f3fd4f78f1c6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B9E3D9B-C324-44F5-9630-1ACB1922AE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04c0b9e-ecb8-4366-9dc4-f3fd4f78f1c6"/>
    <ds:schemaRef ds:uri="58f7623f-e1ca-4e16-a2a3-0d629b263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933</Words>
  <Application>Microsoft Office PowerPoint</Application>
  <PresentationFormat>Widescreen</PresentationFormat>
  <Paragraphs>137</Paragraphs>
  <Slides>23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</vt:lpstr>
      <vt:lpstr>Calibri Light</vt:lpstr>
      <vt:lpstr>Times New Roman</vt:lpstr>
      <vt:lpstr>TwitterChirp</vt:lpstr>
      <vt:lpstr>Theme2</vt:lpstr>
      <vt:lpstr>Office Theme</vt:lpstr>
      <vt:lpstr>Custom Design</vt:lpstr>
      <vt:lpstr>Theme2</vt:lpstr>
      <vt:lpstr>1_Theme2</vt:lpstr>
      <vt:lpstr>Chart</vt:lpstr>
      <vt:lpstr>PowerPoint Presentation</vt:lpstr>
      <vt:lpstr>Outline </vt:lpstr>
      <vt:lpstr>Outline </vt:lpstr>
      <vt:lpstr>Real-time suicide surveillance in the general population</vt:lpstr>
      <vt:lpstr>ONS data on suicide (registrations)</vt:lpstr>
      <vt:lpstr>Suicide in children (ONS)</vt:lpstr>
      <vt:lpstr>Self-harm (hospital presentations)</vt:lpstr>
      <vt:lpstr>Outline </vt:lpstr>
      <vt:lpstr>Young people</vt:lpstr>
      <vt:lpstr>Young people</vt:lpstr>
      <vt:lpstr> Online harms?</vt:lpstr>
      <vt:lpstr>Outline </vt:lpstr>
      <vt:lpstr>Ethnicity</vt:lpstr>
      <vt:lpstr>Ethnicity</vt:lpstr>
      <vt:lpstr>Suicide as a global issue</vt:lpstr>
      <vt:lpstr>Outline </vt:lpstr>
      <vt:lpstr>Annual report 2022</vt:lpstr>
      <vt:lpstr>3,345 (18%) patients with recent economic adversity</vt:lpstr>
      <vt:lpstr>Patients with a history of domestic violence (2015-2019)</vt:lpstr>
      <vt:lpstr>Annual report 2022</vt:lpstr>
      <vt:lpstr>Outline </vt:lpstr>
      <vt:lpstr>Upcoming….</vt:lpstr>
      <vt:lpstr>Centre for Mental Health and Safety 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Graney</dc:creator>
  <cp:lastModifiedBy>Edward Barrett</cp:lastModifiedBy>
  <cp:revision>34</cp:revision>
  <dcterms:created xsi:type="dcterms:W3CDTF">2022-05-09T09:46:04Z</dcterms:created>
  <dcterms:modified xsi:type="dcterms:W3CDTF">2022-06-09T09:39:00Z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0x010100D6015D1F8647004A92DA652970A6AB7E</vt:lpwstr>
  </property>
  <property fmtid="{D5CDD505-2E9C-101B-9397-08002B2CF9AE}" pid="3" name="MediaServiceImageTags">
    <vt:lpwstr/>
  </property>
</Properties>
</file>