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0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B283AB-8F20-4362-A8B5-ED59145FF2A3}" type="datetimeFigureOut">
              <a:rPr lang="en-GB" smtClean="0"/>
              <a:t>09/06/2022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C35027-DD62-477E-8097-0D49F6A75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89621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F5CA75-5C0C-4184-A226-BD56A5FDDE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2ABD2F-CC22-4537-8356-A976C7B77D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C0B8A9-957F-4335-84A5-C4B80A0F0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79F128F-A268-4394-B121-16B06B629BC0}" type="datetimeFigureOut">
              <a:rPr lang="en-GB" smtClean="0"/>
              <a:pPr/>
              <a:t>09/06/2022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2D2E72-0FA6-4B33-83E3-8CEFDEE84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3FFD68-7007-4B26-A659-D873A495A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C6A37E8-03F2-4A2A-B1E5-E6479DDAD58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3177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F1E33-6095-45B3-9DAB-AB4A0F2C4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B3088A-3849-41CB-95F9-58FC8A934A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BC8A6A-C874-435C-ADDF-FA7C292BB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79F128F-A268-4394-B121-16B06B629BC0}" type="datetimeFigureOut">
              <a:rPr lang="en-GB" smtClean="0"/>
              <a:pPr/>
              <a:t>09/06/2022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DDB143-B810-47B2-A2E4-DECB81EAC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147BBF-0691-4506-BB21-56F39CEB5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C6A37E8-03F2-4A2A-B1E5-E6479DDAD58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2416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FBFF223-CCBD-40C8-B945-E60A154ED5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957F96-8C24-44F1-A448-FCEB717B54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BF8626-C233-491F-A2DC-FA42A08C2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79F128F-A268-4394-B121-16B06B629BC0}" type="datetimeFigureOut">
              <a:rPr lang="en-GB" smtClean="0"/>
              <a:pPr/>
              <a:t>09/06/2022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C0704E-1FF2-42C9-8471-F14C101A4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FCC291-501B-4F5B-A2F1-A8D3066A2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C6A37E8-03F2-4A2A-B1E5-E6479DDAD58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5795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334AC-2937-4EF5-AFA9-3ECA85970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009651"/>
          </a:xfrm>
        </p:spPr>
        <p:txBody>
          <a:bodyPr/>
          <a:lstStyle>
            <a:lvl1pPr algn="ct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8EEA06-C0DE-49F4-A1F2-0AE16E3D87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472DCD-2FB0-487F-91BE-2183F59AD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79F128F-A268-4394-B121-16B06B629BC0}" type="datetimeFigureOut">
              <a:rPr lang="en-GB" smtClean="0"/>
              <a:pPr/>
              <a:t>09/06/2022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F53D79-6415-4E1D-A014-09A15564B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B14B46-F88A-4435-8E3A-420A4A863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C6A37E8-03F2-4A2A-B1E5-E6479DDAD58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4185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08067F-3DBA-4A4F-B312-AD7DBEC96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61975D-6340-4F8E-BC8A-B4A9117422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3E063C-52A5-4278-BE75-68BD4AD9E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79F128F-A268-4394-B121-16B06B629BC0}" type="datetimeFigureOut">
              <a:rPr lang="en-GB" smtClean="0"/>
              <a:pPr/>
              <a:t>09/06/2022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CCE9F1-F06F-400F-8F48-0DF9F9D52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A82827-6550-4B64-A366-F69754BD1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C6A37E8-03F2-4A2A-B1E5-E6479DDAD58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0471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CFDA3-2054-4AFD-B9DE-CC336A462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D9FFE3-44BF-48CE-A770-A7EC535D27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272159-FCF1-424F-8D47-0F8A403183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DD339C-51B4-4AFC-BFDE-3FAA011F6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79F128F-A268-4394-B121-16B06B629BC0}" type="datetimeFigureOut">
              <a:rPr lang="en-GB" smtClean="0"/>
              <a:pPr/>
              <a:t>09/06/2022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86C58C-4007-4F6A-8CEC-B0ACD4B63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5B9C9F-5149-4AF3-A905-580056928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C6A37E8-03F2-4A2A-B1E5-E6479DDAD58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3774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89AC2E-290E-42B1-9588-F44E861A3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E18E56-2471-4A6D-807B-4FDFEEB1EA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9EB355-6781-4AFE-BAA4-F26C8EE815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E21623-DFE5-44A5-B426-564C95095B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875BC1-E608-43E6-AA0C-56E14AA136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BE76584-2EF7-4DB4-BDB6-DCEF31BBE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79F128F-A268-4394-B121-16B06B629BC0}" type="datetimeFigureOut">
              <a:rPr lang="en-GB" smtClean="0"/>
              <a:pPr/>
              <a:t>09/06/2022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0BF5CE-C37F-48B2-89EE-FF7ADF818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BC7600-99E7-4E3E-B545-F087255BC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C6A37E8-03F2-4A2A-B1E5-E6479DDAD58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163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91F7F-A4B5-4F28-8287-035D1BD886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1FE894-AC6B-4B02-B32B-11ADCA35D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79F128F-A268-4394-B121-16B06B629BC0}" type="datetimeFigureOut">
              <a:rPr lang="en-GB" smtClean="0"/>
              <a:pPr/>
              <a:t>09/06/2022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B58084-43FE-41EB-A66D-741259459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8BADB5-82B8-41BA-B93F-F7D912DA0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C6A37E8-03F2-4A2A-B1E5-E6479DDAD58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4605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D3F560E-813A-4F83-A832-D79D52258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79F128F-A268-4394-B121-16B06B629BC0}" type="datetimeFigureOut">
              <a:rPr lang="en-GB" smtClean="0"/>
              <a:pPr/>
              <a:t>09/06/2022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F0C6A4-964C-467B-B856-8D06E1F47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1E6528-43A0-44E4-BA27-63B8F14CC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C6A37E8-03F2-4A2A-B1E5-E6479DDAD58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0754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44A768-7F13-4979-965A-1A8C86FD9F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B7E337-6262-422C-92D6-85657D8273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32A10C-54A1-45AE-B3A8-05BB88846A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7EA00B-EE48-411D-B94A-B297805B7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79F128F-A268-4394-B121-16B06B629BC0}" type="datetimeFigureOut">
              <a:rPr lang="en-GB" smtClean="0"/>
              <a:pPr/>
              <a:t>09/06/2022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49EB8B-030A-47FB-A075-43BDC4156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18A490-C955-4F6F-8FFF-2E06D46BC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C6A37E8-03F2-4A2A-B1E5-E6479DDAD58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0598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0A49AC-2E61-45A2-AE6A-17B06312D9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ED83885-F29A-4720-8D6B-0D6A611139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5EE983-C8F3-47DB-8462-78B215B143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925F0C-B1FA-4035-AFC9-064FC1A0D6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79F128F-A268-4394-B121-16B06B629BC0}" type="datetimeFigureOut">
              <a:rPr lang="en-GB" smtClean="0"/>
              <a:pPr/>
              <a:t>09/06/2022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5DE4EE-2538-4ED8-98D7-67BCBCB72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3F1744-3E63-47CC-8CDC-57C2CC028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C6A37E8-03F2-4A2A-B1E5-E6479DDAD58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4624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7907EE-B4D0-405F-8280-0078FD7AEF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8FFBEB-9B40-4759-92CA-0CD70FC5D7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0F3081-43B9-4F38-A764-42D4D50C05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9F128F-A268-4394-B121-16B06B629BC0}" type="datetimeFigureOut">
              <a:rPr lang="en-GB" smtClean="0"/>
              <a:t>09/06/2022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ED2039-6CC0-4938-9FB0-81896E7976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54EFA5-DD67-4891-B53C-20EC935139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A37E8-03F2-4A2A-B1E5-E6479DDAD5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2039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D460D98-3E7C-432A-8147-412DC8059E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7503" y="1554849"/>
            <a:ext cx="9144000" cy="2387600"/>
          </a:xfrm>
        </p:spPr>
        <p:txBody>
          <a:bodyPr>
            <a:normAutofit/>
          </a:bodyPr>
          <a:lstStyle/>
          <a:p>
            <a:r>
              <a:rPr lang="en-GB" sz="3200" dirty="0"/>
              <a:t>Humber and North Yorkshire </a:t>
            </a:r>
            <a:br>
              <a:rPr lang="en-GB" sz="3200" dirty="0"/>
            </a:br>
            <a:r>
              <a:rPr lang="en-GB" sz="3200" dirty="0"/>
              <a:t>Health and Care Partnership</a:t>
            </a:r>
            <a:br>
              <a:rPr lang="en-GB" sz="3200" dirty="0"/>
            </a:br>
            <a:br>
              <a:rPr lang="en-GB" sz="3200" dirty="0"/>
            </a:br>
            <a:r>
              <a:rPr lang="en-GB" sz="3200" dirty="0"/>
              <a:t>Mental Health, Learning Disabilities and Autism Collaborative Programme</a:t>
            </a:r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310021B2-69F5-4728-A756-0F3AADDC14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02275"/>
            <a:ext cx="9144000" cy="1655762"/>
          </a:xfrm>
        </p:spPr>
        <p:txBody>
          <a:bodyPr/>
          <a:lstStyle/>
          <a:p>
            <a:r>
              <a:rPr lang="en-GB" sz="3200" b="1" dirty="0"/>
              <a:t>Suicide Prevention</a:t>
            </a:r>
          </a:p>
          <a:p>
            <a:r>
              <a:rPr lang="en-GB" dirty="0"/>
              <a:t>Jo Kent – Suicide Prevention Programme Lead</a:t>
            </a:r>
          </a:p>
        </p:txBody>
      </p:sp>
    </p:spTree>
    <p:extLst>
      <p:ext uri="{BB962C8B-B14F-4D97-AF65-F5344CB8AC3E}">
        <p14:creationId xmlns:p14="http://schemas.microsoft.com/office/powerpoint/2010/main" val="31978769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A7DEA-FB9F-48DC-8C43-218D63A99E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76453"/>
            <a:ext cx="10515600" cy="1009651"/>
          </a:xfrm>
        </p:spPr>
        <p:txBody>
          <a:bodyPr/>
          <a:lstStyle/>
          <a:p>
            <a:r>
              <a:rPr lang="en-GB" dirty="0"/>
              <a:t>Reducing suicides in public places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AF6DFD-7EF0-4F9E-9314-8EA230DDD1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44609"/>
            <a:ext cx="10515600" cy="4351338"/>
          </a:xfrm>
        </p:spPr>
        <p:txBody>
          <a:bodyPr/>
          <a:lstStyle/>
          <a:p>
            <a:pPr>
              <a:buClrTx/>
            </a:pPr>
            <a:r>
              <a:rPr lang="en-GB" dirty="0"/>
              <a:t>Restricting access to footpaths (at night)</a:t>
            </a:r>
          </a:p>
          <a:p>
            <a:pPr>
              <a:buClrTx/>
            </a:pPr>
            <a:r>
              <a:rPr lang="en-GB" dirty="0"/>
              <a:t>Staff Safety</a:t>
            </a:r>
          </a:p>
          <a:p>
            <a:pPr>
              <a:buClrTx/>
            </a:pPr>
            <a:r>
              <a:rPr lang="en-GB" dirty="0"/>
              <a:t>Data collection – Suicide v Emotionally distressed individuals</a:t>
            </a:r>
          </a:p>
          <a:p>
            <a:pPr>
              <a:buClrTx/>
            </a:pPr>
            <a:r>
              <a:rPr lang="en-GB" dirty="0"/>
              <a:t>Frequent Attendees</a:t>
            </a:r>
          </a:p>
          <a:p>
            <a:pPr>
              <a:buClrTx/>
            </a:pPr>
            <a:r>
              <a:rPr lang="en-GB" dirty="0"/>
              <a:t>Multi–agency working</a:t>
            </a:r>
          </a:p>
          <a:p>
            <a:pPr>
              <a:buClrTx/>
            </a:pPr>
            <a:r>
              <a:rPr lang="en-GB" dirty="0"/>
              <a:t>Media</a:t>
            </a:r>
          </a:p>
          <a:p>
            <a:pPr>
              <a:buClrTx/>
            </a:pPr>
            <a:r>
              <a:rPr lang="en-GB" dirty="0"/>
              <a:t>Emotional Wellbeing hub</a:t>
            </a:r>
          </a:p>
        </p:txBody>
      </p:sp>
    </p:spTree>
    <p:extLst>
      <p:ext uri="{BB962C8B-B14F-4D97-AF65-F5344CB8AC3E}">
        <p14:creationId xmlns:p14="http://schemas.microsoft.com/office/powerpoint/2010/main" val="40691226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094D6D-0FB6-4AA7-8E57-AC346F2AC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7054" y="1150594"/>
            <a:ext cx="10515600" cy="1009651"/>
          </a:xfrm>
        </p:spPr>
        <p:txBody>
          <a:bodyPr/>
          <a:lstStyle/>
          <a:p>
            <a:r>
              <a:rPr lang="en-GB" dirty="0"/>
              <a:t>Transferring learning to other locations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8FFCA7-53EF-477C-B634-457A865F1E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2276" y="2406393"/>
            <a:ext cx="10515600" cy="4351338"/>
          </a:xfrm>
        </p:spPr>
        <p:txBody>
          <a:bodyPr/>
          <a:lstStyle/>
          <a:p>
            <a:pPr>
              <a:buClrTx/>
            </a:pPr>
            <a:r>
              <a:rPr lang="en-GB"/>
              <a:t>Shopping Centre– </a:t>
            </a:r>
            <a:r>
              <a:rPr lang="en-GB" dirty="0"/>
              <a:t>identified and contacted after high-profile suicide</a:t>
            </a:r>
          </a:p>
          <a:p>
            <a:pPr>
              <a:buClrTx/>
            </a:pPr>
            <a:r>
              <a:rPr lang="en-GB" dirty="0"/>
              <a:t>Visit &amp; audit of location with Partners</a:t>
            </a:r>
          </a:p>
          <a:p>
            <a:pPr>
              <a:buClrTx/>
            </a:pPr>
            <a:r>
              <a:rPr lang="en-GB" dirty="0"/>
              <a:t>Site specific action plan put in place</a:t>
            </a:r>
          </a:p>
          <a:p>
            <a:pPr>
              <a:buClrTx/>
            </a:pPr>
            <a:r>
              <a:rPr lang="en-GB" dirty="0"/>
              <a:t>Worked with other shopping centres</a:t>
            </a:r>
          </a:p>
          <a:p>
            <a:pPr>
              <a:buClrTx/>
            </a:pPr>
            <a:r>
              <a:rPr lang="en-GB" dirty="0"/>
              <a:t>Introduced locations and encouraged sharing of learning</a:t>
            </a:r>
          </a:p>
          <a:p>
            <a:pPr>
              <a:buClrTx/>
            </a:pPr>
            <a:r>
              <a:rPr lang="en-GB" dirty="0"/>
              <a:t>Becoming an area of good practice.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89491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08221-F352-4759-91A5-01D30BA17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Achievements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9F38A6-64E8-4FE4-82DA-97B5659B19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Tx/>
            </a:pPr>
            <a:r>
              <a:rPr lang="en-GB" dirty="0"/>
              <a:t>Together service</a:t>
            </a:r>
          </a:p>
          <a:p>
            <a:pPr>
              <a:buClrTx/>
            </a:pPr>
            <a:r>
              <a:rPr lang="en-GB" dirty="0"/>
              <a:t>Real Time Surveillance and QES suicide surveillance system</a:t>
            </a:r>
          </a:p>
          <a:p>
            <a:pPr>
              <a:buClrTx/>
            </a:pPr>
            <a:r>
              <a:rPr lang="en-GB" dirty="0"/>
              <a:t>Campaign and Branding</a:t>
            </a:r>
          </a:p>
          <a:p>
            <a:pPr>
              <a:buClrTx/>
            </a:pPr>
            <a:r>
              <a:rPr lang="en-GB" dirty="0"/>
              <a:t>Training</a:t>
            </a:r>
          </a:p>
          <a:p>
            <a:pPr>
              <a:buClrTx/>
            </a:pPr>
            <a:r>
              <a:rPr lang="en-GB" dirty="0" err="1"/>
              <a:t>Qwell</a:t>
            </a:r>
            <a:r>
              <a:rPr lang="en-GB" dirty="0"/>
              <a:t> service</a:t>
            </a:r>
          </a:p>
          <a:p>
            <a:pPr>
              <a:buClrTx/>
            </a:pPr>
            <a:r>
              <a:rPr lang="en-GB" dirty="0"/>
              <a:t>Webinars</a:t>
            </a:r>
          </a:p>
          <a:p>
            <a:pPr>
              <a:buClrTx/>
            </a:pPr>
            <a:r>
              <a:rPr lang="en-GB" dirty="0"/>
              <a:t>High sheriff award</a:t>
            </a:r>
          </a:p>
        </p:txBody>
      </p:sp>
    </p:spTree>
    <p:extLst>
      <p:ext uri="{BB962C8B-B14F-4D97-AF65-F5344CB8AC3E}">
        <p14:creationId xmlns:p14="http://schemas.microsoft.com/office/powerpoint/2010/main" val="9523379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F8AF6-4FEB-4716-8B46-6CEA55355B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What’s next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C0BB1F-1A71-497E-B8F3-32FD595EC4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Tx/>
            </a:pPr>
            <a:r>
              <a:rPr lang="en-GB" dirty="0"/>
              <a:t>Suicide learning panels – quarterly to learn from deaths and identify key areas for improvement</a:t>
            </a:r>
          </a:p>
          <a:p>
            <a:pPr>
              <a:buClrTx/>
            </a:pPr>
            <a:r>
              <a:rPr lang="en-GB" dirty="0"/>
              <a:t>Ensuring sustainability </a:t>
            </a:r>
          </a:p>
          <a:p>
            <a:pPr>
              <a:buClrTx/>
            </a:pPr>
            <a:r>
              <a:rPr lang="en-GB" dirty="0"/>
              <a:t>Women priority</a:t>
            </a:r>
          </a:p>
          <a:p>
            <a:pPr>
              <a:buClrTx/>
            </a:pPr>
            <a:r>
              <a:rPr lang="en-GB" dirty="0"/>
              <a:t>Children &amp; Young People priority- working with the C&amp;YP Humber and North Yorkshire lead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18229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25E04-CE29-428D-AEA2-05403DC06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59512"/>
            <a:ext cx="10515600" cy="1009651"/>
          </a:xfrm>
        </p:spPr>
        <p:txBody>
          <a:bodyPr>
            <a:normAutofit fontScale="90000"/>
          </a:bodyPr>
          <a:lstStyle/>
          <a:p>
            <a:r>
              <a:rPr lang="en-GB" dirty="0"/>
              <a:t>Collaboration with East Sussex and Urban Scale Interventions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27DD4D-1778-467B-B059-EF32C58EFC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64738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GB" sz="2800" u="sng" dirty="0"/>
              <a:t>Our Mission</a:t>
            </a:r>
          </a:p>
          <a:p>
            <a:r>
              <a:rPr lang="en-GB" sz="2800" dirty="0"/>
              <a:t>The Safer Public Spaces Network is a place for people to come together to progress issues of suicide in public space. </a:t>
            </a:r>
          </a:p>
          <a:p>
            <a:r>
              <a:rPr lang="en-GB" sz="2800" dirty="0"/>
              <a:t>By joining together internationally and across different sectors, we will advance the thinking, research, and ways in which we create better public space.</a:t>
            </a:r>
          </a:p>
          <a:p>
            <a:r>
              <a:rPr lang="en-GB" sz="2800" dirty="0"/>
              <a:t>In discussion with the Jordan legacy –design out suicide.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90774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0DF4C6-C981-43FC-BBB1-603D88A4CE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sz="5400" dirty="0"/>
              <a:t>The End</a:t>
            </a:r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dirty="0"/>
              <a:t>Any Questions?</a:t>
            </a:r>
          </a:p>
        </p:txBody>
      </p:sp>
    </p:spTree>
    <p:extLst>
      <p:ext uri="{BB962C8B-B14F-4D97-AF65-F5344CB8AC3E}">
        <p14:creationId xmlns:p14="http://schemas.microsoft.com/office/powerpoint/2010/main" val="4053387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DC69C5FB-5434-4031-89CF-847750410D2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8893" y="2386064"/>
            <a:ext cx="5617671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B958984-97B1-4ADB-99FF-D0C00B02D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Humber &amp; North Yorkshire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8C7EB5F-DB1C-4FD6-A9DE-D4A5BE708BF2}"/>
              </a:ext>
            </a:extLst>
          </p:cNvPr>
          <p:cNvSpPr txBox="1"/>
          <p:nvPr/>
        </p:nvSpPr>
        <p:spPr>
          <a:xfrm>
            <a:off x="1107830" y="1540804"/>
            <a:ext cx="902090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Humber and North Yorkshire serves a population of 1.7 million people</a:t>
            </a:r>
          </a:p>
        </p:txBody>
      </p:sp>
    </p:spTree>
    <p:extLst>
      <p:ext uri="{BB962C8B-B14F-4D97-AF65-F5344CB8AC3E}">
        <p14:creationId xmlns:p14="http://schemas.microsoft.com/office/powerpoint/2010/main" val="1036128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A89DA-2BFB-417B-BE9A-8DF9ED1773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ONS Statistics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A93261-BA73-4BB7-A783-8962BF4948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 2019, there were 5,691 suicides registered in England.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Around three-quarters of registered deaths in 2019 were among men (4,303 deaths), which follows a consistent trend back to the mid-1990s.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Males aged 45 to 49 years had the highest age-specific suicide rate (25.5 deaths per 100,000 males).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Among men, the area with the highest rate in 2019 was Yorkshire and The Humber.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 females, the highest rate in 2019 was also seen in Yorkshire and The Humber (7.3 per 100,000).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0326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C592BF-98BF-48CD-85DF-3E68F46C4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ONS Statistics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E75CD0-218F-4673-9485-2A3642C763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0" i="0" dirty="0">
                <a:solidFill>
                  <a:srgbClr val="32313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 2020, there were 5,224 suicides registered in England and Wales</a:t>
            </a:r>
          </a:p>
          <a:p>
            <a:endParaRPr lang="en-GB" dirty="0">
              <a:solidFill>
                <a:srgbClr val="32313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b="0" i="0" dirty="0">
                <a:solidFill>
                  <a:srgbClr val="32313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 2020, in both Yorkshire and The Humber (</a:t>
            </a:r>
            <a:r>
              <a:rPr lang="en-GB" b="0" i="0" dirty="0">
                <a:solidFill>
                  <a:srgbClr val="323132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11.5 per 100,000 people</a:t>
            </a:r>
            <a:r>
              <a:rPr lang="en-GB" b="0" i="0" dirty="0">
                <a:solidFill>
                  <a:srgbClr val="32313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) and the East of England (9.5 per 100,000 people) </a:t>
            </a:r>
            <a:r>
              <a:rPr lang="en-GB" b="0" i="0" dirty="0">
                <a:solidFill>
                  <a:srgbClr val="323132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decreased significantly </a:t>
            </a:r>
            <a:r>
              <a:rPr lang="en-GB" b="0" i="0" dirty="0">
                <a:solidFill>
                  <a:srgbClr val="32313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compared with 2019 (</a:t>
            </a:r>
            <a:r>
              <a:rPr lang="en-GB" b="0" i="0" dirty="0">
                <a:solidFill>
                  <a:srgbClr val="323132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13.8 </a:t>
            </a:r>
            <a:r>
              <a:rPr lang="en-GB" b="0" i="0" dirty="0">
                <a:solidFill>
                  <a:srgbClr val="32313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and 11.6 per 100,000 respectively). </a:t>
            </a:r>
          </a:p>
          <a:p>
            <a:endParaRPr lang="en-GB" dirty="0">
              <a:solidFill>
                <a:srgbClr val="32313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b="0" i="0" dirty="0">
                <a:solidFill>
                  <a:srgbClr val="32313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These were the only significant changes in English regions, when comparing 2020 with 2019.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9684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7A563-FE90-4863-8656-C0A792607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Priority 1: Men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2F7A9C-D97E-407D-B761-4989A49FBC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ClrTx/>
              <a:buNone/>
            </a:pPr>
            <a:r>
              <a:rPr lang="en-GB" dirty="0"/>
              <a:t>Men  </a:t>
            </a:r>
          </a:p>
          <a:p>
            <a:pPr>
              <a:lnSpc>
                <a:spcPct val="90000"/>
              </a:lnSpc>
              <a:buClrTx/>
            </a:pPr>
            <a:endParaRPr lang="en-GB" sz="2400" dirty="0"/>
          </a:p>
          <a:p>
            <a:pPr>
              <a:lnSpc>
                <a:spcPct val="90000"/>
              </a:lnSpc>
              <a:buClrTx/>
            </a:pPr>
            <a:r>
              <a:rPr lang="en-GB" dirty="0"/>
              <a:t>Work with Community Groups </a:t>
            </a:r>
          </a:p>
          <a:p>
            <a:pPr>
              <a:lnSpc>
                <a:spcPct val="90000"/>
              </a:lnSpc>
              <a:buClrTx/>
            </a:pPr>
            <a:r>
              <a:rPr lang="en-GB" dirty="0"/>
              <a:t>To aim to change the culture amongst high risk groups</a:t>
            </a:r>
          </a:p>
          <a:p>
            <a:pPr>
              <a:lnSpc>
                <a:spcPct val="90000"/>
              </a:lnSpc>
              <a:buClrTx/>
            </a:pPr>
            <a:r>
              <a:rPr lang="en-GB" dirty="0"/>
              <a:t>To deliver a men only service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9367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014B3-1A36-4004-97F7-DC459D30E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39383"/>
            <a:ext cx="10515600" cy="1009651"/>
          </a:xfrm>
        </p:spPr>
        <p:txBody>
          <a:bodyPr/>
          <a:lstStyle/>
          <a:p>
            <a:r>
              <a:rPr lang="en-GB" dirty="0"/>
              <a:t>Priority 2: Mental Health Service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9F125F-DFB6-42F0-86EB-DC73427524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56966"/>
            <a:ext cx="10515600" cy="4351338"/>
          </a:xfrm>
        </p:spPr>
        <p:txBody>
          <a:bodyPr/>
          <a:lstStyle/>
          <a:p>
            <a:r>
              <a:rPr lang="en-GB" dirty="0"/>
              <a:t>Continually seek to improve the safety and quality</a:t>
            </a:r>
          </a:p>
          <a:p>
            <a:r>
              <a:rPr lang="en-GB" dirty="0"/>
              <a:t>Shared learning</a:t>
            </a:r>
          </a:p>
          <a:p>
            <a:r>
              <a:rPr lang="en-GB" dirty="0"/>
              <a:t>Promotion of 72 hour follow up post discharge</a:t>
            </a:r>
          </a:p>
          <a:p>
            <a:r>
              <a:rPr lang="en-GB" dirty="0"/>
              <a:t>To complete the National Confidential inquiry into Suicide and Homicide toolkit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17815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8FE7C-F889-45BA-96FE-10F5AC92D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13524"/>
            <a:ext cx="10515600" cy="1009651"/>
          </a:xfrm>
        </p:spPr>
        <p:txBody>
          <a:bodyPr/>
          <a:lstStyle/>
          <a:p>
            <a:r>
              <a:rPr lang="en-GB" dirty="0"/>
              <a:t>Priority 3: Self-harm pathway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79E757-7989-403D-A934-FFD7363E97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07539"/>
            <a:ext cx="10515600" cy="4351338"/>
          </a:xfrm>
        </p:spPr>
        <p:txBody>
          <a:bodyPr/>
          <a:lstStyle/>
          <a:p>
            <a:pPr>
              <a:buClrTx/>
            </a:pPr>
            <a:r>
              <a:rPr lang="en-GB" dirty="0"/>
              <a:t>To understand the profile of need relating to self-harm across the HNY footprint</a:t>
            </a:r>
          </a:p>
          <a:p>
            <a:pPr>
              <a:buClrTx/>
            </a:pPr>
            <a:r>
              <a:rPr lang="en-GB" dirty="0"/>
              <a:t>To collate data via Liaison/crisis services</a:t>
            </a:r>
          </a:p>
          <a:p>
            <a:pPr>
              <a:buClrTx/>
            </a:pPr>
            <a:r>
              <a:rPr lang="en-GB" dirty="0"/>
              <a:t>To provide a non-clinical self-harm service across the HNY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79061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4E0AE-6D35-45C2-B5BC-055DD2BCAD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01167"/>
            <a:ext cx="10515600" cy="1009651"/>
          </a:xfrm>
        </p:spPr>
        <p:txBody>
          <a:bodyPr/>
          <a:lstStyle/>
          <a:p>
            <a:r>
              <a:rPr lang="en-GB" dirty="0"/>
              <a:t>Communication and Engagement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4F1645-B2D2-4155-B4B9-92CC1736D6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81679"/>
            <a:ext cx="10515600" cy="4351338"/>
          </a:xfrm>
        </p:spPr>
        <p:txBody>
          <a:bodyPr/>
          <a:lstStyle/>
          <a:p>
            <a:pPr>
              <a:buClrTx/>
            </a:pPr>
            <a:r>
              <a:rPr lang="en-GB" dirty="0"/>
              <a:t>Worked with grassroot projects across the patch</a:t>
            </a:r>
          </a:p>
          <a:p>
            <a:pPr>
              <a:buClrTx/>
            </a:pPr>
            <a:r>
              <a:rPr lang="en-GB" dirty="0"/>
              <a:t>Podcasts with Andy's Man club</a:t>
            </a:r>
          </a:p>
          <a:p>
            <a:pPr>
              <a:buClrTx/>
            </a:pPr>
            <a:r>
              <a:rPr lang="en-GB" dirty="0"/>
              <a:t>Engaged with the public providing training across the area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25115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DE832-7755-4F16-BAF4-813AAF9512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Training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4EAFB3C-DFBB-49A9-B03D-508CA1D975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65602" y="2205866"/>
            <a:ext cx="8260796" cy="3590855"/>
          </a:xfrm>
        </p:spPr>
      </p:pic>
    </p:spTree>
    <p:extLst>
      <p:ext uri="{BB962C8B-B14F-4D97-AF65-F5344CB8AC3E}">
        <p14:creationId xmlns:p14="http://schemas.microsoft.com/office/powerpoint/2010/main" val="1067936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ED2A0BDE-A175-4A11-8E91-F9A722563A32}" vid="{8AC18460-2919-4BDB-B83B-F77B7454919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FE67FD87CE4648A240F8FDE2DD1722" ma:contentTypeVersion="10" ma:contentTypeDescription="Create a new document." ma:contentTypeScope="" ma:versionID="e0ca53cffd5ff16f99dc96b19214181f">
  <xsd:schema xmlns:xsd="http://www.w3.org/2001/XMLSchema" xmlns:xs="http://www.w3.org/2001/XMLSchema" xmlns:p="http://schemas.microsoft.com/office/2006/metadata/properties" xmlns:ns3="a50abc2c-b647-472f-bc61-1ac87ed8686a" xmlns:ns4="35a1e893-7709-4297-81b3-9783e80c633e" targetNamespace="http://schemas.microsoft.com/office/2006/metadata/properties" ma:root="true" ma:fieldsID="f0b762eac4ce0f784c94189b5297f177" ns3:_="" ns4:_="">
    <xsd:import namespace="a50abc2c-b647-472f-bc61-1ac87ed8686a"/>
    <xsd:import namespace="35a1e893-7709-4297-81b3-9783e80c633e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LengthInSeconds" minOccurs="0"/>
                <xsd:element ref="ns4:MediaServiceAutoKeyPoints" minOccurs="0"/>
                <xsd:element ref="ns4:MediaServiceKeyPoints" minOccurs="0"/>
                <xsd:element ref="ns4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0abc2c-b647-472f-bc61-1ac87ed8686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a1e893-7709-4297-81b3-9783e80c63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4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118954B-E103-434A-9437-BF02A238B48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50abc2c-b647-472f-bc61-1ac87ed8686a"/>
    <ds:schemaRef ds:uri="35a1e893-7709-4297-81b3-9783e80c63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861A447-53EF-471D-A6E8-AECFEA1EC16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6C467DE-5FF9-4BEC-A530-7FDA891961FA}">
  <ds:schemaRefs>
    <ds:schemaRef ds:uri="http://schemas.microsoft.com/office/2006/documentManagement/types"/>
    <ds:schemaRef ds:uri="a50abc2c-b647-472f-bc61-1ac87ed8686a"/>
    <ds:schemaRef ds:uri="35a1e893-7709-4297-81b3-9783e80c633e"/>
    <ds:schemaRef ds:uri="http://www.w3.org/XML/1998/namespace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Presentation1</Template>
  <TotalTime>34</TotalTime>
  <Words>540</Words>
  <Application>Microsoft Office PowerPoint</Application>
  <PresentationFormat>Widescreen</PresentationFormat>
  <Paragraphs>75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Humber and North Yorkshire  Health and Care Partnership  Mental Health, Learning Disabilities and Autism Collaborative Programme</vt:lpstr>
      <vt:lpstr>Humber &amp; North Yorkshire</vt:lpstr>
      <vt:lpstr>ONS Statistics</vt:lpstr>
      <vt:lpstr>ONS Statistics</vt:lpstr>
      <vt:lpstr>Priority 1: Men</vt:lpstr>
      <vt:lpstr>Priority 2: Mental Health Service</vt:lpstr>
      <vt:lpstr>Priority 3: Self-harm pathway</vt:lpstr>
      <vt:lpstr>Communication and Engagement</vt:lpstr>
      <vt:lpstr>Training</vt:lpstr>
      <vt:lpstr>Reducing suicides in public places</vt:lpstr>
      <vt:lpstr>Transferring learning to other locations</vt:lpstr>
      <vt:lpstr>Achievements</vt:lpstr>
      <vt:lpstr>What’s next</vt:lpstr>
      <vt:lpstr>Collaboration with East Sussex and Urban Scale Interventions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SYKES, Richard (NHS EAST RIDING OF YORKSHIRE CCG)</dc:creator>
  <cp:lastModifiedBy>KENT, Jo (HUMBER TEACHING NHS FOUNDATION TRUST)</cp:lastModifiedBy>
  <cp:revision>7</cp:revision>
  <dcterms:created xsi:type="dcterms:W3CDTF">2022-03-28T10:14:50Z</dcterms:created>
  <dcterms:modified xsi:type="dcterms:W3CDTF">2022-06-09T11:10:19Z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0x010100BEFE67FD87CE4648A240F8FDE2DD1722</vt:lpwstr>
  </property>
</Properties>
</file>