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  <p:sldMasterId id="2147483756" r:id="rId5"/>
    <p:sldMasterId id="2147483769" r:id="rId6"/>
    <p:sldMasterId id="2147483807" r:id="rId7"/>
    <p:sldMasterId id="2147483794" r:id="rId8"/>
    <p:sldMasterId id="2147483660" r:id="rId9"/>
  </p:sldMasterIdLst>
  <p:notesMasterIdLst>
    <p:notesMasterId r:id="rId26"/>
  </p:notesMasterIdLst>
  <p:sldIdLst>
    <p:sldId id="1575" r:id="rId10"/>
    <p:sldId id="1580" r:id="rId11"/>
    <p:sldId id="1573" r:id="rId12"/>
    <p:sldId id="1574" r:id="rId13"/>
    <p:sldId id="1576" r:id="rId14"/>
    <p:sldId id="1578" r:id="rId15"/>
    <p:sldId id="1577" r:id="rId16"/>
    <p:sldId id="1571" r:id="rId17"/>
    <p:sldId id="1572" r:id="rId18"/>
    <p:sldId id="1385" r:id="rId19"/>
    <p:sldId id="1418" r:id="rId20"/>
    <p:sldId id="1567" r:id="rId21"/>
    <p:sldId id="1569" r:id="rId22"/>
    <p:sldId id="1565" r:id="rId23"/>
    <p:sldId id="1570" r:id="rId24"/>
    <p:sldId id="149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2DDA69-40AE-4202-A055-A3E539E0D5BD}">
          <p14:sldIdLst>
            <p14:sldId id="1575"/>
            <p14:sldId id="1580"/>
            <p14:sldId id="1573"/>
            <p14:sldId id="1574"/>
            <p14:sldId id="1576"/>
            <p14:sldId id="1578"/>
            <p14:sldId id="1577"/>
            <p14:sldId id="1571"/>
            <p14:sldId id="1572"/>
            <p14:sldId id="1385"/>
            <p14:sldId id="1418"/>
            <p14:sldId id="1567"/>
            <p14:sldId id="1569"/>
            <p14:sldId id="1565"/>
            <p14:sldId id="1570"/>
            <p14:sldId id="1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495064-A3BC-732D-EF1D-BFE4AD0889FC}" name="Isabelle Hunt" initials="IH" userId="S::isabelle.m.hunt@manchester.ac.uk::bb51faf9-3c38-4f47-9976-5f21c7f9ca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095"/>
    <a:srgbClr val="E6E6E6"/>
    <a:srgbClr val="FFFFFF"/>
    <a:srgbClr val="A1CDFB"/>
    <a:srgbClr val="C16B3F"/>
    <a:srgbClr val="F2D1A5"/>
    <a:srgbClr val="2F5597"/>
    <a:srgbClr val="0F77B5"/>
    <a:srgbClr val="00B050"/>
    <a:srgbClr val="B11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04" autoAdjust="0"/>
    <p:restoredTop sz="86388" autoAdjust="0"/>
  </p:normalViewPr>
  <p:slideViewPr>
    <p:cSldViewPr snapToGrid="0">
      <p:cViewPr varScale="1">
        <p:scale>
          <a:sx n="70" d="100"/>
          <a:sy n="70" d="100"/>
        </p:scale>
        <p:origin x="4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ard Barrett" userId="e404f281-ddfa-429f-8a35-9d58bfddb6b8" providerId="ADAL" clId="{5FBB36BB-2D36-4713-BA04-9F0810A06011}"/>
    <pc:docChg chg="delSld modSection">
      <pc:chgData name="Edward Barrett" userId="e404f281-ddfa-429f-8a35-9d58bfddb6b8" providerId="ADAL" clId="{5FBB36BB-2D36-4713-BA04-9F0810A06011}" dt="2023-06-14T08:19:14.010" v="0" actId="2696"/>
      <pc:docMkLst>
        <pc:docMk/>
      </pc:docMkLst>
      <pc:sldChg chg="del">
        <pc:chgData name="Edward Barrett" userId="e404f281-ddfa-429f-8a35-9d58bfddb6b8" providerId="ADAL" clId="{5FBB36BB-2D36-4713-BA04-9F0810A06011}" dt="2023-06-14T08:19:14.010" v="0" actId="2696"/>
        <pc:sldMkLst>
          <pc:docMk/>
          <pc:sldMk cId="912983398" sldId="140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'Registration England 1981-2022'!$E$4</c:f>
              <c:strCache>
                <c:ptCount val="1"/>
                <c:pt idx="0">
                  <c:v>Persons 
Rate per 100,000 
[note 4]</c:v>
                </c:pt>
              </c:strCache>
            </c:strRef>
          </c:tx>
          <c:spPr>
            <a:ln w="3810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'Registration England 1981-2022'!$C$5:$C$46</c:f>
              <c:numCache>
                <c:formatCode>General</c:formatCode>
                <c:ptCount val="42"/>
                <c:pt idx="0">
                  <c:v>2022</c:v>
                </c:pt>
                <c:pt idx="1">
                  <c:v>2021</c:v>
                </c:pt>
                <c:pt idx="2">
                  <c:v>2020</c:v>
                </c:pt>
                <c:pt idx="3">
                  <c:v>2019</c:v>
                </c:pt>
                <c:pt idx="4">
                  <c:v>2018</c:v>
                </c:pt>
                <c:pt idx="5">
                  <c:v>2017</c:v>
                </c:pt>
                <c:pt idx="6">
                  <c:v>2016</c:v>
                </c:pt>
                <c:pt idx="7">
                  <c:v>2015</c:v>
                </c:pt>
                <c:pt idx="8">
                  <c:v>2014</c:v>
                </c:pt>
                <c:pt idx="9">
                  <c:v>2013</c:v>
                </c:pt>
                <c:pt idx="10">
                  <c:v>2012</c:v>
                </c:pt>
                <c:pt idx="11">
                  <c:v>2011</c:v>
                </c:pt>
                <c:pt idx="12">
                  <c:v>2010</c:v>
                </c:pt>
                <c:pt idx="13">
                  <c:v>2009</c:v>
                </c:pt>
                <c:pt idx="14">
                  <c:v>2008</c:v>
                </c:pt>
                <c:pt idx="15">
                  <c:v>2007</c:v>
                </c:pt>
                <c:pt idx="16">
                  <c:v>2006</c:v>
                </c:pt>
                <c:pt idx="17">
                  <c:v>2005</c:v>
                </c:pt>
                <c:pt idx="18">
                  <c:v>2004</c:v>
                </c:pt>
                <c:pt idx="19">
                  <c:v>2003</c:v>
                </c:pt>
                <c:pt idx="20">
                  <c:v>2002</c:v>
                </c:pt>
                <c:pt idx="21">
                  <c:v>2001</c:v>
                </c:pt>
                <c:pt idx="22">
                  <c:v>2000</c:v>
                </c:pt>
                <c:pt idx="23">
                  <c:v>1999</c:v>
                </c:pt>
                <c:pt idx="24">
                  <c:v>1998</c:v>
                </c:pt>
                <c:pt idx="25">
                  <c:v>1997</c:v>
                </c:pt>
                <c:pt idx="26">
                  <c:v>1996</c:v>
                </c:pt>
                <c:pt idx="27">
                  <c:v>1995</c:v>
                </c:pt>
                <c:pt idx="28">
                  <c:v>1994</c:v>
                </c:pt>
                <c:pt idx="29">
                  <c:v>1993</c:v>
                </c:pt>
                <c:pt idx="30">
                  <c:v>1992</c:v>
                </c:pt>
                <c:pt idx="31">
                  <c:v>1991</c:v>
                </c:pt>
                <c:pt idx="32">
                  <c:v>1990</c:v>
                </c:pt>
                <c:pt idx="33">
                  <c:v>1989</c:v>
                </c:pt>
                <c:pt idx="34">
                  <c:v>1988</c:v>
                </c:pt>
                <c:pt idx="35">
                  <c:v>1987</c:v>
                </c:pt>
                <c:pt idx="36">
                  <c:v>1986</c:v>
                </c:pt>
                <c:pt idx="37">
                  <c:v>1985</c:v>
                </c:pt>
                <c:pt idx="38">
                  <c:v>1984</c:v>
                </c:pt>
                <c:pt idx="39">
                  <c:v>1983</c:v>
                </c:pt>
                <c:pt idx="40">
                  <c:v>1982</c:v>
                </c:pt>
                <c:pt idx="41">
                  <c:v>1981</c:v>
                </c:pt>
              </c:numCache>
            </c:numRef>
          </c:cat>
          <c:val>
            <c:numRef>
              <c:f>'Registration England 1981-2022'!$E$5:$E$46</c:f>
              <c:numCache>
                <c:formatCode>0.0</c:formatCode>
                <c:ptCount val="42"/>
                <c:pt idx="0" formatCode="#,##0.0">
                  <c:v>10.6</c:v>
                </c:pt>
                <c:pt idx="1">
                  <c:v>10.5</c:v>
                </c:pt>
                <c:pt idx="2">
                  <c:v>10</c:v>
                </c:pt>
                <c:pt idx="3">
                  <c:v>10.8</c:v>
                </c:pt>
                <c:pt idx="4">
                  <c:v>10.3</c:v>
                </c:pt>
                <c:pt idx="5">
                  <c:v>9.2000000000000011</c:v>
                </c:pt>
                <c:pt idx="6">
                  <c:v>9.5</c:v>
                </c:pt>
                <c:pt idx="7">
                  <c:v>10.1</c:v>
                </c:pt>
                <c:pt idx="8">
                  <c:v>10.3</c:v>
                </c:pt>
                <c:pt idx="9">
                  <c:v>10.1</c:v>
                </c:pt>
                <c:pt idx="10">
                  <c:v>9.6</c:v>
                </c:pt>
                <c:pt idx="11">
                  <c:v>9.7000000000000011</c:v>
                </c:pt>
                <c:pt idx="12">
                  <c:v>9.1</c:v>
                </c:pt>
                <c:pt idx="13">
                  <c:v>9.6</c:v>
                </c:pt>
                <c:pt idx="14">
                  <c:v>9.4</c:v>
                </c:pt>
                <c:pt idx="15">
                  <c:v>8.9</c:v>
                </c:pt>
                <c:pt idx="16">
                  <c:v>9.4</c:v>
                </c:pt>
                <c:pt idx="17">
                  <c:v>9.9</c:v>
                </c:pt>
                <c:pt idx="18">
                  <c:v>10.3</c:v>
                </c:pt>
                <c:pt idx="19">
                  <c:v>10.1</c:v>
                </c:pt>
                <c:pt idx="20">
                  <c:v>10.200000000000001</c:v>
                </c:pt>
                <c:pt idx="21">
                  <c:v>10.5</c:v>
                </c:pt>
                <c:pt idx="22">
                  <c:v>11</c:v>
                </c:pt>
                <c:pt idx="23">
                  <c:v>11.4</c:v>
                </c:pt>
                <c:pt idx="24">
                  <c:v>11.6</c:v>
                </c:pt>
                <c:pt idx="25">
                  <c:v>10.6</c:v>
                </c:pt>
                <c:pt idx="26">
                  <c:v>10.8</c:v>
                </c:pt>
                <c:pt idx="27">
                  <c:v>11.4</c:v>
                </c:pt>
                <c:pt idx="28">
                  <c:v>11.3</c:v>
                </c:pt>
                <c:pt idx="29">
                  <c:v>11.7</c:v>
                </c:pt>
                <c:pt idx="30">
                  <c:v>12.4</c:v>
                </c:pt>
                <c:pt idx="31">
                  <c:v>12.4</c:v>
                </c:pt>
                <c:pt idx="32">
                  <c:v>12.7</c:v>
                </c:pt>
                <c:pt idx="33">
                  <c:v>12.4</c:v>
                </c:pt>
                <c:pt idx="34">
                  <c:v>14</c:v>
                </c:pt>
                <c:pt idx="35">
                  <c:v>13.2</c:v>
                </c:pt>
                <c:pt idx="36">
                  <c:v>13.7</c:v>
                </c:pt>
                <c:pt idx="37">
                  <c:v>14.4</c:v>
                </c:pt>
                <c:pt idx="38">
                  <c:v>13.8</c:v>
                </c:pt>
                <c:pt idx="39">
                  <c:v>13.7</c:v>
                </c:pt>
                <c:pt idx="40">
                  <c:v>14</c:v>
                </c:pt>
                <c:pt idx="41">
                  <c:v>14.6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68-4CEF-B54C-AFD1E12FD2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227008"/>
        <c:axId val="169229696"/>
      </c:lineChart>
      <c:dateAx>
        <c:axId val="169227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/>
                  <a:t>Year</a:t>
                </a:r>
                <a:r>
                  <a:rPr lang="en-GB" sz="1400" baseline="0" dirty="0"/>
                  <a:t> of death registration</a:t>
                </a:r>
                <a:endParaRPr lang="en-GB" sz="1400" dirty="0"/>
              </a:p>
            </c:rich>
          </c:tx>
          <c:layout>
            <c:manualLayout>
              <c:xMode val="edge"/>
              <c:yMode val="edge"/>
              <c:x val="0.4299431189234133"/>
              <c:y val="0.954329385417341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29696"/>
        <c:crosses val="autoZero"/>
        <c:auto val="0"/>
        <c:lblOffset val="100"/>
        <c:baseTimeUnit val="days"/>
        <c:majorUnit val="2"/>
        <c:majorTimeUnit val="days"/>
      </c:dateAx>
      <c:valAx>
        <c:axId val="1692296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22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'Occurence 2013-2021'!$E$6</c:f>
              <c:strCache>
                <c:ptCount val="1"/>
                <c:pt idx="0">
                  <c:v>Persons 
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'Occurence 2013-2021'!$C$16:$C$24</c:f>
              <c:numCache>
                <c:formatCode>General</c:formatCode>
                <c:ptCount val="9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</c:numCache>
            </c:numRef>
          </c:cat>
          <c:val>
            <c:numRef>
              <c:f>'Occurence 2013-2021'!$E$16:$E$24</c:f>
              <c:numCache>
                <c:formatCode>0.0</c:formatCode>
                <c:ptCount val="9"/>
                <c:pt idx="0">
                  <c:v>9.8000000000000007</c:v>
                </c:pt>
                <c:pt idx="1">
                  <c:v>10.7</c:v>
                </c:pt>
                <c:pt idx="2">
                  <c:v>11</c:v>
                </c:pt>
                <c:pt idx="3">
                  <c:v>10.9</c:v>
                </c:pt>
                <c:pt idx="4">
                  <c:v>9.9</c:v>
                </c:pt>
                <c:pt idx="5">
                  <c:v>9.6</c:v>
                </c:pt>
                <c:pt idx="6">
                  <c:v>9.8000000000000007</c:v>
                </c:pt>
                <c:pt idx="7">
                  <c:v>9.6</c:v>
                </c:pt>
                <c:pt idx="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48-4A04-9047-FC5BBB6AFCDC}"/>
            </c:ext>
          </c:extLst>
        </c:ser>
        <c:ser>
          <c:idx val="1"/>
          <c:order val="1"/>
          <c:tx>
            <c:strRef>
              <c:f>'Occurence 2013-2021'!$I$6</c:f>
              <c:strCache>
                <c:ptCount val="1"/>
                <c:pt idx="0">
                  <c:v>Males 
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'Occurence 2013-2021'!$C$16:$C$24</c:f>
              <c:numCache>
                <c:formatCode>General</c:formatCode>
                <c:ptCount val="9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</c:numCache>
            </c:numRef>
          </c:cat>
          <c:val>
            <c:numRef>
              <c:f>'Occurence 2013-2021'!$I$16:$I$24</c:f>
              <c:numCache>
                <c:formatCode>0.0</c:formatCode>
                <c:ptCount val="9"/>
                <c:pt idx="0">
                  <c:v>15.1</c:v>
                </c:pt>
                <c:pt idx="1">
                  <c:v>15.9</c:v>
                </c:pt>
                <c:pt idx="2">
                  <c:v>16.8</c:v>
                </c:pt>
                <c:pt idx="3">
                  <c:v>16.7</c:v>
                </c:pt>
                <c:pt idx="4">
                  <c:v>15.3</c:v>
                </c:pt>
                <c:pt idx="5">
                  <c:v>14.7</c:v>
                </c:pt>
                <c:pt idx="6">
                  <c:v>15</c:v>
                </c:pt>
                <c:pt idx="7">
                  <c:v>14.9</c:v>
                </c:pt>
                <c:pt idx="8">
                  <c:v>15.7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C48-4A04-9047-FC5BBB6AFCDC}"/>
            </c:ext>
          </c:extLst>
        </c:ser>
        <c:ser>
          <c:idx val="2"/>
          <c:order val="2"/>
          <c:tx>
            <c:strRef>
              <c:f>'Occurence 2013-2021'!$M$6</c:f>
              <c:strCache>
                <c:ptCount val="1"/>
                <c:pt idx="0">
                  <c:v>Females </c:v>
                </c:pt>
              </c:strCache>
            </c:strRef>
          </c:tx>
          <c:spPr>
            <a:ln w="28575" cap="rnd">
              <a:solidFill>
                <a:srgbClr val="660066"/>
              </a:solidFill>
              <a:round/>
            </a:ln>
            <a:effectLst/>
          </c:spPr>
          <c:marker>
            <c:symbol val="none"/>
          </c:marker>
          <c:cat>
            <c:numRef>
              <c:f>'Occurence 2013-2021'!$C$16:$C$24</c:f>
              <c:numCache>
                <c:formatCode>General</c:formatCode>
                <c:ptCount val="9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  <c:pt idx="5">
                  <c:v>2016</c:v>
                </c:pt>
                <c:pt idx="6">
                  <c:v>2015</c:v>
                </c:pt>
                <c:pt idx="7">
                  <c:v>2014</c:v>
                </c:pt>
                <c:pt idx="8">
                  <c:v>2013</c:v>
                </c:pt>
              </c:numCache>
            </c:numRef>
          </c:cat>
          <c:val>
            <c:numRef>
              <c:f>'Occurence 2013-2021'!$M$16:$M$24</c:f>
              <c:numCache>
                <c:formatCode>0.0</c:formatCode>
                <c:ptCount val="9"/>
                <c:pt idx="0">
                  <c:v>4.9000000000000004</c:v>
                </c:pt>
                <c:pt idx="1">
                  <c:v>5.6</c:v>
                </c:pt>
                <c:pt idx="2">
                  <c:v>5.4</c:v>
                </c:pt>
                <c:pt idx="3">
                  <c:v>5.3</c:v>
                </c:pt>
                <c:pt idx="4">
                  <c:v>4.8</c:v>
                </c:pt>
                <c:pt idx="5">
                  <c:v>4.7</c:v>
                </c:pt>
                <c:pt idx="6">
                  <c:v>4.8</c:v>
                </c:pt>
                <c:pt idx="7">
                  <c:v>4.5999999999999996</c:v>
                </c:pt>
                <c:pt idx="8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48-4A04-9047-FC5BBB6AF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346752"/>
        <c:axId val="86353024"/>
      </c:lineChart>
      <c:dateAx>
        <c:axId val="86346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/>
                  <a:t>Year of death occurrence</a:t>
                </a:r>
              </a:p>
            </c:rich>
          </c:tx>
          <c:layout>
            <c:manualLayout>
              <c:xMode val="edge"/>
              <c:yMode val="edge"/>
              <c:x val="0.40803940462308341"/>
              <c:y val="0.935413981483357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53024"/>
        <c:crosses val="autoZero"/>
        <c:auto val="0"/>
        <c:lblOffset val="100"/>
        <c:baseTimeUnit val="days"/>
      </c:dateAx>
      <c:valAx>
        <c:axId val="86353024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34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409383202099725"/>
          <c:y val="2.7777777777777811E-2"/>
          <c:w val="0.544034558180227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16783841643781"/>
          <c:y val="8.9114904463171857E-2"/>
          <c:w val="0.74272849557084031"/>
          <c:h val="0.76531772170185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736BAE"/>
              </a:solidFill>
            </a:ln>
          </c:spPr>
          <c:marker>
            <c:symbol val="x"/>
            <c:size val="5"/>
            <c:spPr>
              <a:solidFill>
                <a:srgbClr val="736BAE"/>
              </a:solidFill>
              <a:ln>
                <a:solidFill>
                  <a:srgbClr val="736BAE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736BAE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736BAE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>
                  <c:v>1647</c:v>
                </c:pt>
                <c:pt idx="1">
                  <c:v>1759</c:v>
                </c:pt>
                <c:pt idx="2">
                  <c:v>1817</c:v>
                </c:pt>
                <c:pt idx="3">
                  <c:v>1765</c:v>
                </c:pt>
                <c:pt idx="4">
                  <c:v>1587</c:v>
                </c:pt>
                <c:pt idx="5">
                  <c:v>1618</c:v>
                </c:pt>
                <c:pt idx="6">
                  <c:v>1596</c:v>
                </c:pt>
                <c:pt idx="7">
                  <c:v>1586</c:v>
                </c:pt>
                <c:pt idx="8">
                  <c:v>1673</c:v>
                </c:pt>
                <c:pt idx="9">
                  <c:v>1695</c:v>
                </c:pt>
                <c:pt idx="10">
                  <c:v>1660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3-4A54-94C1-0127E042E3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>
              <a:solidFill>
                <a:srgbClr val="95C11F"/>
              </a:solidFill>
            </a:ln>
          </c:spPr>
          <c:marker>
            <c:symbol val="triangle"/>
            <c:size val="8"/>
            <c:spPr>
              <a:solidFill>
                <a:srgbClr val="95C11F"/>
              </a:solidFill>
              <a:ln>
                <a:solidFill>
                  <a:srgbClr val="95C11F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95C11F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95C11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#,##0</c:formatCode>
                <c:ptCount val="11"/>
                <c:pt idx="0">
                  <c:v>1091</c:v>
                </c:pt>
                <c:pt idx="1">
                  <c:v>1191</c:v>
                </c:pt>
                <c:pt idx="2">
                  <c:v>1232</c:v>
                </c:pt>
                <c:pt idx="3">
                  <c:v>1208</c:v>
                </c:pt>
                <c:pt idx="4">
                  <c:v>1015</c:v>
                </c:pt>
                <c:pt idx="5">
                  <c:v>1036</c:v>
                </c:pt>
                <c:pt idx="6">
                  <c:v>1034</c:v>
                </c:pt>
                <c:pt idx="7">
                  <c:v>1055</c:v>
                </c:pt>
                <c:pt idx="8">
                  <c:v>1119</c:v>
                </c:pt>
                <c:pt idx="9">
                  <c:v>1116</c:v>
                </c:pt>
                <c:pt idx="10">
                  <c:v>1078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3-4A54-94C1-0127E042E3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556</c:v>
                </c:pt>
                <c:pt idx="1">
                  <c:v>568</c:v>
                </c:pt>
                <c:pt idx="2">
                  <c:v>585</c:v>
                </c:pt>
                <c:pt idx="3">
                  <c:v>557</c:v>
                </c:pt>
                <c:pt idx="4">
                  <c:v>572</c:v>
                </c:pt>
                <c:pt idx="5">
                  <c:v>582</c:v>
                </c:pt>
                <c:pt idx="6">
                  <c:v>562</c:v>
                </c:pt>
                <c:pt idx="7">
                  <c:v>532</c:v>
                </c:pt>
                <c:pt idx="8">
                  <c:v>554</c:v>
                </c:pt>
                <c:pt idx="9">
                  <c:v>579</c:v>
                </c:pt>
                <c:pt idx="10">
                  <c:v>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23-4A54-94C1-0127E042E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177344"/>
        <c:axId val="135179264"/>
      </c:lineChart>
      <c:catAx>
        <c:axId val="135177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dirty="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5179264"/>
        <c:crosses val="autoZero"/>
        <c:auto val="1"/>
        <c:lblAlgn val="ctr"/>
        <c:lblOffset val="100"/>
        <c:noMultiLvlLbl val="0"/>
      </c:catAx>
      <c:valAx>
        <c:axId val="1351792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dirty="0"/>
                  <a:t>Number</a:t>
                </a:r>
                <a:r>
                  <a:rPr lang="en-GB" sz="1200" baseline="0" dirty="0"/>
                  <a:t> of patients</a:t>
                </a:r>
                <a:endParaRPr lang="en-GB" sz="1200" dirty="0"/>
              </a:p>
            </c:rich>
          </c:tx>
          <c:layout>
            <c:manualLayout>
              <c:xMode val="edge"/>
              <c:yMode val="edge"/>
              <c:x val="2.3488389845110869E-2"/>
              <c:y val="0.31035821132683966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5177344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4423371722371905"/>
          <c:y val="8.5156712947691178E-3"/>
          <c:w val="0.31885973999632339"/>
          <c:h val="6.8076384588460187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6771653543343"/>
          <c:y val="2.2828248031496072E-2"/>
          <c:w val="0.85323228346456692"/>
          <c:h val="0.7979318405511821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36068480"/>
        <c:axId val="136078848"/>
      </c:barChart>
      <c:catAx>
        <c:axId val="136068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/>
                  <a:t>Weeks</a:t>
                </a:r>
                <a:r>
                  <a:rPr lang="en-GB" sz="1200" b="1" baseline="0" dirty="0"/>
                  <a:t> between discharge and suicide (Week 1 = First week following discharge)</a:t>
                </a:r>
                <a:endParaRPr lang="en-GB" sz="1200" b="1" dirty="0"/>
              </a:p>
            </c:rich>
          </c:tx>
          <c:layout>
            <c:manualLayout>
              <c:xMode val="edge"/>
              <c:yMode val="edge"/>
              <c:x val="0.4886720752161649"/>
              <c:y val="0.882343749999998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78848"/>
        <c:crosses val="autoZero"/>
        <c:auto val="1"/>
        <c:lblAlgn val="ctr"/>
        <c:lblOffset val="100"/>
        <c:noMultiLvlLbl val="0"/>
      </c:catAx>
      <c:valAx>
        <c:axId val="136078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9427366637493573E-2"/>
              <c:y val="0.26054404527559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6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0277962836236"/>
          <c:y val="0.16763427391616054"/>
          <c:w val="0.82872800086125853"/>
          <c:h val="0.646482037401576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2A8095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rgbClr val="2A8095"/>
              </a:solidFill>
              <a:ln w="9525">
                <a:solidFill>
                  <a:srgbClr val="2A8095"/>
                </a:solidFill>
              </a:ln>
              <a:effectLst/>
            </c:spPr>
          </c:marker>
          <c:dPt>
            <c:idx val="3"/>
            <c:bubble3D val="0"/>
            <c:spPr>
              <a:ln w="28575" cap="rnd">
                <a:solidFill>
                  <a:srgbClr val="2A809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E3-455A-B59F-C7C2C2169A77}"/>
              </c:ext>
            </c:extLst>
          </c:dPt>
          <c:dPt>
            <c:idx val="4"/>
            <c:bubble3D val="0"/>
            <c:spPr>
              <a:ln w="28575" cap="rnd">
                <a:solidFill>
                  <a:srgbClr val="2A8095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97-45C4-8781-80CE97FF9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2A809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316</c:v>
                </c:pt>
                <c:pt idx="1">
                  <c:v>371</c:v>
                </c:pt>
                <c:pt idx="2">
                  <c:v>402</c:v>
                </c:pt>
                <c:pt idx="3">
                  <c:v>392</c:v>
                </c:pt>
                <c:pt idx="4">
                  <c:v>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1D-45DA-BB12-8EE59302F5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rgbClr val="00AF4F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AF4F"/>
              </a:solidFill>
              <a:ln w="9525">
                <a:solidFill>
                  <a:srgbClr val="00AF4F"/>
                </a:solidFill>
              </a:ln>
              <a:effectLst/>
            </c:spPr>
          </c:marker>
          <c:dPt>
            <c:idx val="3"/>
            <c:bubble3D val="0"/>
            <c:spPr>
              <a:ln w="28575" cap="rnd">
                <a:solidFill>
                  <a:srgbClr val="00AF4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E3-455A-B59F-C7C2C2169A77}"/>
              </c:ext>
            </c:extLst>
          </c:dPt>
          <c:dPt>
            <c:idx val="4"/>
            <c:bubble3D val="0"/>
            <c:spPr>
              <a:ln w="28575" cap="rnd">
                <a:solidFill>
                  <a:srgbClr val="00AF4F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97-45C4-8781-80CE97FF9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AF4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240</c:v>
                </c:pt>
                <c:pt idx="1">
                  <c:v>285</c:v>
                </c:pt>
                <c:pt idx="2">
                  <c:v>291</c:v>
                </c:pt>
                <c:pt idx="3">
                  <c:v>289</c:v>
                </c:pt>
                <c:pt idx="4">
                  <c:v>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1D-45DA-BB12-8EE59302F5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rgbClr val="EF29E6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EF29E6"/>
              </a:solidFill>
              <a:ln w="9525">
                <a:solidFill>
                  <a:srgbClr val="EF29E6"/>
                </a:solidFill>
              </a:ln>
              <a:effectLst/>
            </c:spPr>
          </c:marker>
          <c:dPt>
            <c:idx val="3"/>
            <c:bubble3D val="0"/>
            <c:spPr>
              <a:ln w="28575" cap="rnd">
                <a:solidFill>
                  <a:srgbClr val="EF29E6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DE3-455A-B59F-C7C2C2169A77}"/>
              </c:ext>
            </c:extLst>
          </c:dPt>
          <c:dPt>
            <c:idx val="4"/>
            <c:bubble3D val="0"/>
            <c:spPr>
              <a:ln w="28575" cap="rnd">
                <a:solidFill>
                  <a:srgbClr val="EF29E6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97-45C4-8781-80CE97FF9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F29E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76</c:v>
                </c:pt>
                <c:pt idx="1">
                  <c:v>86</c:v>
                </c:pt>
                <c:pt idx="2">
                  <c:v>110</c:v>
                </c:pt>
                <c:pt idx="3">
                  <c:v>103</c:v>
                </c:pt>
                <c:pt idx="4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1D-45DA-BB12-8EE59302F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236032"/>
        <c:axId val="136266880"/>
      </c:lineChart>
      <c:catAx>
        <c:axId val="136236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/>
                  <a:t>Year</a:t>
                </a:r>
              </a:p>
            </c:rich>
          </c:tx>
          <c:layout>
            <c:manualLayout>
              <c:xMode val="edge"/>
              <c:yMode val="edge"/>
              <c:x val="0.47388404718466193"/>
              <c:y val="0.907250641924440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66880"/>
        <c:crosses val="autoZero"/>
        <c:auto val="1"/>
        <c:lblAlgn val="ctr"/>
        <c:lblOffset val="100"/>
        <c:noMultiLvlLbl val="0"/>
      </c:catAx>
      <c:valAx>
        <c:axId val="136266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/>
                  <a:t>Number</a:t>
                </a:r>
                <a:r>
                  <a:rPr lang="en-GB" sz="1200" b="1" baseline="0" dirty="0"/>
                  <a:t> of patients </a:t>
                </a:r>
                <a:endParaRPr lang="en-GB" sz="1200" b="1" dirty="0"/>
              </a:p>
            </c:rich>
          </c:tx>
          <c:layout>
            <c:manualLayout>
              <c:xMode val="edge"/>
              <c:yMode val="edge"/>
              <c:x val="2.9719522385578671E-2"/>
              <c:y val="0.36792483380936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C6C2E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3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817020946629051"/>
          <c:y val="1.9089464245127159E-2"/>
          <c:w val="0.38595409073512282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3582373261375"/>
          <c:y val="0.10933878042691803"/>
          <c:w val="0.78890098731218661"/>
          <c:h val="0.790775438743212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 population</c:v>
                </c:pt>
              </c:strCache>
            </c:strRef>
          </c:tx>
          <c:marker>
            <c:symbol val="square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2F528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638</c:v>
                </c:pt>
                <c:pt idx="1">
                  <c:v>597</c:v>
                </c:pt>
                <c:pt idx="2">
                  <c:v>634</c:v>
                </c:pt>
                <c:pt idx="3">
                  <c:v>582</c:v>
                </c:pt>
                <c:pt idx="4">
                  <c:v>571</c:v>
                </c:pt>
                <c:pt idx="5">
                  <c:v>637</c:v>
                </c:pt>
                <c:pt idx="6">
                  <c:v>617</c:v>
                </c:pt>
                <c:pt idx="7">
                  <c:v>702</c:v>
                </c:pt>
                <c:pt idx="8">
                  <c:v>762</c:v>
                </c:pt>
                <c:pt idx="9">
                  <c:v>761</c:v>
                </c:pt>
                <c:pt idx="10">
                  <c:v>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15-4ABE-A459-EEEE9DC22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418816"/>
        <c:axId val="136420736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ln cap="rnd"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 cap="rnd">
                <a:solidFill>
                  <a:srgbClr val="BE0980"/>
                </a:solidFill>
              </a:ln>
            </c:spPr>
          </c:marker>
          <c:dPt>
            <c:idx val="9"/>
            <c:bubble3D val="0"/>
            <c:spPr>
              <a:ln cap="rnd"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924E-40C1-B1AB-A04810CCE7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151</c:v>
                </c:pt>
                <c:pt idx="1">
                  <c:v>109</c:v>
                </c:pt>
                <c:pt idx="2">
                  <c:v>150</c:v>
                </c:pt>
                <c:pt idx="3">
                  <c:v>121</c:v>
                </c:pt>
                <c:pt idx="4">
                  <c:v>125</c:v>
                </c:pt>
                <c:pt idx="5">
                  <c:v>154</c:v>
                </c:pt>
                <c:pt idx="6">
                  <c:v>148</c:v>
                </c:pt>
                <c:pt idx="7">
                  <c:v>156</c:v>
                </c:pt>
                <c:pt idx="8">
                  <c:v>173</c:v>
                </c:pt>
                <c:pt idx="9">
                  <c:v>163</c:v>
                </c:pt>
                <c:pt idx="10">
                  <c:v>169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15-4ABE-A459-EEEE9DC22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18336"/>
        <c:axId val="136316416"/>
      </c:lineChart>
      <c:catAx>
        <c:axId val="136418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dirty="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6420736"/>
        <c:crosses val="autoZero"/>
        <c:auto val="1"/>
        <c:lblAlgn val="ctr"/>
        <c:lblOffset val="100"/>
        <c:noMultiLvlLbl val="0"/>
      </c:catAx>
      <c:valAx>
        <c:axId val="136420736"/>
        <c:scaling>
          <c:orientation val="minMax"/>
          <c:max val="8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dirty="0"/>
                  <a:t>Number</a:t>
                </a:r>
                <a:r>
                  <a:rPr lang="en-GB" sz="1200" baseline="0" dirty="0"/>
                  <a:t> of suicides in the general population</a:t>
                </a:r>
                <a:endParaRPr lang="en-GB" sz="1200" dirty="0"/>
              </a:p>
            </c:rich>
          </c:tx>
          <c:layout>
            <c:manualLayout>
              <c:xMode val="edge"/>
              <c:yMode val="edge"/>
              <c:x val="1.9608318829147743E-2"/>
              <c:y val="0.199688945068095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6418816"/>
        <c:crosses val="autoZero"/>
        <c:crossBetween val="between"/>
      </c:valAx>
      <c:valAx>
        <c:axId val="136316416"/>
        <c:scaling>
          <c:orientation val="minMax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GB" sz="1200" dirty="0"/>
                  <a:t>Number</a:t>
                </a:r>
                <a:r>
                  <a:rPr lang="en-GB" sz="1200" baseline="0" dirty="0"/>
                  <a:t> of p</a:t>
                </a:r>
                <a:r>
                  <a:rPr lang="en-GB" sz="1200" dirty="0"/>
                  <a:t>atient suicides</a:t>
                </a:r>
              </a:p>
            </c:rich>
          </c:tx>
          <c:layout>
            <c:manualLayout>
              <c:xMode val="edge"/>
              <c:yMode val="edge"/>
              <c:x val="0.95671225275974914"/>
              <c:y val="0.226933118036920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6318336"/>
        <c:crosses val="max"/>
        <c:crossBetween val="between"/>
      </c:valAx>
      <c:catAx>
        <c:axId val="136318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36316416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r"/>
      <c:layout>
        <c:manualLayout>
          <c:xMode val="edge"/>
          <c:yMode val="edge"/>
          <c:x val="0.11797912901342364"/>
          <c:y val="1.3132033393003091E-2"/>
          <c:w val="0.41815852778215701"/>
          <c:h val="0.1457928687474978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E9F84-0436-4CB6-A108-6DE3CB231DA6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F52EA-4911-41A2-9357-C740E3466D0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380E318-AEF9-49D3-BC46-2DEC31F3E085}" type="slidenum">
              <a:rPr lang="en-GB" altLang="en-US">
                <a:ea typeface="ＭＳ Ｐゴシック" pitchFamily="34" charset="-128"/>
              </a:rPr>
              <a:pPr/>
              <a:t>7</a:t>
            </a:fld>
            <a:endParaRPr lang="en-GB" alt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C0C41F8A-29F9-4490-A63C-7C687B6FC0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A7A64694-2A74-41CA-91BA-3E31F0473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E64BCC88-1EEF-42BE-9833-862A43299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7575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C8117C-ADFF-4D11-A68F-80DADBA10D1E}" type="slidenum">
              <a:rPr lang="en-GB" altLang="en-US" sz="1100" b="0">
                <a:solidFill>
                  <a:srgbClr val="000000"/>
                </a:solidFill>
              </a:rPr>
              <a:pPr/>
              <a:t>10</a:t>
            </a:fld>
            <a:endParaRPr lang="en-GB" altLang="en-US" sz="11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10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0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00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743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20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1C042B-C2EC-44DB-95B6-C6993FCB54D5}" type="slidenum">
              <a:rPr lang="en-GB" altLang="en-US"/>
              <a:pPr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11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97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590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456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2824-E164-457D-8474-DA73E62F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A1749-09F0-48CC-9D3D-F2725C5CA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4C9EF-0863-4AFB-B5B0-BF7B32ED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00E53-454E-4210-BCEF-948FDE85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44C41-5B45-4748-9682-4F42172A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268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1EB1-CF89-46C2-8D13-8F1F65E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E9D5-1489-496B-B5A6-A5612C365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960D4-0B18-4FB3-A83B-D3E76266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DF58E-8E63-48FA-B750-12B54E76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C2620-4BBE-415C-8A8E-DA58100A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435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F412-B67A-43CB-A684-F64561F3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D9189-67DD-4A22-BD87-4D219F3A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510D-EC62-4A65-823C-0C8DFBA0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3F8D5-D93A-4070-A6A4-7FF22105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F03E-2C5E-4F9B-BBD7-AAF39605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89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10A2-5D7A-46FC-8904-1B9EB18C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331B3-5F18-41D2-9E0F-2F629800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5CFA7-247F-490B-8D1C-81E2C0714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732E2-446E-44F6-A70B-AD4B88D2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81F8A-AA4C-4FBE-AF6D-7E121140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E9EEB-E24B-4AB3-BCDE-8645790C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747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4138-4FC8-4992-A556-07EA05C5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47A5A-BD2B-4CC4-8AAE-D78C64B75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1E568-3DD6-4364-A279-151EE4FBF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878DD-224B-43D3-BFDA-532BC1168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C1A9A-1A23-44AD-ADFC-27C7D484F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D13195-A9D8-423F-A884-2CFEC7DF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9D60E-F362-4E67-834E-216E1C94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E2EDA-CAEC-4B11-9066-428CB7A8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46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CF76-C910-4BF9-AB06-A2889141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07182-8AFC-4CB1-A563-9D1AE23E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391BC-E81D-4B1B-8728-9A97099B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ED131-7E41-4377-BB41-BA574607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03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28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93042-2E9F-4B28-ACFE-236193A3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7A3B5-F221-4D9B-95D7-C09C1EBE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DFA4F-0B4C-4519-B647-73EB41C5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772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BC8C-AED5-4610-8F9A-52123941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24D9C-8E8B-4B98-873B-3C89BB713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165F8-2F15-4D14-A695-29ABE439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344B2-5031-48D5-9C8E-B8A5ABF0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EE28-51D4-4B1C-B591-B7187686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EFC70-0556-4476-8A2E-168F5794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35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EEC-FA65-4512-B32C-DF74B0ED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84F874-17C9-4F67-A6D8-273BB9C0C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8227A-C2C5-4576-850F-29362E5BA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77A9A-46A4-4D57-B86D-A1B07B28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DEEC6-8403-484C-BCAF-0E257019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F602B-CDDC-4EF0-9D69-64CBB0E2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62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AA1B-F9DF-4EBE-B040-98E834C2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39691-CA07-4B9C-ACA3-8DFDB4E31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A6A45-574B-4934-8BB0-6E39751C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CE245-4FA9-4BE3-B760-72F6A6EE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3A6AD-F748-4CB0-A3B8-4A0FD86D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15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82E33-C122-45F8-8547-2FB190CC8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0D2BE-3CB0-4117-AC48-9827A3446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56D6-3150-4158-A2C4-44A375DA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44DE6-26EA-42D0-BCD2-C9653FBA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C9EB7-BAE8-40AD-B6EA-4766FC55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3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862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19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453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92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88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149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80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03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27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849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06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865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485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184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49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851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46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dirty="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809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94859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576283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94859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solidFill>
            <a:srgbClr val="2F528F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187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53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56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10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12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407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384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6324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5993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2981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812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2824-E164-457D-8474-DA73E62F3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A1749-09F0-48CC-9D3D-F2725C5CA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4C9EF-0863-4AFB-B5B0-BF7B32ED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00E53-454E-4210-BCEF-948FDE85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44C41-5B45-4748-9682-4F42172A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299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1EB1-CF89-46C2-8D13-8F1F65E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E9D5-1489-496B-B5A6-A5612C365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960D4-0B18-4FB3-A83B-D3E762665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DF58E-8E63-48FA-B750-12B54E767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C2620-4BBE-415C-8A8E-DA58100A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91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F412-B67A-43CB-A684-F64561F3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D9189-67DD-4A22-BD87-4D219F3A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510D-EC62-4A65-823C-0C8DFBA0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3F8D5-D93A-4070-A6A4-7FF22105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F03E-2C5E-4F9B-BBD7-AAF39605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1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10A2-5D7A-46FC-8904-1B9EB18C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331B3-5F18-41D2-9E0F-2F629800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5CFA7-247F-490B-8D1C-81E2C0714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732E2-446E-44F6-A70B-AD4B88D2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81F8A-AA4C-4FBE-AF6D-7E121140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E9EEB-E24B-4AB3-BCDE-8645790C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98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4138-4FC8-4992-A556-07EA05C5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47A5A-BD2B-4CC4-8AAE-D78C64B75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1E568-3DD6-4364-A279-151EE4FBF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878DD-224B-43D3-BFDA-532BC1168B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BC1A9A-1A23-44AD-ADFC-27C7D484F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D13195-A9D8-423F-A884-2CFEC7DF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89D60E-F362-4E67-834E-216E1C94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E2EDA-CAEC-4B11-9066-428CB7A8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31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CF76-C910-4BF9-AB06-A2889141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307182-8AFC-4CB1-A563-9D1AE23E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391BC-E81D-4B1B-8728-9A97099B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ED131-7E41-4377-BB41-BA574607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677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93042-2E9F-4B28-ACFE-236193A3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7A3B5-F221-4D9B-95D7-C09C1EBE6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DFA4F-0B4C-4519-B647-73EB41C5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998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BC8C-AED5-4610-8F9A-52123941A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24D9C-8E8B-4B98-873B-3C89BB713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A165F8-2F15-4D14-A695-29ABE439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344B2-5031-48D5-9C8E-B8A5ABF0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EE28-51D4-4B1C-B591-B7187686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EFC70-0556-4476-8A2E-168F5794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333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EEC-FA65-4512-B32C-DF74B0ED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84F874-17C9-4F67-A6D8-273BB9C0C8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8227A-C2C5-4576-850F-29362E5BA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77A9A-46A4-4D57-B86D-A1B07B28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DEEC6-8403-484C-BCAF-0E257019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F602B-CDDC-4EF0-9D69-64CBB0E22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55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AA1B-F9DF-4EBE-B040-98E834C2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39691-CA07-4B9C-ACA3-8DFDB4E31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A6A45-574B-4934-8BB0-6E39751C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CE245-4FA9-4BE3-B760-72F6A6EE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3A6AD-F748-4CB0-A3B8-4A0FD86D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75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582E33-C122-45F8-8547-2FB190CC8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0D2BE-3CB0-4117-AC48-9827A34464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56D6-3150-4158-A2C4-44A375DA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44DE6-26EA-42D0-BCD2-C9653FBA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C9EB7-BAE8-40AD-B6EA-4766FC55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801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51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13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98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1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9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59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/>
              <a:t>Click to edit Master title style</a:t>
            </a:r>
            <a:endParaRPr lang="en-GB" sz="4400"/>
          </a:p>
        </p:txBody>
      </p:sp>
    </p:spTree>
    <p:extLst>
      <p:ext uri="{BB962C8B-B14F-4D97-AF65-F5344CB8AC3E}">
        <p14:creationId xmlns:p14="http://schemas.microsoft.com/office/powerpoint/2010/main" val="1081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821" r:id="rId12"/>
    <p:sldLayoutId id="21474838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A8E21-FE89-497C-950B-899C3FBD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4F0C0-40A2-47CA-829F-53D57272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0356-0D2E-462B-A1EE-F3F0023CE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4687F-7B79-45B8-8079-BB481A2B3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4759-AC0D-449C-89CE-D223843E4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36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9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770" r:id="rId2"/>
    <p:sldLayoutId id="2147483806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820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811" r:id="rId16"/>
    <p:sldLayoutId id="2147483812" r:id="rId17"/>
    <p:sldLayoutId id="2147483825" r:id="rId18"/>
    <p:sldLayoutId id="2147483828" r:id="rId19"/>
    <p:sldLayoutId id="2147483826" r:id="rId20"/>
    <p:sldLayoutId id="214748382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ADFD5-1128-47C2-A679-D96FB9A9A8A4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53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3" r:id="rId3"/>
    <p:sldLayoutId id="2147483810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A8E21-FE89-497C-950B-899C3FBD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4F0C0-40A2-47CA-829F-53D57272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30356-0D2E-462B-A1EE-F3F0023CE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AE13-5A73-4851-A9AE-A3CBF5FA59C0}" type="datetimeFigureOut">
              <a:rPr lang="en-GB" smtClean="0"/>
              <a:pPr/>
              <a:t>14/06/2023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4687F-7B79-45B8-8079-BB481A2B3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4759-AC0D-449C-89CE-D223843E4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14DB0-70C8-4BDF-A8D9-939AFBB563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4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 dirty="0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3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674" r:id="rId2"/>
    <p:sldLayoutId id="214748383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hyperlink" Target="http://www.manchester.ac.uk/ncish" TargetMode="Externa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0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Source: ONS</a:t>
            </a:r>
          </a:p>
        </p:txBody>
      </p:sp>
      <p:pic>
        <p:nvPicPr>
          <p:cNvPr id="44034" name="Picture 1" descr="A group of people walking on a street&#10;&#10;Description automatically generated with medium confidence"/>
          <p:cNvPicPr>
            <a:picLocks noChangeAspect="1" noChangeArrowheads="1"/>
          </p:cNvPicPr>
          <p:nvPr/>
        </p:nvPicPr>
        <p:blipFill>
          <a:blip r:embed="rId2" cstate="print"/>
          <a:srcRect l="11208" t="14911" r="-5646" b="974"/>
          <a:stretch>
            <a:fillRect/>
          </a:stretch>
        </p:blipFill>
        <p:spPr bwMode="auto">
          <a:xfrm>
            <a:off x="0" y="1020763"/>
            <a:ext cx="1297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 rot="10800000" flipV="1">
            <a:off x="3260725" y="2454275"/>
            <a:ext cx="5678488" cy="1189257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32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Learning Set 10: latest findings on suicide prevention </a:t>
            </a:r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3681413" y="5068888"/>
            <a:ext cx="4837112" cy="425450"/>
          </a:xfrm>
          <a:prstGeom prst="rect">
            <a:avLst/>
          </a:prstGeom>
          <a:solidFill>
            <a:schemeClr val="bg1">
              <a:alpha val="63921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2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31 May 2023</a:t>
            </a:r>
          </a:p>
          <a:p>
            <a:pPr algn="ctr"/>
            <a:endParaRPr lang="en-GB" altLang="en-US" sz="2000" dirty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  <a:p>
            <a:pPr algn="ctr"/>
            <a:endParaRPr lang="en-GB" altLang="en-US" sz="3000" dirty="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E2790-A299-0245-9B17-2737FBC57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650" y="5837238"/>
            <a:ext cx="4837113" cy="56515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36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00"/>
              </a:spcBef>
              <a:defRPr/>
            </a:pPr>
            <a:r>
              <a:rPr lang="en-US" sz="3000" kern="0" dirty="0">
                <a:solidFill>
                  <a:srgbClr val="002060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Professor Louis Appleby</a:t>
            </a:r>
          </a:p>
          <a:p>
            <a:pPr algn="ctr">
              <a:defRPr/>
            </a:pPr>
            <a:endParaRPr lang="en-GB" altLang="en-US" sz="2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endParaRPr lang="en-GB" altLang="en-US" sz="3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403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9525" y="171450"/>
            <a:ext cx="201295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28" y="-4890"/>
            <a:ext cx="5516176" cy="6843330"/>
          </a:xfrm>
          <a:prstGeom prst="rect">
            <a:avLst/>
          </a:prstGeom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16AED5F7-A317-4A15-8870-A39CDD38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5" y="0"/>
            <a:ext cx="4731143" cy="8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chemeClr val="bg1"/>
                </a:solidFill>
              </a:rPr>
              <a:t>Suicide 2009-19</a:t>
            </a:r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6DC09B7E-113C-4FDB-AB12-C3998B0B2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18444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8785" y="1687551"/>
            <a:ext cx="8329956" cy="3687830"/>
            <a:chOff x="354784" y="1687551"/>
            <a:chExt cx="8329956" cy="3687830"/>
          </a:xfrm>
        </p:grpSpPr>
        <p:sp>
          <p:nvSpPr>
            <p:cNvPr id="31751" name="Rounded Rectangle 2">
              <a:extLst>
                <a:ext uri="{FF2B5EF4-FFF2-40B4-BE49-F238E27FC236}">
                  <a16:creationId xmlns:a16="http://schemas.microsoft.com/office/drawing/2014/main" id="{350750F6-50E7-49AE-B051-6DEAB776B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10" y="4293395"/>
              <a:ext cx="2227224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u="sng" dirty="0">
                  <a:solidFill>
                    <a:srgbClr val="002060"/>
                  </a:solidFill>
                </a:rPr>
                <a:t>Wales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450" dirty="0">
                <a:solidFill>
                  <a:srgbClr val="FFFFFF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2060"/>
                  </a:solidFill>
                </a:rPr>
                <a:t> 3,874 suicide deaths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70C0"/>
                  </a:solidFill>
                </a:rPr>
                <a:t> 845 (22%) patients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52" name="Rounded Rectangle 12">
              <a:extLst>
                <a:ext uri="{FF2B5EF4-FFF2-40B4-BE49-F238E27FC236}">
                  <a16:creationId xmlns:a16="http://schemas.microsoft.com/office/drawing/2014/main" id="{27FA249E-7F2B-406F-87EF-7545FB917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241" y="1687551"/>
              <a:ext cx="2204921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u="sng" dirty="0">
                  <a:solidFill>
                    <a:srgbClr val="002060"/>
                  </a:solidFill>
                </a:rPr>
                <a:t>Scotland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450" dirty="0">
                <a:solidFill>
                  <a:srgbClr val="FFFFFF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2060"/>
                  </a:solidFill>
                </a:rPr>
                <a:t> 8,496 suicide deaths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70C0"/>
                  </a:solidFill>
                </a:rPr>
                <a:t> 2,646 (31%) patients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53" name="Rounded Rectangle 13">
              <a:extLst>
                <a:ext uri="{FF2B5EF4-FFF2-40B4-BE49-F238E27FC236}">
                  <a16:creationId xmlns:a16="http://schemas.microsoft.com/office/drawing/2014/main" id="{7044567F-78A3-4DB3-89AB-7BCC5BD64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5" y="4315724"/>
              <a:ext cx="2230455" cy="1059657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u="sng" dirty="0">
                  <a:solidFill>
                    <a:srgbClr val="002060"/>
                  </a:solidFill>
                </a:rPr>
                <a:t>England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450" u="sng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2060"/>
                  </a:solidFill>
                </a:rPr>
                <a:t>53,446 suicide deaths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70C0"/>
                  </a:solidFill>
                </a:rPr>
                <a:t>14,365 (27%) patients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54" name="Rounded Rectangle 14">
              <a:extLst>
                <a:ext uri="{FF2B5EF4-FFF2-40B4-BE49-F238E27FC236}">
                  <a16:creationId xmlns:a16="http://schemas.microsoft.com/office/drawing/2014/main" id="{22E756A9-DA01-4ABA-820A-9437DA0CE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78" y="1771650"/>
              <a:ext cx="2230455" cy="1052145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u="sng" dirty="0">
                  <a:solidFill>
                    <a:srgbClr val="002060"/>
                  </a:solidFill>
                </a:rPr>
                <a:t>Northern Ireland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450" dirty="0">
                <a:solidFill>
                  <a:srgbClr val="FFFFFF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2060"/>
                  </a:solidFill>
                </a:rPr>
                <a:t> 2,541 suicide deaths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>
                  <a:solidFill>
                    <a:srgbClr val="0070C0"/>
                  </a:solidFill>
                </a:rPr>
                <a:t> 547 (24%) patients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27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1755" name="Straight Connector 24">
              <a:extLst>
                <a:ext uri="{FF2B5EF4-FFF2-40B4-BE49-F238E27FC236}">
                  <a16:creationId xmlns:a16="http://schemas.microsoft.com/office/drawing/2014/main" id="{B16C7617-28F8-42B5-8950-0F9150776B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7717" y="2846028"/>
              <a:ext cx="738883" cy="916347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6" name="Straight Connector 16">
              <a:extLst>
                <a:ext uri="{FF2B5EF4-FFF2-40B4-BE49-F238E27FC236}">
                  <a16:creationId xmlns:a16="http://schemas.microsoft.com/office/drawing/2014/main" id="{B5E1417C-1107-4465-903D-F6C3CE76F2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44334" y="4955691"/>
              <a:ext cx="1584766" cy="292584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7" name="Straight Connector 18">
              <a:extLst>
                <a:ext uri="{FF2B5EF4-FFF2-40B4-BE49-F238E27FC236}">
                  <a16:creationId xmlns:a16="http://schemas.microsoft.com/office/drawing/2014/main" id="{6F992F83-11B1-422D-847F-8EC90F5E7E77}"/>
                </a:ext>
              </a:extLst>
            </p:cNvPr>
            <p:cNvCxnSpPr>
              <a:cxnSpLocks noChangeShapeType="1"/>
              <a:stCxn id="31753" idx="1"/>
            </p:cNvCxnSpPr>
            <p:nvPr/>
          </p:nvCxnSpPr>
          <p:spPr bwMode="auto">
            <a:xfrm flipH="1">
              <a:off x="5114925" y="4845553"/>
              <a:ext cx="1339360" cy="402722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8" name="Straight Connector 21">
              <a:extLst>
                <a:ext uri="{FF2B5EF4-FFF2-40B4-BE49-F238E27FC236}">
                  <a16:creationId xmlns:a16="http://schemas.microsoft.com/office/drawing/2014/main" id="{44CD35FE-5324-4CFB-86B4-A42E8BBB2CB5}"/>
                </a:ext>
              </a:extLst>
            </p:cNvPr>
            <p:cNvCxnSpPr>
              <a:cxnSpLocks noChangeShapeType="1"/>
              <a:stCxn id="31752" idx="1"/>
            </p:cNvCxnSpPr>
            <p:nvPr/>
          </p:nvCxnSpPr>
          <p:spPr bwMode="auto">
            <a:xfrm flipH="1">
              <a:off x="4572000" y="2217379"/>
              <a:ext cx="1867241" cy="268646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9" name="Rectangle 1">
              <a:extLst>
                <a:ext uri="{FF2B5EF4-FFF2-40B4-BE49-F238E27FC236}">
                  <a16:creationId xmlns:a16="http://schemas.microsoft.com/office/drawing/2014/main" id="{BF590F7C-97C4-47E8-97EA-7A8F24599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84" y="2927722"/>
              <a:ext cx="286583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750" dirty="0">
                  <a:cs typeface="Times New Roman" panose="02020603050405020304" pitchFamily="18" charset="0"/>
                </a:rPr>
                <a:t>Note: patient data unavailable in Northern Ireland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sz="750" dirty="0">
                  <a:cs typeface="Times New Roman" panose="02020603050405020304" pitchFamily="18" charset="0"/>
                </a:rPr>
                <a:t>in 2019-2020</a:t>
              </a:r>
              <a:endParaRPr lang="en-GB" altLang="en-US" sz="750" dirty="0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ABAFE05-E865-45D0-82B3-E490D0AA4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428" y="0"/>
            <a:ext cx="5601901" cy="1080000"/>
          </a:xfrm>
          <a:solidFill>
            <a:srgbClr val="2F528F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 "/>
              </a:rPr>
              <a:t>UK suicide numbers 2010-2020</a:t>
            </a:r>
          </a:p>
        </p:txBody>
      </p:sp>
    </p:spTree>
    <p:extLst>
      <p:ext uri="{BB962C8B-B14F-4D97-AF65-F5344CB8AC3E}">
        <p14:creationId xmlns:p14="http://schemas.microsoft.com/office/powerpoint/2010/main" val="128695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82993173"/>
              </p:ext>
            </p:extLst>
          </p:nvPr>
        </p:nvGraphicFramePr>
        <p:xfrm>
          <a:off x="390293" y="1227222"/>
          <a:ext cx="10338630" cy="512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numbers, UK</a:t>
            </a:r>
          </a:p>
        </p:txBody>
      </p:sp>
    </p:spTree>
    <p:extLst>
      <p:ext uri="{BB962C8B-B14F-4D97-AF65-F5344CB8AC3E}">
        <p14:creationId xmlns:p14="http://schemas.microsoft.com/office/powerpoint/2010/main" val="38342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454" y="0"/>
            <a:ext cx="5121091" cy="1080000"/>
          </a:xfrm>
        </p:spPr>
        <p:txBody>
          <a:bodyPr/>
          <a:lstStyle/>
          <a:p>
            <a:pPr marL="457200" lvl="1" algn="ctr" defTabSz="457200" rtl="0">
              <a:defRPr/>
            </a:pPr>
            <a:r>
              <a:rPr lang="en-GB" sz="3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Characteristics of 18,403 patient suicides, 2010-20</a:t>
            </a:r>
            <a:endParaRPr lang="en-GB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186BF-9099-DF0D-7C4E-945F17B92BD5}"/>
              </a:ext>
            </a:extLst>
          </p:cNvPr>
          <p:cNvSpPr txBox="1"/>
          <p:nvPr/>
        </p:nvSpPr>
        <p:spPr>
          <a:xfrm>
            <a:off x="538620" y="1881717"/>
            <a:ext cx="830475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High rates of </a:t>
            </a:r>
            <a:r>
              <a:rPr lang="en-GB" sz="2400" b="1" dirty="0">
                <a:solidFill>
                  <a:srgbClr val="002060"/>
                </a:solidFill>
              </a:rPr>
              <a:t>social adversity</a:t>
            </a:r>
            <a:r>
              <a:rPr lang="en-GB" sz="2400" dirty="0">
                <a:solidFill>
                  <a:srgbClr val="002060"/>
                </a:solidFill>
              </a:rPr>
              <a:t> and </a:t>
            </a:r>
            <a:r>
              <a:rPr lang="en-GB" sz="2400" b="1" dirty="0">
                <a:solidFill>
                  <a:srgbClr val="002060"/>
                </a:solidFill>
              </a:rPr>
              <a:t>isolation</a:t>
            </a:r>
            <a:r>
              <a:rPr lang="en-GB" sz="2400" dirty="0">
                <a:solidFill>
                  <a:srgbClr val="002060"/>
                </a:solidFill>
              </a:rPr>
              <a:t>, nearly half </a:t>
            </a:r>
            <a:r>
              <a:rPr lang="en-GB" sz="2400" b="1" dirty="0">
                <a:solidFill>
                  <a:srgbClr val="002060"/>
                </a:solidFill>
              </a:rPr>
              <a:t>lived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alone </a:t>
            </a:r>
            <a:r>
              <a:rPr lang="en-GB" sz="2400" dirty="0">
                <a:solidFill>
                  <a:srgbClr val="002060"/>
                </a:solidFill>
              </a:rPr>
              <a:t>(48%); nearly half were </a:t>
            </a:r>
            <a:r>
              <a:rPr lang="en-GB" sz="2400" b="1" dirty="0">
                <a:solidFill>
                  <a:srgbClr val="002060"/>
                </a:solidFill>
              </a:rPr>
              <a:t>unemployed</a:t>
            </a:r>
            <a:r>
              <a:rPr lang="en-GB" sz="2400" dirty="0">
                <a:solidFill>
                  <a:srgbClr val="002060"/>
                </a:solidFill>
              </a:rPr>
              <a:t> (48%) 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2060"/>
                </a:solidFill>
              </a:rPr>
              <a:t>High rates of 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self-harm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(64%), 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(48%)/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 </a:t>
            </a:r>
            <a:r>
              <a:rPr lang="en-GB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(37%) </a:t>
            </a:r>
            <a:r>
              <a:rPr lang="en-GB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misuse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7% were from an </a:t>
            </a:r>
            <a:r>
              <a:rPr lang="en-GB" sz="2400" b="1" dirty="0">
                <a:solidFill>
                  <a:srgbClr val="002060"/>
                </a:solidFill>
              </a:rPr>
              <a:t>ethnic minority group;</a:t>
            </a:r>
            <a:r>
              <a:rPr lang="en-GB" sz="2400" dirty="0">
                <a:solidFill>
                  <a:srgbClr val="002060"/>
                </a:solidFill>
              </a:rPr>
              <a:t> 5% were recent </a:t>
            </a:r>
            <a:r>
              <a:rPr lang="en-GB" sz="2400" b="1" dirty="0">
                <a:solidFill>
                  <a:srgbClr val="002060"/>
                </a:solidFill>
              </a:rPr>
              <a:t>migrants</a:t>
            </a:r>
            <a:r>
              <a:rPr lang="en-GB" sz="2400" dirty="0">
                <a:solidFill>
                  <a:srgbClr val="002060"/>
                </a:solidFill>
              </a:rPr>
              <a:t> to the UK</a:t>
            </a: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2400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415416E-A04A-684B-8063-675E3E33B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631">
            <a:off x="10586237" y="5005776"/>
            <a:ext cx="1080000" cy="10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7376E-3C6E-9FEC-6770-B3B1D3A56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78" y="3251503"/>
            <a:ext cx="1080000" cy="108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BD8B161A-C75F-91C2-48DA-CE0503F15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22" y="173287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8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/>
        </p:nvGraphicFramePr>
        <p:xfrm>
          <a:off x="2692914" y="1194191"/>
          <a:ext cx="646371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/>
          <p:nvPr/>
        </p:nvSpPr>
        <p:spPr>
          <a:xfrm>
            <a:off x="2918185" y="0"/>
            <a:ext cx="6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GB" sz="2800" b="1" dirty="0">
                <a:solidFill>
                  <a:schemeClr val="bg1"/>
                </a:solidFill>
              </a:rPr>
              <a:t>Patients with recent economic adversity, 2016-20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F4B0758-4C03-4EE9-9AE7-2826BAD18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324545"/>
              </p:ext>
            </p:extLst>
          </p:nvPr>
        </p:nvGraphicFramePr>
        <p:xfrm>
          <a:off x="0" y="1346147"/>
          <a:ext cx="7603958" cy="469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6D40B0-BA51-169A-A967-9442C977188F}"/>
              </a:ext>
            </a:extLst>
          </p:cNvPr>
          <p:cNvSpPr txBox="1"/>
          <p:nvPr/>
        </p:nvSpPr>
        <p:spPr>
          <a:xfrm>
            <a:off x="7781925" y="2166425"/>
            <a:ext cx="44767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Mainly </a:t>
            </a:r>
            <a:r>
              <a:rPr lang="en-GB" sz="2400" b="1" dirty="0">
                <a:solidFill>
                  <a:srgbClr val="002060"/>
                </a:solidFill>
              </a:rPr>
              <a:t>aged 45-64 </a:t>
            </a:r>
            <a:r>
              <a:rPr lang="en-GB" sz="2400" dirty="0">
                <a:solidFill>
                  <a:srgbClr val="002060"/>
                </a:solidFill>
              </a:rPr>
              <a:t>(44%),</a:t>
            </a:r>
            <a:r>
              <a:rPr lang="en-GB" sz="2400" b="1" dirty="0">
                <a:solidFill>
                  <a:srgbClr val="002060"/>
                </a:solidFill>
              </a:rPr>
              <a:t> male </a:t>
            </a:r>
            <a:r>
              <a:rPr lang="en-GB" sz="2400" dirty="0">
                <a:solidFill>
                  <a:srgbClr val="002060"/>
                </a:solidFill>
              </a:rPr>
              <a:t>(74%), </a:t>
            </a:r>
            <a:r>
              <a:rPr lang="en-GB" sz="2400" b="1" dirty="0">
                <a:solidFill>
                  <a:srgbClr val="002060"/>
                </a:solidFill>
              </a:rPr>
              <a:t>divorced/separated </a:t>
            </a:r>
            <a:r>
              <a:rPr lang="en-GB" sz="2400" dirty="0">
                <a:solidFill>
                  <a:srgbClr val="002060"/>
                </a:solidFill>
              </a:rPr>
              <a:t>(30%)</a:t>
            </a: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Alcohol/drug misuse </a:t>
            </a:r>
            <a:r>
              <a:rPr lang="en-GB" sz="2400" dirty="0">
                <a:solidFill>
                  <a:srgbClr val="002060"/>
                </a:solidFill>
              </a:rPr>
              <a:t>common in those unemployed (66%)</a:t>
            </a:r>
            <a:endParaRPr lang="en-GB" sz="2000" b="1" dirty="0">
              <a:solidFill>
                <a:srgbClr val="002060"/>
              </a:solidFill>
            </a:endParaRPr>
          </a:p>
          <a:p>
            <a:endParaRPr lang="en-GB" sz="2400" b="1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Those not unemployed had more </a:t>
            </a:r>
            <a:r>
              <a:rPr lang="en-GB" sz="2400" b="1" dirty="0">
                <a:solidFill>
                  <a:srgbClr val="002060"/>
                </a:solidFill>
              </a:rPr>
              <a:t>depression</a:t>
            </a:r>
            <a:r>
              <a:rPr lang="en-GB" sz="2400" dirty="0">
                <a:solidFill>
                  <a:srgbClr val="002060"/>
                </a:solidFill>
              </a:rPr>
              <a:t> (39%) and </a:t>
            </a:r>
            <a:r>
              <a:rPr lang="en-GB" sz="2400" b="1" dirty="0">
                <a:solidFill>
                  <a:srgbClr val="002060"/>
                </a:solidFill>
              </a:rPr>
              <a:t>recent illness </a:t>
            </a:r>
            <a:r>
              <a:rPr lang="en-GB" sz="2400" dirty="0">
                <a:solidFill>
                  <a:srgbClr val="002060"/>
                </a:solidFill>
              </a:rPr>
              <a:t>(35%)</a:t>
            </a:r>
          </a:p>
        </p:txBody>
      </p:sp>
    </p:spTree>
    <p:extLst>
      <p:ext uri="{BB962C8B-B14F-4D97-AF65-F5344CB8AC3E}">
        <p14:creationId xmlns:p14="http://schemas.microsoft.com/office/powerpoint/2010/main" val="4096080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200025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Suicide by people aged under 25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50251802"/>
              </p:ext>
            </p:extLst>
          </p:nvPr>
        </p:nvGraphicFramePr>
        <p:xfrm>
          <a:off x="192156" y="1300480"/>
          <a:ext cx="7351644" cy="474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85954D-FC19-C920-D596-E39C7A34162D}"/>
              </a:ext>
            </a:extLst>
          </p:cNvPr>
          <p:cNvSpPr txBox="1"/>
          <p:nvPr/>
        </p:nvSpPr>
        <p:spPr>
          <a:xfrm>
            <a:off x="7866406" y="1498791"/>
            <a:ext cx="43255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Lower rates of contact </a:t>
            </a:r>
            <a:r>
              <a:rPr lang="en-GB" sz="2400" dirty="0">
                <a:solidFill>
                  <a:srgbClr val="002060"/>
                </a:solidFill>
              </a:rPr>
              <a:t>(22%)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Autism</a:t>
            </a:r>
            <a:r>
              <a:rPr lang="en-GB" sz="2400" dirty="0">
                <a:solidFill>
                  <a:srgbClr val="002060"/>
                </a:solidFill>
              </a:rPr>
              <a:t> (13%) and </a:t>
            </a:r>
            <a:r>
              <a:rPr lang="en-GB" sz="2400" b="1" dirty="0">
                <a:solidFill>
                  <a:srgbClr val="002060"/>
                </a:solidFill>
              </a:rPr>
              <a:t>anxiety </a:t>
            </a:r>
            <a:r>
              <a:rPr lang="en-GB" sz="2400" dirty="0">
                <a:solidFill>
                  <a:srgbClr val="002060"/>
                </a:solidFill>
              </a:rPr>
              <a:t>(10%) common in under 18s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More</a:t>
            </a:r>
            <a:r>
              <a:rPr lang="en-GB" sz="2400" b="1" dirty="0">
                <a:solidFill>
                  <a:srgbClr val="002060"/>
                </a:solidFill>
              </a:rPr>
              <a:t> alcohol and drug use </a:t>
            </a:r>
            <a:r>
              <a:rPr lang="en-GB" sz="2400" dirty="0">
                <a:solidFill>
                  <a:srgbClr val="002060"/>
                </a:solidFill>
              </a:rPr>
              <a:t>in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18-24 year olds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70C0"/>
                </a:solidFill>
              </a:rPr>
              <a:t>75% </a:t>
            </a:r>
            <a:r>
              <a:rPr lang="en-GB" sz="2400" dirty="0">
                <a:solidFill>
                  <a:srgbClr val="002060"/>
                </a:solidFill>
              </a:rPr>
              <a:t>had a history of </a:t>
            </a:r>
            <a:r>
              <a:rPr lang="en-GB" sz="2400" b="1" dirty="0">
                <a:solidFill>
                  <a:srgbClr val="002060"/>
                </a:solidFill>
              </a:rPr>
              <a:t>self-harm</a:t>
            </a:r>
          </a:p>
          <a:p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71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2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3421063" y="69850"/>
            <a:ext cx="5349875" cy="9540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457200"/>
            <a:r>
              <a:rPr lang="en-GB" altLang="en-US" sz="2800" b="1">
                <a:solidFill>
                  <a:schemeClr val="bg1"/>
                </a:solidFill>
                <a:latin typeface="Calibri" pitchFamily="34" charset="0"/>
              </a:rPr>
              <a:t>Patients given a diagnosis of personality disorder</a:t>
            </a:r>
          </a:p>
        </p:txBody>
      </p:sp>
      <p:graphicFrame>
        <p:nvGraphicFramePr>
          <p:cNvPr id="57346" name="Chart 6"/>
          <p:cNvGraphicFramePr>
            <a:graphicFrameLocks/>
          </p:cNvGraphicFramePr>
          <p:nvPr/>
        </p:nvGraphicFramePr>
        <p:xfrm>
          <a:off x="106363" y="1125538"/>
          <a:ext cx="780097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7803556" imgH="4950381" progId="Excel.Sheet.8">
                  <p:embed/>
                </p:oleObj>
              </mc:Choice>
              <mc:Fallback>
                <p:oleObj r:id="rId3" imgW="7803556" imgH="4950381" progId="Excel.Sheet.8">
                  <p:embed/>
                  <p:pic>
                    <p:nvPicPr>
                      <p:cNvPr id="57346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1125538"/>
                        <a:ext cx="7800975" cy="495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8177213" y="1397000"/>
            <a:ext cx="40147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altLang="en-US" sz="2400">
              <a:solidFill>
                <a:srgbClr val="002060"/>
              </a:solidFill>
            </a:endParaRPr>
          </a:p>
          <a:p>
            <a:r>
              <a:rPr lang="en-GB" altLang="en-US" sz="2400">
                <a:solidFill>
                  <a:srgbClr val="002060"/>
                </a:solidFill>
              </a:rPr>
              <a:t>Past abuse, self-harm, alcohol and drug misuse common</a:t>
            </a:r>
          </a:p>
          <a:p>
            <a:endParaRPr lang="en-GB" altLang="en-US" sz="2400">
              <a:solidFill>
                <a:srgbClr val="002060"/>
              </a:solidFill>
            </a:endParaRPr>
          </a:p>
          <a:p>
            <a:r>
              <a:rPr lang="en-GB" altLang="en-US" sz="2400">
                <a:solidFill>
                  <a:srgbClr val="002060"/>
                </a:solidFill>
              </a:rPr>
              <a:t>More had experienced domestic violence; women (41%) and men (12%)</a:t>
            </a:r>
          </a:p>
          <a:p>
            <a:endParaRPr lang="en-GB" altLang="en-US" sz="24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 406">
            <a:extLst>
              <a:ext uri="{FF2B5EF4-FFF2-40B4-BE49-F238E27FC236}">
                <a16:creationId xmlns:a16="http://schemas.microsoft.com/office/drawing/2014/main" id="{60B10E9B-D148-4947-99FB-8FC10AFDC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719" y="-17180"/>
            <a:ext cx="6094786" cy="1080000"/>
          </a:xfrm>
        </p:spPr>
        <p:txBody>
          <a:bodyPr/>
          <a:lstStyle/>
          <a:p>
            <a:r>
              <a:rPr lang="en-GB" sz="2800" dirty="0"/>
              <a:t>National Confidential Inquiry into Suicide and Safety in Mental Health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04149A3C-11BB-4FA7-89E8-958DEBBEFC92}"/>
              </a:ext>
            </a:extLst>
          </p:cNvPr>
          <p:cNvSpPr/>
          <p:nvPr/>
        </p:nvSpPr>
        <p:spPr>
          <a:xfrm>
            <a:off x="0" y="5804943"/>
            <a:ext cx="12191190" cy="1080000"/>
          </a:xfrm>
          <a:prstGeom prst="rect">
            <a:avLst/>
          </a:prstGeom>
          <a:solidFill>
            <a:srgbClr val="2F5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C642BC75-FE85-45F8-A7C8-A15C31200AD9}"/>
              </a:ext>
            </a:extLst>
          </p:cNvPr>
          <p:cNvSpPr txBox="1"/>
          <p:nvPr/>
        </p:nvSpPr>
        <p:spPr>
          <a:xfrm>
            <a:off x="2541523" y="6134087"/>
            <a:ext cx="9649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www.manchester.ac.uk/ncish</a:t>
            </a:r>
            <a:r>
              <a:rPr lang="en-GB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 		           		    @NCISH_UK</a:t>
            </a:r>
          </a:p>
        </p:txBody>
      </p:sp>
      <p:pic>
        <p:nvPicPr>
          <p:cNvPr id="469" name="Picture 468" descr="Logo, icon&#10;&#10;Description automatically generated">
            <a:extLst>
              <a:ext uri="{FF2B5EF4-FFF2-40B4-BE49-F238E27FC236}">
                <a16:creationId xmlns:a16="http://schemas.microsoft.com/office/drawing/2014/main" id="{42333490-9A65-4F0A-A7ED-8CA06A9D5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77" y="5984942"/>
            <a:ext cx="720000" cy="720000"/>
          </a:xfrm>
          <a:prstGeom prst="rect">
            <a:avLst/>
          </a:prstGeom>
        </p:spPr>
      </p:pic>
      <p:pic>
        <p:nvPicPr>
          <p:cNvPr id="470" name="Picture 5">
            <a:extLst>
              <a:ext uri="{FF2B5EF4-FFF2-40B4-BE49-F238E27FC236}">
                <a16:creationId xmlns:a16="http://schemas.microsoft.com/office/drawing/2014/main" id="{95A9744E-D82D-4196-B83B-4E40D04DC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6" y="6079491"/>
            <a:ext cx="1682548" cy="57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33">
            <a:extLst>
              <a:ext uri="{FF2B5EF4-FFF2-40B4-BE49-F238E27FC236}">
                <a16:creationId xmlns:a16="http://schemas.microsoft.com/office/drawing/2014/main" id="{8EBE641C-0F7C-EF34-F670-18B3F77627E5}"/>
              </a:ext>
            </a:extLst>
          </p:cNvPr>
          <p:cNvGrpSpPr>
            <a:grpSpLocks/>
          </p:cNvGrpSpPr>
          <p:nvPr/>
        </p:nvGrpSpPr>
        <p:grpSpPr bwMode="auto">
          <a:xfrm>
            <a:off x="2744719" y="3630061"/>
            <a:ext cx="6700785" cy="3388192"/>
            <a:chOff x="5468055" y="3227591"/>
            <a:chExt cx="1705889" cy="852817"/>
          </a:xfrm>
        </p:grpSpPr>
        <p:sp>
          <p:nvSpPr>
            <p:cNvPr id="17" name="Rectangle 16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9DFFA073-E8FF-E7C8-12CE-44E3CFE321CB}"/>
                </a:ext>
              </a:extLst>
            </p:cNvPr>
            <p:cNvSpPr/>
            <p:nvPr/>
          </p:nvSpPr>
          <p:spPr>
            <a:xfrm>
              <a:off x="5468055" y="3227591"/>
              <a:ext cx="426142" cy="426408"/>
            </a:xfrm>
            <a:prstGeom prst="rect">
              <a:avLst/>
            </a:prstGeom>
            <a:blipFill>
              <a:blip r:embed="rId5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Straight Connector 17">
              <a:extLst>
                <a:ext uri="{FF2B5EF4-FFF2-40B4-BE49-F238E27FC236}">
                  <a16:creationId xmlns:a16="http://schemas.microsoft.com/office/drawing/2014/main" id="{DFC08503-E660-599F-3829-88C7F5712F65}"/>
                </a:ext>
              </a:extLst>
            </p:cNvPr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44A528-B3F9-6A5A-4507-1AC561D9F13E}"/>
                </a:ext>
              </a:extLst>
            </p:cNvPr>
            <p:cNvSpPr/>
            <p:nvPr/>
          </p:nvSpPr>
          <p:spPr>
            <a:xfrm>
              <a:off x="5468055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EC3D3EEF-B679-FEA0-BD6D-E23D06C015A6}"/>
                </a:ext>
              </a:extLst>
            </p:cNvPr>
            <p:cNvSpPr/>
            <p:nvPr/>
          </p:nvSpPr>
          <p:spPr>
            <a:xfrm>
              <a:off x="5894858" y="3227591"/>
              <a:ext cx="426142" cy="426408"/>
            </a:xfrm>
            <a:prstGeom prst="rect">
              <a:avLst/>
            </a:prstGeom>
            <a:blipFill>
              <a:blip r:embed="rId6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AA7461E1-2159-42F1-19C0-DAB7AF542F05}"/>
                </a:ext>
              </a:extLst>
            </p:cNvPr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89083C5-722C-3CD0-69B8-649601F5C058}"/>
                </a:ext>
              </a:extLst>
            </p:cNvPr>
            <p:cNvSpPr/>
            <p:nvPr/>
          </p:nvSpPr>
          <p:spPr>
            <a:xfrm>
              <a:off x="5894858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75B3E7C0-1654-8D73-4C01-12725B66FC0E}"/>
                </a:ext>
              </a:extLst>
            </p:cNvPr>
            <p:cNvSpPr/>
            <p:nvPr/>
          </p:nvSpPr>
          <p:spPr>
            <a:xfrm>
              <a:off x="6321000" y="3227591"/>
              <a:ext cx="426142" cy="426408"/>
            </a:xfrm>
            <a:prstGeom prst="rect">
              <a:avLst/>
            </a:prstGeom>
            <a:blipFill>
              <a:blip r:embed="rId7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Straight Connector 23">
              <a:extLst>
                <a:ext uri="{FF2B5EF4-FFF2-40B4-BE49-F238E27FC236}">
                  <a16:creationId xmlns:a16="http://schemas.microsoft.com/office/drawing/2014/main" id="{E735CAD8-74A4-6975-D09F-DD7064B8960A}"/>
                </a:ext>
              </a:extLst>
            </p:cNvPr>
            <p:cNvSpPr/>
            <p:nvPr/>
          </p:nvSpPr>
          <p:spPr>
            <a:xfrm>
              <a:off x="6321000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F11E51A-5EBD-6B9B-65A8-F89D05F50BC7}"/>
                </a:ext>
              </a:extLst>
            </p:cNvPr>
            <p:cNvSpPr/>
            <p:nvPr/>
          </p:nvSpPr>
          <p:spPr>
            <a:xfrm>
              <a:off x="6321000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CB6E781-CDE4-FC2B-40A0-1100EE625051}"/>
                </a:ext>
              </a:extLst>
            </p:cNvPr>
            <p:cNvSpPr/>
            <p:nvPr/>
          </p:nvSpPr>
          <p:spPr>
            <a:xfrm>
              <a:off x="6747802" y="3227591"/>
              <a:ext cx="426142" cy="426408"/>
            </a:xfrm>
            <a:prstGeom prst="rect">
              <a:avLst/>
            </a:prstGeom>
            <a:blipFill>
              <a:blip r:embed="rId8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Straight Connector 26">
              <a:extLst>
                <a:ext uri="{FF2B5EF4-FFF2-40B4-BE49-F238E27FC236}">
                  <a16:creationId xmlns:a16="http://schemas.microsoft.com/office/drawing/2014/main" id="{26D0D64E-9184-A6B8-6188-5C0626A39083}"/>
                </a:ext>
              </a:extLst>
            </p:cNvPr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BC0FD93-1D0B-E18C-F4B0-E0784608520E}"/>
                </a:ext>
              </a:extLst>
            </p:cNvPr>
            <p:cNvSpPr/>
            <p:nvPr/>
          </p:nvSpPr>
          <p:spPr>
            <a:xfrm>
              <a:off x="6747802" y="3653999"/>
              <a:ext cx="426142" cy="426409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marL="0" marR="0" lvl="0" indent="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7">
            <a:extLst>
              <a:ext uri="{FF2B5EF4-FFF2-40B4-BE49-F238E27FC236}">
                <a16:creationId xmlns:a16="http://schemas.microsoft.com/office/drawing/2014/main" id="{4EAE84A0-FF47-2836-B73F-1987276E0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89"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47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0" y="204788"/>
            <a:ext cx="1219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sz="2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Suicide Prevention Strategy in 2023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00288" y="1155700"/>
            <a:ext cx="8134350" cy="5702300"/>
            <a:chOff x="2324101" y="973139"/>
            <a:chExt cx="8133555" cy="5702299"/>
          </a:xfrm>
        </p:grpSpPr>
        <p:pic>
          <p:nvPicPr>
            <p:cNvPr id="64516" name="Picture 48127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06775" y="1465263"/>
              <a:ext cx="755650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13689" y="1558926"/>
              <a:ext cx="682625" cy="684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7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21751" y="3346450"/>
              <a:ext cx="682625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11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51189" y="4870450"/>
              <a:ext cx="757237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0" name="Picture 13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89926" y="4743450"/>
              <a:ext cx="803275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1" name="Flowchart: Connector 14"/>
            <p:cNvSpPr>
              <a:spLocks noChangeArrowheads="1"/>
            </p:cNvSpPr>
            <p:nvPr/>
          </p:nvSpPr>
          <p:spPr bwMode="auto">
            <a:xfrm>
              <a:off x="3929064" y="2382839"/>
              <a:ext cx="4217987" cy="2593975"/>
            </a:xfrm>
            <a:prstGeom prst="flowChartConnector">
              <a:avLst/>
            </a:prstGeom>
            <a:solidFill>
              <a:srgbClr val="99CC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GB" altLang="en-US" sz="24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cxnSp>
          <p:nvCxnSpPr>
            <p:cNvPr id="64522" name="Straight Arrow Connector 18"/>
            <p:cNvCxnSpPr>
              <a:cxnSpLocks noChangeShapeType="1"/>
              <a:endCxn id="64521" idx="0"/>
            </p:cNvCxnSpPr>
            <p:nvPr/>
          </p:nvCxnSpPr>
          <p:spPr bwMode="auto">
            <a:xfrm flipH="1">
              <a:off x="6038850" y="1704976"/>
              <a:ext cx="7938" cy="67786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3" name="Straight Arrow Connector 30"/>
            <p:cNvCxnSpPr>
              <a:cxnSpLocks/>
            </p:cNvCxnSpPr>
            <p:nvPr/>
          </p:nvCxnSpPr>
          <p:spPr bwMode="auto">
            <a:xfrm flipH="1">
              <a:off x="8147050" y="3679825"/>
              <a:ext cx="825500" cy="0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4" name="Straight Arrow Connector 36"/>
            <p:cNvCxnSpPr>
              <a:cxnSpLocks noChangeShapeType="1"/>
            </p:cNvCxnSpPr>
            <p:nvPr/>
          </p:nvCxnSpPr>
          <p:spPr bwMode="auto">
            <a:xfrm flipH="1" flipV="1">
              <a:off x="7800975" y="4406901"/>
              <a:ext cx="515938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5" name="Straight Arrow Connector 39"/>
            <p:cNvCxnSpPr>
              <a:cxnSpLocks/>
            </p:cNvCxnSpPr>
            <p:nvPr/>
          </p:nvCxnSpPr>
          <p:spPr bwMode="auto">
            <a:xfrm>
              <a:off x="4002089" y="2132014"/>
              <a:ext cx="600075" cy="6127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26" name="Straight Arrow Connector 44"/>
            <p:cNvCxnSpPr>
              <a:cxnSpLocks noChangeShapeType="1"/>
            </p:cNvCxnSpPr>
            <p:nvPr/>
          </p:nvCxnSpPr>
          <p:spPr bwMode="auto">
            <a:xfrm flipV="1">
              <a:off x="3835401" y="4457701"/>
              <a:ext cx="517525" cy="569913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pic>
          <p:nvPicPr>
            <p:cNvPr id="64527" name="Picture 47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33625" y="3378201"/>
              <a:ext cx="755650" cy="690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4528" name="Straight Arrow Connector 54"/>
            <p:cNvCxnSpPr>
              <a:cxnSpLocks noChangeShapeType="1"/>
              <a:endCxn id="64521" idx="2"/>
            </p:cNvCxnSpPr>
            <p:nvPr/>
          </p:nvCxnSpPr>
          <p:spPr bwMode="auto">
            <a:xfrm>
              <a:off x="3043239" y="3679825"/>
              <a:ext cx="885825" cy="1588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64529" name="TextBox 12317"/>
            <p:cNvSpPr txBox="1">
              <a:spLocks noChangeArrowheads="1"/>
            </p:cNvSpPr>
            <p:nvPr/>
          </p:nvSpPr>
          <p:spPr bwMode="auto">
            <a:xfrm>
              <a:off x="8751094" y="2157413"/>
              <a:ext cx="1654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Online harms</a:t>
              </a:r>
            </a:p>
          </p:txBody>
        </p:sp>
        <p:sp>
          <p:nvSpPr>
            <p:cNvPr id="64530" name="TextBox 12318"/>
            <p:cNvSpPr txBox="1">
              <a:spLocks noChangeArrowheads="1"/>
            </p:cNvSpPr>
            <p:nvPr/>
          </p:nvSpPr>
          <p:spPr bwMode="auto">
            <a:xfrm>
              <a:off x="8751094" y="4013200"/>
              <a:ext cx="13335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Economic stresses</a:t>
              </a:r>
            </a:p>
          </p:txBody>
        </p:sp>
        <p:sp>
          <p:nvSpPr>
            <p:cNvPr id="64531" name="TextBox 12319"/>
            <p:cNvSpPr txBox="1">
              <a:spLocks noChangeArrowheads="1"/>
            </p:cNvSpPr>
            <p:nvPr/>
          </p:nvSpPr>
          <p:spPr bwMode="auto">
            <a:xfrm>
              <a:off x="8751094" y="5513388"/>
              <a:ext cx="1706562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Pre-Covid trends, eg CYP</a:t>
              </a:r>
            </a:p>
          </p:txBody>
        </p:sp>
        <p:sp>
          <p:nvSpPr>
            <p:cNvPr id="64532" name="TextBox 12320"/>
            <p:cNvSpPr txBox="1">
              <a:spLocks noChangeArrowheads="1"/>
            </p:cNvSpPr>
            <p:nvPr/>
          </p:nvSpPr>
          <p:spPr bwMode="auto">
            <a:xfrm>
              <a:off x="2324101" y="5578475"/>
              <a:ext cx="1654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Covid impact</a:t>
              </a:r>
            </a:p>
          </p:txBody>
        </p:sp>
        <p:sp>
          <p:nvSpPr>
            <p:cNvPr id="64533" name="TextBox 12321"/>
            <p:cNvSpPr txBox="1">
              <a:spLocks noChangeArrowheads="1"/>
            </p:cNvSpPr>
            <p:nvPr/>
          </p:nvSpPr>
          <p:spPr bwMode="auto">
            <a:xfrm>
              <a:off x="2324101" y="4077495"/>
              <a:ext cx="17033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Gambling</a:t>
              </a:r>
            </a:p>
          </p:txBody>
        </p:sp>
        <p:sp>
          <p:nvSpPr>
            <p:cNvPr id="64534" name="TextBox 12322"/>
            <p:cNvSpPr txBox="1">
              <a:spLocks noChangeArrowheads="1"/>
            </p:cNvSpPr>
            <p:nvPr/>
          </p:nvSpPr>
          <p:spPr bwMode="auto">
            <a:xfrm>
              <a:off x="2333626" y="2115343"/>
              <a:ext cx="162480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Domestic violence</a:t>
              </a:r>
            </a:p>
          </p:txBody>
        </p:sp>
        <p:pic>
          <p:nvPicPr>
            <p:cNvPr id="64535" name="Picture 4" descr="A picture containing vector graphics, light&#10;&#10;Description automatically generat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72139" y="973139"/>
              <a:ext cx="731837" cy="7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4536" name="Straight Arrow Connector 18"/>
            <p:cNvCxnSpPr>
              <a:cxnSpLocks noChangeShapeType="1"/>
            </p:cNvCxnSpPr>
            <p:nvPr/>
          </p:nvCxnSpPr>
          <p:spPr bwMode="auto">
            <a:xfrm flipH="1">
              <a:off x="7558088" y="2201864"/>
              <a:ext cx="519112" cy="574675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sp>
          <p:nvSpPr>
            <p:cNvPr id="64537" name="TextBox 10"/>
            <p:cNvSpPr txBox="1">
              <a:spLocks noChangeArrowheads="1"/>
            </p:cNvSpPr>
            <p:nvPr/>
          </p:nvSpPr>
          <p:spPr bwMode="auto">
            <a:xfrm>
              <a:off x="6411914" y="1384300"/>
              <a:ext cx="119538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Ethnicity</a:t>
              </a:r>
            </a:p>
          </p:txBody>
        </p:sp>
        <p:pic>
          <p:nvPicPr>
            <p:cNvPr id="64538" name="Picture 12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06938" y="5578475"/>
              <a:ext cx="722312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9" name="TextBox 13"/>
            <p:cNvSpPr txBox="1">
              <a:spLocks noChangeArrowheads="1"/>
            </p:cNvSpPr>
            <p:nvPr/>
          </p:nvSpPr>
          <p:spPr bwMode="auto">
            <a:xfrm>
              <a:off x="4708525" y="6302375"/>
              <a:ext cx="1074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LGBT</a:t>
              </a:r>
            </a:p>
          </p:txBody>
        </p:sp>
        <p:pic>
          <p:nvPicPr>
            <p:cNvPr id="64540" name="Picture 15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702425" y="5562600"/>
              <a:ext cx="755650" cy="80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41" name="TextBox 16"/>
            <p:cNvSpPr txBox="1">
              <a:spLocks noChangeArrowheads="1"/>
            </p:cNvSpPr>
            <p:nvPr/>
          </p:nvSpPr>
          <p:spPr bwMode="auto">
            <a:xfrm>
              <a:off x="6419851" y="6305550"/>
              <a:ext cx="13382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18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Data</a:t>
              </a:r>
            </a:p>
          </p:txBody>
        </p:sp>
        <p:cxnSp>
          <p:nvCxnSpPr>
            <p:cNvPr id="64542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067301" y="4906963"/>
              <a:ext cx="257175" cy="671512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  <p:cxnSp>
          <p:nvCxnSpPr>
            <p:cNvPr id="64543" name="Straight Arrow Connector 36"/>
            <p:cNvCxnSpPr>
              <a:cxnSpLocks noChangeShapeType="1"/>
            </p:cNvCxnSpPr>
            <p:nvPr/>
          </p:nvCxnSpPr>
          <p:spPr bwMode="auto">
            <a:xfrm flipH="1" flipV="1">
              <a:off x="6816725" y="4878388"/>
              <a:ext cx="192088" cy="785812"/>
            </a:xfrm>
            <a:prstGeom prst="straightConnector1">
              <a:avLst/>
            </a:prstGeom>
            <a:noFill/>
            <a:ln w="98425" algn="ctr">
              <a:solidFill>
                <a:srgbClr val="002060"/>
              </a:solidFill>
              <a:round/>
              <a:headEnd/>
              <a:tailEnd type="triangle" w="med" len="med"/>
            </a:ln>
          </p:spPr>
        </p:cxnSp>
      </p:grpSp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4479925" y="3390900"/>
            <a:ext cx="3206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sz="24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Updated suicide prevention priorities</a:t>
            </a:r>
            <a:endParaRPr lang="en-GB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ONS</a:t>
            </a:r>
          </a:p>
        </p:txBody>
      </p:sp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2719388" y="109538"/>
            <a:ext cx="675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  <a:latin typeface="Calibri "/>
              </a:rPr>
              <a:t>Suicide rate, England 1981-2022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173038" y="1165653"/>
            <a:ext cx="41280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dirty="0">
                <a:solidFill>
                  <a:srgbClr val="323132"/>
                </a:solidFill>
                <a:latin typeface="Calibri "/>
              </a:rPr>
              <a:t>Age-standardised suicide rates, England, registered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372162"/>
              </p:ext>
            </p:extLst>
          </p:nvPr>
        </p:nvGraphicFramePr>
        <p:xfrm>
          <a:off x="1649223" y="1832178"/>
          <a:ext cx="8450262" cy="4568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2288381" y="1693678"/>
            <a:ext cx="2140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b="0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ASMRs per 100,000 people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14978" y="1693678"/>
            <a:ext cx="867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Persons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400800" y="1869247"/>
            <a:ext cx="314178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55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92702"/>
              </p:ext>
            </p:extLst>
          </p:nvPr>
        </p:nvGraphicFramePr>
        <p:xfrm>
          <a:off x="1856935" y="1561514"/>
          <a:ext cx="8918917" cy="4768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2"/>
          <p:cNvSpPr txBox="1">
            <a:spLocks noChangeArrowheads="1"/>
          </p:cNvSpPr>
          <p:nvPr/>
        </p:nvSpPr>
        <p:spPr bwMode="auto">
          <a:xfrm>
            <a:off x="173038" y="1165653"/>
            <a:ext cx="51443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dirty="0">
                <a:solidFill>
                  <a:srgbClr val="323132"/>
                </a:solidFill>
                <a:latin typeface="Calibri "/>
              </a:rPr>
              <a:t>Age-standardised suicide rates by sex, England, date of occurrence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2719388" y="109538"/>
            <a:ext cx="67532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dirty="0">
                <a:solidFill>
                  <a:schemeClr val="bg1"/>
                </a:solidFill>
                <a:latin typeface="Calibri "/>
              </a:rPr>
              <a:t>Suicide rates, date of occurrence, England 2013-2021</a:t>
            </a:r>
            <a:endParaRPr lang="en-GB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8381" y="1693678"/>
            <a:ext cx="21403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b="0" dirty="0">
                <a:solidFill>
                  <a:schemeClr val="bg1">
                    <a:lumMod val="50000"/>
                  </a:schemeClr>
                </a:solidFill>
                <a:latin typeface="Calibri "/>
              </a:rPr>
              <a:t>ASMRs per 100,000 people</a:t>
            </a: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ONS</a:t>
            </a:r>
          </a:p>
        </p:txBody>
      </p:sp>
    </p:spTree>
    <p:extLst>
      <p:ext uri="{BB962C8B-B14F-4D97-AF65-F5344CB8AC3E}">
        <p14:creationId xmlns:p14="http://schemas.microsoft.com/office/powerpoint/2010/main" val="104082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0" y="230188"/>
            <a:ext cx="1219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  <a:latin typeface="Calibri" pitchFamily="34" charset="0"/>
              </a:rPr>
              <a:t>Suicide rates, 10-19 year olds, England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CB8BB-0CC7-274A-B6D5-62571FB1D56A}"/>
              </a:ext>
            </a:extLst>
          </p:cNvPr>
          <p:cNvSpPr txBox="1"/>
          <p:nvPr/>
        </p:nvSpPr>
        <p:spPr>
          <a:xfrm>
            <a:off x="0" y="6611938"/>
            <a:ext cx="15811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0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ONS (2023)</a:t>
            </a:r>
          </a:p>
        </p:txBody>
      </p:sp>
      <p:pic>
        <p:nvPicPr>
          <p:cNvPr id="3" name="Chart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900" y="1371600"/>
            <a:ext cx="10185400" cy="52451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 txBox="1">
            <a:spLocks noChangeArrowheads="1"/>
          </p:cNvSpPr>
          <p:nvPr/>
        </p:nvSpPr>
        <p:spPr bwMode="auto">
          <a:xfrm>
            <a:off x="1762125" y="201613"/>
            <a:ext cx="88931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Common themes in young suicides: national study</a:t>
            </a:r>
          </a:p>
        </p:txBody>
      </p:sp>
      <p:sp>
        <p:nvSpPr>
          <p:cNvPr id="60418" name="TextBox 9"/>
          <p:cNvSpPr txBox="1">
            <a:spLocks noChangeArrowheads="1"/>
          </p:cNvSpPr>
          <p:nvPr/>
        </p:nvSpPr>
        <p:spPr bwMode="auto">
          <a:xfrm>
            <a:off x="8431213" y="2244725"/>
            <a:ext cx="52006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22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Isolation 21%</a:t>
            </a:r>
          </a:p>
        </p:txBody>
      </p:sp>
      <p:sp>
        <p:nvSpPr>
          <p:cNvPr id="60419" name="TextBox 24"/>
          <p:cNvSpPr txBox="1">
            <a:spLocks noChangeArrowheads="1"/>
          </p:cNvSpPr>
          <p:nvPr/>
        </p:nvSpPr>
        <p:spPr bwMode="auto">
          <a:xfrm>
            <a:off x="0" y="6624638"/>
            <a:ext cx="41576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10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Source: NCISH</a:t>
            </a:r>
          </a:p>
        </p:txBody>
      </p:sp>
      <p:sp>
        <p:nvSpPr>
          <p:cNvPr id="60420" name="TextBox 8"/>
          <p:cNvSpPr txBox="1">
            <a:spLocks noChangeArrowheads="1"/>
          </p:cNvSpPr>
          <p:nvPr/>
        </p:nvSpPr>
        <p:spPr bwMode="auto">
          <a:xfrm>
            <a:off x="6880225" y="1204913"/>
            <a:ext cx="27289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altLang="en-US" sz="220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Had been in care 8%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060450" y="1204913"/>
            <a:ext cx="10502900" cy="5876925"/>
            <a:chOff x="1517651" y="1314451"/>
            <a:chExt cx="9092094" cy="5330825"/>
          </a:xfrm>
        </p:grpSpPr>
        <p:sp>
          <p:nvSpPr>
            <p:cNvPr id="60422" name="TextBox 3"/>
            <p:cNvSpPr txBox="1">
              <a:spLocks noChangeArrowheads="1"/>
            </p:cNvSpPr>
            <p:nvPr/>
          </p:nvSpPr>
          <p:spPr bwMode="auto">
            <a:xfrm>
              <a:off x="1966913" y="3243263"/>
              <a:ext cx="2997200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Abuse 11%</a:t>
              </a:r>
            </a:p>
          </p:txBody>
        </p:sp>
        <p:sp>
          <p:nvSpPr>
            <p:cNvPr id="60423" name="TextBox 4"/>
            <p:cNvSpPr txBox="1">
              <a:spLocks noChangeArrowheads="1"/>
            </p:cNvSpPr>
            <p:nvPr/>
          </p:nvSpPr>
          <p:spPr bwMode="auto">
            <a:xfrm>
              <a:off x="1860550" y="2270125"/>
              <a:ext cx="2262188" cy="76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Family factors 23%  </a:t>
              </a:r>
            </a:p>
          </p:txBody>
        </p:sp>
        <p:sp>
          <p:nvSpPr>
            <p:cNvPr id="60424" name="TextBox 5"/>
            <p:cNvSpPr txBox="1">
              <a:spLocks noChangeArrowheads="1"/>
            </p:cNvSpPr>
            <p:nvPr/>
          </p:nvSpPr>
          <p:spPr bwMode="auto">
            <a:xfrm>
              <a:off x="1517651" y="4033838"/>
              <a:ext cx="2424113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Bereavement 25%</a:t>
              </a:r>
            </a:p>
          </p:txBody>
        </p:sp>
        <p:sp>
          <p:nvSpPr>
            <p:cNvPr id="60425" name="TextBox 6"/>
            <p:cNvSpPr txBox="1">
              <a:spLocks noChangeArrowheads="1"/>
            </p:cNvSpPr>
            <p:nvPr/>
          </p:nvSpPr>
          <p:spPr bwMode="auto">
            <a:xfrm>
              <a:off x="2413001" y="5211763"/>
              <a:ext cx="2790825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Bullying 19%</a:t>
              </a:r>
            </a:p>
          </p:txBody>
        </p:sp>
        <p:sp>
          <p:nvSpPr>
            <p:cNvPr id="60426" name="TextBox 7"/>
            <p:cNvSpPr txBox="1">
              <a:spLocks noChangeArrowheads="1"/>
            </p:cNvSpPr>
            <p:nvPr/>
          </p:nvSpPr>
          <p:spPr bwMode="auto">
            <a:xfrm>
              <a:off x="2835275" y="1314451"/>
              <a:ext cx="2070100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Online risk 24%</a:t>
              </a:r>
            </a:p>
          </p:txBody>
        </p:sp>
        <p:sp>
          <p:nvSpPr>
            <p:cNvPr id="60427" name="TextBox 8"/>
            <p:cNvSpPr txBox="1">
              <a:spLocks noChangeArrowheads="1"/>
            </p:cNvSpPr>
            <p:nvPr/>
          </p:nvSpPr>
          <p:spPr bwMode="auto">
            <a:xfrm>
              <a:off x="4565650" y="5875339"/>
              <a:ext cx="2801938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Academic pressures 32%</a:t>
              </a:r>
            </a:p>
          </p:txBody>
        </p:sp>
        <p:sp>
          <p:nvSpPr>
            <p:cNvPr id="60428" name="TextBox 10"/>
            <p:cNvSpPr txBox="1">
              <a:spLocks noChangeArrowheads="1"/>
            </p:cNvSpPr>
            <p:nvPr/>
          </p:nvSpPr>
          <p:spPr bwMode="auto">
            <a:xfrm>
              <a:off x="8411058" y="3180029"/>
              <a:ext cx="2198687" cy="769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Physical health 30%</a:t>
              </a:r>
            </a:p>
          </p:txBody>
        </p:sp>
        <p:sp>
          <p:nvSpPr>
            <p:cNvPr id="60429" name="TextBox 11"/>
            <p:cNvSpPr txBox="1">
              <a:spLocks noChangeArrowheads="1"/>
            </p:cNvSpPr>
            <p:nvPr/>
          </p:nvSpPr>
          <p:spPr bwMode="auto">
            <a:xfrm>
              <a:off x="7894638" y="4002088"/>
              <a:ext cx="1458912" cy="76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Alc/drug use 42%</a:t>
              </a:r>
            </a:p>
          </p:txBody>
        </p:sp>
        <p:sp>
          <p:nvSpPr>
            <p:cNvPr id="60430" name="TextBox 8"/>
            <p:cNvSpPr txBox="1">
              <a:spLocks noChangeArrowheads="1"/>
            </p:cNvSpPr>
            <p:nvPr/>
          </p:nvSpPr>
          <p:spPr bwMode="auto">
            <a:xfrm>
              <a:off x="7162800" y="5141913"/>
              <a:ext cx="2660650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altLang="en-US" sz="2200">
                  <a:solidFill>
                    <a:srgbClr val="00206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LGBT 5%</a:t>
              </a:r>
            </a:p>
          </p:txBody>
        </p:sp>
        <p:pic>
          <p:nvPicPr>
            <p:cNvPr id="60431" name="Picture 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08763" y="4822825"/>
              <a:ext cx="722312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6389" y="2109789"/>
              <a:ext cx="720725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3" name="Picture 10" descr="A picture containing shape&#10;&#10;Description automatically generat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0250" y="3981451"/>
              <a:ext cx="71913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4" name="Picture 14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24664" y="2103439"/>
              <a:ext cx="719137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5" name="Picture 20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0300" y="1411289"/>
              <a:ext cx="719138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6" name="Picture 22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24751" y="3065464"/>
              <a:ext cx="720725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7" name="Picture 24" descr="Logo, icon&#10;&#10;Description automatically generat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89589" y="5160964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8" name="Picture 27" descr="Logo, icon&#10;&#10;Description automatically generated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932239" y="3990975"/>
              <a:ext cx="750887" cy="719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39" name="Picture 48127" descr="A picture containing text&#10;&#10;Description automatically generat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443288" y="3135314"/>
              <a:ext cx="787400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40" name="Picture 48130" descr="A picture containing text, light&#10;&#10;Description automatically generated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965826" y="1389064"/>
              <a:ext cx="720725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41" name="Picture 48141" descr="Icon&#10;&#10;Description automatically generate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10089" y="4857751"/>
              <a:ext cx="720725" cy="720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 txBox="1">
            <a:spLocks noChangeArrowheads="1"/>
          </p:cNvSpPr>
          <p:nvPr/>
        </p:nvSpPr>
        <p:spPr bwMode="auto">
          <a:xfrm>
            <a:off x="2784475" y="252413"/>
            <a:ext cx="666908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GB" altLang="en-US" sz="2800" b="1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Suicide in age and sex groups</a:t>
            </a:r>
          </a:p>
        </p:txBody>
      </p:sp>
      <p:sp>
        <p:nvSpPr>
          <p:cNvPr id="50178" name="TextBox 9"/>
          <p:cNvSpPr txBox="1">
            <a:spLocks noChangeArrowheads="1"/>
          </p:cNvSpPr>
          <p:nvPr/>
        </p:nvSpPr>
        <p:spPr bwMode="auto">
          <a:xfrm>
            <a:off x="2667000" y="6084888"/>
            <a:ext cx="685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GB" altLang="en-US" sz="2400">
                <a:solidFill>
                  <a:srgbClr val="92D050"/>
                </a:solidFill>
                <a:latin typeface="Calibri" pitchFamily="34" charset="0"/>
                <a:ea typeface="ＭＳ Ｐゴシック" pitchFamily="34" charset="-128"/>
              </a:rPr>
              <a:t>Men</a:t>
            </a:r>
            <a:r>
              <a:rPr lang="en-GB" altLang="en-US" sz="240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en-US" sz="2400" b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</a:rPr>
              <a:t>aged</a:t>
            </a:r>
            <a:r>
              <a:rPr lang="en-GB" altLang="en-US" sz="2400" b="0"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en-US" sz="2400">
                <a:solidFill>
                  <a:srgbClr val="92D050"/>
                </a:solidFill>
                <a:latin typeface="Calibri" pitchFamily="34" charset="0"/>
                <a:ea typeface="ＭＳ Ｐゴシック" pitchFamily="34" charset="-128"/>
              </a:rPr>
              <a:t>40-54</a:t>
            </a:r>
            <a:r>
              <a:rPr lang="en-GB" altLang="en-US" sz="2400">
                <a:solidFill>
                  <a:srgbClr val="0070C0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en-US" sz="2400" b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</a:rPr>
              <a:t>have highest suicide rates</a:t>
            </a:r>
          </a:p>
        </p:txBody>
      </p:sp>
      <p:sp>
        <p:nvSpPr>
          <p:cNvPr id="50179" name="Rectangle 2"/>
          <p:cNvSpPr txBox="1">
            <a:spLocks noChangeArrowheads="1"/>
          </p:cNvSpPr>
          <p:nvPr/>
        </p:nvSpPr>
        <p:spPr bwMode="auto">
          <a:xfrm>
            <a:off x="2752725" y="1203325"/>
            <a:ext cx="6858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z="2400" b="0">
                <a:solidFill>
                  <a:srgbClr val="002060"/>
                </a:solidFill>
                <a:latin typeface="Calibri" pitchFamily="34" charset="0"/>
                <a:ea typeface="ＭＳ Ｐゴシック" pitchFamily="34" charset="-128"/>
              </a:rPr>
              <a:t>Age-specific suicide rates, 2021, England and Wales</a:t>
            </a:r>
          </a:p>
        </p:txBody>
      </p:sp>
      <p:sp>
        <p:nvSpPr>
          <p:cNvPr id="20487" name="TextBox 1">
            <a:extLst>
              <a:ext uri="{FF2B5EF4-FFF2-40B4-BE49-F238E27FC236}">
                <a16:creationId xmlns:a16="http://schemas.microsoft.com/office/drawing/2014/main" id="{B4501361-8294-1448-B8D3-66F9978F2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05588"/>
            <a:ext cx="4965700" cy="246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Source: ONS Suicides </a:t>
            </a:r>
            <a:r>
              <a:rPr lang="en-GB" altLang="en-US" sz="1000" dirty="0">
                <a:solidFill>
                  <a:schemeClr val="bg1">
                    <a:lumMod val="65000"/>
                  </a:schemeClr>
                </a:solidFill>
                <a:ea typeface="ＭＳ Ｐゴシック" panose="020B0600070205080204" pitchFamily="34" charset="-128"/>
              </a:rPr>
              <a:t>in</a:t>
            </a:r>
            <a:r>
              <a:rPr lang="en-GB" altLang="en-US" sz="1000" dirty="0">
                <a:solidFill>
                  <a:srgbClr val="7F7F7F"/>
                </a:solidFill>
                <a:ea typeface="ＭＳ Ｐゴシック" panose="020B0600070205080204" pitchFamily="34" charset="-128"/>
              </a:rPr>
              <a:t> England and Wales: 2021 registrations</a:t>
            </a:r>
          </a:p>
        </p:txBody>
      </p:sp>
      <p:graphicFrame>
        <p:nvGraphicFramePr>
          <p:cNvPr id="50181" name="Chart 3"/>
          <p:cNvGraphicFramePr>
            <a:graphicFrameLocks/>
          </p:cNvGraphicFramePr>
          <p:nvPr/>
        </p:nvGraphicFramePr>
        <p:xfrm>
          <a:off x="209550" y="1754188"/>
          <a:ext cx="11444288" cy="497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11449280" imgH="4980864" progId="Excel.Chart.8">
                  <p:embed/>
                </p:oleObj>
              </mc:Choice>
              <mc:Fallback>
                <p:oleObj name="Chart" r:id="rId3" imgW="11449280" imgH="4980864" progId="Excel.Chart.8">
                  <p:embed/>
                  <p:pic>
                    <p:nvPicPr>
                      <p:cNvPr id="50181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1754188"/>
                        <a:ext cx="11444288" cy="4973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Primary Care – middle-aged 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0" y="6421623"/>
            <a:ext cx="11168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Faraz Mughal, Lana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Bojanić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Cathryn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Rodway, Jane Graney, Saied Ibrahim, Leah Quinlivan, Sarah Steeg, Su-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Gwan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Tham, Pauline Turnbull, Louis Appleby, Roger T Webb and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Navneet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Kapur. Recent GP consultation before death by suicide in middle-aged men: a national consecutive case series study. British Journal of General Practice 8 March 2023; BJGP.2022.0589. DOI: https://doi.org/10.3399/BJGP.2022.0589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6096000" y="1943733"/>
            <a:ext cx="5212080" cy="340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43% of men saw a GP within 3 months of death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Half of these men had presented with a mental health problem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More likely (than &gt;3 month contact group) to be on psychotropic medication</a:t>
            </a:r>
          </a:p>
          <a:p>
            <a:pPr marL="342900" indent="-342900" fontAlgn="base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More likely to have physical illness, recent self-harm, work-related stress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8216" y="1316830"/>
            <a:ext cx="3629532" cy="48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59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F1BDFE-618A-483D-832D-743728CC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Suicide in patients who migrated to the UK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7DF21-A02D-49B6-80F4-96D8E627D3EC}"/>
              </a:ext>
            </a:extLst>
          </p:cNvPr>
          <p:cNvSpPr txBox="1"/>
          <p:nvPr/>
        </p:nvSpPr>
        <p:spPr>
          <a:xfrm>
            <a:off x="0" y="6457890"/>
            <a:ext cx="6313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Tham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Su-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Gwan</a:t>
            </a:r>
            <a:r>
              <a:rPr lang="en-GB" sz="1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 Hunt, Isabelle, M., Turnbull, Pauline, Appleby, Louis, </a:t>
            </a:r>
            <a:r>
              <a:rPr lang="en-GB" sz="1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Kapur</a:t>
            </a:r>
            <a:r>
              <a:rPr lang="en-GB" sz="1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Nav</a:t>
            </a:r>
            <a:r>
              <a:rPr lang="en-GB" sz="1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Knipe</a:t>
            </a:r>
            <a:r>
              <a:rPr lang="en-GB" sz="1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GB" sz="10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Duleeka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Suicide among psychiatric patients who migrated to the UK: a national clinical survey.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eClinicalMedicine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2023, Volume 57, 101859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642E1-B1B6-476E-8B2A-E219A1A46320}"/>
              </a:ext>
            </a:extLst>
          </p:cNvPr>
          <p:cNvSpPr txBox="1"/>
          <p:nvPr/>
        </p:nvSpPr>
        <p:spPr>
          <a:xfrm>
            <a:off x="6313033" y="1347718"/>
            <a:ext cx="5508853" cy="50937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Those seeking permission to stay: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rates of suicide than general population?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be: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Younger, unmarried, homeless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non-white background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have experienced: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Relationship, health, legal, or financial problems</a:t>
            </a:r>
          </a:p>
          <a:p>
            <a:pPr marR="0" lvl="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likely to have: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diagnosis of schizophrenia</a:t>
            </a:r>
          </a:p>
          <a:p>
            <a:pPr marL="342900" marR="0" lvl="0" indent="-342900" algn="l" defTabSz="914400" rtl="0" eaLnBrk="1" fontAlgn="base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Calibri" panose="020F0502020204030204"/>
              </a:rPr>
              <a:t>Recent hospital admission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b="7199"/>
          <a:stretch/>
        </p:blipFill>
        <p:spPr>
          <a:xfrm>
            <a:off x="1433243" y="1347718"/>
            <a:ext cx="3839111" cy="48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378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015D1F8647004A92DA652970A6AB7E" ma:contentTypeVersion="18" ma:contentTypeDescription="Create a new document." ma:contentTypeScope="" ma:versionID="18ffb276b2ea475dbd54fdae913d43d0">
  <xsd:schema xmlns:xsd="http://www.w3.org/2001/XMLSchema" xmlns:xs="http://www.w3.org/2001/XMLSchema" xmlns:p="http://schemas.microsoft.com/office/2006/metadata/properties" xmlns:ns1="http://schemas.microsoft.com/sharepoint/v3" xmlns:ns2="204c0b9e-ecb8-4366-9dc4-f3fd4f78f1c6" xmlns:ns3="58f7623f-e1ca-4e16-a2a3-0d629b2631e8" targetNamespace="http://schemas.microsoft.com/office/2006/metadata/properties" ma:root="true" ma:fieldsID="61e5a7840b370d2bd5c1b99f851f624d" ns1:_="" ns2:_="" ns3:_="">
    <xsd:import namespace="http://schemas.microsoft.com/sharepoint/v3"/>
    <xsd:import namespace="204c0b9e-ecb8-4366-9dc4-f3fd4f78f1c6"/>
    <xsd:import namespace="58f7623f-e1ca-4e16-a2a3-0d629b263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4c0b9e-ecb8-4366-9dc4-f3fd4f78f1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612f0454-6082-49d7-b32e-35d6b85bb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7623f-e1ca-4e16-a2a3-0d629b263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cebf0ea-aa19-4a2c-bbd6-a6685e7a8bef}" ma:internalName="TaxCatchAll" ma:showField="CatchAllData" ma:web="58f7623f-e1ca-4e16-a2a3-0d629b263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204c0b9e-ecb8-4366-9dc4-f3fd4f78f1c6">
      <Terms xmlns="http://schemas.microsoft.com/office/infopath/2007/PartnerControls"/>
    </lcf76f155ced4ddcb4097134ff3c332f>
    <_ip_UnifiedCompliancePolicyProperties xmlns="http://schemas.microsoft.com/sharepoint/v3" xsi:nil="true"/>
    <TaxCatchAll xmlns="58f7623f-e1ca-4e16-a2a3-0d629b2631e8" xsi:nil="true"/>
  </documentManagement>
</p:properties>
</file>

<file path=customXml/itemProps1.xml><?xml version="1.0" encoding="utf-8"?>
<ds:datastoreItem xmlns:ds="http://schemas.openxmlformats.org/officeDocument/2006/customXml" ds:itemID="{8E67D4C5-4A3E-4B2D-B872-3F2ED76492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0A5D4C-3F21-4F80-8020-5AD369B102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04c0b9e-ecb8-4366-9dc4-f3fd4f78f1c6"/>
    <ds:schemaRef ds:uri="58f7623f-e1ca-4e16-a2a3-0d629b263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D642A3-C524-40FA-87D7-2DDAFF72AAB5}">
  <ds:schemaRefs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dcmitype/"/>
    <ds:schemaRef ds:uri="http://schemas.openxmlformats.org/package/2006/metadata/core-properties"/>
    <ds:schemaRef ds:uri="58f7623f-e1ca-4e16-a2a3-0d629b2631e8"/>
    <ds:schemaRef ds:uri="204c0b9e-ecb8-4366-9dc4-f3fd4f78f1c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807</Words>
  <Application>Microsoft Office PowerPoint</Application>
  <PresentationFormat>Widescreen</PresentationFormat>
  <Paragraphs>144</Paragraphs>
  <Slides>16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</vt:lpstr>
      <vt:lpstr>Calibri Light</vt:lpstr>
      <vt:lpstr>2_Office Theme</vt:lpstr>
      <vt:lpstr>1_Custom Design</vt:lpstr>
      <vt:lpstr>Theme2</vt:lpstr>
      <vt:lpstr>Custom Design</vt:lpstr>
      <vt:lpstr>2_Custom Design</vt:lpstr>
      <vt:lpstr>Theme2</vt:lpstr>
      <vt:lpstr>Chart</vt:lpstr>
      <vt:lpstr>Microsoft Excel 97-2003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Care – middle-aged men</vt:lpstr>
      <vt:lpstr>Suicide in patients who migrated to the UK</vt:lpstr>
      <vt:lpstr>UK suicide numbers 2010-2020</vt:lpstr>
      <vt:lpstr>Patient suicide numbers, UK</vt:lpstr>
      <vt:lpstr>Characteristics of 18,403 patient suicides, 2010-20</vt:lpstr>
      <vt:lpstr>PowerPoint Presentation</vt:lpstr>
      <vt:lpstr>Suicide by people aged under 25</vt:lpstr>
      <vt:lpstr>Patients given a diagnosis of personality disorder</vt:lpstr>
      <vt:lpstr>National Confidential Inquiry into Suicide and Safety in Mental Health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Graney</dc:creator>
  <cp:lastModifiedBy>Edward Barrett</cp:lastModifiedBy>
  <cp:revision>125</cp:revision>
  <dcterms:created xsi:type="dcterms:W3CDTF">2022-04-13T11:34:02Z</dcterms:created>
  <dcterms:modified xsi:type="dcterms:W3CDTF">2023-06-14T08:19:23Z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0x010100D6015D1F8647004A92DA652970A6AB7E</vt:lpwstr>
  </property>
  <property fmtid="{D5CDD505-2E9C-101B-9397-08002B2CF9AE}" pid="3" name="MediaServiceImageTags">
    <vt:lpwstr/>
  </property>
</Properties>
</file>