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1"/>
  </p:notesMasterIdLst>
  <p:sldIdLst>
    <p:sldId id="379" r:id="rId2"/>
    <p:sldId id="349" r:id="rId3"/>
    <p:sldId id="364" r:id="rId4"/>
    <p:sldId id="365" r:id="rId5"/>
    <p:sldId id="380" r:id="rId6"/>
    <p:sldId id="367" r:id="rId7"/>
    <p:sldId id="385" r:id="rId8"/>
    <p:sldId id="383" r:id="rId9"/>
    <p:sldId id="38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812"/>
    <p:restoredTop sz="96327"/>
  </p:normalViewPr>
  <p:slideViewPr>
    <p:cSldViewPr snapToGrid="0" snapToObjects="1">
      <p:cViewPr varScale="1">
        <p:scale>
          <a:sx n="112" d="100"/>
          <a:sy n="112" d="100"/>
        </p:scale>
        <p:origin x="208" y="5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05099-39FD-7242-BB36-2F6A03FED69C}" type="datetimeFigureOut">
              <a:rPr lang="en-US" smtClean="0"/>
              <a:t>7/7/23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C86D36-B210-2C47-8694-C3A00A10D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621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B7949-31C2-B841-AE01-C7B54E9F11D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346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608ADD88-C523-274A-BDA1-3306D8F3843B}" type="datetimeFigureOut">
              <a:rPr lang="en-US" smtClean="0"/>
              <a:t>7/7/23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0191CD5E-3961-134C-AFD8-8486A8CD7E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242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ADD88-C523-274A-BDA1-3306D8F3843B}" type="datetimeFigureOut">
              <a:rPr lang="en-US" smtClean="0"/>
              <a:t>7/7/23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1CD5E-3961-134C-AFD8-8486A8CD7E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009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08ADD88-C523-274A-BDA1-3306D8F3843B}" type="datetimeFigureOut">
              <a:rPr lang="en-US" smtClean="0"/>
              <a:t>7/7/23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191CD5E-3961-134C-AFD8-8486A8CD7E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887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08ADD88-C523-274A-BDA1-3306D8F3843B}" type="datetimeFigureOut">
              <a:rPr lang="en-US" smtClean="0"/>
              <a:t>7/7/23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191CD5E-3961-134C-AFD8-8486A8CD7EE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585096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08ADD88-C523-274A-BDA1-3306D8F3843B}" type="datetimeFigureOut">
              <a:rPr lang="en-US" smtClean="0"/>
              <a:t>7/7/23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191CD5E-3961-134C-AFD8-8486A8CD7E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7117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ADD88-C523-274A-BDA1-3306D8F3843B}" type="datetimeFigureOut">
              <a:rPr lang="en-US" smtClean="0"/>
              <a:t>7/7/23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1CD5E-3961-134C-AFD8-8486A8CD7E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5736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ADD88-C523-274A-BDA1-3306D8F3843B}" type="datetimeFigureOut">
              <a:rPr lang="en-US" smtClean="0"/>
              <a:t>7/7/23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1CD5E-3961-134C-AFD8-8486A8CD7E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6806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ADD88-C523-274A-BDA1-3306D8F3843B}" type="datetimeFigureOut">
              <a:rPr lang="en-US" smtClean="0"/>
              <a:t>7/7/23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1CD5E-3961-134C-AFD8-8486A8CD7E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8473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08ADD88-C523-274A-BDA1-3306D8F3843B}" type="datetimeFigureOut">
              <a:rPr lang="en-US" smtClean="0"/>
              <a:t>7/7/23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191CD5E-3961-134C-AFD8-8486A8CD7E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63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ADD88-C523-274A-BDA1-3306D8F3843B}" type="datetimeFigureOut">
              <a:rPr lang="en-US" smtClean="0"/>
              <a:t>7/7/23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1CD5E-3961-134C-AFD8-8486A8CD7E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510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08ADD88-C523-274A-BDA1-3306D8F3843B}" type="datetimeFigureOut">
              <a:rPr lang="en-US" smtClean="0"/>
              <a:t>7/7/23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191CD5E-3961-134C-AFD8-8486A8CD7E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759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ADD88-C523-274A-BDA1-3306D8F3843B}" type="datetimeFigureOut">
              <a:rPr lang="en-US" smtClean="0"/>
              <a:t>7/7/23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1CD5E-3961-134C-AFD8-8486A8CD7E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275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ADD88-C523-274A-BDA1-3306D8F3843B}" type="datetimeFigureOut">
              <a:rPr lang="en-US" smtClean="0"/>
              <a:t>7/7/23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1CD5E-3961-134C-AFD8-8486A8CD7E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786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ADD88-C523-274A-BDA1-3306D8F3843B}" type="datetimeFigureOut">
              <a:rPr lang="en-US" smtClean="0"/>
              <a:t>7/7/23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1CD5E-3961-134C-AFD8-8486A8CD7E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648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ADD88-C523-274A-BDA1-3306D8F3843B}" type="datetimeFigureOut">
              <a:rPr lang="en-US" smtClean="0"/>
              <a:t>7/7/23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1CD5E-3961-134C-AFD8-8486A8CD7E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705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ADD88-C523-274A-BDA1-3306D8F3843B}" type="datetimeFigureOut">
              <a:rPr lang="en-US" smtClean="0"/>
              <a:t>7/7/23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1CD5E-3961-134C-AFD8-8486A8CD7E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117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ADD88-C523-274A-BDA1-3306D8F3843B}" type="datetimeFigureOut">
              <a:rPr lang="en-US" smtClean="0"/>
              <a:t>7/7/23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1CD5E-3961-134C-AFD8-8486A8CD7E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766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8ADD88-C523-274A-BDA1-3306D8F3843B}" type="datetimeFigureOut">
              <a:rPr lang="en-US" smtClean="0"/>
              <a:t>7/7/23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1CD5E-3961-134C-AFD8-8486A8CD7E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8763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E76E3-35B2-3B45-A762-627148A97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764373"/>
            <a:ext cx="3977639" cy="160020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l"/>
            <a:r>
              <a:rPr lang="en-GB" sz="2700" b="1" i="1" dirty="0">
                <a:latin typeface="+mn-lt"/>
                <a:ea typeface="+mn-ea"/>
                <a:cs typeface="+mn-cs"/>
              </a:rPr>
              <a:t> The impact of suicide on the Mind of the Bereaved (</a:t>
            </a:r>
            <a:r>
              <a:rPr lang="en-GB" sz="2700" b="1" i="1" dirty="0" err="1">
                <a:latin typeface="+mn-lt"/>
                <a:ea typeface="+mn-ea"/>
                <a:cs typeface="+mn-cs"/>
              </a:rPr>
              <a:t>inc</a:t>
            </a:r>
            <a:r>
              <a:rPr lang="en-GB" sz="2700" b="1" i="1" dirty="0">
                <a:latin typeface="+mn-lt"/>
                <a:ea typeface="+mn-ea"/>
                <a:cs typeface="+mn-cs"/>
              </a:rPr>
              <a:t> </a:t>
            </a:r>
            <a:r>
              <a:rPr lang="en-GB" sz="2700" b="1" i="1">
                <a:latin typeface="+mn-lt"/>
                <a:ea typeface="+mn-ea"/>
                <a:cs typeface="+mn-cs"/>
              </a:rPr>
              <a:t>Frontline workers)</a:t>
            </a:r>
            <a:endParaRPr lang="en-US" sz="2700" b="1" i="1" dirty="0"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8B7F9A-BBF9-604B-AECE-CD8F72EB3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1262" y="368300"/>
            <a:ext cx="1042176" cy="365125"/>
          </a:xfrm>
        </p:spPr>
        <p:txBody>
          <a:bodyPr vert="horz" lIns="91440" tIns="45720" rIns="91440" bIns="45720" rtlCol="0">
            <a:normAutofit/>
          </a:bodyPr>
          <a:lstStyle/>
          <a:p>
            <a:pPr defTabSz="457200">
              <a:spcAft>
                <a:spcPts val="600"/>
              </a:spcAft>
            </a:pPr>
            <a:fld id="{C304469D-DEBF-ED40-9811-BA9387412D6B}" type="slidenum">
              <a:rPr lang="en-US" smtClean="0"/>
              <a:pPr defTabSz="457200">
                <a:spcAft>
                  <a:spcPts val="600"/>
                </a:spcAft>
              </a:pPr>
              <a:t>1</a:t>
            </a:fld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8609F56-8E41-50E9-D87D-BDB50D048D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685327"/>
            <a:ext cx="3977639" cy="3533358"/>
          </a:xfrm>
        </p:spPr>
        <p:txBody>
          <a:bodyPr>
            <a:normAutofit/>
          </a:bodyPr>
          <a:lstStyle/>
          <a:p>
            <a:pPr marL="0" indent="0" defTabSz="457200">
              <a:spcAft>
                <a:spcPts val="600"/>
              </a:spcAft>
              <a:buNone/>
            </a:pPr>
            <a:r>
              <a:rPr lang="en-US" sz="1600" i="1" dirty="0"/>
              <a:t>Dr Rachel Gibbons.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600" b="1" i="1" dirty="0"/>
              <a:t>Chair of the Royal College of Psychiatrists Working Group on the effect of suicide and homicide on Clinicians, Vice-Chair Psychotherapy Faculty, Co-Chair of the Patient Safety Group</a:t>
            </a:r>
          </a:p>
          <a:p>
            <a:pPr marL="0" indent="0" defTabSz="457200">
              <a:spcAft>
                <a:spcPts val="600"/>
              </a:spcAft>
              <a:buNone/>
            </a:pPr>
            <a:r>
              <a:rPr lang="en-US" sz="1600" i="1" dirty="0"/>
              <a:t>Consultant psychiatrist,  psychoanalyst, group analyst</a:t>
            </a:r>
          </a:p>
          <a:p>
            <a:endParaRPr lang="en-US" sz="1600" dirty="0"/>
          </a:p>
        </p:txBody>
      </p:sp>
      <p:pic>
        <p:nvPicPr>
          <p:cNvPr id="3" name="Content Placeholder 2" descr="The Only Way Out Is Through | HuffPost Life">
            <a:extLst>
              <a:ext uri="{FF2B5EF4-FFF2-40B4-BE49-F238E27FC236}">
                <a16:creationId xmlns:a16="http://schemas.microsoft.com/office/drawing/2014/main" id="{183F5EA0-D55E-3D6A-E04B-977664F88C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0" r="21308" b="-1"/>
          <a:stretch/>
        </p:blipFill>
        <p:spPr bwMode="auto">
          <a:xfrm>
            <a:off x="5304147" y="10"/>
            <a:ext cx="688785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0345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idx="1"/>
          </p:nvPr>
        </p:nvSpPr>
        <p:spPr>
          <a:xfrm>
            <a:off x="677333" y="2194560"/>
            <a:ext cx="5816600" cy="40241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/>
              <a:t>“</a:t>
            </a:r>
            <a:r>
              <a:rPr lang="en-GB"/>
              <a:t>To help a truly suicidal person you have to approach them with an open heart</a:t>
            </a:r>
            <a:r>
              <a:rPr lang="mr-IN"/>
              <a:t>…</a:t>
            </a:r>
            <a:endParaRPr lang="en-GB"/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r>
              <a:rPr lang="en-GB" i="1"/>
              <a:t>Chaplain of Beachy Head ”</a:t>
            </a:r>
            <a:endParaRPr lang="en-US" i="1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D5EE10-6F59-9477-8833-E6E3E0B9C4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531" r="3263"/>
          <a:stretch/>
        </p:blipFill>
        <p:spPr>
          <a:xfrm>
            <a:off x="6985000" y="2501159"/>
            <a:ext cx="4521200" cy="3410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106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11BE2-2F5C-9244-ACA8-7032E5F43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>
            <a:normAutofit/>
          </a:bodyPr>
          <a:lstStyle/>
          <a:p>
            <a:r>
              <a:rPr lang="en-US" dirty="0"/>
              <a:t>The contact with suicide and what it means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D5E83C-0A5D-CD41-AB85-868CEB8C8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3000" y="38100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304469D-DEBF-ED40-9811-BA9387412D6B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BE68F-D002-0A4A-A920-E8304C4D97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194560"/>
            <a:ext cx="5816600" cy="4024125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Shocking </a:t>
            </a:r>
            <a:r>
              <a:rPr lang="en-US" dirty="0" err="1"/>
              <a:t>annihilatory</a:t>
            </a:r>
            <a:r>
              <a:rPr lang="en-US" dirty="0"/>
              <a:t> loss</a:t>
            </a:r>
          </a:p>
          <a:p>
            <a:r>
              <a:rPr lang="en-US" dirty="0"/>
              <a:t>Uncertainty</a:t>
            </a:r>
          </a:p>
          <a:p>
            <a:r>
              <a:rPr lang="en-US" dirty="0"/>
              <a:t>Fracturing of fragile construct of life</a:t>
            </a:r>
          </a:p>
          <a:p>
            <a:r>
              <a:rPr lang="en-US" dirty="0"/>
              <a:t>Projected into by the person who has died- suicide acting out</a:t>
            </a:r>
          </a:p>
          <a:p>
            <a:r>
              <a:rPr lang="en-US" dirty="0"/>
              <a:t>Leads to a fragmentation of the mind</a:t>
            </a:r>
          </a:p>
          <a:p>
            <a:r>
              <a:rPr lang="en-US" dirty="0"/>
              <a:t>Delusion generated</a:t>
            </a:r>
          </a:p>
          <a:p>
            <a:endParaRPr lang="en-US" dirty="0"/>
          </a:p>
        </p:txBody>
      </p:sp>
      <p:pic>
        <p:nvPicPr>
          <p:cNvPr id="1026" name="Picture 2" descr="Delusions vs Hallucinations">
            <a:extLst>
              <a:ext uri="{FF2B5EF4-FFF2-40B4-BE49-F238E27FC236}">
                <a16:creationId xmlns:a16="http://schemas.microsoft.com/office/drawing/2014/main" id="{FA66B1CF-2CEB-D547-A3BD-FBE94EC4C3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62" r="4465" b="2"/>
          <a:stretch/>
        </p:blipFill>
        <p:spPr bwMode="auto">
          <a:xfrm>
            <a:off x="6985000" y="2501159"/>
            <a:ext cx="4521200" cy="341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8443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41A23A-9A4D-1443-A885-DEC3D2E3B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3000" y="38100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304469D-DEBF-ED40-9811-BA9387412D6B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B36350-44D6-F747-99BD-623070B2B6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194560"/>
            <a:ext cx="5816600" cy="40241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i="1" dirty="0"/>
              <a:t>‘the delusion is found applied like a patch over the place where originally a rent had appeared in the ego's relation to the external world’. </a:t>
            </a:r>
            <a:endParaRPr lang="en-GB" i="1"/>
          </a:p>
          <a:p>
            <a:pPr marL="0" indent="0">
              <a:buNone/>
            </a:pPr>
            <a:r>
              <a:rPr lang="en-GB"/>
              <a:t>Freud: Neurosis and Psychosis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FCAD56-4DB9-064C-8519-00524D1385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71" r="14033"/>
          <a:stretch/>
        </p:blipFill>
        <p:spPr>
          <a:xfrm>
            <a:off x="6985000" y="2501159"/>
            <a:ext cx="4521200" cy="3410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525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FBD18-5BDB-EB4C-8961-74F061AFB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cap="all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Pattern of Response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6F5A07D-DD70-9043-9E93-4001CD1D57BE}"/>
              </a:ext>
            </a:extLst>
          </p:cNvPr>
          <p:cNvSpPr txBox="1">
            <a:spLocks/>
          </p:cNvSpPr>
          <p:nvPr/>
        </p:nvSpPr>
        <p:spPr>
          <a:xfrm>
            <a:off x="677333" y="2194560"/>
            <a:ext cx="58166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Initially shocked</a:t>
            </a:r>
          </a:p>
          <a:p>
            <a:r>
              <a:rPr lang="en-US" dirty="0"/>
              <a:t>Within short space of time a delusional narrative is constructed</a:t>
            </a:r>
          </a:p>
          <a:p>
            <a:r>
              <a:rPr lang="en-US" dirty="0"/>
              <a:t>The bereaved as the protagonist</a:t>
            </a:r>
          </a:p>
          <a:p>
            <a:r>
              <a:rPr lang="en-US" dirty="0"/>
              <a:t>Obsessional ‘I have made a mistake – I am to blame’</a:t>
            </a:r>
          </a:p>
          <a:p>
            <a:r>
              <a:rPr lang="en-US" dirty="0"/>
              <a:t>Guilt/shame/humiliation</a:t>
            </a:r>
          </a:p>
          <a:p>
            <a:r>
              <a:rPr lang="en-US" dirty="0"/>
              <a:t>Important transitional point- sensitive to external response</a:t>
            </a:r>
          </a:p>
          <a:p>
            <a:r>
              <a:rPr lang="en-US" dirty="0"/>
              <a:t>Gradually more realistic development</a:t>
            </a:r>
          </a:p>
        </p:txBody>
      </p:sp>
      <p:pic>
        <p:nvPicPr>
          <p:cNvPr id="4" name="Picture 4" descr="The Delusion of Scientific Omniscience">
            <a:extLst>
              <a:ext uri="{FF2B5EF4-FFF2-40B4-BE49-F238E27FC236}">
                <a16:creationId xmlns:a16="http://schemas.microsoft.com/office/drawing/2014/main" id="{C1A48311-5459-8A4C-8A67-C16618251B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72" r="23176" b="1"/>
          <a:stretch/>
        </p:blipFill>
        <p:spPr bwMode="auto">
          <a:xfrm>
            <a:off x="8033639" y="2272748"/>
            <a:ext cx="2423921" cy="3639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E56AC2CF-21D2-A248-A3A5-C6FF63228112}"/>
              </a:ext>
            </a:extLst>
          </p:cNvPr>
          <p:cNvSpPr txBox="1">
            <a:spLocks/>
          </p:cNvSpPr>
          <p:nvPr/>
        </p:nvSpPr>
        <p:spPr>
          <a:xfrm>
            <a:off x="3048000" y="9167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dirty="0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403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44709-8410-CA4F-9C2D-7BFA1DC8E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>
            <a:normAutofit/>
          </a:bodyPr>
          <a:lstStyle/>
          <a:p>
            <a:r>
              <a:rPr lang="en-US" dirty="0"/>
              <a:t>Clinicians suffer Disenfranchised grief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76A9AA-5FC2-9640-93D8-5985503EC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3000" y="38100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304469D-DEBF-ED40-9811-BA9387412D6B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6E73B5-938B-174D-BADB-EF87F93A9C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194560"/>
            <a:ext cx="5816600" cy="4024125"/>
          </a:xfrm>
        </p:spPr>
        <p:txBody>
          <a:bodyPr>
            <a:normAutofit/>
          </a:bodyPr>
          <a:lstStyle/>
          <a:p>
            <a:r>
              <a:rPr lang="en-US" dirty="0"/>
              <a:t>There is not enough grief to go round</a:t>
            </a:r>
          </a:p>
          <a:p>
            <a:r>
              <a:rPr lang="en-US" dirty="0"/>
              <a:t>“I have no right to feel grief because the families grief is so much worse”</a:t>
            </a:r>
          </a:p>
          <a:p>
            <a:r>
              <a:rPr lang="en-US" dirty="0"/>
              <a:t>“If I ask for any space for my feelings then it will take away, or compete with, the families grief”</a:t>
            </a:r>
          </a:p>
          <a:p>
            <a:endParaRPr lang="en-US" dirty="0"/>
          </a:p>
        </p:txBody>
      </p:sp>
      <p:pic>
        <p:nvPicPr>
          <p:cNvPr id="6146" name="Picture 2" descr="Icon&#10;&#10;Description automatically generated">
            <a:extLst>
              <a:ext uri="{FF2B5EF4-FFF2-40B4-BE49-F238E27FC236}">
                <a16:creationId xmlns:a16="http://schemas.microsoft.com/office/drawing/2014/main" id="{FDD66996-5F22-2342-B103-A581C23ABF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67" r="2" b="12268"/>
          <a:stretch/>
        </p:blipFill>
        <p:spPr bwMode="auto">
          <a:xfrm>
            <a:off x="6985000" y="2501159"/>
            <a:ext cx="4521200" cy="341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387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imeline&#10;&#10;Description automatically generated">
            <a:extLst>
              <a:ext uri="{FF2B5EF4-FFF2-40B4-BE49-F238E27FC236}">
                <a16:creationId xmlns:a16="http://schemas.microsoft.com/office/drawing/2014/main" id="{A8D21DB8-B4A9-0684-3D04-F081301845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78086" y="646452"/>
            <a:ext cx="4588328" cy="5770677"/>
          </a:xfrm>
        </p:spPr>
      </p:pic>
    </p:spTree>
    <p:extLst>
      <p:ext uri="{BB962C8B-B14F-4D97-AF65-F5344CB8AC3E}">
        <p14:creationId xmlns:p14="http://schemas.microsoft.com/office/powerpoint/2010/main" val="1718368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70C48-41F4-B487-AD3C-66143C265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Aims of New Guidance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F2DCBE-4029-DAE6-7607-454FD3ED50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21398"/>
            <a:ext cx="10820400" cy="4687746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dirty="0"/>
              <a:t>Recommend evidenced-based and best practice interventions to: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dirty="0"/>
              <a:t>mitigate the impact of a patient death by suicide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dirty="0"/>
              <a:t>improve the sustainability of mental health services increase staff wellbeing, progression with training, resilience and retention.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dirty="0"/>
              <a:t>assist mental health and training organisations in their legal obligation of duty of care for their employees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Increase awareness of the impact that a death of a patient by suicide can have on professionals and to: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dirty="0"/>
              <a:t>encourage transparent and open dialogue about the impact on staff of working with suicide risk and death.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dirty="0"/>
              <a:t>facilitate expansion of suicide prevention and awareness training to include preparation for the emotional effects and the processes that follow the death of a patient by suicide.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Help support cultural transformation: 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dirty="0"/>
              <a:t>from one where individual clinicians may feel isolated and personally held responsible following a death, to a systemic understanding about the uncertainty and complex aetiology of suicide and its consequences on staff.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Improve the quality of patient care: by helping staff feel less anxious working with suicidality and in this way maintain their capacity to think clearly and provide safe, high-quality, care.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Increase the possibility of truly learning from these tragic events. To learn takes time, space for reflection and freedom from persecution.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245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E101A-4968-7C53-F8F3-456430690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B5F02E-07BA-8EE5-9F34-EC92C9DA57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1. Organisational pastoral suicide lead role</a:t>
            </a:r>
          </a:p>
          <a:p>
            <a:r>
              <a:rPr lang="en-GB" dirty="0"/>
              <a:t>2. Pastoral senior management support</a:t>
            </a:r>
          </a:p>
          <a:p>
            <a:r>
              <a:rPr lang="en-GB" dirty="0"/>
              <a:t>3. Support for the processes following the death</a:t>
            </a:r>
          </a:p>
          <a:p>
            <a:r>
              <a:rPr lang="en-GB" dirty="0"/>
              <a:t>4. Buddy systems and other individual support</a:t>
            </a:r>
          </a:p>
          <a:p>
            <a:r>
              <a:rPr lang="en-GB" dirty="0"/>
              <a:t>5. Group psychological support including a organisational suicide group</a:t>
            </a:r>
          </a:p>
          <a:p>
            <a:r>
              <a:rPr lang="en-GB" dirty="0"/>
              <a:t>6. Family liaison officer (FLO), service or similar</a:t>
            </a:r>
          </a:p>
          <a:p>
            <a:r>
              <a:rPr lang="en-GB" dirty="0"/>
              <a:t>7. Training on the effect of patient suicide on clinicians and on the processes that follow</a:t>
            </a:r>
          </a:p>
          <a:p>
            <a:r>
              <a:rPr lang="en-GB" dirty="0"/>
              <a:t>8. Resource availability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134153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015D1F8647004A92DA652970A6AB7E" ma:contentTypeVersion="19" ma:contentTypeDescription="Create a new document." ma:contentTypeScope="" ma:versionID="55848f3d3a7768ba94deecd27674d781">
  <xsd:schema xmlns:xsd="http://www.w3.org/2001/XMLSchema" xmlns:xs="http://www.w3.org/2001/XMLSchema" xmlns:p="http://schemas.microsoft.com/office/2006/metadata/properties" xmlns:ns1="http://schemas.microsoft.com/sharepoint/v3" xmlns:ns2="204c0b9e-ecb8-4366-9dc4-f3fd4f78f1c6" xmlns:ns3="58f7623f-e1ca-4e16-a2a3-0d629b2631e8" targetNamespace="http://schemas.microsoft.com/office/2006/metadata/properties" ma:root="true" ma:fieldsID="62ca0dc019f86cb2f51ddf576f92016d" ns1:_="" ns2:_="" ns3:_="">
    <xsd:import namespace="http://schemas.microsoft.com/sharepoint/v3"/>
    <xsd:import namespace="204c0b9e-ecb8-4366-9dc4-f3fd4f78f1c6"/>
    <xsd:import namespace="58f7623f-e1ca-4e16-a2a3-0d629b2631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4c0b9e-ecb8-4366-9dc4-f3fd4f78f1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612f0454-6082-49d7-b32e-35d6b85bbae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f7623f-e1ca-4e16-a2a3-0d629b2631e8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6cebf0ea-aa19-4a2c-bbd6-a6685e7a8bef}" ma:internalName="TaxCatchAll" ma:showField="CatchAllData" ma:web="58f7623f-e1ca-4e16-a2a3-0d629b2631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lcf76f155ced4ddcb4097134ff3c332f xmlns="204c0b9e-ecb8-4366-9dc4-f3fd4f78f1c6">
      <Terms xmlns="http://schemas.microsoft.com/office/infopath/2007/PartnerControls"/>
    </lcf76f155ced4ddcb4097134ff3c332f>
    <_ip_UnifiedCompliancePolicyProperties xmlns="http://schemas.microsoft.com/sharepoint/v3" xsi:nil="true"/>
    <TaxCatchAll xmlns="58f7623f-e1ca-4e16-a2a3-0d629b2631e8" xsi:nil="true"/>
  </documentManagement>
</p:properties>
</file>

<file path=customXml/itemProps1.xml><?xml version="1.0" encoding="utf-8"?>
<ds:datastoreItem xmlns:ds="http://schemas.openxmlformats.org/officeDocument/2006/customXml" ds:itemID="{37ED8955-A6B2-4222-8408-D0532DCFE655}"/>
</file>

<file path=customXml/itemProps2.xml><?xml version="1.0" encoding="utf-8"?>
<ds:datastoreItem xmlns:ds="http://schemas.openxmlformats.org/officeDocument/2006/customXml" ds:itemID="{F393E7A4-C8D3-47D5-8F5C-A97AFD364FBD}"/>
</file>

<file path=customXml/itemProps3.xml><?xml version="1.0" encoding="utf-8"?>
<ds:datastoreItem xmlns:ds="http://schemas.openxmlformats.org/officeDocument/2006/customXml" ds:itemID="{D0C6D381-B1C0-4261-B369-ACD4300D3B1E}"/>
</file>

<file path=docProps/app.xml><?xml version="1.0" encoding="utf-8"?>
<Properties xmlns="http://schemas.openxmlformats.org/officeDocument/2006/extended-properties" xmlns:vt="http://schemas.openxmlformats.org/officeDocument/2006/docPropsVTypes">
  <Template>{845E826E-328C-F344-AC94-24AC42067F17}tf10001079</Template>
  <TotalTime>6893</TotalTime>
  <Words>549</Words>
  <Application>Microsoft Macintosh PowerPoint</Application>
  <PresentationFormat>Widescreen</PresentationFormat>
  <Paragraphs>56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Century Gothic</vt:lpstr>
      <vt:lpstr>Vapor Trail</vt:lpstr>
      <vt:lpstr> The impact of suicide on the Mind of the Bereaved (inc Frontline workers)</vt:lpstr>
      <vt:lpstr>PowerPoint Presentation</vt:lpstr>
      <vt:lpstr>The contact with suicide and what it means</vt:lpstr>
      <vt:lpstr>PowerPoint Presentation</vt:lpstr>
      <vt:lpstr>Pattern of Response</vt:lpstr>
      <vt:lpstr>Clinicians suffer Disenfranchised grief</vt:lpstr>
      <vt:lpstr>PowerPoint Presentation</vt:lpstr>
      <vt:lpstr>Aims of New Guidance</vt:lpstr>
      <vt:lpstr>Recommendations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Nature of Suicide  8 ’Truths’</dc:title>
  <dc:creator>rachel gibbons</dc:creator>
  <cp:lastModifiedBy>rachel gibbons</cp:lastModifiedBy>
  <cp:revision>43</cp:revision>
  <dcterms:created xsi:type="dcterms:W3CDTF">2021-10-31T04:42:10Z</dcterms:created>
  <dcterms:modified xsi:type="dcterms:W3CDTF">2023-07-07T12:36:16Z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0x010100D6015D1F8647004A92DA652970A6AB7E</vt:lpwstr>
  </property>
</Properties>
</file>