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504" r:id="rId2"/>
    <p:sldId id="557" r:id="rId3"/>
    <p:sldId id="575" r:id="rId4"/>
    <p:sldId id="337" r:id="rId5"/>
    <p:sldId id="569" r:id="rId6"/>
    <p:sldId id="574" r:id="rId7"/>
    <p:sldId id="506" r:id="rId8"/>
    <p:sldId id="507" r:id="rId9"/>
    <p:sldId id="531" r:id="rId10"/>
    <p:sldId id="532" r:id="rId11"/>
    <p:sldId id="560" r:id="rId12"/>
    <p:sldId id="562" r:id="rId13"/>
    <p:sldId id="563" r:id="rId14"/>
    <p:sldId id="533" r:id="rId15"/>
    <p:sldId id="568" r:id="rId16"/>
    <p:sldId id="566" r:id="rId17"/>
    <p:sldId id="509" r:id="rId18"/>
    <p:sldId id="361" r:id="rId19"/>
    <p:sldId id="530" r:id="rId20"/>
    <p:sldId id="510" r:id="rId21"/>
    <p:sldId id="511" r:id="rId22"/>
    <p:sldId id="538" r:id="rId23"/>
    <p:sldId id="271" r:id="rId24"/>
    <p:sldId id="302" r:id="rId25"/>
    <p:sldId id="261" r:id="rId26"/>
    <p:sldId id="262" r:id="rId27"/>
    <p:sldId id="297" r:id="rId28"/>
    <p:sldId id="299" r:id="rId29"/>
    <p:sldId id="294" r:id="rId30"/>
    <p:sldId id="300" r:id="rId31"/>
    <p:sldId id="296" r:id="rId32"/>
    <p:sldId id="284" r:id="rId33"/>
    <p:sldId id="264" r:id="rId34"/>
    <p:sldId id="295" r:id="rId35"/>
    <p:sldId id="567" r:id="rId36"/>
    <p:sldId id="554" r:id="rId37"/>
    <p:sldId id="513" r:id="rId38"/>
    <p:sldId id="514" r:id="rId39"/>
    <p:sldId id="515" r:id="rId40"/>
    <p:sldId id="571" r:id="rId41"/>
    <p:sldId id="542" r:id="rId42"/>
    <p:sldId id="576" r:id="rId43"/>
    <p:sldId id="553" r:id="rId44"/>
    <p:sldId id="525" r:id="rId45"/>
    <p:sldId id="526" r:id="rId46"/>
    <p:sldId id="527" r:id="rId47"/>
    <p:sldId id="528" r:id="rId48"/>
    <p:sldId id="572" r:id="rId49"/>
    <p:sldId id="550" r:id="rId50"/>
    <p:sldId id="463" r:id="rId51"/>
    <p:sldId id="549" r:id="rId52"/>
    <p:sldId id="535" r:id="rId53"/>
    <p:sldId id="564" r:id="rId54"/>
    <p:sldId id="579" r:id="rId55"/>
    <p:sldId id="404" r:id="rId56"/>
    <p:sldId id="486" r:id="rId57"/>
    <p:sldId id="471" r:id="rId58"/>
    <p:sldId id="580" r:id="rId59"/>
    <p:sldId id="578" r:id="rId60"/>
    <p:sldId id="58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mellor" initials="cm" lastIdx="1" clrIdx="0">
    <p:extLst>
      <p:ext uri="{19B8F6BF-5375-455C-9EA6-DF929625EA0E}">
        <p15:presenceInfo xmlns:p15="http://schemas.microsoft.com/office/powerpoint/2012/main" userId="c10c285b6615364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C000"/>
    <a:srgbClr val="74A4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18"/>
    <p:restoredTop sz="75070"/>
  </p:normalViewPr>
  <p:slideViewPr>
    <p:cSldViewPr snapToGrid="0">
      <p:cViewPr varScale="1">
        <p:scale>
          <a:sx n="91" d="100"/>
          <a:sy n="91" d="100"/>
        </p:scale>
        <p:origin x="2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bertlewandowski/Desktop/Figure%201%20worry%20&amp;%20functioning/Avaaz%20table%20v2%207.26.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bertlewandowski/Desktop/Figure%201%20worry%20&amp;%20functioning/Avaaz%20table%20v2%207.26.2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5"/>
          <c:order val="0"/>
          <c:tx>
            <c:strRef>
              <c:f>'"All Countries" alone'!$G$1</c:f>
              <c:strCache>
                <c:ptCount val="1"/>
                <c:pt idx="0">
                  <c:v>Impact on Functioning (%)</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Countries" alone'!$A$2:$A$3</c:f>
              <c:numCache>
                <c:formatCode>General</c:formatCode>
                <c:ptCount val="2"/>
              </c:numCache>
            </c:numRef>
          </c:cat>
          <c:val>
            <c:numRef>
              <c:f>'"All Countries" alone'!$G$2:$G$3</c:f>
              <c:numCache>
                <c:formatCode>General</c:formatCode>
                <c:ptCount val="2"/>
                <c:pt idx="1">
                  <c:v>45</c:v>
                </c:pt>
              </c:numCache>
            </c:numRef>
          </c:val>
          <c:extLst>
            <c:ext xmlns:c16="http://schemas.microsoft.com/office/drawing/2014/chart" uri="{C3380CC4-5D6E-409C-BE32-E72D297353CC}">
              <c16:uniqueId val="{00000000-A0E2-584E-BF54-36B99AE256FE}"/>
            </c:ext>
          </c:extLst>
        </c:ser>
        <c:ser>
          <c:idx val="0"/>
          <c:order val="1"/>
          <c:tx>
            <c:strRef>
              <c:f>'"All Countries" alone'!$B$1</c:f>
              <c:strCache>
                <c:ptCount val="1"/>
                <c:pt idx="0">
                  <c:v>Extremely worried</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Countries" alone'!$A$2:$A$3</c:f>
              <c:numCache>
                <c:formatCode>General</c:formatCode>
                <c:ptCount val="2"/>
              </c:numCache>
            </c:numRef>
          </c:cat>
          <c:val>
            <c:numRef>
              <c:f>'"All Countries" alone'!$B$2:$B$3</c:f>
              <c:numCache>
                <c:formatCode>General</c:formatCode>
                <c:ptCount val="2"/>
                <c:pt idx="0">
                  <c:v>27</c:v>
                </c:pt>
              </c:numCache>
            </c:numRef>
          </c:val>
          <c:extLst>
            <c:ext xmlns:c16="http://schemas.microsoft.com/office/drawing/2014/chart" uri="{C3380CC4-5D6E-409C-BE32-E72D297353CC}">
              <c16:uniqueId val="{00000001-A0E2-584E-BF54-36B99AE256FE}"/>
            </c:ext>
          </c:extLst>
        </c:ser>
        <c:ser>
          <c:idx val="1"/>
          <c:order val="2"/>
          <c:tx>
            <c:strRef>
              <c:f>'"All Countries" alone'!$C$1</c:f>
              <c:strCache>
                <c:ptCount val="1"/>
                <c:pt idx="0">
                  <c:v>Very worried</c:v>
                </c:pt>
              </c:strCache>
            </c:strRef>
          </c:tx>
          <c:spPr>
            <a:solidFill>
              <a:srgbClr val="FF8E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Countries" alone'!$A$2:$A$3</c:f>
              <c:numCache>
                <c:formatCode>General</c:formatCode>
                <c:ptCount val="2"/>
              </c:numCache>
            </c:numRef>
          </c:cat>
          <c:val>
            <c:numRef>
              <c:f>'"All Countries" alone'!$C$2:$C$3</c:f>
              <c:numCache>
                <c:formatCode>General</c:formatCode>
                <c:ptCount val="2"/>
                <c:pt idx="0">
                  <c:v>32</c:v>
                </c:pt>
              </c:numCache>
            </c:numRef>
          </c:val>
          <c:extLst>
            <c:ext xmlns:c16="http://schemas.microsoft.com/office/drawing/2014/chart" uri="{C3380CC4-5D6E-409C-BE32-E72D297353CC}">
              <c16:uniqueId val="{00000002-A0E2-584E-BF54-36B99AE256FE}"/>
            </c:ext>
          </c:extLst>
        </c:ser>
        <c:ser>
          <c:idx val="2"/>
          <c:order val="3"/>
          <c:tx>
            <c:strRef>
              <c:f>'"All Countries" alone'!$D$1</c:f>
              <c:strCache>
                <c:ptCount val="1"/>
                <c:pt idx="0">
                  <c:v>Moderately worried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Countries" alone'!$A$2:$A$3</c:f>
              <c:numCache>
                <c:formatCode>General</c:formatCode>
                <c:ptCount val="2"/>
              </c:numCache>
            </c:numRef>
          </c:cat>
          <c:val>
            <c:numRef>
              <c:f>'"All Countries" alone'!$D$2:$D$3</c:f>
              <c:numCache>
                <c:formatCode>General</c:formatCode>
                <c:ptCount val="2"/>
                <c:pt idx="0">
                  <c:v>25</c:v>
                </c:pt>
              </c:numCache>
            </c:numRef>
          </c:val>
          <c:extLst>
            <c:ext xmlns:c16="http://schemas.microsoft.com/office/drawing/2014/chart" uri="{C3380CC4-5D6E-409C-BE32-E72D297353CC}">
              <c16:uniqueId val="{00000003-A0E2-584E-BF54-36B99AE256FE}"/>
            </c:ext>
          </c:extLst>
        </c:ser>
        <c:ser>
          <c:idx val="3"/>
          <c:order val="4"/>
          <c:tx>
            <c:strRef>
              <c:f>'"All Countries" alone'!$E$1</c:f>
              <c:strCache>
                <c:ptCount val="1"/>
                <c:pt idx="0">
                  <c:v>A Little Worried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Countries" alone'!$A$2:$A$3</c:f>
              <c:numCache>
                <c:formatCode>General</c:formatCode>
                <c:ptCount val="2"/>
              </c:numCache>
            </c:numRef>
          </c:cat>
          <c:val>
            <c:numRef>
              <c:f>'"All Countries" alone'!$E$2:$E$3</c:f>
              <c:numCache>
                <c:formatCode>General</c:formatCode>
                <c:ptCount val="2"/>
                <c:pt idx="0">
                  <c:v>11</c:v>
                </c:pt>
              </c:numCache>
            </c:numRef>
          </c:val>
          <c:extLst>
            <c:ext xmlns:c16="http://schemas.microsoft.com/office/drawing/2014/chart" uri="{C3380CC4-5D6E-409C-BE32-E72D297353CC}">
              <c16:uniqueId val="{00000004-A0E2-584E-BF54-36B99AE256FE}"/>
            </c:ext>
          </c:extLst>
        </c:ser>
        <c:ser>
          <c:idx val="4"/>
          <c:order val="5"/>
          <c:tx>
            <c:strRef>
              <c:f>'"All Countries" alone'!$F$1</c:f>
              <c:strCache>
                <c:ptCount val="1"/>
                <c:pt idx="0">
                  <c:v>Not Worried</c:v>
                </c:pt>
              </c:strCache>
            </c:strRef>
          </c:tx>
          <c:spPr>
            <a:solidFill>
              <a:srgbClr val="ED8E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Countries" alone'!$A$2:$A$3</c:f>
              <c:numCache>
                <c:formatCode>General</c:formatCode>
                <c:ptCount val="2"/>
              </c:numCache>
            </c:numRef>
          </c:cat>
          <c:val>
            <c:numRef>
              <c:f>'"All Countries" alone'!$F$2:$F$3</c:f>
              <c:numCache>
                <c:formatCode>General</c:formatCode>
                <c:ptCount val="2"/>
                <c:pt idx="0">
                  <c:v>5</c:v>
                </c:pt>
              </c:numCache>
            </c:numRef>
          </c:val>
          <c:extLst>
            <c:ext xmlns:c16="http://schemas.microsoft.com/office/drawing/2014/chart" uri="{C3380CC4-5D6E-409C-BE32-E72D297353CC}">
              <c16:uniqueId val="{00000005-A0E2-584E-BF54-36B99AE256FE}"/>
            </c:ext>
          </c:extLst>
        </c:ser>
        <c:dLbls>
          <c:showLegendKey val="0"/>
          <c:showVal val="0"/>
          <c:showCatName val="0"/>
          <c:showSerName val="0"/>
          <c:showPercent val="0"/>
          <c:showBubbleSize val="0"/>
        </c:dLbls>
        <c:gapWidth val="90"/>
        <c:overlap val="100"/>
        <c:axId val="1875473263"/>
        <c:axId val="1689960815"/>
      </c:barChart>
      <c:catAx>
        <c:axId val="1875473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689960815"/>
        <c:crosses val="autoZero"/>
        <c:auto val="0"/>
        <c:lblAlgn val="ctr"/>
        <c:lblOffset val="100"/>
        <c:noMultiLvlLbl val="0"/>
      </c:catAx>
      <c:valAx>
        <c:axId val="1689960815"/>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5473263"/>
        <c:crosses val="autoZero"/>
        <c:crossBetween val="between"/>
      </c:valAx>
      <c:spPr>
        <a:noFill/>
        <a:ln>
          <a:noFill/>
        </a:ln>
        <a:effectLst/>
      </c:spPr>
    </c:plotArea>
    <c:legend>
      <c:legendPos val="b"/>
      <c:layout>
        <c:manualLayout>
          <c:xMode val="edge"/>
          <c:yMode val="edge"/>
          <c:x val="4.4953604051499521E-2"/>
          <c:y val="0.86660878469832636"/>
          <c:w val="0.92028337148164019"/>
          <c:h val="0.131089049820760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5"/>
          <c:order val="0"/>
          <c:tx>
            <c:strRef>
              <c:f>'Indiv. countries alone'!$G$1</c:f>
              <c:strCache>
                <c:ptCount val="1"/>
                <c:pt idx="0">
                  <c:v>Impact on Functioning (%)</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'Indiv. countries alone'!$A$2:$A$30</c:f>
              <c:strCache>
                <c:ptCount val="28"/>
                <c:pt idx="0">
                  <c:v>USA</c:v>
                </c:pt>
                <c:pt idx="3">
                  <c:v>UK</c:v>
                </c:pt>
                <c:pt idx="6">
                  <c:v>Portugal</c:v>
                </c:pt>
                <c:pt idx="9">
                  <c:v>Philippines</c:v>
                </c:pt>
                <c:pt idx="12">
                  <c:v>Nigeria</c:v>
                </c:pt>
                <c:pt idx="15">
                  <c:v>India</c:v>
                </c:pt>
                <c:pt idx="18">
                  <c:v>France</c:v>
                </c:pt>
                <c:pt idx="21">
                  <c:v>Finland</c:v>
                </c:pt>
                <c:pt idx="24">
                  <c:v>Brazil</c:v>
                </c:pt>
                <c:pt idx="27">
                  <c:v>Australia</c:v>
                </c:pt>
              </c:strCache>
            </c:strRef>
          </c:cat>
          <c:val>
            <c:numRef>
              <c:f>'Indiv. countries alone'!$G$2:$G$30</c:f>
              <c:numCache>
                <c:formatCode>General</c:formatCode>
                <c:ptCount val="29"/>
                <c:pt idx="1">
                  <c:v>26</c:v>
                </c:pt>
                <c:pt idx="4">
                  <c:v>28</c:v>
                </c:pt>
                <c:pt idx="7">
                  <c:v>37</c:v>
                </c:pt>
                <c:pt idx="10">
                  <c:v>74</c:v>
                </c:pt>
                <c:pt idx="13">
                  <c:v>66</c:v>
                </c:pt>
                <c:pt idx="16">
                  <c:v>74</c:v>
                </c:pt>
                <c:pt idx="19">
                  <c:v>35</c:v>
                </c:pt>
                <c:pt idx="22">
                  <c:v>31</c:v>
                </c:pt>
                <c:pt idx="25">
                  <c:v>50</c:v>
                </c:pt>
                <c:pt idx="28">
                  <c:v>32</c:v>
                </c:pt>
              </c:numCache>
            </c:numRef>
          </c:val>
          <c:extLst>
            <c:ext xmlns:c16="http://schemas.microsoft.com/office/drawing/2014/chart" uri="{C3380CC4-5D6E-409C-BE32-E72D297353CC}">
              <c16:uniqueId val="{00000000-8672-8340-BA27-BF20F3508B6C}"/>
            </c:ext>
          </c:extLst>
        </c:ser>
        <c:ser>
          <c:idx val="0"/>
          <c:order val="1"/>
          <c:tx>
            <c:strRef>
              <c:f>'Indiv. countries alone'!$B$1</c:f>
              <c:strCache>
                <c:ptCount val="1"/>
                <c:pt idx="0">
                  <c:v>Extremely worried</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'Indiv. countries alone'!$A$2:$A$30</c:f>
              <c:strCache>
                <c:ptCount val="28"/>
                <c:pt idx="0">
                  <c:v>USA</c:v>
                </c:pt>
                <c:pt idx="3">
                  <c:v>UK</c:v>
                </c:pt>
                <c:pt idx="6">
                  <c:v>Portugal</c:v>
                </c:pt>
                <c:pt idx="9">
                  <c:v>Philippines</c:v>
                </c:pt>
                <c:pt idx="12">
                  <c:v>Nigeria</c:v>
                </c:pt>
                <c:pt idx="15">
                  <c:v>India</c:v>
                </c:pt>
                <c:pt idx="18">
                  <c:v>France</c:v>
                </c:pt>
                <c:pt idx="21">
                  <c:v>Finland</c:v>
                </c:pt>
                <c:pt idx="24">
                  <c:v>Brazil</c:v>
                </c:pt>
                <c:pt idx="27">
                  <c:v>Australia</c:v>
                </c:pt>
              </c:strCache>
            </c:strRef>
          </c:cat>
          <c:val>
            <c:numRef>
              <c:f>'Indiv. countries alone'!$B$2:$B$30</c:f>
              <c:numCache>
                <c:formatCode>General</c:formatCode>
                <c:ptCount val="29"/>
                <c:pt idx="0">
                  <c:v>19</c:v>
                </c:pt>
                <c:pt idx="3">
                  <c:v>20</c:v>
                </c:pt>
                <c:pt idx="6">
                  <c:v>30</c:v>
                </c:pt>
                <c:pt idx="9">
                  <c:v>49</c:v>
                </c:pt>
                <c:pt idx="12">
                  <c:v>22</c:v>
                </c:pt>
                <c:pt idx="15">
                  <c:v>35</c:v>
                </c:pt>
                <c:pt idx="18">
                  <c:v>18</c:v>
                </c:pt>
                <c:pt idx="21">
                  <c:v>18</c:v>
                </c:pt>
                <c:pt idx="24">
                  <c:v>29</c:v>
                </c:pt>
                <c:pt idx="27">
                  <c:v>25</c:v>
                </c:pt>
              </c:numCache>
            </c:numRef>
          </c:val>
          <c:extLst>
            <c:ext xmlns:c16="http://schemas.microsoft.com/office/drawing/2014/chart" uri="{C3380CC4-5D6E-409C-BE32-E72D297353CC}">
              <c16:uniqueId val="{00000001-8672-8340-BA27-BF20F3508B6C}"/>
            </c:ext>
          </c:extLst>
        </c:ser>
        <c:ser>
          <c:idx val="1"/>
          <c:order val="2"/>
          <c:tx>
            <c:strRef>
              <c:f>'Indiv. countries alone'!$C$1</c:f>
              <c:strCache>
                <c:ptCount val="1"/>
                <c:pt idx="0">
                  <c:v>Very worried</c:v>
                </c:pt>
              </c:strCache>
            </c:strRef>
          </c:tx>
          <c:spPr>
            <a:solidFill>
              <a:srgbClr val="FF8E3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'Indiv. countries alone'!$A$2:$A$30</c:f>
              <c:strCache>
                <c:ptCount val="28"/>
                <c:pt idx="0">
                  <c:v>USA</c:v>
                </c:pt>
                <c:pt idx="3">
                  <c:v>UK</c:v>
                </c:pt>
                <c:pt idx="6">
                  <c:v>Portugal</c:v>
                </c:pt>
                <c:pt idx="9">
                  <c:v>Philippines</c:v>
                </c:pt>
                <c:pt idx="12">
                  <c:v>Nigeria</c:v>
                </c:pt>
                <c:pt idx="15">
                  <c:v>India</c:v>
                </c:pt>
                <c:pt idx="18">
                  <c:v>France</c:v>
                </c:pt>
                <c:pt idx="21">
                  <c:v>Finland</c:v>
                </c:pt>
                <c:pt idx="24">
                  <c:v>Brazil</c:v>
                </c:pt>
                <c:pt idx="27">
                  <c:v>Australia</c:v>
                </c:pt>
              </c:strCache>
            </c:strRef>
          </c:cat>
          <c:val>
            <c:numRef>
              <c:f>'Indiv. countries alone'!$C$2:$C$30</c:f>
              <c:numCache>
                <c:formatCode>General</c:formatCode>
                <c:ptCount val="29"/>
                <c:pt idx="0">
                  <c:v>27</c:v>
                </c:pt>
                <c:pt idx="3">
                  <c:v>29</c:v>
                </c:pt>
                <c:pt idx="6">
                  <c:v>35</c:v>
                </c:pt>
                <c:pt idx="9">
                  <c:v>35</c:v>
                </c:pt>
                <c:pt idx="12">
                  <c:v>29</c:v>
                </c:pt>
                <c:pt idx="15">
                  <c:v>33</c:v>
                </c:pt>
                <c:pt idx="18">
                  <c:v>40</c:v>
                </c:pt>
                <c:pt idx="21">
                  <c:v>26</c:v>
                </c:pt>
                <c:pt idx="24">
                  <c:v>38</c:v>
                </c:pt>
                <c:pt idx="27">
                  <c:v>28</c:v>
                </c:pt>
              </c:numCache>
            </c:numRef>
          </c:val>
          <c:extLst>
            <c:ext xmlns:c16="http://schemas.microsoft.com/office/drawing/2014/chart" uri="{C3380CC4-5D6E-409C-BE32-E72D297353CC}">
              <c16:uniqueId val="{00000002-8672-8340-BA27-BF20F3508B6C}"/>
            </c:ext>
          </c:extLst>
        </c:ser>
        <c:ser>
          <c:idx val="2"/>
          <c:order val="3"/>
          <c:tx>
            <c:strRef>
              <c:f>'Indiv. countries alone'!$D$1</c:f>
              <c:strCache>
                <c:ptCount val="1"/>
                <c:pt idx="0">
                  <c:v>Moderately worried</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'Indiv. countries alone'!$A$2:$A$30</c:f>
              <c:strCache>
                <c:ptCount val="28"/>
                <c:pt idx="0">
                  <c:v>USA</c:v>
                </c:pt>
                <c:pt idx="3">
                  <c:v>UK</c:v>
                </c:pt>
                <c:pt idx="6">
                  <c:v>Portugal</c:v>
                </c:pt>
                <c:pt idx="9">
                  <c:v>Philippines</c:v>
                </c:pt>
                <c:pt idx="12">
                  <c:v>Nigeria</c:v>
                </c:pt>
                <c:pt idx="15">
                  <c:v>India</c:v>
                </c:pt>
                <c:pt idx="18">
                  <c:v>France</c:v>
                </c:pt>
                <c:pt idx="21">
                  <c:v>Finland</c:v>
                </c:pt>
                <c:pt idx="24">
                  <c:v>Brazil</c:v>
                </c:pt>
                <c:pt idx="27">
                  <c:v>Australia</c:v>
                </c:pt>
              </c:strCache>
            </c:strRef>
          </c:cat>
          <c:val>
            <c:numRef>
              <c:f>'Indiv. countries alone'!$D$2:$D$30</c:f>
              <c:numCache>
                <c:formatCode>General</c:formatCode>
                <c:ptCount val="29"/>
                <c:pt idx="0">
                  <c:v>29</c:v>
                </c:pt>
                <c:pt idx="3">
                  <c:v>31</c:v>
                </c:pt>
                <c:pt idx="6">
                  <c:v>21</c:v>
                </c:pt>
                <c:pt idx="9">
                  <c:v>10</c:v>
                </c:pt>
                <c:pt idx="12">
                  <c:v>27</c:v>
                </c:pt>
                <c:pt idx="15">
                  <c:v>16</c:v>
                </c:pt>
                <c:pt idx="18">
                  <c:v>28</c:v>
                </c:pt>
                <c:pt idx="21">
                  <c:v>33</c:v>
                </c:pt>
                <c:pt idx="24">
                  <c:v>22</c:v>
                </c:pt>
                <c:pt idx="27">
                  <c:v>29</c:v>
                </c:pt>
              </c:numCache>
            </c:numRef>
          </c:val>
          <c:extLst>
            <c:ext xmlns:c16="http://schemas.microsoft.com/office/drawing/2014/chart" uri="{C3380CC4-5D6E-409C-BE32-E72D297353CC}">
              <c16:uniqueId val="{00000003-8672-8340-BA27-BF20F3508B6C}"/>
            </c:ext>
          </c:extLst>
        </c:ser>
        <c:ser>
          <c:idx val="3"/>
          <c:order val="4"/>
          <c:tx>
            <c:strRef>
              <c:f>'Indiv. countries alone'!$E$1</c:f>
              <c:strCache>
                <c:ptCount val="1"/>
                <c:pt idx="0">
                  <c:v>A Little Worried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'Indiv. countries alone'!$A$2:$A$30</c:f>
              <c:strCache>
                <c:ptCount val="28"/>
                <c:pt idx="0">
                  <c:v>USA</c:v>
                </c:pt>
                <c:pt idx="3">
                  <c:v>UK</c:v>
                </c:pt>
                <c:pt idx="6">
                  <c:v>Portugal</c:v>
                </c:pt>
                <c:pt idx="9">
                  <c:v>Philippines</c:v>
                </c:pt>
                <c:pt idx="12">
                  <c:v>Nigeria</c:v>
                </c:pt>
                <c:pt idx="15">
                  <c:v>India</c:v>
                </c:pt>
                <c:pt idx="18">
                  <c:v>France</c:v>
                </c:pt>
                <c:pt idx="21">
                  <c:v>Finland</c:v>
                </c:pt>
                <c:pt idx="24">
                  <c:v>Brazil</c:v>
                </c:pt>
                <c:pt idx="27">
                  <c:v>Australia</c:v>
                </c:pt>
              </c:strCache>
            </c:strRef>
          </c:cat>
          <c:val>
            <c:numRef>
              <c:f>'Indiv. countries alone'!$E$2:$E$30</c:f>
              <c:numCache>
                <c:formatCode>General</c:formatCode>
                <c:ptCount val="29"/>
                <c:pt idx="0">
                  <c:v>14</c:v>
                </c:pt>
                <c:pt idx="3">
                  <c:v>12</c:v>
                </c:pt>
                <c:pt idx="6">
                  <c:v>9</c:v>
                </c:pt>
                <c:pt idx="9">
                  <c:v>4</c:v>
                </c:pt>
                <c:pt idx="12">
                  <c:v>18</c:v>
                </c:pt>
                <c:pt idx="15">
                  <c:v>10</c:v>
                </c:pt>
                <c:pt idx="18">
                  <c:v>8</c:v>
                </c:pt>
                <c:pt idx="21">
                  <c:v>14</c:v>
                </c:pt>
                <c:pt idx="24">
                  <c:v>8</c:v>
                </c:pt>
                <c:pt idx="27">
                  <c:v>10</c:v>
                </c:pt>
              </c:numCache>
            </c:numRef>
          </c:val>
          <c:extLst>
            <c:ext xmlns:c16="http://schemas.microsoft.com/office/drawing/2014/chart" uri="{C3380CC4-5D6E-409C-BE32-E72D297353CC}">
              <c16:uniqueId val="{00000004-8672-8340-BA27-BF20F3508B6C}"/>
            </c:ext>
          </c:extLst>
        </c:ser>
        <c:ser>
          <c:idx val="4"/>
          <c:order val="5"/>
          <c:tx>
            <c:strRef>
              <c:f>'Indiv. countries alone'!$F$1</c:f>
              <c:strCache>
                <c:ptCount val="1"/>
                <c:pt idx="0">
                  <c:v>Not Worried</c:v>
                </c:pt>
              </c:strCache>
            </c:strRef>
          </c:tx>
          <c:spPr>
            <a:solidFill>
              <a:srgbClr val="ED8E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'Indiv. countries alone'!$A$2:$A$30</c:f>
              <c:strCache>
                <c:ptCount val="28"/>
                <c:pt idx="0">
                  <c:v>USA</c:v>
                </c:pt>
                <c:pt idx="3">
                  <c:v>UK</c:v>
                </c:pt>
                <c:pt idx="6">
                  <c:v>Portugal</c:v>
                </c:pt>
                <c:pt idx="9">
                  <c:v>Philippines</c:v>
                </c:pt>
                <c:pt idx="12">
                  <c:v>Nigeria</c:v>
                </c:pt>
                <c:pt idx="15">
                  <c:v>India</c:v>
                </c:pt>
                <c:pt idx="18">
                  <c:v>France</c:v>
                </c:pt>
                <c:pt idx="21">
                  <c:v>Finland</c:v>
                </c:pt>
                <c:pt idx="24">
                  <c:v>Brazil</c:v>
                </c:pt>
                <c:pt idx="27">
                  <c:v>Australia</c:v>
                </c:pt>
              </c:strCache>
            </c:strRef>
          </c:cat>
          <c:val>
            <c:numRef>
              <c:f>'Indiv. countries alone'!$F$2:$F$30</c:f>
              <c:numCache>
                <c:formatCode>General</c:formatCode>
                <c:ptCount val="29"/>
                <c:pt idx="0">
                  <c:v>9</c:v>
                </c:pt>
                <c:pt idx="3">
                  <c:v>6</c:v>
                </c:pt>
                <c:pt idx="6">
                  <c:v>3</c:v>
                </c:pt>
                <c:pt idx="9">
                  <c:v>1</c:v>
                </c:pt>
                <c:pt idx="12">
                  <c:v>3</c:v>
                </c:pt>
                <c:pt idx="15">
                  <c:v>4</c:v>
                </c:pt>
                <c:pt idx="18">
                  <c:v>4</c:v>
                </c:pt>
                <c:pt idx="21">
                  <c:v>8</c:v>
                </c:pt>
                <c:pt idx="24">
                  <c:v>3</c:v>
                </c:pt>
                <c:pt idx="27">
                  <c:v>6</c:v>
                </c:pt>
              </c:numCache>
            </c:numRef>
          </c:val>
          <c:extLst>
            <c:ext xmlns:c16="http://schemas.microsoft.com/office/drawing/2014/chart" uri="{C3380CC4-5D6E-409C-BE32-E72D297353CC}">
              <c16:uniqueId val="{00000005-8672-8340-BA27-BF20F3508B6C}"/>
            </c:ext>
          </c:extLst>
        </c:ser>
        <c:dLbls>
          <c:showLegendKey val="0"/>
          <c:showVal val="0"/>
          <c:showCatName val="0"/>
          <c:showSerName val="0"/>
          <c:showPercent val="0"/>
          <c:showBubbleSize val="0"/>
        </c:dLbls>
        <c:gapWidth val="25"/>
        <c:overlap val="100"/>
        <c:axId val="1690073279"/>
        <c:axId val="1193227392"/>
      </c:barChart>
      <c:catAx>
        <c:axId val="16900732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193227392"/>
        <c:crosses val="autoZero"/>
        <c:auto val="1"/>
        <c:lblAlgn val="ctr"/>
        <c:lblOffset val="100"/>
        <c:noMultiLvlLbl val="0"/>
      </c:catAx>
      <c:valAx>
        <c:axId val="119322739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169007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20DB3-96AB-6A4C-9464-DFF7DA657E9C}" type="doc">
      <dgm:prSet loTypeId="urn:microsoft.com/office/officeart/2005/8/layout/pyramid1" loCatId="" qsTypeId="urn:microsoft.com/office/officeart/2005/8/quickstyle/simple1" qsCatId="simple" csTypeId="urn:microsoft.com/office/officeart/2005/8/colors/accent5_2" csCatId="accent5" phldr="1"/>
      <dgm:spPr/>
    </dgm:pt>
    <dgm:pt modelId="{EE498939-EAA5-A947-B387-D6C1FA0FA22F}">
      <dgm:prSet phldrT="[Text]" custT="1"/>
      <dgm:spPr>
        <a:solidFill>
          <a:schemeClr val="accent3"/>
        </a:solidFill>
      </dgm:spPr>
      <dgm:t>
        <a:bodyPr anchor="b"/>
        <a:lstStyle/>
        <a:p>
          <a:r>
            <a:rPr lang="en-GB" sz="3000" b="1" dirty="0"/>
            <a:t>Indirect</a:t>
          </a:r>
        </a:p>
      </dgm:t>
    </dgm:pt>
    <dgm:pt modelId="{EF939510-E311-5541-B3BB-EBCB8B811E02}" type="parTrans" cxnId="{05AE7EF0-0B3E-2B4D-A649-1A01EA378230}">
      <dgm:prSet/>
      <dgm:spPr/>
      <dgm:t>
        <a:bodyPr/>
        <a:lstStyle/>
        <a:p>
          <a:endParaRPr lang="en-GB"/>
        </a:p>
      </dgm:t>
    </dgm:pt>
    <dgm:pt modelId="{FF89A2C8-C7B7-9940-AE8C-89F69CCD4E68}" type="sibTrans" cxnId="{05AE7EF0-0B3E-2B4D-A649-1A01EA378230}">
      <dgm:prSet/>
      <dgm:spPr/>
      <dgm:t>
        <a:bodyPr/>
        <a:lstStyle/>
        <a:p>
          <a:endParaRPr lang="en-GB"/>
        </a:p>
      </dgm:t>
    </dgm:pt>
    <dgm:pt modelId="{37365F5F-DDB5-B640-A198-A38C62FD08AF}">
      <dgm:prSet phldrT="[Text]"/>
      <dgm:spPr>
        <a:solidFill>
          <a:schemeClr val="accent5"/>
        </a:solidFill>
      </dgm:spPr>
      <dgm:t>
        <a:bodyPr/>
        <a:lstStyle/>
        <a:p>
          <a:r>
            <a:rPr lang="en-GB" dirty="0"/>
            <a:t>Longer term </a:t>
          </a:r>
          <a:r>
            <a:rPr lang="en-GB" b="1" dirty="0"/>
            <a:t>direct</a:t>
          </a:r>
          <a:r>
            <a:rPr lang="en-GB" dirty="0"/>
            <a:t> impacts</a:t>
          </a:r>
        </a:p>
      </dgm:t>
    </dgm:pt>
    <dgm:pt modelId="{1F0C3C8C-A4B1-6245-A73F-9D417EFB4D69}" type="parTrans" cxnId="{68752F72-CAFC-5342-8CEE-87B6AF97263A}">
      <dgm:prSet/>
      <dgm:spPr/>
      <dgm:t>
        <a:bodyPr/>
        <a:lstStyle/>
        <a:p>
          <a:endParaRPr lang="en-GB"/>
        </a:p>
      </dgm:t>
    </dgm:pt>
    <dgm:pt modelId="{C88B3639-289A-914B-968E-5FCC442B2EAE}" type="sibTrans" cxnId="{68752F72-CAFC-5342-8CEE-87B6AF97263A}">
      <dgm:prSet/>
      <dgm:spPr/>
      <dgm:t>
        <a:bodyPr/>
        <a:lstStyle/>
        <a:p>
          <a:endParaRPr lang="en-GB"/>
        </a:p>
      </dgm:t>
    </dgm:pt>
    <dgm:pt modelId="{B958C31C-C7FE-124C-9CE9-8F9C59575BB7}">
      <dgm:prSet phldrT="[Text]"/>
      <dgm:spPr>
        <a:solidFill>
          <a:srgbClr val="92D050"/>
        </a:solidFill>
      </dgm:spPr>
      <dgm:t>
        <a:bodyPr/>
        <a:lstStyle/>
        <a:p>
          <a:r>
            <a:rPr lang="en-GB" dirty="0"/>
            <a:t>Immediate </a:t>
          </a:r>
          <a:r>
            <a:rPr lang="en-GB" b="1" dirty="0"/>
            <a:t>direct</a:t>
          </a:r>
          <a:r>
            <a:rPr lang="en-GB" dirty="0"/>
            <a:t> impacts</a:t>
          </a:r>
        </a:p>
      </dgm:t>
    </dgm:pt>
    <dgm:pt modelId="{9BD314EA-88A6-B449-BDC9-692822601EE1}" type="parTrans" cxnId="{324E90FE-B7AB-F842-B8B3-1A63EDEFFD9E}">
      <dgm:prSet/>
      <dgm:spPr/>
      <dgm:t>
        <a:bodyPr/>
        <a:lstStyle/>
        <a:p>
          <a:endParaRPr lang="en-GB"/>
        </a:p>
      </dgm:t>
    </dgm:pt>
    <dgm:pt modelId="{1DA89946-CC05-8E49-8007-D098A29E15AA}" type="sibTrans" cxnId="{324E90FE-B7AB-F842-B8B3-1A63EDEFFD9E}">
      <dgm:prSet/>
      <dgm:spPr/>
      <dgm:t>
        <a:bodyPr/>
        <a:lstStyle/>
        <a:p>
          <a:endParaRPr lang="en-GB"/>
        </a:p>
      </dgm:t>
    </dgm:pt>
    <dgm:pt modelId="{EFA3B848-DEF7-274B-95C6-C833F8A5E2CB}" type="pres">
      <dgm:prSet presAssocID="{60520DB3-96AB-6A4C-9464-DFF7DA657E9C}" presName="Name0" presStyleCnt="0">
        <dgm:presLayoutVars>
          <dgm:dir/>
          <dgm:animLvl val="lvl"/>
          <dgm:resizeHandles val="exact"/>
        </dgm:presLayoutVars>
      </dgm:prSet>
      <dgm:spPr/>
    </dgm:pt>
    <dgm:pt modelId="{DA2DBB72-5654-CC4E-8E08-F5C860D207D9}" type="pres">
      <dgm:prSet presAssocID="{EE498939-EAA5-A947-B387-D6C1FA0FA22F}" presName="Name8" presStyleCnt="0"/>
      <dgm:spPr/>
    </dgm:pt>
    <dgm:pt modelId="{EB7A3640-C052-A940-8B8A-6CF6BBEB39B8}" type="pres">
      <dgm:prSet presAssocID="{EE498939-EAA5-A947-B387-D6C1FA0FA22F}" presName="level" presStyleLbl="node1" presStyleIdx="0" presStyleCnt="3">
        <dgm:presLayoutVars>
          <dgm:chMax val="1"/>
          <dgm:bulletEnabled val="1"/>
        </dgm:presLayoutVars>
      </dgm:prSet>
      <dgm:spPr/>
    </dgm:pt>
    <dgm:pt modelId="{C0B6DC99-F33B-AE47-A418-954B2EE300B7}" type="pres">
      <dgm:prSet presAssocID="{EE498939-EAA5-A947-B387-D6C1FA0FA22F}" presName="levelTx" presStyleLbl="revTx" presStyleIdx="0" presStyleCnt="0">
        <dgm:presLayoutVars>
          <dgm:chMax val="1"/>
          <dgm:bulletEnabled val="1"/>
        </dgm:presLayoutVars>
      </dgm:prSet>
      <dgm:spPr/>
    </dgm:pt>
    <dgm:pt modelId="{42314077-6AF4-9E46-89CF-C0D359589A93}" type="pres">
      <dgm:prSet presAssocID="{37365F5F-DDB5-B640-A198-A38C62FD08AF}" presName="Name8" presStyleCnt="0"/>
      <dgm:spPr/>
    </dgm:pt>
    <dgm:pt modelId="{330F5AD2-07B6-3040-8AA8-AD1F84B4EDC3}" type="pres">
      <dgm:prSet presAssocID="{37365F5F-DDB5-B640-A198-A38C62FD08AF}" presName="level" presStyleLbl="node1" presStyleIdx="1" presStyleCnt="3">
        <dgm:presLayoutVars>
          <dgm:chMax val="1"/>
          <dgm:bulletEnabled val="1"/>
        </dgm:presLayoutVars>
      </dgm:prSet>
      <dgm:spPr/>
    </dgm:pt>
    <dgm:pt modelId="{30FE51BD-49AF-D74C-9380-58050C39589A}" type="pres">
      <dgm:prSet presAssocID="{37365F5F-DDB5-B640-A198-A38C62FD08AF}" presName="levelTx" presStyleLbl="revTx" presStyleIdx="0" presStyleCnt="0">
        <dgm:presLayoutVars>
          <dgm:chMax val="1"/>
          <dgm:bulletEnabled val="1"/>
        </dgm:presLayoutVars>
      </dgm:prSet>
      <dgm:spPr/>
    </dgm:pt>
    <dgm:pt modelId="{E479A5A6-EA85-7842-AF39-B25A4AC8F386}" type="pres">
      <dgm:prSet presAssocID="{B958C31C-C7FE-124C-9CE9-8F9C59575BB7}" presName="Name8" presStyleCnt="0"/>
      <dgm:spPr/>
    </dgm:pt>
    <dgm:pt modelId="{65C3219A-57F3-D540-9E5B-2C0E82E0CAF0}" type="pres">
      <dgm:prSet presAssocID="{B958C31C-C7FE-124C-9CE9-8F9C59575BB7}" presName="level" presStyleLbl="node1" presStyleIdx="2" presStyleCnt="3">
        <dgm:presLayoutVars>
          <dgm:chMax val="1"/>
          <dgm:bulletEnabled val="1"/>
        </dgm:presLayoutVars>
      </dgm:prSet>
      <dgm:spPr/>
    </dgm:pt>
    <dgm:pt modelId="{58D12AB3-A1C6-314F-AEAB-E65AB62A25F1}" type="pres">
      <dgm:prSet presAssocID="{B958C31C-C7FE-124C-9CE9-8F9C59575BB7}" presName="levelTx" presStyleLbl="revTx" presStyleIdx="0" presStyleCnt="0">
        <dgm:presLayoutVars>
          <dgm:chMax val="1"/>
          <dgm:bulletEnabled val="1"/>
        </dgm:presLayoutVars>
      </dgm:prSet>
      <dgm:spPr/>
    </dgm:pt>
  </dgm:ptLst>
  <dgm:cxnLst>
    <dgm:cxn modelId="{74412620-8C44-2446-96F6-C7E91CD48112}" type="presOf" srcId="{EE498939-EAA5-A947-B387-D6C1FA0FA22F}" destId="{EB7A3640-C052-A940-8B8A-6CF6BBEB39B8}" srcOrd="0" destOrd="0" presId="urn:microsoft.com/office/officeart/2005/8/layout/pyramid1"/>
    <dgm:cxn modelId="{7ECF754C-19D8-D34A-9159-914AF11B8DA9}" type="presOf" srcId="{B958C31C-C7FE-124C-9CE9-8F9C59575BB7}" destId="{58D12AB3-A1C6-314F-AEAB-E65AB62A25F1}" srcOrd="1" destOrd="0" presId="urn:microsoft.com/office/officeart/2005/8/layout/pyramid1"/>
    <dgm:cxn modelId="{28E9F85A-D4AF-144E-95F1-9B38002FA9B6}" type="presOf" srcId="{EE498939-EAA5-A947-B387-D6C1FA0FA22F}" destId="{C0B6DC99-F33B-AE47-A418-954B2EE300B7}" srcOrd="1" destOrd="0" presId="urn:microsoft.com/office/officeart/2005/8/layout/pyramid1"/>
    <dgm:cxn modelId="{68752F72-CAFC-5342-8CEE-87B6AF97263A}" srcId="{60520DB3-96AB-6A4C-9464-DFF7DA657E9C}" destId="{37365F5F-DDB5-B640-A198-A38C62FD08AF}" srcOrd="1" destOrd="0" parTransId="{1F0C3C8C-A4B1-6245-A73F-9D417EFB4D69}" sibTransId="{C88B3639-289A-914B-968E-5FCC442B2EAE}"/>
    <dgm:cxn modelId="{43240977-5D20-AC45-8717-CCFAB88D90FF}" type="presOf" srcId="{37365F5F-DDB5-B640-A198-A38C62FD08AF}" destId="{330F5AD2-07B6-3040-8AA8-AD1F84B4EDC3}" srcOrd="0" destOrd="0" presId="urn:microsoft.com/office/officeart/2005/8/layout/pyramid1"/>
    <dgm:cxn modelId="{00C224AB-C7CC-9C41-A176-EF3D0A736C69}" type="presOf" srcId="{60520DB3-96AB-6A4C-9464-DFF7DA657E9C}" destId="{EFA3B848-DEF7-274B-95C6-C833F8A5E2CB}" srcOrd="0" destOrd="0" presId="urn:microsoft.com/office/officeart/2005/8/layout/pyramid1"/>
    <dgm:cxn modelId="{12897CC2-D34F-424C-942D-5565A7647D98}" type="presOf" srcId="{37365F5F-DDB5-B640-A198-A38C62FD08AF}" destId="{30FE51BD-49AF-D74C-9380-58050C39589A}" srcOrd="1" destOrd="0" presId="urn:microsoft.com/office/officeart/2005/8/layout/pyramid1"/>
    <dgm:cxn modelId="{B9110FE3-2F1A-D342-BC13-C46D1BFFDBC7}" type="presOf" srcId="{B958C31C-C7FE-124C-9CE9-8F9C59575BB7}" destId="{65C3219A-57F3-D540-9E5B-2C0E82E0CAF0}" srcOrd="0" destOrd="0" presId="urn:microsoft.com/office/officeart/2005/8/layout/pyramid1"/>
    <dgm:cxn modelId="{05AE7EF0-0B3E-2B4D-A649-1A01EA378230}" srcId="{60520DB3-96AB-6A4C-9464-DFF7DA657E9C}" destId="{EE498939-EAA5-A947-B387-D6C1FA0FA22F}" srcOrd="0" destOrd="0" parTransId="{EF939510-E311-5541-B3BB-EBCB8B811E02}" sibTransId="{FF89A2C8-C7B7-9940-AE8C-89F69CCD4E68}"/>
    <dgm:cxn modelId="{324E90FE-B7AB-F842-B8B3-1A63EDEFFD9E}" srcId="{60520DB3-96AB-6A4C-9464-DFF7DA657E9C}" destId="{B958C31C-C7FE-124C-9CE9-8F9C59575BB7}" srcOrd="2" destOrd="0" parTransId="{9BD314EA-88A6-B449-BDC9-692822601EE1}" sibTransId="{1DA89946-CC05-8E49-8007-D098A29E15AA}"/>
    <dgm:cxn modelId="{B953B2F8-5C57-5245-9F5B-220BC83FAF9C}" type="presParOf" srcId="{EFA3B848-DEF7-274B-95C6-C833F8A5E2CB}" destId="{DA2DBB72-5654-CC4E-8E08-F5C860D207D9}" srcOrd="0" destOrd="0" presId="urn:microsoft.com/office/officeart/2005/8/layout/pyramid1"/>
    <dgm:cxn modelId="{11E3A5DC-2A78-4E48-8520-035C42D4F572}" type="presParOf" srcId="{DA2DBB72-5654-CC4E-8E08-F5C860D207D9}" destId="{EB7A3640-C052-A940-8B8A-6CF6BBEB39B8}" srcOrd="0" destOrd="0" presId="urn:microsoft.com/office/officeart/2005/8/layout/pyramid1"/>
    <dgm:cxn modelId="{A7FBD6E7-0803-914E-8B3C-ED87A36C834D}" type="presParOf" srcId="{DA2DBB72-5654-CC4E-8E08-F5C860D207D9}" destId="{C0B6DC99-F33B-AE47-A418-954B2EE300B7}" srcOrd="1" destOrd="0" presId="urn:microsoft.com/office/officeart/2005/8/layout/pyramid1"/>
    <dgm:cxn modelId="{A5D430A2-DE2C-E740-8245-4EE149796203}" type="presParOf" srcId="{EFA3B848-DEF7-274B-95C6-C833F8A5E2CB}" destId="{42314077-6AF4-9E46-89CF-C0D359589A93}" srcOrd="1" destOrd="0" presId="urn:microsoft.com/office/officeart/2005/8/layout/pyramid1"/>
    <dgm:cxn modelId="{0BD0D197-4B67-4B44-BD1F-77ACDC399561}" type="presParOf" srcId="{42314077-6AF4-9E46-89CF-C0D359589A93}" destId="{330F5AD2-07B6-3040-8AA8-AD1F84B4EDC3}" srcOrd="0" destOrd="0" presId="urn:microsoft.com/office/officeart/2005/8/layout/pyramid1"/>
    <dgm:cxn modelId="{B0EC63E5-FB06-E548-80F9-FDC935B0ED4D}" type="presParOf" srcId="{42314077-6AF4-9E46-89CF-C0D359589A93}" destId="{30FE51BD-49AF-D74C-9380-58050C39589A}" srcOrd="1" destOrd="0" presId="urn:microsoft.com/office/officeart/2005/8/layout/pyramid1"/>
    <dgm:cxn modelId="{4F7C0BA5-454B-9D48-A682-10D63AADBBFD}" type="presParOf" srcId="{EFA3B848-DEF7-274B-95C6-C833F8A5E2CB}" destId="{E479A5A6-EA85-7842-AF39-B25A4AC8F386}" srcOrd="2" destOrd="0" presId="urn:microsoft.com/office/officeart/2005/8/layout/pyramid1"/>
    <dgm:cxn modelId="{30764A46-263F-764A-B5CF-013EB0A4385E}" type="presParOf" srcId="{E479A5A6-EA85-7842-AF39-B25A4AC8F386}" destId="{65C3219A-57F3-D540-9E5B-2C0E82E0CAF0}" srcOrd="0" destOrd="0" presId="urn:microsoft.com/office/officeart/2005/8/layout/pyramid1"/>
    <dgm:cxn modelId="{0B4C1DB2-D28B-2644-BF68-974055027700}" type="presParOf" srcId="{E479A5A6-EA85-7842-AF39-B25A4AC8F386}" destId="{58D12AB3-A1C6-314F-AEAB-E65AB62A25F1}"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520DB3-96AB-6A4C-9464-DFF7DA657E9C}" type="doc">
      <dgm:prSet loTypeId="urn:microsoft.com/office/officeart/2005/8/layout/pyramid1" loCatId="" qsTypeId="urn:microsoft.com/office/officeart/2005/8/quickstyle/simple1" qsCatId="simple" csTypeId="urn:microsoft.com/office/officeart/2005/8/colors/accent5_2" csCatId="accent5" phldr="1"/>
      <dgm:spPr/>
    </dgm:pt>
    <dgm:pt modelId="{EE498939-EAA5-A947-B387-D6C1FA0FA22F}">
      <dgm:prSet phldrT="[Text]" custT="1"/>
      <dgm:spPr>
        <a:solidFill>
          <a:schemeClr val="accent3"/>
        </a:solidFill>
      </dgm:spPr>
      <dgm:t>
        <a:bodyPr anchor="b"/>
        <a:lstStyle/>
        <a:p>
          <a:r>
            <a:rPr lang="en-GB" sz="1800" b="1" dirty="0">
              <a:solidFill>
                <a:schemeClr val="tx1"/>
              </a:solidFill>
            </a:rPr>
            <a:t>Indirect</a:t>
          </a:r>
        </a:p>
      </dgm:t>
    </dgm:pt>
    <dgm:pt modelId="{EF939510-E311-5541-B3BB-EBCB8B811E02}" type="parTrans" cxnId="{05AE7EF0-0B3E-2B4D-A649-1A01EA378230}">
      <dgm:prSet/>
      <dgm:spPr/>
      <dgm:t>
        <a:bodyPr/>
        <a:lstStyle/>
        <a:p>
          <a:endParaRPr lang="en-GB"/>
        </a:p>
      </dgm:t>
    </dgm:pt>
    <dgm:pt modelId="{FF89A2C8-C7B7-9940-AE8C-89F69CCD4E68}" type="sibTrans" cxnId="{05AE7EF0-0B3E-2B4D-A649-1A01EA378230}">
      <dgm:prSet/>
      <dgm:spPr/>
      <dgm:t>
        <a:bodyPr/>
        <a:lstStyle/>
        <a:p>
          <a:endParaRPr lang="en-GB"/>
        </a:p>
      </dgm:t>
    </dgm:pt>
    <dgm:pt modelId="{37365F5F-DDB5-B640-A198-A38C62FD08AF}">
      <dgm:prSet phldrT="[Text]" custT="1"/>
      <dgm:spPr>
        <a:solidFill>
          <a:schemeClr val="accent5"/>
        </a:solidFill>
      </dgm:spPr>
      <dgm:t>
        <a:bodyPr/>
        <a:lstStyle/>
        <a:p>
          <a:r>
            <a:rPr lang="en-GB" sz="2000" dirty="0">
              <a:solidFill>
                <a:schemeClr val="tx1">
                  <a:lumMod val="50000"/>
                  <a:lumOff val="50000"/>
                </a:schemeClr>
              </a:solidFill>
            </a:rPr>
            <a:t>LT direct</a:t>
          </a:r>
        </a:p>
      </dgm:t>
    </dgm:pt>
    <dgm:pt modelId="{1F0C3C8C-A4B1-6245-A73F-9D417EFB4D69}" type="parTrans" cxnId="{68752F72-CAFC-5342-8CEE-87B6AF97263A}">
      <dgm:prSet/>
      <dgm:spPr/>
      <dgm:t>
        <a:bodyPr/>
        <a:lstStyle/>
        <a:p>
          <a:endParaRPr lang="en-GB"/>
        </a:p>
      </dgm:t>
    </dgm:pt>
    <dgm:pt modelId="{C88B3639-289A-914B-968E-5FCC442B2EAE}" type="sibTrans" cxnId="{68752F72-CAFC-5342-8CEE-87B6AF97263A}">
      <dgm:prSet/>
      <dgm:spPr/>
      <dgm:t>
        <a:bodyPr/>
        <a:lstStyle/>
        <a:p>
          <a:endParaRPr lang="en-GB"/>
        </a:p>
      </dgm:t>
    </dgm:pt>
    <dgm:pt modelId="{B958C31C-C7FE-124C-9CE9-8F9C59575BB7}">
      <dgm:prSet phldrT="[Text]" custT="1"/>
      <dgm:spPr>
        <a:solidFill>
          <a:srgbClr val="92D050"/>
        </a:solidFill>
      </dgm:spPr>
      <dgm:t>
        <a:bodyPr/>
        <a:lstStyle/>
        <a:p>
          <a:r>
            <a:rPr lang="en-GB" sz="2000" dirty="0">
              <a:solidFill>
                <a:schemeClr val="tx1">
                  <a:lumMod val="50000"/>
                  <a:lumOff val="50000"/>
                </a:schemeClr>
              </a:solidFill>
            </a:rPr>
            <a:t>ST direct</a:t>
          </a:r>
        </a:p>
      </dgm:t>
    </dgm:pt>
    <dgm:pt modelId="{9BD314EA-88A6-B449-BDC9-692822601EE1}" type="parTrans" cxnId="{324E90FE-B7AB-F842-B8B3-1A63EDEFFD9E}">
      <dgm:prSet/>
      <dgm:spPr/>
      <dgm:t>
        <a:bodyPr/>
        <a:lstStyle/>
        <a:p>
          <a:endParaRPr lang="en-GB"/>
        </a:p>
      </dgm:t>
    </dgm:pt>
    <dgm:pt modelId="{1DA89946-CC05-8E49-8007-D098A29E15AA}" type="sibTrans" cxnId="{324E90FE-B7AB-F842-B8B3-1A63EDEFFD9E}">
      <dgm:prSet/>
      <dgm:spPr/>
      <dgm:t>
        <a:bodyPr/>
        <a:lstStyle/>
        <a:p>
          <a:endParaRPr lang="en-GB"/>
        </a:p>
      </dgm:t>
    </dgm:pt>
    <dgm:pt modelId="{EFA3B848-DEF7-274B-95C6-C833F8A5E2CB}" type="pres">
      <dgm:prSet presAssocID="{60520DB3-96AB-6A4C-9464-DFF7DA657E9C}" presName="Name0" presStyleCnt="0">
        <dgm:presLayoutVars>
          <dgm:dir/>
          <dgm:animLvl val="lvl"/>
          <dgm:resizeHandles val="exact"/>
        </dgm:presLayoutVars>
      </dgm:prSet>
      <dgm:spPr/>
    </dgm:pt>
    <dgm:pt modelId="{DA2DBB72-5654-CC4E-8E08-F5C860D207D9}" type="pres">
      <dgm:prSet presAssocID="{EE498939-EAA5-A947-B387-D6C1FA0FA22F}" presName="Name8" presStyleCnt="0"/>
      <dgm:spPr/>
    </dgm:pt>
    <dgm:pt modelId="{EB7A3640-C052-A940-8B8A-6CF6BBEB39B8}" type="pres">
      <dgm:prSet presAssocID="{EE498939-EAA5-A947-B387-D6C1FA0FA22F}" presName="level" presStyleLbl="node1" presStyleIdx="0" presStyleCnt="3">
        <dgm:presLayoutVars>
          <dgm:chMax val="1"/>
          <dgm:bulletEnabled val="1"/>
        </dgm:presLayoutVars>
      </dgm:prSet>
      <dgm:spPr/>
    </dgm:pt>
    <dgm:pt modelId="{C0B6DC99-F33B-AE47-A418-954B2EE300B7}" type="pres">
      <dgm:prSet presAssocID="{EE498939-EAA5-A947-B387-D6C1FA0FA22F}" presName="levelTx" presStyleLbl="revTx" presStyleIdx="0" presStyleCnt="0">
        <dgm:presLayoutVars>
          <dgm:chMax val="1"/>
          <dgm:bulletEnabled val="1"/>
        </dgm:presLayoutVars>
      </dgm:prSet>
      <dgm:spPr/>
    </dgm:pt>
    <dgm:pt modelId="{42314077-6AF4-9E46-89CF-C0D359589A93}" type="pres">
      <dgm:prSet presAssocID="{37365F5F-DDB5-B640-A198-A38C62FD08AF}" presName="Name8" presStyleCnt="0"/>
      <dgm:spPr/>
    </dgm:pt>
    <dgm:pt modelId="{330F5AD2-07B6-3040-8AA8-AD1F84B4EDC3}" type="pres">
      <dgm:prSet presAssocID="{37365F5F-DDB5-B640-A198-A38C62FD08AF}" presName="level" presStyleLbl="node1" presStyleIdx="1" presStyleCnt="3">
        <dgm:presLayoutVars>
          <dgm:chMax val="1"/>
          <dgm:bulletEnabled val="1"/>
        </dgm:presLayoutVars>
      </dgm:prSet>
      <dgm:spPr/>
    </dgm:pt>
    <dgm:pt modelId="{30FE51BD-49AF-D74C-9380-58050C39589A}" type="pres">
      <dgm:prSet presAssocID="{37365F5F-DDB5-B640-A198-A38C62FD08AF}" presName="levelTx" presStyleLbl="revTx" presStyleIdx="0" presStyleCnt="0">
        <dgm:presLayoutVars>
          <dgm:chMax val="1"/>
          <dgm:bulletEnabled val="1"/>
        </dgm:presLayoutVars>
      </dgm:prSet>
      <dgm:spPr/>
    </dgm:pt>
    <dgm:pt modelId="{E479A5A6-EA85-7842-AF39-B25A4AC8F386}" type="pres">
      <dgm:prSet presAssocID="{B958C31C-C7FE-124C-9CE9-8F9C59575BB7}" presName="Name8" presStyleCnt="0"/>
      <dgm:spPr/>
    </dgm:pt>
    <dgm:pt modelId="{65C3219A-57F3-D540-9E5B-2C0E82E0CAF0}" type="pres">
      <dgm:prSet presAssocID="{B958C31C-C7FE-124C-9CE9-8F9C59575BB7}" presName="level" presStyleLbl="node1" presStyleIdx="2" presStyleCnt="3">
        <dgm:presLayoutVars>
          <dgm:chMax val="1"/>
          <dgm:bulletEnabled val="1"/>
        </dgm:presLayoutVars>
      </dgm:prSet>
      <dgm:spPr/>
    </dgm:pt>
    <dgm:pt modelId="{58D12AB3-A1C6-314F-AEAB-E65AB62A25F1}" type="pres">
      <dgm:prSet presAssocID="{B958C31C-C7FE-124C-9CE9-8F9C59575BB7}" presName="levelTx" presStyleLbl="revTx" presStyleIdx="0" presStyleCnt="0">
        <dgm:presLayoutVars>
          <dgm:chMax val="1"/>
          <dgm:bulletEnabled val="1"/>
        </dgm:presLayoutVars>
      </dgm:prSet>
      <dgm:spPr/>
    </dgm:pt>
  </dgm:ptLst>
  <dgm:cxnLst>
    <dgm:cxn modelId="{74412620-8C44-2446-96F6-C7E91CD48112}" type="presOf" srcId="{EE498939-EAA5-A947-B387-D6C1FA0FA22F}" destId="{EB7A3640-C052-A940-8B8A-6CF6BBEB39B8}" srcOrd="0" destOrd="0" presId="urn:microsoft.com/office/officeart/2005/8/layout/pyramid1"/>
    <dgm:cxn modelId="{7ECF754C-19D8-D34A-9159-914AF11B8DA9}" type="presOf" srcId="{B958C31C-C7FE-124C-9CE9-8F9C59575BB7}" destId="{58D12AB3-A1C6-314F-AEAB-E65AB62A25F1}" srcOrd="1" destOrd="0" presId="urn:microsoft.com/office/officeart/2005/8/layout/pyramid1"/>
    <dgm:cxn modelId="{28E9F85A-D4AF-144E-95F1-9B38002FA9B6}" type="presOf" srcId="{EE498939-EAA5-A947-B387-D6C1FA0FA22F}" destId="{C0B6DC99-F33B-AE47-A418-954B2EE300B7}" srcOrd="1" destOrd="0" presId="urn:microsoft.com/office/officeart/2005/8/layout/pyramid1"/>
    <dgm:cxn modelId="{68752F72-CAFC-5342-8CEE-87B6AF97263A}" srcId="{60520DB3-96AB-6A4C-9464-DFF7DA657E9C}" destId="{37365F5F-DDB5-B640-A198-A38C62FD08AF}" srcOrd="1" destOrd="0" parTransId="{1F0C3C8C-A4B1-6245-A73F-9D417EFB4D69}" sibTransId="{C88B3639-289A-914B-968E-5FCC442B2EAE}"/>
    <dgm:cxn modelId="{43240977-5D20-AC45-8717-CCFAB88D90FF}" type="presOf" srcId="{37365F5F-DDB5-B640-A198-A38C62FD08AF}" destId="{330F5AD2-07B6-3040-8AA8-AD1F84B4EDC3}" srcOrd="0" destOrd="0" presId="urn:microsoft.com/office/officeart/2005/8/layout/pyramid1"/>
    <dgm:cxn modelId="{00C224AB-C7CC-9C41-A176-EF3D0A736C69}" type="presOf" srcId="{60520DB3-96AB-6A4C-9464-DFF7DA657E9C}" destId="{EFA3B848-DEF7-274B-95C6-C833F8A5E2CB}" srcOrd="0" destOrd="0" presId="urn:microsoft.com/office/officeart/2005/8/layout/pyramid1"/>
    <dgm:cxn modelId="{12897CC2-D34F-424C-942D-5565A7647D98}" type="presOf" srcId="{37365F5F-DDB5-B640-A198-A38C62FD08AF}" destId="{30FE51BD-49AF-D74C-9380-58050C39589A}" srcOrd="1" destOrd="0" presId="urn:microsoft.com/office/officeart/2005/8/layout/pyramid1"/>
    <dgm:cxn modelId="{B9110FE3-2F1A-D342-BC13-C46D1BFFDBC7}" type="presOf" srcId="{B958C31C-C7FE-124C-9CE9-8F9C59575BB7}" destId="{65C3219A-57F3-D540-9E5B-2C0E82E0CAF0}" srcOrd="0" destOrd="0" presId="urn:microsoft.com/office/officeart/2005/8/layout/pyramid1"/>
    <dgm:cxn modelId="{05AE7EF0-0B3E-2B4D-A649-1A01EA378230}" srcId="{60520DB3-96AB-6A4C-9464-DFF7DA657E9C}" destId="{EE498939-EAA5-A947-B387-D6C1FA0FA22F}" srcOrd="0" destOrd="0" parTransId="{EF939510-E311-5541-B3BB-EBCB8B811E02}" sibTransId="{FF89A2C8-C7B7-9940-AE8C-89F69CCD4E68}"/>
    <dgm:cxn modelId="{324E90FE-B7AB-F842-B8B3-1A63EDEFFD9E}" srcId="{60520DB3-96AB-6A4C-9464-DFF7DA657E9C}" destId="{B958C31C-C7FE-124C-9CE9-8F9C59575BB7}" srcOrd="2" destOrd="0" parTransId="{9BD314EA-88A6-B449-BDC9-692822601EE1}" sibTransId="{1DA89946-CC05-8E49-8007-D098A29E15AA}"/>
    <dgm:cxn modelId="{B953B2F8-5C57-5245-9F5B-220BC83FAF9C}" type="presParOf" srcId="{EFA3B848-DEF7-274B-95C6-C833F8A5E2CB}" destId="{DA2DBB72-5654-CC4E-8E08-F5C860D207D9}" srcOrd="0" destOrd="0" presId="urn:microsoft.com/office/officeart/2005/8/layout/pyramid1"/>
    <dgm:cxn modelId="{11E3A5DC-2A78-4E48-8520-035C42D4F572}" type="presParOf" srcId="{DA2DBB72-5654-CC4E-8E08-F5C860D207D9}" destId="{EB7A3640-C052-A940-8B8A-6CF6BBEB39B8}" srcOrd="0" destOrd="0" presId="urn:microsoft.com/office/officeart/2005/8/layout/pyramid1"/>
    <dgm:cxn modelId="{A7FBD6E7-0803-914E-8B3C-ED87A36C834D}" type="presParOf" srcId="{DA2DBB72-5654-CC4E-8E08-F5C860D207D9}" destId="{C0B6DC99-F33B-AE47-A418-954B2EE300B7}" srcOrd="1" destOrd="0" presId="urn:microsoft.com/office/officeart/2005/8/layout/pyramid1"/>
    <dgm:cxn modelId="{A5D430A2-DE2C-E740-8245-4EE149796203}" type="presParOf" srcId="{EFA3B848-DEF7-274B-95C6-C833F8A5E2CB}" destId="{42314077-6AF4-9E46-89CF-C0D359589A93}" srcOrd="1" destOrd="0" presId="urn:microsoft.com/office/officeart/2005/8/layout/pyramid1"/>
    <dgm:cxn modelId="{0BD0D197-4B67-4B44-BD1F-77ACDC399561}" type="presParOf" srcId="{42314077-6AF4-9E46-89CF-C0D359589A93}" destId="{330F5AD2-07B6-3040-8AA8-AD1F84B4EDC3}" srcOrd="0" destOrd="0" presId="urn:microsoft.com/office/officeart/2005/8/layout/pyramid1"/>
    <dgm:cxn modelId="{B0EC63E5-FB06-E548-80F9-FDC935B0ED4D}" type="presParOf" srcId="{42314077-6AF4-9E46-89CF-C0D359589A93}" destId="{30FE51BD-49AF-D74C-9380-58050C39589A}" srcOrd="1" destOrd="0" presId="urn:microsoft.com/office/officeart/2005/8/layout/pyramid1"/>
    <dgm:cxn modelId="{4F7C0BA5-454B-9D48-A682-10D63AADBBFD}" type="presParOf" srcId="{EFA3B848-DEF7-274B-95C6-C833F8A5E2CB}" destId="{E479A5A6-EA85-7842-AF39-B25A4AC8F386}" srcOrd="2" destOrd="0" presId="urn:microsoft.com/office/officeart/2005/8/layout/pyramid1"/>
    <dgm:cxn modelId="{30764A46-263F-764A-B5CF-013EB0A4385E}" type="presParOf" srcId="{E479A5A6-EA85-7842-AF39-B25A4AC8F386}" destId="{65C3219A-57F3-D540-9E5B-2C0E82E0CAF0}" srcOrd="0" destOrd="0" presId="urn:microsoft.com/office/officeart/2005/8/layout/pyramid1"/>
    <dgm:cxn modelId="{0B4C1DB2-D28B-2644-BF68-974055027700}" type="presParOf" srcId="{E479A5A6-EA85-7842-AF39-B25A4AC8F386}" destId="{58D12AB3-A1C6-314F-AEAB-E65AB62A25F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20DB3-96AB-6A4C-9464-DFF7DA657E9C}" type="doc">
      <dgm:prSet loTypeId="urn:microsoft.com/office/officeart/2005/8/layout/pyramid1" loCatId="" qsTypeId="urn:microsoft.com/office/officeart/2005/8/quickstyle/simple1" qsCatId="simple" csTypeId="urn:microsoft.com/office/officeart/2005/8/colors/accent5_2" csCatId="accent5" phldr="1"/>
      <dgm:spPr/>
    </dgm:pt>
    <dgm:pt modelId="{EE498939-EAA5-A947-B387-D6C1FA0FA22F}">
      <dgm:prSet phldrT="[Text]" custT="1"/>
      <dgm:spPr>
        <a:solidFill>
          <a:schemeClr val="accent3"/>
        </a:solidFill>
      </dgm:spPr>
      <dgm:t>
        <a:bodyPr anchor="b"/>
        <a:lstStyle/>
        <a:p>
          <a:r>
            <a:rPr lang="en-GB" sz="1700" b="1" dirty="0">
              <a:solidFill>
                <a:schemeClr val="tx1">
                  <a:lumMod val="75000"/>
                  <a:lumOff val="25000"/>
                </a:schemeClr>
              </a:solidFill>
            </a:rPr>
            <a:t>Indirect</a:t>
          </a:r>
        </a:p>
      </dgm:t>
    </dgm:pt>
    <dgm:pt modelId="{EF939510-E311-5541-B3BB-EBCB8B811E02}" type="parTrans" cxnId="{05AE7EF0-0B3E-2B4D-A649-1A01EA378230}">
      <dgm:prSet/>
      <dgm:spPr/>
      <dgm:t>
        <a:bodyPr/>
        <a:lstStyle/>
        <a:p>
          <a:endParaRPr lang="en-GB"/>
        </a:p>
      </dgm:t>
    </dgm:pt>
    <dgm:pt modelId="{FF89A2C8-C7B7-9940-AE8C-89F69CCD4E68}" type="sibTrans" cxnId="{05AE7EF0-0B3E-2B4D-A649-1A01EA378230}">
      <dgm:prSet/>
      <dgm:spPr/>
      <dgm:t>
        <a:bodyPr/>
        <a:lstStyle/>
        <a:p>
          <a:endParaRPr lang="en-GB"/>
        </a:p>
      </dgm:t>
    </dgm:pt>
    <dgm:pt modelId="{37365F5F-DDB5-B640-A198-A38C62FD08AF}">
      <dgm:prSet phldrT="[Text]" custT="1"/>
      <dgm:spPr>
        <a:solidFill>
          <a:schemeClr val="accent5"/>
        </a:solidFill>
      </dgm:spPr>
      <dgm:t>
        <a:bodyPr/>
        <a:lstStyle/>
        <a:p>
          <a:r>
            <a:rPr lang="en-GB" sz="2000" dirty="0">
              <a:solidFill>
                <a:schemeClr val="tx1">
                  <a:lumMod val="50000"/>
                  <a:lumOff val="50000"/>
                </a:schemeClr>
              </a:solidFill>
            </a:rPr>
            <a:t>LT direct</a:t>
          </a:r>
        </a:p>
      </dgm:t>
    </dgm:pt>
    <dgm:pt modelId="{1F0C3C8C-A4B1-6245-A73F-9D417EFB4D69}" type="parTrans" cxnId="{68752F72-CAFC-5342-8CEE-87B6AF97263A}">
      <dgm:prSet/>
      <dgm:spPr/>
      <dgm:t>
        <a:bodyPr/>
        <a:lstStyle/>
        <a:p>
          <a:endParaRPr lang="en-GB"/>
        </a:p>
      </dgm:t>
    </dgm:pt>
    <dgm:pt modelId="{C88B3639-289A-914B-968E-5FCC442B2EAE}" type="sibTrans" cxnId="{68752F72-CAFC-5342-8CEE-87B6AF97263A}">
      <dgm:prSet/>
      <dgm:spPr/>
      <dgm:t>
        <a:bodyPr/>
        <a:lstStyle/>
        <a:p>
          <a:endParaRPr lang="en-GB"/>
        </a:p>
      </dgm:t>
    </dgm:pt>
    <dgm:pt modelId="{B958C31C-C7FE-124C-9CE9-8F9C59575BB7}">
      <dgm:prSet phldrT="[Text]" custT="1"/>
      <dgm:spPr>
        <a:solidFill>
          <a:srgbClr val="92D050"/>
        </a:solidFill>
      </dgm:spPr>
      <dgm:t>
        <a:bodyPr/>
        <a:lstStyle/>
        <a:p>
          <a:r>
            <a:rPr lang="en-GB" sz="2000" dirty="0">
              <a:solidFill>
                <a:schemeClr val="tx1">
                  <a:lumMod val="50000"/>
                  <a:lumOff val="50000"/>
                </a:schemeClr>
              </a:solidFill>
            </a:rPr>
            <a:t>ST direct</a:t>
          </a:r>
        </a:p>
      </dgm:t>
    </dgm:pt>
    <dgm:pt modelId="{9BD314EA-88A6-B449-BDC9-692822601EE1}" type="parTrans" cxnId="{324E90FE-B7AB-F842-B8B3-1A63EDEFFD9E}">
      <dgm:prSet/>
      <dgm:spPr/>
      <dgm:t>
        <a:bodyPr/>
        <a:lstStyle/>
        <a:p>
          <a:endParaRPr lang="en-GB"/>
        </a:p>
      </dgm:t>
    </dgm:pt>
    <dgm:pt modelId="{1DA89946-CC05-8E49-8007-D098A29E15AA}" type="sibTrans" cxnId="{324E90FE-B7AB-F842-B8B3-1A63EDEFFD9E}">
      <dgm:prSet/>
      <dgm:spPr/>
      <dgm:t>
        <a:bodyPr/>
        <a:lstStyle/>
        <a:p>
          <a:endParaRPr lang="en-GB"/>
        </a:p>
      </dgm:t>
    </dgm:pt>
    <dgm:pt modelId="{EFA3B848-DEF7-274B-95C6-C833F8A5E2CB}" type="pres">
      <dgm:prSet presAssocID="{60520DB3-96AB-6A4C-9464-DFF7DA657E9C}" presName="Name0" presStyleCnt="0">
        <dgm:presLayoutVars>
          <dgm:dir/>
          <dgm:animLvl val="lvl"/>
          <dgm:resizeHandles val="exact"/>
        </dgm:presLayoutVars>
      </dgm:prSet>
      <dgm:spPr/>
    </dgm:pt>
    <dgm:pt modelId="{DA2DBB72-5654-CC4E-8E08-F5C860D207D9}" type="pres">
      <dgm:prSet presAssocID="{EE498939-EAA5-A947-B387-D6C1FA0FA22F}" presName="Name8" presStyleCnt="0"/>
      <dgm:spPr/>
    </dgm:pt>
    <dgm:pt modelId="{EB7A3640-C052-A940-8B8A-6CF6BBEB39B8}" type="pres">
      <dgm:prSet presAssocID="{EE498939-EAA5-A947-B387-D6C1FA0FA22F}" presName="level" presStyleLbl="node1" presStyleIdx="0" presStyleCnt="3">
        <dgm:presLayoutVars>
          <dgm:chMax val="1"/>
          <dgm:bulletEnabled val="1"/>
        </dgm:presLayoutVars>
      </dgm:prSet>
      <dgm:spPr/>
    </dgm:pt>
    <dgm:pt modelId="{C0B6DC99-F33B-AE47-A418-954B2EE300B7}" type="pres">
      <dgm:prSet presAssocID="{EE498939-EAA5-A947-B387-D6C1FA0FA22F}" presName="levelTx" presStyleLbl="revTx" presStyleIdx="0" presStyleCnt="0">
        <dgm:presLayoutVars>
          <dgm:chMax val="1"/>
          <dgm:bulletEnabled val="1"/>
        </dgm:presLayoutVars>
      </dgm:prSet>
      <dgm:spPr/>
    </dgm:pt>
    <dgm:pt modelId="{42314077-6AF4-9E46-89CF-C0D359589A93}" type="pres">
      <dgm:prSet presAssocID="{37365F5F-DDB5-B640-A198-A38C62FD08AF}" presName="Name8" presStyleCnt="0"/>
      <dgm:spPr/>
    </dgm:pt>
    <dgm:pt modelId="{330F5AD2-07B6-3040-8AA8-AD1F84B4EDC3}" type="pres">
      <dgm:prSet presAssocID="{37365F5F-DDB5-B640-A198-A38C62FD08AF}" presName="level" presStyleLbl="node1" presStyleIdx="1" presStyleCnt="3">
        <dgm:presLayoutVars>
          <dgm:chMax val="1"/>
          <dgm:bulletEnabled val="1"/>
        </dgm:presLayoutVars>
      </dgm:prSet>
      <dgm:spPr/>
    </dgm:pt>
    <dgm:pt modelId="{30FE51BD-49AF-D74C-9380-58050C39589A}" type="pres">
      <dgm:prSet presAssocID="{37365F5F-DDB5-B640-A198-A38C62FD08AF}" presName="levelTx" presStyleLbl="revTx" presStyleIdx="0" presStyleCnt="0">
        <dgm:presLayoutVars>
          <dgm:chMax val="1"/>
          <dgm:bulletEnabled val="1"/>
        </dgm:presLayoutVars>
      </dgm:prSet>
      <dgm:spPr/>
    </dgm:pt>
    <dgm:pt modelId="{E479A5A6-EA85-7842-AF39-B25A4AC8F386}" type="pres">
      <dgm:prSet presAssocID="{B958C31C-C7FE-124C-9CE9-8F9C59575BB7}" presName="Name8" presStyleCnt="0"/>
      <dgm:spPr/>
    </dgm:pt>
    <dgm:pt modelId="{65C3219A-57F3-D540-9E5B-2C0E82E0CAF0}" type="pres">
      <dgm:prSet presAssocID="{B958C31C-C7FE-124C-9CE9-8F9C59575BB7}" presName="level" presStyleLbl="node1" presStyleIdx="2" presStyleCnt="3">
        <dgm:presLayoutVars>
          <dgm:chMax val="1"/>
          <dgm:bulletEnabled val="1"/>
        </dgm:presLayoutVars>
      </dgm:prSet>
      <dgm:spPr/>
    </dgm:pt>
    <dgm:pt modelId="{58D12AB3-A1C6-314F-AEAB-E65AB62A25F1}" type="pres">
      <dgm:prSet presAssocID="{B958C31C-C7FE-124C-9CE9-8F9C59575BB7}" presName="levelTx" presStyleLbl="revTx" presStyleIdx="0" presStyleCnt="0">
        <dgm:presLayoutVars>
          <dgm:chMax val="1"/>
          <dgm:bulletEnabled val="1"/>
        </dgm:presLayoutVars>
      </dgm:prSet>
      <dgm:spPr/>
    </dgm:pt>
  </dgm:ptLst>
  <dgm:cxnLst>
    <dgm:cxn modelId="{74412620-8C44-2446-96F6-C7E91CD48112}" type="presOf" srcId="{EE498939-EAA5-A947-B387-D6C1FA0FA22F}" destId="{EB7A3640-C052-A940-8B8A-6CF6BBEB39B8}" srcOrd="0" destOrd="0" presId="urn:microsoft.com/office/officeart/2005/8/layout/pyramid1"/>
    <dgm:cxn modelId="{7ECF754C-19D8-D34A-9159-914AF11B8DA9}" type="presOf" srcId="{B958C31C-C7FE-124C-9CE9-8F9C59575BB7}" destId="{58D12AB3-A1C6-314F-AEAB-E65AB62A25F1}" srcOrd="1" destOrd="0" presId="urn:microsoft.com/office/officeart/2005/8/layout/pyramid1"/>
    <dgm:cxn modelId="{28E9F85A-D4AF-144E-95F1-9B38002FA9B6}" type="presOf" srcId="{EE498939-EAA5-A947-B387-D6C1FA0FA22F}" destId="{C0B6DC99-F33B-AE47-A418-954B2EE300B7}" srcOrd="1" destOrd="0" presId="urn:microsoft.com/office/officeart/2005/8/layout/pyramid1"/>
    <dgm:cxn modelId="{68752F72-CAFC-5342-8CEE-87B6AF97263A}" srcId="{60520DB3-96AB-6A4C-9464-DFF7DA657E9C}" destId="{37365F5F-DDB5-B640-A198-A38C62FD08AF}" srcOrd="1" destOrd="0" parTransId="{1F0C3C8C-A4B1-6245-A73F-9D417EFB4D69}" sibTransId="{C88B3639-289A-914B-968E-5FCC442B2EAE}"/>
    <dgm:cxn modelId="{43240977-5D20-AC45-8717-CCFAB88D90FF}" type="presOf" srcId="{37365F5F-DDB5-B640-A198-A38C62FD08AF}" destId="{330F5AD2-07B6-3040-8AA8-AD1F84B4EDC3}" srcOrd="0" destOrd="0" presId="urn:microsoft.com/office/officeart/2005/8/layout/pyramid1"/>
    <dgm:cxn modelId="{00C224AB-C7CC-9C41-A176-EF3D0A736C69}" type="presOf" srcId="{60520DB3-96AB-6A4C-9464-DFF7DA657E9C}" destId="{EFA3B848-DEF7-274B-95C6-C833F8A5E2CB}" srcOrd="0" destOrd="0" presId="urn:microsoft.com/office/officeart/2005/8/layout/pyramid1"/>
    <dgm:cxn modelId="{12897CC2-D34F-424C-942D-5565A7647D98}" type="presOf" srcId="{37365F5F-DDB5-B640-A198-A38C62FD08AF}" destId="{30FE51BD-49AF-D74C-9380-58050C39589A}" srcOrd="1" destOrd="0" presId="urn:microsoft.com/office/officeart/2005/8/layout/pyramid1"/>
    <dgm:cxn modelId="{B9110FE3-2F1A-D342-BC13-C46D1BFFDBC7}" type="presOf" srcId="{B958C31C-C7FE-124C-9CE9-8F9C59575BB7}" destId="{65C3219A-57F3-D540-9E5B-2C0E82E0CAF0}" srcOrd="0" destOrd="0" presId="urn:microsoft.com/office/officeart/2005/8/layout/pyramid1"/>
    <dgm:cxn modelId="{05AE7EF0-0B3E-2B4D-A649-1A01EA378230}" srcId="{60520DB3-96AB-6A4C-9464-DFF7DA657E9C}" destId="{EE498939-EAA5-A947-B387-D6C1FA0FA22F}" srcOrd="0" destOrd="0" parTransId="{EF939510-E311-5541-B3BB-EBCB8B811E02}" sibTransId="{FF89A2C8-C7B7-9940-AE8C-89F69CCD4E68}"/>
    <dgm:cxn modelId="{324E90FE-B7AB-F842-B8B3-1A63EDEFFD9E}" srcId="{60520DB3-96AB-6A4C-9464-DFF7DA657E9C}" destId="{B958C31C-C7FE-124C-9CE9-8F9C59575BB7}" srcOrd="2" destOrd="0" parTransId="{9BD314EA-88A6-B449-BDC9-692822601EE1}" sibTransId="{1DA89946-CC05-8E49-8007-D098A29E15AA}"/>
    <dgm:cxn modelId="{B953B2F8-5C57-5245-9F5B-220BC83FAF9C}" type="presParOf" srcId="{EFA3B848-DEF7-274B-95C6-C833F8A5E2CB}" destId="{DA2DBB72-5654-CC4E-8E08-F5C860D207D9}" srcOrd="0" destOrd="0" presId="urn:microsoft.com/office/officeart/2005/8/layout/pyramid1"/>
    <dgm:cxn modelId="{11E3A5DC-2A78-4E48-8520-035C42D4F572}" type="presParOf" srcId="{DA2DBB72-5654-CC4E-8E08-F5C860D207D9}" destId="{EB7A3640-C052-A940-8B8A-6CF6BBEB39B8}" srcOrd="0" destOrd="0" presId="urn:microsoft.com/office/officeart/2005/8/layout/pyramid1"/>
    <dgm:cxn modelId="{A7FBD6E7-0803-914E-8B3C-ED87A36C834D}" type="presParOf" srcId="{DA2DBB72-5654-CC4E-8E08-F5C860D207D9}" destId="{C0B6DC99-F33B-AE47-A418-954B2EE300B7}" srcOrd="1" destOrd="0" presId="urn:microsoft.com/office/officeart/2005/8/layout/pyramid1"/>
    <dgm:cxn modelId="{A5D430A2-DE2C-E740-8245-4EE149796203}" type="presParOf" srcId="{EFA3B848-DEF7-274B-95C6-C833F8A5E2CB}" destId="{42314077-6AF4-9E46-89CF-C0D359589A93}" srcOrd="1" destOrd="0" presId="urn:microsoft.com/office/officeart/2005/8/layout/pyramid1"/>
    <dgm:cxn modelId="{0BD0D197-4B67-4B44-BD1F-77ACDC399561}" type="presParOf" srcId="{42314077-6AF4-9E46-89CF-C0D359589A93}" destId="{330F5AD2-07B6-3040-8AA8-AD1F84B4EDC3}" srcOrd="0" destOrd="0" presId="urn:microsoft.com/office/officeart/2005/8/layout/pyramid1"/>
    <dgm:cxn modelId="{B0EC63E5-FB06-E548-80F9-FDC935B0ED4D}" type="presParOf" srcId="{42314077-6AF4-9E46-89CF-C0D359589A93}" destId="{30FE51BD-49AF-D74C-9380-58050C39589A}" srcOrd="1" destOrd="0" presId="urn:microsoft.com/office/officeart/2005/8/layout/pyramid1"/>
    <dgm:cxn modelId="{4F7C0BA5-454B-9D48-A682-10D63AADBBFD}" type="presParOf" srcId="{EFA3B848-DEF7-274B-95C6-C833F8A5E2CB}" destId="{E479A5A6-EA85-7842-AF39-B25A4AC8F386}" srcOrd="2" destOrd="0" presId="urn:microsoft.com/office/officeart/2005/8/layout/pyramid1"/>
    <dgm:cxn modelId="{30764A46-263F-764A-B5CF-013EB0A4385E}" type="presParOf" srcId="{E479A5A6-EA85-7842-AF39-B25A4AC8F386}" destId="{65C3219A-57F3-D540-9E5B-2C0E82E0CAF0}" srcOrd="0" destOrd="0" presId="urn:microsoft.com/office/officeart/2005/8/layout/pyramid1"/>
    <dgm:cxn modelId="{0B4C1DB2-D28B-2644-BF68-974055027700}" type="presParOf" srcId="{E479A5A6-EA85-7842-AF39-B25A4AC8F386}" destId="{58D12AB3-A1C6-314F-AEAB-E65AB62A25F1}"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9A656A-3A35-40E9-8E55-FD7B8D6D9784}"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US"/>
        </a:p>
      </dgm:t>
    </dgm:pt>
    <dgm:pt modelId="{9FC4FACE-FC66-4D4B-B5C0-B751BCB18B6C}">
      <dgm:prSet custT="1"/>
      <dgm:spPr/>
      <dgm:t>
        <a:bodyPr/>
        <a:lstStyle/>
        <a:p>
          <a:r>
            <a:rPr lang="en-US" sz="1200" dirty="0">
              <a:solidFill>
                <a:schemeClr val="tx2"/>
              </a:solidFill>
            </a:rPr>
            <a:t>Australia</a:t>
          </a:r>
        </a:p>
      </dgm:t>
    </dgm:pt>
    <dgm:pt modelId="{1E4E8FA5-008F-0B4C-9DB3-2690A23AB07E}" type="parTrans" cxnId="{76BB92A4-FD4C-C143-91A8-83884195550A}">
      <dgm:prSet/>
      <dgm:spPr/>
      <dgm:t>
        <a:bodyPr/>
        <a:lstStyle/>
        <a:p>
          <a:endParaRPr lang="en-GB" sz="2000">
            <a:solidFill>
              <a:schemeClr val="tx2"/>
            </a:solidFill>
          </a:endParaRPr>
        </a:p>
      </dgm:t>
    </dgm:pt>
    <dgm:pt modelId="{53BD3E3C-11F4-BC4E-924C-75DED103B935}" type="sibTrans" cxnId="{76BB92A4-FD4C-C143-91A8-83884195550A}">
      <dgm:prSet/>
      <dgm:spPr/>
      <dgm:t>
        <a:bodyPr/>
        <a:lstStyle/>
        <a:p>
          <a:endParaRPr lang="en-GB" sz="2000">
            <a:solidFill>
              <a:schemeClr val="tx2"/>
            </a:solidFill>
          </a:endParaRPr>
        </a:p>
      </dgm:t>
    </dgm:pt>
    <dgm:pt modelId="{F3D66076-D0ED-674A-AA6F-F1C51E0A8DF1}">
      <dgm:prSet custT="1"/>
      <dgm:spPr/>
      <dgm:t>
        <a:bodyPr/>
        <a:lstStyle/>
        <a:p>
          <a:r>
            <a:rPr lang="en-US" sz="1200" dirty="0">
              <a:solidFill>
                <a:schemeClr val="tx2"/>
              </a:solidFill>
            </a:rPr>
            <a:t>Brazil</a:t>
          </a:r>
        </a:p>
      </dgm:t>
    </dgm:pt>
    <dgm:pt modelId="{4C7FBFFD-2A1D-7543-987F-67E09636AB8D}" type="parTrans" cxnId="{53EB1D87-4160-9149-9813-7E1A341C8A07}">
      <dgm:prSet/>
      <dgm:spPr/>
      <dgm:t>
        <a:bodyPr/>
        <a:lstStyle/>
        <a:p>
          <a:endParaRPr lang="en-GB" sz="2000">
            <a:solidFill>
              <a:schemeClr val="tx2"/>
            </a:solidFill>
          </a:endParaRPr>
        </a:p>
      </dgm:t>
    </dgm:pt>
    <dgm:pt modelId="{858A7C7A-A6FE-294D-A219-4B567D18A6A2}" type="sibTrans" cxnId="{53EB1D87-4160-9149-9813-7E1A341C8A07}">
      <dgm:prSet/>
      <dgm:spPr/>
      <dgm:t>
        <a:bodyPr/>
        <a:lstStyle/>
        <a:p>
          <a:endParaRPr lang="en-GB" sz="2000">
            <a:solidFill>
              <a:schemeClr val="tx2"/>
            </a:solidFill>
          </a:endParaRPr>
        </a:p>
      </dgm:t>
    </dgm:pt>
    <dgm:pt modelId="{AD7F7BE0-451D-DE4F-B427-876537CB68CF}">
      <dgm:prSet custT="1"/>
      <dgm:spPr/>
      <dgm:t>
        <a:bodyPr/>
        <a:lstStyle/>
        <a:p>
          <a:r>
            <a:rPr lang="en-US" sz="1200" dirty="0">
              <a:solidFill>
                <a:schemeClr val="tx2"/>
              </a:solidFill>
            </a:rPr>
            <a:t>Finland</a:t>
          </a:r>
        </a:p>
      </dgm:t>
    </dgm:pt>
    <dgm:pt modelId="{10CD7019-3775-E849-A969-62149F45A722}" type="parTrans" cxnId="{94DACA71-0902-3A43-AA66-2B41CDAD64B3}">
      <dgm:prSet/>
      <dgm:spPr/>
      <dgm:t>
        <a:bodyPr/>
        <a:lstStyle/>
        <a:p>
          <a:endParaRPr lang="en-GB" sz="2000">
            <a:solidFill>
              <a:schemeClr val="tx2"/>
            </a:solidFill>
          </a:endParaRPr>
        </a:p>
      </dgm:t>
    </dgm:pt>
    <dgm:pt modelId="{56262575-F2ED-A54B-811F-F415BB0DF8DC}" type="sibTrans" cxnId="{94DACA71-0902-3A43-AA66-2B41CDAD64B3}">
      <dgm:prSet/>
      <dgm:spPr/>
      <dgm:t>
        <a:bodyPr/>
        <a:lstStyle/>
        <a:p>
          <a:endParaRPr lang="en-GB" sz="2000">
            <a:solidFill>
              <a:schemeClr val="tx2"/>
            </a:solidFill>
          </a:endParaRPr>
        </a:p>
      </dgm:t>
    </dgm:pt>
    <dgm:pt modelId="{D52BA0D2-4332-E24C-A9DD-971A3A36400A}">
      <dgm:prSet custT="1"/>
      <dgm:spPr/>
      <dgm:t>
        <a:bodyPr/>
        <a:lstStyle/>
        <a:p>
          <a:r>
            <a:rPr lang="en-US" sz="1200" dirty="0">
              <a:solidFill>
                <a:schemeClr val="tx2"/>
              </a:solidFill>
            </a:rPr>
            <a:t>France</a:t>
          </a:r>
        </a:p>
      </dgm:t>
    </dgm:pt>
    <dgm:pt modelId="{F091C9BE-76C4-E246-9EE6-8E2E45899EF4}" type="parTrans" cxnId="{92535BC3-40DF-724D-A0ED-B9A83E276399}">
      <dgm:prSet/>
      <dgm:spPr/>
      <dgm:t>
        <a:bodyPr/>
        <a:lstStyle/>
        <a:p>
          <a:endParaRPr lang="en-GB" sz="2000">
            <a:solidFill>
              <a:schemeClr val="tx2"/>
            </a:solidFill>
          </a:endParaRPr>
        </a:p>
      </dgm:t>
    </dgm:pt>
    <dgm:pt modelId="{6AFEF06C-38EE-7040-807E-7E14C19E16F7}" type="sibTrans" cxnId="{92535BC3-40DF-724D-A0ED-B9A83E276399}">
      <dgm:prSet/>
      <dgm:spPr/>
      <dgm:t>
        <a:bodyPr/>
        <a:lstStyle/>
        <a:p>
          <a:endParaRPr lang="en-GB" sz="2000">
            <a:solidFill>
              <a:schemeClr val="tx2"/>
            </a:solidFill>
          </a:endParaRPr>
        </a:p>
      </dgm:t>
    </dgm:pt>
    <dgm:pt modelId="{E3FDA99C-BE6B-3445-98A3-E93FEB6DA696}">
      <dgm:prSet custT="1"/>
      <dgm:spPr/>
      <dgm:t>
        <a:bodyPr/>
        <a:lstStyle/>
        <a:p>
          <a:r>
            <a:rPr lang="en-US" sz="1200" dirty="0">
              <a:solidFill>
                <a:schemeClr val="tx2"/>
              </a:solidFill>
            </a:rPr>
            <a:t>India</a:t>
          </a:r>
        </a:p>
      </dgm:t>
    </dgm:pt>
    <dgm:pt modelId="{8E052279-47DB-9845-9DC6-0BB23CFF7F76}" type="parTrans" cxnId="{1B51C319-1B1A-F943-A4CF-2D4B768730D9}">
      <dgm:prSet/>
      <dgm:spPr/>
      <dgm:t>
        <a:bodyPr/>
        <a:lstStyle/>
        <a:p>
          <a:endParaRPr lang="en-GB" sz="2000">
            <a:solidFill>
              <a:schemeClr val="tx2"/>
            </a:solidFill>
          </a:endParaRPr>
        </a:p>
      </dgm:t>
    </dgm:pt>
    <dgm:pt modelId="{6E16180C-3BE6-424D-8D6F-7921BBD07915}" type="sibTrans" cxnId="{1B51C319-1B1A-F943-A4CF-2D4B768730D9}">
      <dgm:prSet/>
      <dgm:spPr/>
      <dgm:t>
        <a:bodyPr/>
        <a:lstStyle/>
        <a:p>
          <a:endParaRPr lang="en-GB" sz="2000">
            <a:solidFill>
              <a:schemeClr val="tx2"/>
            </a:solidFill>
          </a:endParaRPr>
        </a:p>
      </dgm:t>
    </dgm:pt>
    <dgm:pt modelId="{D605F928-2C52-9A42-A7A5-BE3C8786E11A}">
      <dgm:prSet custT="1"/>
      <dgm:spPr/>
      <dgm:t>
        <a:bodyPr/>
        <a:lstStyle/>
        <a:p>
          <a:r>
            <a:rPr lang="en-US" sz="1200" dirty="0">
              <a:solidFill>
                <a:schemeClr val="tx2"/>
              </a:solidFill>
            </a:rPr>
            <a:t>Nigeria</a:t>
          </a:r>
        </a:p>
      </dgm:t>
    </dgm:pt>
    <dgm:pt modelId="{35DCE083-4051-D447-9901-56EE56EA65A5}" type="parTrans" cxnId="{E1A1044B-4C60-4B4E-B8B4-3F0A69BFF3E0}">
      <dgm:prSet/>
      <dgm:spPr/>
      <dgm:t>
        <a:bodyPr/>
        <a:lstStyle/>
        <a:p>
          <a:endParaRPr lang="en-GB" sz="2000">
            <a:solidFill>
              <a:schemeClr val="tx2"/>
            </a:solidFill>
          </a:endParaRPr>
        </a:p>
      </dgm:t>
    </dgm:pt>
    <dgm:pt modelId="{ED5C1266-9A5A-A24F-9A4C-EF1213D2C449}" type="sibTrans" cxnId="{E1A1044B-4C60-4B4E-B8B4-3F0A69BFF3E0}">
      <dgm:prSet/>
      <dgm:spPr/>
      <dgm:t>
        <a:bodyPr/>
        <a:lstStyle/>
        <a:p>
          <a:endParaRPr lang="en-GB" sz="2000">
            <a:solidFill>
              <a:schemeClr val="tx2"/>
            </a:solidFill>
          </a:endParaRPr>
        </a:p>
      </dgm:t>
    </dgm:pt>
    <dgm:pt modelId="{AC467E05-95AB-3E4A-B64F-FCF162DEEA24}">
      <dgm:prSet custT="1"/>
      <dgm:spPr/>
      <dgm:t>
        <a:bodyPr/>
        <a:lstStyle/>
        <a:p>
          <a:r>
            <a:rPr lang="en-US" sz="1200" dirty="0">
              <a:solidFill>
                <a:schemeClr val="tx2"/>
              </a:solidFill>
            </a:rPr>
            <a:t>Philippines</a:t>
          </a:r>
        </a:p>
      </dgm:t>
    </dgm:pt>
    <dgm:pt modelId="{7630E01F-4FC2-564E-B5EC-3B46DDACC984}" type="parTrans" cxnId="{A24AA652-5322-854A-B5C2-70CF50113F39}">
      <dgm:prSet/>
      <dgm:spPr/>
      <dgm:t>
        <a:bodyPr/>
        <a:lstStyle/>
        <a:p>
          <a:endParaRPr lang="en-GB" sz="2000">
            <a:solidFill>
              <a:schemeClr val="tx2"/>
            </a:solidFill>
          </a:endParaRPr>
        </a:p>
      </dgm:t>
    </dgm:pt>
    <dgm:pt modelId="{2A950FF6-A637-E54C-8BC5-4577FE35BFEE}" type="sibTrans" cxnId="{A24AA652-5322-854A-B5C2-70CF50113F39}">
      <dgm:prSet/>
      <dgm:spPr/>
      <dgm:t>
        <a:bodyPr/>
        <a:lstStyle/>
        <a:p>
          <a:endParaRPr lang="en-GB" sz="2000">
            <a:solidFill>
              <a:schemeClr val="tx2"/>
            </a:solidFill>
          </a:endParaRPr>
        </a:p>
      </dgm:t>
    </dgm:pt>
    <dgm:pt modelId="{6EFD51AB-9C30-8845-AFBF-FF1BC89435E8}">
      <dgm:prSet custT="1"/>
      <dgm:spPr/>
      <dgm:t>
        <a:bodyPr/>
        <a:lstStyle/>
        <a:p>
          <a:r>
            <a:rPr lang="en-US" sz="1200" dirty="0">
              <a:solidFill>
                <a:schemeClr val="tx2"/>
              </a:solidFill>
            </a:rPr>
            <a:t>Portugal</a:t>
          </a:r>
        </a:p>
      </dgm:t>
    </dgm:pt>
    <dgm:pt modelId="{BEEDE8E2-861E-294A-8F3A-D2F2F90CFCAB}" type="parTrans" cxnId="{C9BEC072-27B2-EB43-B8F5-78F8DF089518}">
      <dgm:prSet/>
      <dgm:spPr/>
      <dgm:t>
        <a:bodyPr/>
        <a:lstStyle/>
        <a:p>
          <a:endParaRPr lang="en-GB" sz="2000">
            <a:solidFill>
              <a:schemeClr val="tx2"/>
            </a:solidFill>
          </a:endParaRPr>
        </a:p>
      </dgm:t>
    </dgm:pt>
    <dgm:pt modelId="{A8034A26-B0D0-3D41-B06F-31BA4595F721}" type="sibTrans" cxnId="{C9BEC072-27B2-EB43-B8F5-78F8DF089518}">
      <dgm:prSet/>
      <dgm:spPr/>
      <dgm:t>
        <a:bodyPr/>
        <a:lstStyle/>
        <a:p>
          <a:endParaRPr lang="en-GB" sz="2000">
            <a:solidFill>
              <a:schemeClr val="tx2"/>
            </a:solidFill>
          </a:endParaRPr>
        </a:p>
      </dgm:t>
    </dgm:pt>
    <dgm:pt modelId="{427B856D-0EFE-6747-8007-AC113B36B8EA}">
      <dgm:prSet custT="1"/>
      <dgm:spPr/>
      <dgm:t>
        <a:bodyPr/>
        <a:lstStyle/>
        <a:p>
          <a:r>
            <a:rPr lang="en-US" sz="1200" dirty="0">
              <a:solidFill>
                <a:schemeClr val="tx2"/>
              </a:solidFill>
            </a:rPr>
            <a:t>UK</a:t>
          </a:r>
        </a:p>
      </dgm:t>
    </dgm:pt>
    <dgm:pt modelId="{B2FF96C2-B4C9-9D46-81EA-C519892567A0}" type="parTrans" cxnId="{13681213-5DCC-3C4E-99B7-0C80E8C7AFE5}">
      <dgm:prSet/>
      <dgm:spPr/>
      <dgm:t>
        <a:bodyPr/>
        <a:lstStyle/>
        <a:p>
          <a:endParaRPr lang="en-GB" sz="2000">
            <a:solidFill>
              <a:schemeClr val="tx2"/>
            </a:solidFill>
          </a:endParaRPr>
        </a:p>
      </dgm:t>
    </dgm:pt>
    <dgm:pt modelId="{818FFBD3-6D1F-264D-866F-A30C5718FF6F}" type="sibTrans" cxnId="{13681213-5DCC-3C4E-99B7-0C80E8C7AFE5}">
      <dgm:prSet/>
      <dgm:spPr/>
      <dgm:t>
        <a:bodyPr/>
        <a:lstStyle/>
        <a:p>
          <a:endParaRPr lang="en-GB" sz="2000">
            <a:solidFill>
              <a:schemeClr val="tx2"/>
            </a:solidFill>
          </a:endParaRPr>
        </a:p>
      </dgm:t>
    </dgm:pt>
    <dgm:pt modelId="{A4A6468D-82DC-834C-A8B0-46A67658FBDB}">
      <dgm:prSet custT="1"/>
      <dgm:spPr/>
      <dgm:t>
        <a:bodyPr/>
        <a:lstStyle/>
        <a:p>
          <a:r>
            <a:rPr lang="en-US" sz="1200" dirty="0">
              <a:solidFill>
                <a:schemeClr val="tx2"/>
              </a:solidFill>
            </a:rPr>
            <a:t>USA</a:t>
          </a:r>
          <a:endParaRPr lang="en-US" sz="1050" dirty="0">
            <a:solidFill>
              <a:schemeClr val="tx2"/>
            </a:solidFill>
          </a:endParaRPr>
        </a:p>
      </dgm:t>
    </dgm:pt>
    <dgm:pt modelId="{EE45222D-E034-F144-B3E8-7727D6D342D9}" type="parTrans" cxnId="{4D01951B-E1F4-C74F-B9BC-2A00FCCB3B68}">
      <dgm:prSet/>
      <dgm:spPr/>
      <dgm:t>
        <a:bodyPr/>
        <a:lstStyle/>
        <a:p>
          <a:endParaRPr lang="en-GB" sz="2000">
            <a:solidFill>
              <a:schemeClr val="tx2"/>
            </a:solidFill>
          </a:endParaRPr>
        </a:p>
      </dgm:t>
    </dgm:pt>
    <dgm:pt modelId="{4BEA412F-7541-C54E-A4CB-1A7FF41381A7}" type="sibTrans" cxnId="{4D01951B-E1F4-C74F-B9BC-2A00FCCB3B68}">
      <dgm:prSet/>
      <dgm:spPr/>
      <dgm:t>
        <a:bodyPr/>
        <a:lstStyle/>
        <a:p>
          <a:endParaRPr lang="en-GB" sz="2000">
            <a:solidFill>
              <a:schemeClr val="tx2"/>
            </a:solidFill>
          </a:endParaRPr>
        </a:p>
      </dgm:t>
    </dgm:pt>
    <dgm:pt modelId="{A34D0740-8AD3-8748-8498-26489AA56326}">
      <dgm:prSet custT="1"/>
      <dgm:spPr/>
      <dgm:t>
        <a:bodyPr/>
        <a:lstStyle/>
        <a:p>
          <a:r>
            <a:rPr lang="en-US" sz="1000" b="1" dirty="0">
              <a:solidFill>
                <a:schemeClr val="tx2"/>
              </a:solidFill>
              <a:latin typeface="+mj-lt"/>
              <a:ea typeface="+mj-ea"/>
              <a:cs typeface="+mj-cs"/>
            </a:rPr>
            <a:t>Representative samples from each country</a:t>
          </a:r>
          <a:endParaRPr lang="en-US" sz="1000" b="1" dirty="0">
            <a:solidFill>
              <a:schemeClr val="tx2"/>
            </a:solidFill>
          </a:endParaRPr>
        </a:p>
      </dgm:t>
    </dgm:pt>
    <dgm:pt modelId="{30108B8D-A11A-0B49-9504-A2C6BBB73710}" type="parTrans" cxnId="{EF6B30FF-4494-E546-89DB-F0CD00C94AAF}">
      <dgm:prSet/>
      <dgm:spPr/>
      <dgm:t>
        <a:bodyPr/>
        <a:lstStyle/>
        <a:p>
          <a:endParaRPr lang="en-GB" sz="2000">
            <a:solidFill>
              <a:schemeClr val="tx2"/>
            </a:solidFill>
          </a:endParaRPr>
        </a:p>
      </dgm:t>
    </dgm:pt>
    <dgm:pt modelId="{B3502747-8C34-5949-89DC-C759783C5940}" type="sibTrans" cxnId="{EF6B30FF-4494-E546-89DB-F0CD00C94AAF}">
      <dgm:prSet/>
      <dgm:spPr/>
      <dgm:t>
        <a:bodyPr/>
        <a:lstStyle/>
        <a:p>
          <a:endParaRPr lang="en-GB" sz="2000">
            <a:solidFill>
              <a:schemeClr val="tx2"/>
            </a:solidFill>
          </a:endParaRPr>
        </a:p>
      </dgm:t>
    </dgm:pt>
    <dgm:pt modelId="{61CE132A-35A9-E348-92CB-592CBE503AAB}" type="pres">
      <dgm:prSet presAssocID="{DE9A656A-3A35-40E9-8E55-FD7B8D6D9784}" presName="vert0" presStyleCnt="0">
        <dgm:presLayoutVars>
          <dgm:dir/>
          <dgm:animOne val="branch"/>
          <dgm:animLvl val="lvl"/>
        </dgm:presLayoutVars>
      </dgm:prSet>
      <dgm:spPr/>
    </dgm:pt>
    <dgm:pt modelId="{51271096-F753-9346-ABC6-EB600F069CCD}" type="pres">
      <dgm:prSet presAssocID="{9FC4FACE-FC66-4D4B-B5C0-B751BCB18B6C}" presName="thickLine" presStyleLbl="alignNode1" presStyleIdx="0" presStyleCnt="11"/>
      <dgm:spPr/>
    </dgm:pt>
    <dgm:pt modelId="{B67B7413-1FA1-A44F-A055-B5FAE00B3D02}" type="pres">
      <dgm:prSet presAssocID="{9FC4FACE-FC66-4D4B-B5C0-B751BCB18B6C}" presName="horz1" presStyleCnt="0"/>
      <dgm:spPr/>
    </dgm:pt>
    <dgm:pt modelId="{A6315E7B-FB7D-A94C-A4FB-21E0B96A239C}" type="pres">
      <dgm:prSet presAssocID="{9FC4FACE-FC66-4D4B-B5C0-B751BCB18B6C}" presName="tx1" presStyleLbl="revTx" presStyleIdx="0" presStyleCnt="11"/>
      <dgm:spPr/>
    </dgm:pt>
    <dgm:pt modelId="{B37D3561-9A60-334A-8B06-8928B530AFE3}" type="pres">
      <dgm:prSet presAssocID="{9FC4FACE-FC66-4D4B-B5C0-B751BCB18B6C}" presName="vert1" presStyleCnt="0"/>
      <dgm:spPr/>
    </dgm:pt>
    <dgm:pt modelId="{6AA934B2-D429-9F41-B8E1-5EF8BC7D4F2B}" type="pres">
      <dgm:prSet presAssocID="{F3D66076-D0ED-674A-AA6F-F1C51E0A8DF1}" presName="thickLine" presStyleLbl="alignNode1" presStyleIdx="1" presStyleCnt="11"/>
      <dgm:spPr/>
    </dgm:pt>
    <dgm:pt modelId="{9F929DEE-E435-DA45-B8F8-E1278346844D}" type="pres">
      <dgm:prSet presAssocID="{F3D66076-D0ED-674A-AA6F-F1C51E0A8DF1}" presName="horz1" presStyleCnt="0"/>
      <dgm:spPr/>
    </dgm:pt>
    <dgm:pt modelId="{2A250582-6600-C748-BE77-F0DFB6BC0A26}" type="pres">
      <dgm:prSet presAssocID="{F3D66076-D0ED-674A-AA6F-F1C51E0A8DF1}" presName="tx1" presStyleLbl="revTx" presStyleIdx="1" presStyleCnt="11"/>
      <dgm:spPr/>
    </dgm:pt>
    <dgm:pt modelId="{B64110FB-095F-E148-8B6A-BE3C2B275E06}" type="pres">
      <dgm:prSet presAssocID="{F3D66076-D0ED-674A-AA6F-F1C51E0A8DF1}" presName="vert1" presStyleCnt="0"/>
      <dgm:spPr/>
    </dgm:pt>
    <dgm:pt modelId="{66AD1F81-4AE2-C34F-8C35-11F70642999C}" type="pres">
      <dgm:prSet presAssocID="{AD7F7BE0-451D-DE4F-B427-876537CB68CF}" presName="thickLine" presStyleLbl="alignNode1" presStyleIdx="2" presStyleCnt="11"/>
      <dgm:spPr/>
    </dgm:pt>
    <dgm:pt modelId="{120AC408-A577-EB42-9FED-C0A290F6332C}" type="pres">
      <dgm:prSet presAssocID="{AD7F7BE0-451D-DE4F-B427-876537CB68CF}" presName="horz1" presStyleCnt="0"/>
      <dgm:spPr/>
    </dgm:pt>
    <dgm:pt modelId="{76828BAB-65F7-7044-A42A-4C0782091394}" type="pres">
      <dgm:prSet presAssocID="{AD7F7BE0-451D-DE4F-B427-876537CB68CF}" presName="tx1" presStyleLbl="revTx" presStyleIdx="2" presStyleCnt="11"/>
      <dgm:spPr/>
    </dgm:pt>
    <dgm:pt modelId="{47DB903A-755F-3A44-9535-01A077E72E26}" type="pres">
      <dgm:prSet presAssocID="{AD7F7BE0-451D-DE4F-B427-876537CB68CF}" presName="vert1" presStyleCnt="0"/>
      <dgm:spPr/>
    </dgm:pt>
    <dgm:pt modelId="{8A3DB013-6320-1349-840C-45F0E0803751}" type="pres">
      <dgm:prSet presAssocID="{D52BA0D2-4332-E24C-A9DD-971A3A36400A}" presName="thickLine" presStyleLbl="alignNode1" presStyleIdx="3" presStyleCnt="11"/>
      <dgm:spPr/>
    </dgm:pt>
    <dgm:pt modelId="{ED0D95EF-CFD0-1047-BE9A-9483398D1ADF}" type="pres">
      <dgm:prSet presAssocID="{D52BA0D2-4332-E24C-A9DD-971A3A36400A}" presName="horz1" presStyleCnt="0"/>
      <dgm:spPr/>
    </dgm:pt>
    <dgm:pt modelId="{2CF2FAAA-48BF-134E-B150-34080DCC20CC}" type="pres">
      <dgm:prSet presAssocID="{D52BA0D2-4332-E24C-A9DD-971A3A36400A}" presName="tx1" presStyleLbl="revTx" presStyleIdx="3" presStyleCnt="11"/>
      <dgm:spPr/>
    </dgm:pt>
    <dgm:pt modelId="{4227FAAF-61A4-2B4B-A0EA-412CB4366A92}" type="pres">
      <dgm:prSet presAssocID="{D52BA0D2-4332-E24C-A9DD-971A3A36400A}" presName="vert1" presStyleCnt="0"/>
      <dgm:spPr/>
    </dgm:pt>
    <dgm:pt modelId="{DC4CCEFF-69C5-AE44-B408-6BB9B949A05E}" type="pres">
      <dgm:prSet presAssocID="{E3FDA99C-BE6B-3445-98A3-E93FEB6DA696}" presName="thickLine" presStyleLbl="alignNode1" presStyleIdx="4" presStyleCnt="11"/>
      <dgm:spPr/>
    </dgm:pt>
    <dgm:pt modelId="{3EF6C0E6-9C10-4543-9DB9-E6E0880FF769}" type="pres">
      <dgm:prSet presAssocID="{E3FDA99C-BE6B-3445-98A3-E93FEB6DA696}" presName="horz1" presStyleCnt="0"/>
      <dgm:spPr/>
    </dgm:pt>
    <dgm:pt modelId="{74AB2ADA-B421-3B46-8352-B676842CAA72}" type="pres">
      <dgm:prSet presAssocID="{E3FDA99C-BE6B-3445-98A3-E93FEB6DA696}" presName="tx1" presStyleLbl="revTx" presStyleIdx="4" presStyleCnt="11"/>
      <dgm:spPr/>
    </dgm:pt>
    <dgm:pt modelId="{020C61F6-6F72-8B43-883B-0144D81578A4}" type="pres">
      <dgm:prSet presAssocID="{E3FDA99C-BE6B-3445-98A3-E93FEB6DA696}" presName="vert1" presStyleCnt="0"/>
      <dgm:spPr/>
    </dgm:pt>
    <dgm:pt modelId="{0CEC75D7-412A-824A-B8C0-52163DD52576}" type="pres">
      <dgm:prSet presAssocID="{D605F928-2C52-9A42-A7A5-BE3C8786E11A}" presName="thickLine" presStyleLbl="alignNode1" presStyleIdx="5" presStyleCnt="11"/>
      <dgm:spPr/>
    </dgm:pt>
    <dgm:pt modelId="{B94BD708-10CA-DF48-99F0-F25F6F6365E8}" type="pres">
      <dgm:prSet presAssocID="{D605F928-2C52-9A42-A7A5-BE3C8786E11A}" presName="horz1" presStyleCnt="0"/>
      <dgm:spPr/>
    </dgm:pt>
    <dgm:pt modelId="{54E430CB-7FF2-D64B-A654-49D9A95562C5}" type="pres">
      <dgm:prSet presAssocID="{D605F928-2C52-9A42-A7A5-BE3C8786E11A}" presName="tx1" presStyleLbl="revTx" presStyleIdx="5" presStyleCnt="11"/>
      <dgm:spPr/>
    </dgm:pt>
    <dgm:pt modelId="{874A7B90-FEFD-4541-97CA-241A38CAD626}" type="pres">
      <dgm:prSet presAssocID="{D605F928-2C52-9A42-A7A5-BE3C8786E11A}" presName="vert1" presStyleCnt="0"/>
      <dgm:spPr/>
    </dgm:pt>
    <dgm:pt modelId="{94B7BD99-95C3-4B4F-AD89-F06E82486B37}" type="pres">
      <dgm:prSet presAssocID="{AC467E05-95AB-3E4A-B64F-FCF162DEEA24}" presName="thickLine" presStyleLbl="alignNode1" presStyleIdx="6" presStyleCnt="11"/>
      <dgm:spPr/>
    </dgm:pt>
    <dgm:pt modelId="{A5E1EE94-E26D-7E4F-83B7-FD45C09BA456}" type="pres">
      <dgm:prSet presAssocID="{AC467E05-95AB-3E4A-B64F-FCF162DEEA24}" presName="horz1" presStyleCnt="0"/>
      <dgm:spPr/>
    </dgm:pt>
    <dgm:pt modelId="{FA89362A-9583-0F41-BEC2-C84C6B2CBA2A}" type="pres">
      <dgm:prSet presAssocID="{AC467E05-95AB-3E4A-B64F-FCF162DEEA24}" presName="tx1" presStyleLbl="revTx" presStyleIdx="6" presStyleCnt="11"/>
      <dgm:spPr/>
    </dgm:pt>
    <dgm:pt modelId="{C18DC1BF-1D45-324C-BC8C-221334EDBA89}" type="pres">
      <dgm:prSet presAssocID="{AC467E05-95AB-3E4A-B64F-FCF162DEEA24}" presName="vert1" presStyleCnt="0"/>
      <dgm:spPr/>
    </dgm:pt>
    <dgm:pt modelId="{DE8CB2D3-E668-1444-AE0E-8826824A823C}" type="pres">
      <dgm:prSet presAssocID="{6EFD51AB-9C30-8845-AFBF-FF1BC89435E8}" presName="thickLine" presStyleLbl="alignNode1" presStyleIdx="7" presStyleCnt="11"/>
      <dgm:spPr/>
    </dgm:pt>
    <dgm:pt modelId="{06F49173-4C22-184B-A9F4-71EB166EBBD7}" type="pres">
      <dgm:prSet presAssocID="{6EFD51AB-9C30-8845-AFBF-FF1BC89435E8}" presName="horz1" presStyleCnt="0"/>
      <dgm:spPr/>
    </dgm:pt>
    <dgm:pt modelId="{EEFE08EF-75CC-3B4B-9DC0-F82DEB397CA1}" type="pres">
      <dgm:prSet presAssocID="{6EFD51AB-9C30-8845-AFBF-FF1BC89435E8}" presName="tx1" presStyleLbl="revTx" presStyleIdx="7" presStyleCnt="11"/>
      <dgm:spPr/>
    </dgm:pt>
    <dgm:pt modelId="{83713E59-02B1-8D44-A6F9-5F628C4162F5}" type="pres">
      <dgm:prSet presAssocID="{6EFD51AB-9C30-8845-AFBF-FF1BC89435E8}" presName="vert1" presStyleCnt="0"/>
      <dgm:spPr/>
    </dgm:pt>
    <dgm:pt modelId="{7D4F2D40-7D3F-3449-94FA-77D79D1CC814}" type="pres">
      <dgm:prSet presAssocID="{427B856D-0EFE-6747-8007-AC113B36B8EA}" presName="thickLine" presStyleLbl="alignNode1" presStyleIdx="8" presStyleCnt="11"/>
      <dgm:spPr/>
    </dgm:pt>
    <dgm:pt modelId="{54793595-7319-3A41-A4FA-ECF352832A9E}" type="pres">
      <dgm:prSet presAssocID="{427B856D-0EFE-6747-8007-AC113B36B8EA}" presName="horz1" presStyleCnt="0"/>
      <dgm:spPr/>
    </dgm:pt>
    <dgm:pt modelId="{884EF7B9-A281-E04A-8926-AA8BB443B1C4}" type="pres">
      <dgm:prSet presAssocID="{427B856D-0EFE-6747-8007-AC113B36B8EA}" presName="tx1" presStyleLbl="revTx" presStyleIdx="8" presStyleCnt="11"/>
      <dgm:spPr/>
    </dgm:pt>
    <dgm:pt modelId="{E333D7A8-B725-434D-A1A4-146085191E76}" type="pres">
      <dgm:prSet presAssocID="{427B856D-0EFE-6747-8007-AC113B36B8EA}" presName="vert1" presStyleCnt="0"/>
      <dgm:spPr/>
    </dgm:pt>
    <dgm:pt modelId="{FF37846E-8693-D04C-A364-68284F58401A}" type="pres">
      <dgm:prSet presAssocID="{A4A6468D-82DC-834C-A8B0-46A67658FBDB}" presName="thickLine" presStyleLbl="alignNode1" presStyleIdx="9" presStyleCnt="11"/>
      <dgm:spPr/>
    </dgm:pt>
    <dgm:pt modelId="{0C97301C-49AD-3B48-B75B-C5BCBC2D503C}" type="pres">
      <dgm:prSet presAssocID="{A4A6468D-82DC-834C-A8B0-46A67658FBDB}" presName="horz1" presStyleCnt="0"/>
      <dgm:spPr/>
    </dgm:pt>
    <dgm:pt modelId="{A87368A5-192A-5D4E-96F9-7E26B99AA5E6}" type="pres">
      <dgm:prSet presAssocID="{A4A6468D-82DC-834C-A8B0-46A67658FBDB}" presName="tx1" presStyleLbl="revTx" presStyleIdx="9" presStyleCnt="11"/>
      <dgm:spPr/>
    </dgm:pt>
    <dgm:pt modelId="{83A73C1D-02E6-FB42-9E26-CEE15B6B7C36}" type="pres">
      <dgm:prSet presAssocID="{A4A6468D-82DC-834C-A8B0-46A67658FBDB}" presName="vert1" presStyleCnt="0"/>
      <dgm:spPr/>
    </dgm:pt>
    <dgm:pt modelId="{3577AE7B-A866-9749-B1EC-1AC4C360033D}" type="pres">
      <dgm:prSet presAssocID="{A34D0740-8AD3-8748-8498-26489AA56326}" presName="thickLine" presStyleLbl="alignNode1" presStyleIdx="10" presStyleCnt="11"/>
      <dgm:spPr/>
    </dgm:pt>
    <dgm:pt modelId="{0CA5D341-E2AB-7347-86EE-CED936ECFB30}" type="pres">
      <dgm:prSet presAssocID="{A34D0740-8AD3-8748-8498-26489AA56326}" presName="horz1" presStyleCnt="0"/>
      <dgm:spPr/>
    </dgm:pt>
    <dgm:pt modelId="{84F40925-1816-A743-88AB-A45E99CFE1DF}" type="pres">
      <dgm:prSet presAssocID="{A34D0740-8AD3-8748-8498-26489AA56326}" presName="tx1" presStyleLbl="revTx" presStyleIdx="10" presStyleCnt="11"/>
      <dgm:spPr/>
    </dgm:pt>
    <dgm:pt modelId="{CE6AC4D6-B720-CC48-8C4A-3EB22015468E}" type="pres">
      <dgm:prSet presAssocID="{A34D0740-8AD3-8748-8498-26489AA56326}" presName="vert1" presStyleCnt="0"/>
      <dgm:spPr/>
    </dgm:pt>
  </dgm:ptLst>
  <dgm:cxnLst>
    <dgm:cxn modelId="{F9F8A40A-99D7-414D-A501-FC10566411B1}" type="presOf" srcId="{6EFD51AB-9C30-8845-AFBF-FF1BC89435E8}" destId="{EEFE08EF-75CC-3B4B-9DC0-F82DEB397CA1}" srcOrd="0" destOrd="0" presId="urn:microsoft.com/office/officeart/2008/layout/LinedList"/>
    <dgm:cxn modelId="{11935E12-F906-C04F-99F9-F0B0609B1013}" type="presOf" srcId="{D52BA0D2-4332-E24C-A9DD-971A3A36400A}" destId="{2CF2FAAA-48BF-134E-B150-34080DCC20CC}" srcOrd="0" destOrd="0" presId="urn:microsoft.com/office/officeart/2008/layout/LinedList"/>
    <dgm:cxn modelId="{13681213-5DCC-3C4E-99B7-0C80E8C7AFE5}" srcId="{DE9A656A-3A35-40E9-8E55-FD7B8D6D9784}" destId="{427B856D-0EFE-6747-8007-AC113B36B8EA}" srcOrd="8" destOrd="0" parTransId="{B2FF96C2-B4C9-9D46-81EA-C519892567A0}" sibTransId="{818FFBD3-6D1F-264D-866F-A30C5718FF6F}"/>
    <dgm:cxn modelId="{1B51C319-1B1A-F943-A4CF-2D4B768730D9}" srcId="{DE9A656A-3A35-40E9-8E55-FD7B8D6D9784}" destId="{E3FDA99C-BE6B-3445-98A3-E93FEB6DA696}" srcOrd="4" destOrd="0" parTransId="{8E052279-47DB-9845-9DC6-0BB23CFF7F76}" sibTransId="{6E16180C-3BE6-424D-8D6F-7921BBD07915}"/>
    <dgm:cxn modelId="{4D01951B-E1F4-C74F-B9BC-2A00FCCB3B68}" srcId="{DE9A656A-3A35-40E9-8E55-FD7B8D6D9784}" destId="{A4A6468D-82DC-834C-A8B0-46A67658FBDB}" srcOrd="9" destOrd="0" parTransId="{EE45222D-E034-F144-B3E8-7727D6D342D9}" sibTransId="{4BEA412F-7541-C54E-A4CB-1A7FF41381A7}"/>
    <dgm:cxn modelId="{13E38520-AF2C-7142-9601-D43852AD2112}" type="presOf" srcId="{DE9A656A-3A35-40E9-8E55-FD7B8D6D9784}" destId="{61CE132A-35A9-E348-92CB-592CBE503AAB}" srcOrd="0" destOrd="0" presId="urn:microsoft.com/office/officeart/2008/layout/LinedList"/>
    <dgm:cxn modelId="{B1252A35-A043-D74E-9410-1C77D8E6021D}" type="presOf" srcId="{E3FDA99C-BE6B-3445-98A3-E93FEB6DA696}" destId="{74AB2ADA-B421-3B46-8352-B676842CAA72}" srcOrd="0" destOrd="0" presId="urn:microsoft.com/office/officeart/2008/layout/LinedList"/>
    <dgm:cxn modelId="{D681CC40-4C01-5541-B958-978BBE7D7F95}" type="presOf" srcId="{A4A6468D-82DC-834C-A8B0-46A67658FBDB}" destId="{A87368A5-192A-5D4E-96F9-7E26B99AA5E6}" srcOrd="0" destOrd="0" presId="urn:microsoft.com/office/officeart/2008/layout/LinedList"/>
    <dgm:cxn modelId="{E1A1044B-4C60-4B4E-B8B4-3F0A69BFF3E0}" srcId="{DE9A656A-3A35-40E9-8E55-FD7B8D6D9784}" destId="{D605F928-2C52-9A42-A7A5-BE3C8786E11A}" srcOrd="5" destOrd="0" parTransId="{35DCE083-4051-D447-9901-56EE56EA65A5}" sibTransId="{ED5C1266-9A5A-A24F-9A4C-EF1213D2C449}"/>
    <dgm:cxn modelId="{3775D44D-B1BC-7A44-87B7-F018A613638C}" type="presOf" srcId="{D605F928-2C52-9A42-A7A5-BE3C8786E11A}" destId="{54E430CB-7FF2-D64B-A654-49D9A95562C5}" srcOrd="0" destOrd="0" presId="urn:microsoft.com/office/officeart/2008/layout/LinedList"/>
    <dgm:cxn modelId="{A24AA652-5322-854A-B5C2-70CF50113F39}" srcId="{DE9A656A-3A35-40E9-8E55-FD7B8D6D9784}" destId="{AC467E05-95AB-3E4A-B64F-FCF162DEEA24}" srcOrd="6" destOrd="0" parTransId="{7630E01F-4FC2-564E-B5EC-3B46DDACC984}" sibTransId="{2A950FF6-A637-E54C-8BC5-4577FE35BFEE}"/>
    <dgm:cxn modelId="{B6725F5A-A47C-964B-82C7-9F7C1D74B206}" type="presOf" srcId="{9FC4FACE-FC66-4D4B-B5C0-B751BCB18B6C}" destId="{A6315E7B-FB7D-A94C-A4FB-21E0B96A239C}" srcOrd="0" destOrd="0" presId="urn:microsoft.com/office/officeart/2008/layout/LinedList"/>
    <dgm:cxn modelId="{94DACA71-0902-3A43-AA66-2B41CDAD64B3}" srcId="{DE9A656A-3A35-40E9-8E55-FD7B8D6D9784}" destId="{AD7F7BE0-451D-DE4F-B427-876537CB68CF}" srcOrd="2" destOrd="0" parTransId="{10CD7019-3775-E849-A969-62149F45A722}" sibTransId="{56262575-F2ED-A54B-811F-F415BB0DF8DC}"/>
    <dgm:cxn modelId="{0CE2E671-FBEB-C947-BBEA-2C092B8CD9ED}" type="presOf" srcId="{F3D66076-D0ED-674A-AA6F-F1C51E0A8DF1}" destId="{2A250582-6600-C748-BE77-F0DFB6BC0A26}" srcOrd="0" destOrd="0" presId="urn:microsoft.com/office/officeart/2008/layout/LinedList"/>
    <dgm:cxn modelId="{C9BEC072-27B2-EB43-B8F5-78F8DF089518}" srcId="{DE9A656A-3A35-40E9-8E55-FD7B8D6D9784}" destId="{6EFD51AB-9C30-8845-AFBF-FF1BC89435E8}" srcOrd="7" destOrd="0" parTransId="{BEEDE8E2-861E-294A-8F3A-D2F2F90CFCAB}" sibTransId="{A8034A26-B0D0-3D41-B06F-31BA4595F721}"/>
    <dgm:cxn modelId="{53EB1D87-4160-9149-9813-7E1A341C8A07}" srcId="{DE9A656A-3A35-40E9-8E55-FD7B8D6D9784}" destId="{F3D66076-D0ED-674A-AA6F-F1C51E0A8DF1}" srcOrd="1" destOrd="0" parTransId="{4C7FBFFD-2A1D-7543-987F-67E09636AB8D}" sibTransId="{858A7C7A-A6FE-294D-A219-4B567D18A6A2}"/>
    <dgm:cxn modelId="{D07B4E8D-9B5B-C942-B74C-6008FDF606D9}" type="presOf" srcId="{427B856D-0EFE-6747-8007-AC113B36B8EA}" destId="{884EF7B9-A281-E04A-8926-AA8BB443B1C4}" srcOrd="0" destOrd="0" presId="urn:microsoft.com/office/officeart/2008/layout/LinedList"/>
    <dgm:cxn modelId="{76BB92A4-FD4C-C143-91A8-83884195550A}" srcId="{DE9A656A-3A35-40E9-8E55-FD7B8D6D9784}" destId="{9FC4FACE-FC66-4D4B-B5C0-B751BCB18B6C}" srcOrd="0" destOrd="0" parTransId="{1E4E8FA5-008F-0B4C-9DB3-2690A23AB07E}" sibTransId="{53BD3E3C-11F4-BC4E-924C-75DED103B935}"/>
    <dgm:cxn modelId="{92535BC3-40DF-724D-A0ED-B9A83E276399}" srcId="{DE9A656A-3A35-40E9-8E55-FD7B8D6D9784}" destId="{D52BA0D2-4332-E24C-A9DD-971A3A36400A}" srcOrd="3" destOrd="0" parTransId="{F091C9BE-76C4-E246-9EE6-8E2E45899EF4}" sibTransId="{6AFEF06C-38EE-7040-807E-7E14C19E16F7}"/>
    <dgm:cxn modelId="{930067C5-5FF7-944F-997C-2FFAD2A14BA7}" type="presOf" srcId="{AD7F7BE0-451D-DE4F-B427-876537CB68CF}" destId="{76828BAB-65F7-7044-A42A-4C0782091394}" srcOrd="0" destOrd="0" presId="urn:microsoft.com/office/officeart/2008/layout/LinedList"/>
    <dgm:cxn modelId="{B2D3CEE2-CBFA-C144-8489-C2603595387F}" type="presOf" srcId="{A34D0740-8AD3-8748-8498-26489AA56326}" destId="{84F40925-1816-A743-88AB-A45E99CFE1DF}" srcOrd="0" destOrd="0" presId="urn:microsoft.com/office/officeart/2008/layout/LinedList"/>
    <dgm:cxn modelId="{F3540EEC-62E2-7041-A7F1-15425AE0EFF4}" type="presOf" srcId="{AC467E05-95AB-3E4A-B64F-FCF162DEEA24}" destId="{FA89362A-9583-0F41-BEC2-C84C6B2CBA2A}" srcOrd="0" destOrd="0" presId="urn:microsoft.com/office/officeart/2008/layout/LinedList"/>
    <dgm:cxn modelId="{EF6B30FF-4494-E546-89DB-F0CD00C94AAF}" srcId="{DE9A656A-3A35-40E9-8E55-FD7B8D6D9784}" destId="{A34D0740-8AD3-8748-8498-26489AA56326}" srcOrd="10" destOrd="0" parTransId="{30108B8D-A11A-0B49-9504-A2C6BBB73710}" sibTransId="{B3502747-8C34-5949-89DC-C759783C5940}"/>
    <dgm:cxn modelId="{E354DC45-76E4-144B-8465-6ABF228EC58D}" type="presParOf" srcId="{61CE132A-35A9-E348-92CB-592CBE503AAB}" destId="{51271096-F753-9346-ABC6-EB600F069CCD}" srcOrd="0" destOrd="0" presId="urn:microsoft.com/office/officeart/2008/layout/LinedList"/>
    <dgm:cxn modelId="{E2432F40-69C0-1C40-976E-BE6314DF0EF9}" type="presParOf" srcId="{61CE132A-35A9-E348-92CB-592CBE503AAB}" destId="{B67B7413-1FA1-A44F-A055-B5FAE00B3D02}" srcOrd="1" destOrd="0" presId="urn:microsoft.com/office/officeart/2008/layout/LinedList"/>
    <dgm:cxn modelId="{5F954085-C3FA-7740-A2AE-EAE2D82ABA75}" type="presParOf" srcId="{B67B7413-1FA1-A44F-A055-B5FAE00B3D02}" destId="{A6315E7B-FB7D-A94C-A4FB-21E0B96A239C}" srcOrd="0" destOrd="0" presId="urn:microsoft.com/office/officeart/2008/layout/LinedList"/>
    <dgm:cxn modelId="{9C514EE3-2A93-5D40-B749-63E0682DE478}" type="presParOf" srcId="{B67B7413-1FA1-A44F-A055-B5FAE00B3D02}" destId="{B37D3561-9A60-334A-8B06-8928B530AFE3}" srcOrd="1" destOrd="0" presId="urn:microsoft.com/office/officeart/2008/layout/LinedList"/>
    <dgm:cxn modelId="{FBFDCE92-C8D6-1D4B-B5AA-0E1BD22968F3}" type="presParOf" srcId="{61CE132A-35A9-E348-92CB-592CBE503AAB}" destId="{6AA934B2-D429-9F41-B8E1-5EF8BC7D4F2B}" srcOrd="2" destOrd="0" presId="urn:microsoft.com/office/officeart/2008/layout/LinedList"/>
    <dgm:cxn modelId="{97323A20-23AF-2A4A-8617-BACF7BB59749}" type="presParOf" srcId="{61CE132A-35A9-E348-92CB-592CBE503AAB}" destId="{9F929DEE-E435-DA45-B8F8-E1278346844D}" srcOrd="3" destOrd="0" presId="urn:microsoft.com/office/officeart/2008/layout/LinedList"/>
    <dgm:cxn modelId="{BE91C4E2-03D4-F346-8B99-E703B7F0C301}" type="presParOf" srcId="{9F929DEE-E435-DA45-B8F8-E1278346844D}" destId="{2A250582-6600-C748-BE77-F0DFB6BC0A26}" srcOrd="0" destOrd="0" presId="urn:microsoft.com/office/officeart/2008/layout/LinedList"/>
    <dgm:cxn modelId="{4EA4CDE0-653D-0D47-A42C-F708989C9FFC}" type="presParOf" srcId="{9F929DEE-E435-DA45-B8F8-E1278346844D}" destId="{B64110FB-095F-E148-8B6A-BE3C2B275E06}" srcOrd="1" destOrd="0" presId="urn:microsoft.com/office/officeart/2008/layout/LinedList"/>
    <dgm:cxn modelId="{3E7DBEF4-1CE9-2F4D-BF61-4DCBDD0690F5}" type="presParOf" srcId="{61CE132A-35A9-E348-92CB-592CBE503AAB}" destId="{66AD1F81-4AE2-C34F-8C35-11F70642999C}" srcOrd="4" destOrd="0" presId="urn:microsoft.com/office/officeart/2008/layout/LinedList"/>
    <dgm:cxn modelId="{D06F159E-20AA-C742-8A57-2C9EB39797FA}" type="presParOf" srcId="{61CE132A-35A9-E348-92CB-592CBE503AAB}" destId="{120AC408-A577-EB42-9FED-C0A290F6332C}" srcOrd="5" destOrd="0" presId="urn:microsoft.com/office/officeart/2008/layout/LinedList"/>
    <dgm:cxn modelId="{0C540850-C889-674C-9988-5F9FAF97BB0B}" type="presParOf" srcId="{120AC408-A577-EB42-9FED-C0A290F6332C}" destId="{76828BAB-65F7-7044-A42A-4C0782091394}" srcOrd="0" destOrd="0" presId="urn:microsoft.com/office/officeart/2008/layout/LinedList"/>
    <dgm:cxn modelId="{87C0E1E4-705B-074F-937F-7E02B423D40E}" type="presParOf" srcId="{120AC408-A577-EB42-9FED-C0A290F6332C}" destId="{47DB903A-755F-3A44-9535-01A077E72E26}" srcOrd="1" destOrd="0" presId="urn:microsoft.com/office/officeart/2008/layout/LinedList"/>
    <dgm:cxn modelId="{8D4D3825-88F5-A046-83B8-BF559737A94C}" type="presParOf" srcId="{61CE132A-35A9-E348-92CB-592CBE503AAB}" destId="{8A3DB013-6320-1349-840C-45F0E0803751}" srcOrd="6" destOrd="0" presId="urn:microsoft.com/office/officeart/2008/layout/LinedList"/>
    <dgm:cxn modelId="{1D4F6917-B886-D440-9C85-EB86D59595F1}" type="presParOf" srcId="{61CE132A-35A9-E348-92CB-592CBE503AAB}" destId="{ED0D95EF-CFD0-1047-BE9A-9483398D1ADF}" srcOrd="7" destOrd="0" presId="urn:microsoft.com/office/officeart/2008/layout/LinedList"/>
    <dgm:cxn modelId="{E7BBA076-0A58-4A45-8FC1-8CBA5D4CE28B}" type="presParOf" srcId="{ED0D95EF-CFD0-1047-BE9A-9483398D1ADF}" destId="{2CF2FAAA-48BF-134E-B150-34080DCC20CC}" srcOrd="0" destOrd="0" presId="urn:microsoft.com/office/officeart/2008/layout/LinedList"/>
    <dgm:cxn modelId="{019F12C0-34F4-5149-B2FC-8F85226C286F}" type="presParOf" srcId="{ED0D95EF-CFD0-1047-BE9A-9483398D1ADF}" destId="{4227FAAF-61A4-2B4B-A0EA-412CB4366A92}" srcOrd="1" destOrd="0" presId="urn:microsoft.com/office/officeart/2008/layout/LinedList"/>
    <dgm:cxn modelId="{8E2F863E-D7A1-E745-8555-8F8DB051FE14}" type="presParOf" srcId="{61CE132A-35A9-E348-92CB-592CBE503AAB}" destId="{DC4CCEFF-69C5-AE44-B408-6BB9B949A05E}" srcOrd="8" destOrd="0" presId="urn:microsoft.com/office/officeart/2008/layout/LinedList"/>
    <dgm:cxn modelId="{E2DDEEC3-266F-8E49-AAC7-86B4F574CDD6}" type="presParOf" srcId="{61CE132A-35A9-E348-92CB-592CBE503AAB}" destId="{3EF6C0E6-9C10-4543-9DB9-E6E0880FF769}" srcOrd="9" destOrd="0" presId="urn:microsoft.com/office/officeart/2008/layout/LinedList"/>
    <dgm:cxn modelId="{1F940C8F-A1FD-1945-B233-12C82E16F4D4}" type="presParOf" srcId="{3EF6C0E6-9C10-4543-9DB9-E6E0880FF769}" destId="{74AB2ADA-B421-3B46-8352-B676842CAA72}" srcOrd="0" destOrd="0" presId="urn:microsoft.com/office/officeart/2008/layout/LinedList"/>
    <dgm:cxn modelId="{3256B187-8EC9-9042-BA60-EBC0619AF26F}" type="presParOf" srcId="{3EF6C0E6-9C10-4543-9DB9-E6E0880FF769}" destId="{020C61F6-6F72-8B43-883B-0144D81578A4}" srcOrd="1" destOrd="0" presId="urn:microsoft.com/office/officeart/2008/layout/LinedList"/>
    <dgm:cxn modelId="{1E58C826-27CB-134B-B678-9CF824BAE88D}" type="presParOf" srcId="{61CE132A-35A9-E348-92CB-592CBE503AAB}" destId="{0CEC75D7-412A-824A-B8C0-52163DD52576}" srcOrd="10" destOrd="0" presId="urn:microsoft.com/office/officeart/2008/layout/LinedList"/>
    <dgm:cxn modelId="{4AEF93CB-E079-FF4E-8E4F-7A1FB051B936}" type="presParOf" srcId="{61CE132A-35A9-E348-92CB-592CBE503AAB}" destId="{B94BD708-10CA-DF48-99F0-F25F6F6365E8}" srcOrd="11" destOrd="0" presId="urn:microsoft.com/office/officeart/2008/layout/LinedList"/>
    <dgm:cxn modelId="{17B66A95-071B-EE42-BADB-CB9921FBD86B}" type="presParOf" srcId="{B94BD708-10CA-DF48-99F0-F25F6F6365E8}" destId="{54E430CB-7FF2-D64B-A654-49D9A95562C5}" srcOrd="0" destOrd="0" presId="urn:microsoft.com/office/officeart/2008/layout/LinedList"/>
    <dgm:cxn modelId="{C2A32AF1-9A63-FF4D-A035-E397DF14A85B}" type="presParOf" srcId="{B94BD708-10CA-DF48-99F0-F25F6F6365E8}" destId="{874A7B90-FEFD-4541-97CA-241A38CAD626}" srcOrd="1" destOrd="0" presId="urn:microsoft.com/office/officeart/2008/layout/LinedList"/>
    <dgm:cxn modelId="{A9004FFA-4C54-0642-A9D0-AB8D91677814}" type="presParOf" srcId="{61CE132A-35A9-E348-92CB-592CBE503AAB}" destId="{94B7BD99-95C3-4B4F-AD89-F06E82486B37}" srcOrd="12" destOrd="0" presId="urn:microsoft.com/office/officeart/2008/layout/LinedList"/>
    <dgm:cxn modelId="{9DDB334E-E331-F847-ACCF-76F1DFFDD241}" type="presParOf" srcId="{61CE132A-35A9-E348-92CB-592CBE503AAB}" destId="{A5E1EE94-E26D-7E4F-83B7-FD45C09BA456}" srcOrd="13" destOrd="0" presId="urn:microsoft.com/office/officeart/2008/layout/LinedList"/>
    <dgm:cxn modelId="{00868BAC-3923-0749-8CBC-B2AD16999025}" type="presParOf" srcId="{A5E1EE94-E26D-7E4F-83B7-FD45C09BA456}" destId="{FA89362A-9583-0F41-BEC2-C84C6B2CBA2A}" srcOrd="0" destOrd="0" presId="urn:microsoft.com/office/officeart/2008/layout/LinedList"/>
    <dgm:cxn modelId="{A1B79691-546A-3643-9250-5461CC9199A7}" type="presParOf" srcId="{A5E1EE94-E26D-7E4F-83B7-FD45C09BA456}" destId="{C18DC1BF-1D45-324C-BC8C-221334EDBA89}" srcOrd="1" destOrd="0" presId="urn:microsoft.com/office/officeart/2008/layout/LinedList"/>
    <dgm:cxn modelId="{03803654-FE34-AE4B-A295-5DB7520A5D27}" type="presParOf" srcId="{61CE132A-35A9-E348-92CB-592CBE503AAB}" destId="{DE8CB2D3-E668-1444-AE0E-8826824A823C}" srcOrd="14" destOrd="0" presId="urn:microsoft.com/office/officeart/2008/layout/LinedList"/>
    <dgm:cxn modelId="{C1D387DB-3951-534A-9369-9DE7E7D8820C}" type="presParOf" srcId="{61CE132A-35A9-E348-92CB-592CBE503AAB}" destId="{06F49173-4C22-184B-A9F4-71EB166EBBD7}" srcOrd="15" destOrd="0" presId="urn:microsoft.com/office/officeart/2008/layout/LinedList"/>
    <dgm:cxn modelId="{6E64BD13-0354-F84B-9978-18E6EA4EDA1C}" type="presParOf" srcId="{06F49173-4C22-184B-A9F4-71EB166EBBD7}" destId="{EEFE08EF-75CC-3B4B-9DC0-F82DEB397CA1}" srcOrd="0" destOrd="0" presId="urn:microsoft.com/office/officeart/2008/layout/LinedList"/>
    <dgm:cxn modelId="{48093583-B103-C949-BE3D-D755ECB35D3B}" type="presParOf" srcId="{06F49173-4C22-184B-A9F4-71EB166EBBD7}" destId="{83713E59-02B1-8D44-A6F9-5F628C4162F5}" srcOrd="1" destOrd="0" presId="urn:microsoft.com/office/officeart/2008/layout/LinedList"/>
    <dgm:cxn modelId="{43D69901-67B5-224B-BD00-083F43CFE75E}" type="presParOf" srcId="{61CE132A-35A9-E348-92CB-592CBE503AAB}" destId="{7D4F2D40-7D3F-3449-94FA-77D79D1CC814}" srcOrd="16" destOrd="0" presId="urn:microsoft.com/office/officeart/2008/layout/LinedList"/>
    <dgm:cxn modelId="{55F0514C-16E9-4B4D-88EA-FC807DDDB24C}" type="presParOf" srcId="{61CE132A-35A9-E348-92CB-592CBE503AAB}" destId="{54793595-7319-3A41-A4FA-ECF352832A9E}" srcOrd="17" destOrd="0" presId="urn:microsoft.com/office/officeart/2008/layout/LinedList"/>
    <dgm:cxn modelId="{68CDEE01-AC43-D34A-8D9A-1C7E8B77CC7A}" type="presParOf" srcId="{54793595-7319-3A41-A4FA-ECF352832A9E}" destId="{884EF7B9-A281-E04A-8926-AA8BB443B1C4}" srcOrd="0" destOrd="0" presId="urn:microsoft.com/office/officeart/2008/layout/LinedList"/>
    <dgm:cxn modelId="{094EBC5F-1EB6-A748-A26D-5A8EDA7D894A}" type="presParOf" srcId="{54793595-7319-3A41-A4FA-ECF352832A9E}" destId="{E333D7A8-B725-434D-A1A4-146085191E76}" srcOrd="1" destOrd="0" presId="urn:microsoft.com/office/officeart/2008/layout/LinedList"/>
    <dgm:cxn modelId="{F7AAF299-4F0E-3448-B19D-68AEC4F4DDEC}" type="presParOf" srcId="{61CE132A-35A9-E348-92CB-592CBE503AAB}" destId="{FF37846E-8693-D04C-A364-68284F58401A}" srcOrd="18" destOrd="0" presId="urn:microsoft.com/office/officeart/2008/layout/LinedList"/>
    <dgm:cxn modelId="{EA21F6DC-174A-A548-BBD0-DD0E66F5235B}" type="presParOf" srcId="{61CE132A-35A9-E348-92CB-592CBE503AAB}" destId="{0C97301C-49AD-3B48-B75B-C5BCBC2D503C}" srcOrd="19" destOrd="0" presId="urn:microsoft.com/office/officeart/2008/layout/LinedList"/>
    <dgm:cxn modelId="{FCA83F9D-C040-0E47-B026-6D83ECA6FD78}" type="presParOf" srcId="{0C97301C-49AD-3B48-B75B-C5BCBC2D503C}" destId="{A87368A5-192A-5D4E-96F9-7E26B99AA5E6}" srcOrd="0" destOrd="0" presId="urn:microsoft.com/office/officeart/2008/layout/LinedList"/>
    <dgm:cxn modelId="{5209BDD2-1E3D-7C48-A3B7-020794AA1565}" type="presParOf" srcId="{0C97301C-49AD-3B48-B75B-C5BCBC2D503C}" destId="{83A73C1D-02E6-FB42-9E26-CEE15B6B7C36}" srcOrd="1" destOrd="0" presId="urn:microsoft.com/office/officeart/2008/layout/LinedList"/>
    <dgm:cxn modelId="{C1C0DAF3-457D-9747-8E81-4B399E22B1EF}" type="presParOf" srcId="{61CE132A-35A9-E348-92CB-592CBE503AAB}" destId="{3577AE7B-A866-9749-B1EC-1AC4C360033D}" srcOrd="20" destOrd="0" presId="urn:microsoft.com/office/officeart/2008/layout/LinedList"/>
    <dgm:cxn modelId="{AABA845F-799E-9B43-866A-18059AD193ED}" type="presParOf" srcId="{61CE132A-35A9-E348-92CB-592CBE503AAB}" destId="{0CA5D341-E2AB-7347-86EE-CED936ECFB30}" srcOrd="21" destOrd="0" presId="urn:microsoft.com/office/officeart/2008/layout/LinedList"/>
    <dgm:cxn modelId="{6CA8F947-94AD-9D4C-9B50-0524266EFD75}" type="presParOf" srcId="{0CA5D341-E2AB-7347-86EE-CED936ECFB30}" destId="{84F40925-1816-A743-88AB-A45E99CFE1DF}" srcOrd="0" destOrd="0" presId="urn:microsoft.com/office/officeart/2008/layout/LinedList"/>
    <dgm:cxn modelId="{D891BBF1-8FAD-914F-899E-A1EFBDE7541E}" type="presParOf" srcId="{0CA5D341-E2AB-7347-86EE-CED936ECFB30}" destId="{CE6AC4D6-B720-CC48-8C4A-3EB22015468E}" srcOrd="1" destOrd="0" presId="urn:microsoft.com/office/officeart/2008/layout/LinedList"/>
  </dgm:cxnLst>
  <dgm:bg>
    <a:solidFill>
      <a:schemeClr val="bg1"/>
    </a:solidFill>
  </dgm:bg>
  <dgm:whole>
    <a:ln>
      <a:solidFill>
        <a:schemeClr val="bg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915E96-F76D-4FAA-9D16-18D8D6731FA2}"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56D35B66-5D75-4D36-9C25-EEB839814EC4}">
      <dgm:prSet/>
      <dgm:spPr>
        <a:solidFill>
          <a:srgbClr val="0070C0"/>
        </a:solidFill>
      </dgm:spPr>
      <dgm:t>
        <a:bodyPr/>
        <a:lstStyle/>
        <a:p>
          <a:r>
            <a:rPr lang="en-GB" dirty="0"/>
            <a:t>Nearly half (48%) of children and young people have been dismissed or ignored by other people when they try to talk about climate change</a:t>
          </a:r>
          <a:endParaRPr lang="en-US" dirty="0"/>
        </a:p>
      </dgm:t>
    </dgm:pt>
    <dgm:pt modelId="{3D4CB3DE-D44D-414D-A804-10EC794389C9}" type="parTrans" cxnId="{9187FEC9-67F3-4FC9-ABCF-19ACA86E0676}">
      <dgm:prSet/>
      <dgm:spPr/>
      <dgm:t>
        <a:bodyPr/>
        <a:lstStyle/>
        <a:p>
          <a:endParaRPr lang="en-US"/>
        </a:p>
      </dgm:t>
    </dgm:pt>
    <dgm:pt modelId="{887D9E02-0304-4ADF-8EB6-36EEBDACBD55}" type="sibTrans" cxnId="{9187FEC9-67F3-4FC9-ABCF-19ACA86E0676}">
      <dgm:prSet/>
      <dgm:spPr/>
      <dgm:t>
        <a:bodyPr/>
        <a:lstStyle/>
        <a:p>
          <a:endParaRPr lang="en-US"/>
        </a:p>
      </dgm:t>
    </dgm:pt>
    <dgm:pt modelId="{0C81CC54-5D34-1043-ACBA-4289220DB654}" type="pres">
      <dgm:prSet presAssocID="{A1915E96-F76D-4FAA-9D16-18D8D6731FA2}" presName="linear" presStyleCnt="0">
        <dgm:presLayoutVars>
          <dgm:animLvl val="lvl"/>
          <dgm:resizeHandles val="exact"/>
        </dgm:presLayoutVars>
      </dgm:prSet>
      <dgm:spPr/>
    </dgm:pt>
    <dgm:pt modelId="{DC209F68-7EA5-AC4A-AAC5-F587E7A8E1E1}" type="pres">
      <dgm:prSet presAssocID="{56D35B66-5D75-4D36-9C25-EEB839814EC4}" presName="parentText" presStyleLbl="node1" presStyleIdx="0" presStyleCnt="1" custLinFactNeighborX="26586" custLinFactNeighborY="-10651">
        <dgm:presLayoutVars>
          <dgm:chMax val="0"/>
          <dgm:bulletEnabled val="1"/>
        </dgm:presLayoutVars>
      </dgm:prSet>
      <dgm:spPr/>
    </dgm:pt>
  </dgm:ptLst>
  <dgm:cxnLst>
    <dgm:cxn modelId="{D4AFF810-D7C1-7A46-981A-D7CF14D34259}" type="presOf" srcId="{A1915E96-F76D-4FAA-9D16-18D8D6731FA2}" destId="{0C81CC54-5D34-1043-ACBA-4289220DB654}" srcOrd="0" destOrd="0" presId="urn:microsoft.com/office/officeart/2005/8/layout/vList2"/>
    <dgm:cxn modelId="{BA0B7CA3-F663-F849-A0BC-9A7A6BF78392}" type="presOf" srcId="{56D35B66-5D75-4D36-9C25-EEB839814EC4}" destId="{DC209F68-7EA5-AC4A-AAC5-F587E7A8E1E1}" srcOrd="0" destOrd="0" presId="urn:microsoft.com/office/officeart/2005/8/layout/vList2"/>
    <dgm:cxn modelId="{9187FEC9-67F3-4FC9-ABCF-19ACA86E0676}" srcId="{A1915E96-F76D-4FAA-9D16-18D8D6731FA2}" destId="{56D35B66-5D75-4D36-9C25-EEB839814EC4}" srcOrd="0" destOrd="0" parTransId="{3D4CB3DE-D44D-414D-A804-10EC794389C9}" sibTransId="{887D9E02-0304-4ADF-8EB6-36EEBDACBD55}"/>
    <dgm:cxn modelId="{24FDFE9E-60AA-9F42-9D08-DE233F5D6164}" type="presParOf" srcId="{0C81CC54-5D34-1043-ACBA-4289220DB654}" destId="{DC209F68-7EA5-AC4A-AAC5-F587E7A8E1E1}" srcOrd="0" destOrd="0" presId="urn:microsoft.com/office/officeart/2005/8/layout/vList2"/>
  </dgm:cxnLst>
  <dgm:bg>
    <a:solidFill>
      <a:schemeClr val="bg1">
        <a:lumMod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779B5E-9F07-4C47-AC81-85A31BCA14CB}"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2E74D430-F4E0-EB48-A829-4FECB5F7C923}">
      <dgm:prSet phldrT="[Text]" custT="1"/>
      <dgm:spPr>
        <a:solidFill>
          <a:srgbClr val="74A450"/>
        </a:solidFill>
      </dgm:spPr>
      <dgm:t>
        <a:bodyPr/>
        <a:lstStyle/>
        <a:p>
          <a:r>
            <a:rPr lang="en-GB" sz="2000" dirty="0"/>
            <a:t>Being in natural spaces</a:t>
          </a:r>
        </a:p>
      </dgm:t>
    </dgm:pt>
    <dgm:pt modelId="{AB1D71D4-083C-2D43-B3AA-E4F2DD1576A5}" type="parTrans" cxnId="{1287BB8A-8920-FC43-9839-CFCCB06702AE}">
      <dgm:prSet/>
      <dgm:spPr/>
      <dgm:t>
        <a:bodyPr/>
        <a:lstStyle/>
        <a:p>
          <a:endParaRPr lang="en-GB"/>
        </a:p>
      </dgm:t>
    </dgm:pt>
    <dgm:pt modelId="{DF98D5CC-493C-E54A-A68A-2D8C33741893}" type="sibTrans" cxnId="{1287BB8A-8920-FC43-9839-CFCCB06702AE}">
      <dgm:prSet/>
      <dgm:spPr/>
      <dgm:t>
        <a:bodyPr/>
        <a:lstStyle/>
        <a:p>
          <a:endParaRPr lang="en-GB"/>
        </a:p>
      </dgm:t>
    </dgm:pt>
    <dgm:pt modelId="{5E42C6BA-92F2-EA43-AE82-9A38BBF9DD9A}">
      <dgm:prSet phldrT="[Text]" custT="1"/>
      <dgm:spPr>
        <a:solidFill>
          <a:srgbClr val="74A450"/>
        </a:solidFill>
      </dgm:spPr>
      <dgm:t>
        <a:bodyPr/>
        <a:lstStyle/>
        <a:p>
          <a:r>
            <a:rPr lang="en-GB" sz="2000" dirty="0"/>
            <a:t>Growing up near green space</a:t>
          </a:r>
        </a:p>
      </dgm:t>
    </dgm:pt>
    <dgm:pt modelId="{8EF2F1EE-A9FF-0B46-8161-DBDE2DA626A6}" type="parTrans" cxnId="{D6B64EE6-415D-D746-810B-883EAC8BAE21}">
      <dgm:prSet/>
      <dgm:spPr/>
      <dgm:t>
        <a:bodyPr/>
        <a:lstStyle/>
        <a:p>
          <a:endParaRPr lang="en-GB"/>
        </a:p>
      </dgm:t>
    </dgm:pt>
    <dgm:pt modelId="{F704A9E7-A406-724A-B027-9D154FF64650}" type="sibTrans" cxnId="{D6B64EE6-415D-D746-810B-883EAC8BAE21}">
      <dgm:prSet/>
      <dgm:spPr/>
      <dgm:t>
        <a:bodyPr/>
        <a:lstStyle/>
        <a:p>
          <a:endParaRPr lang="en-GB"/>
        </a:p>
      </dgm:t>
    </dgm:pt>
    <dgm:pt modelId="{80EB1385-D8F4-4F40-9B8F-AAE83300BB55}">
      <dgm:prSet phldrT="[Text]" custT="1"/>
      <dgm:spPr>
        <a:solidFill>
          <a:srgbClr val="74A450"/>
        </a:solidFill>
      </dgm:spPr>
      <dgm:t>
        <a:bodyPr/>
        <a:lstStyle/>
        <a:p>
          <a:r>
            <a:rPr lang="en-GB" sz="2000" dirty="0"/>
            <a:t>Nature connection</a:t>
          </a:r>
        </a:p>
      </dgm:t>
    </dgm:pt>
    <dgm:pt modelId="{9C84E6B0-8411-A342-B17C-569651622722}" type="parTrans" cxnId="{4D182731-2FAB-EF42-AC94-9F7FAAEE52A0}">
      <dgm:prSet/>
      <dgm:spPr/>
      <dgm:t>
        <a:bodyPr/>
        <a:lstStyle/>
        <a:p>
          <a:endParaRPr lang="en-GB"/>
        </a:p>
      </dgm:t>
    </dgm:pt>
    <dgm:pt modelId="{67D6FBDD-E4C8-0D41-B76A-FD65978CC066}" type="sibTrans" cxnId="{4D182731-2FAB-EF42-AC94-9F7FAAEE52A0}">
      <dgm:prSet/>
      <dgm:spPr/>
      <dgm:t>
        <a:bodyPr/>
        <a:lstStyle/>
        <a:p>
          <a:endParaRPr lang="en-GB"/>
        </a:p>
      </dgm:t>
    </dgm:pt>
    <dgm:pt modelId="{6C07B838-251B-5843-A0EE-C646C4B09C94}" type="pres">
      <dgm:prSet presAssocID="{95779B5E-9F07-4C47-AC81-85A31BCA14CB}" presName="cycle" presStyleCnt="0">
        <dgm:presLayoutVars>
          <dgm:dir/>
          <dgm:resizeHandles val="exact"/>
        </dgm:presLayoutVars>
      </dgm:prSet>
      <dgm:spPr/>
    </dgm:pt>
    <dgm:pt modelId="{C6779E6F-FEEC-0C44-8F96-B4F3C3B2F76C}" type="pres">
      <dgm:prSet presAssocID="{2E74D430-F4E0-EB48-A829-4FECB5F7C923}" presName="node" presStyleLbl="node1" presStyleIdx="0" presStyleCnt="3" custScaleX="102326" custScaleY="71197">
        <dgm:presLayoutVars>
          <dgm:bulletEnabled val="1"/>
        </dgm:presLayoutVars>
      </dgm:prSet>
      <dgm:spPr/>
    </dgm:pt>
    <dgm:pt modelId="{916BF9A0-441A-654A-B3FE-C96B48EE3394}" type="pres">
      <dgm:prSet presAssocID="{2E74D430-F4E0-EB48-A829-4FECB5F7C923}" presName="spNode" presStyleCnt="0"/>
      <dgm:spPr/>
    </dgm:pt>
    <dgm:pt modelId="{6E7FF635-C5B3-3641-9BCA-8A9F36D30CDD}" type="pres">
      <dgm:prSet presAssocID="{DF98D5CC-493C-E54A-A68A-2D8C33741893}" presName="sibTrans" presStyleLbl="sibTrans1D1" presStyleIdx="0" presStyleCnt="3"/>
      <dgm:spPr/>
    </dgm:pt>
    <dgm:pt modelId="{1C18D795-1BF0-D84F-BDEA-3816109BCCAC}" type="pres">
      <dgm:prSet presAssocID="{5E42C6BA-92F2-EA43-AE82-9A38BBF9DD9A}" presName="node" presStyleLbl="node1" presStyleIdx="1" presStyleCnt="3" custScaleX="98676" custScaleY="75908">
        <dgm:presLayoutVars>
          <dgm:bulletEnabled val="1"/>
        </dgm:presLayoutVars>
      </dgm:prSet>
      <dgm:spPr/>
    </dgm:pt>
    <dgm:pt modelId="{433878F8-9807-6F44-BF8A-AE8DE0E94E8F}" type="pres">
      <dgm:prSet presAssocID="{5E42C6BA-92F2-EA43-AE82-9A38BBF9DD9A}" presName="spNode" presStyleCnt="0"/>
      <dgm:spPr/>
    </dgm:pt>
    <dgm:pt modelId="{84A5D70C-C87F-2943-B55D-D244DC1133CA}" type="pres">
      <dgm:prSet presAssocID="{F704A9E7-A406-724A-B027-9D154FF64650}" presName="sibTrans" presStyleLbl="sibTrans1D1" presStyleIdx="1" presStyleCnt="3"/>
      <dgm:spPr/>
    </dgm:pt>
    <dgm:pt modelId="{41499DEE-74C3-0947-A341-F991061B3678}" type="pres">
      <dgm:prSet presAssocID="{80EB1385-D8F4-4F40-9B8F-AAE83300BB55}" presName="node" presStyleLbl="node1" presStyleIdx="2" presStyleCnt="3" custScaleX="104477" custScaleY="66716">
        <dgm:presLayoutVars>
          <dgm:bulletEnabled val="1"/>
        </dgm:presLayoutVars>
      </dgm:prSet>
      <dgm:spPr/>
    </dgm:pt>
    <dgm:pt modelId="{A1A323C4-70B7-B645-B750-C0AE95533BE4}" type="pres">
      <dgm:prSet presAssocID="{80EB1385-D8F4-4F40-9B8F-AAE83300BB55}" presName="spNode" presStyleCnt="0"/>
      <dgm:spPr/>
    </dgm:pt>
    <dgm:pt modelId="{205CDFD1-D612-9144-A0F9-7EE5F11B027E}" type="pres">
      <dgm:prSet presAssocID="{67D6FBDD-E4C8-0D41-B76A-FD65978CC066}" presName="sibTrans" presStyleLbl="sibTrans1D1" presStyleIdx="2" presStyleCnt="3"/>
      <dgm:spPr/>
    </dgm:pt>
  </dgm:ptLst>
  <dgm:cxnLst>
    <dgm:cxn modelId="{33CAED2A-B11D-334E-89E7-F3B001262792}" type="presOf" srcId="{67D6FBDD-E4C8-0D41-B76A-FD65978CC066}" destId="{205CDFD1-D612-9144-A0F9-7EE5F11B027E}" srcOrd="0" destOrd="0" presId="urn:microsoft.com/office/officeart/2005/8/layout/cycle6"/>
    <dgm:cxn modelId="{4D182731-2FAB-EF42-AC94-9F7FAAEE52A0}" srcId="{95779B5E-9F07-4C47-AC81-85A31BCA14CB}" destId="{80EB1385-D8F4-4F40-9B8F-AAE83300BB55}" srcOrd="2" destOrd="0" parTransId="{9C84E6B0-8411-A342-B17C-569651622722}" sibTransId="{67D6FBDD-E4C8-0D41-B76A-FD65978CC066}"/>
    <dgm:cxn modelId="{5054D644-6B55-2A43-AD7D-1374F04E776A}" type="presOf" srcId="{F704A9E7-A406-724A-B027-9D154FF64650}" destId="{84A5D70C-C87F-2943-B55D-D244DC1133CA}" srcOrd="0" destOrd="0" presId="urn:microsoft.com/office/officeart/2005/8/layout/cycle6"/>
    <dgm:cxn modelId="{980DA682-BD2A-0C45-81B4-BF8F996A8F1E}" type="presOf" srcId="{95779B5E-9F07-4C47-AC81-85A31BCA14CB}" destId="{6C07B838-251B-5843-A0EE-C646C4B09C94}" srcOrd="0" destOrd="0" presId="urn:microsoft.com/office/officeart/2005/8/layout/cycle6"/>
    <dgm:cxn modelId="{23377D8A-6910-0141-A266-045F416D810D}" type="presOf" srcId="{80EB1385-D8F4-4F40-9B8F-AAE83300BB55}" destId="{41499DEE-74C3-0947-A341-F991061B3678}" srcOrd="0" destOrd="0" presId="urn:microsoft.com/office/officeart/2005/8/layout/cycle6"/>
    <dgm:cxn modelId="{1287BB8A-8920-FC43-9839-CFCCB06702AE}" srcId="{95779B5E-9F07-4C47-AC81-85A31BCA14CB}" destId="{2E74D430-F4E0-EB48-A829-4FECB5F7C923}" srcOrd="0" destOrd="0" parTransId="{AB1D71D4-083C-2D43-B3AA-E4F2DD1576A5}" sibTransId="{DF98D5CC-493C-E54A-A68A-2D8C33741893}"/>
    <dgm:cxn modelId="{CB5BE291-F9FB-2A4E-95C0-5E77469DFA15}" type="presOf" srcId="{5E42C6BA-92F2-EA43-AE82-9A38BBF9DD9A}" destId="{1C18D795-1BF0-D84F-BDEA-3816109BCCAC}" srcOrd="0" destOrd="0" presId="urn:microsoft.com/office/officeart/2005/8/layout/cycle6"/>
    <dgm:cxn modelId="{4A9C02B6-B209-0241-826D-E93516604EF7}" type="presOf" srcId="{DF98D5CC-493C-E54A-A68A-2D8C33741893}" destId="{6E7FF635-C5B3-3641-9BCA-8A9F36D30CDD}" srcOrd="0" destOrd="0" presId="urn:microsoft.com/office/officeart/2005/8/layout/cycle6"/>
    <dgm:cxn modelId="{D6B64EE6-415D-D746-810B-883EAC8BAE21}" srcId="{95779B5E-9F07-4C47-AC81-85A31BCA14CB}" destId="{5E42C6BA-92F2-EA43-AE82-9A38BBF9DD9A}" srcOrd="1" destOrd="0" parTransId="{8EF2F1EE-A9FF-0B46-8161-DBDE2DA626A6}" sibTransId="{F704A9E7-A406-724A-B027-9D154FF64650}"/>
    <dgm:cxn modelId="{171745E7-880C-F84E-B184-5C9E6AC2B147}" type="presOf" srcId="{2E74D430-F4E0-EB48-A829-4FECB5F7C923}" destId="{C6779E6F-FEEC-0C44-8F96-B4F3C3B2F76C}" srcOrd="0" destOrd="0" presId="urn:microsoft.com/office/officeart/2005/8/layout/cycle6"/>
    <dgm:cxn modelId="{7F7ABE70-9783-3F45-AB9B-A81CBF8D07DF}" type="presParOf" srcId="{6C07B838-251B-5843-A0EE-C646C4B09C94}" destId="{C6779E6F-FEEC-0C44-8F96-B4F3C3B2F76C}" srcOrd="0" destOrd="0" presId="urn:microsoft.com/office/officeart/2005/8/layout/cycle6"/>
    <dgm:cxn modelId="{1BE49824-0B8A-2B4F-BC99-6B3A118D744D}" type="presParOf" srcId="{6C07B838-251B-5843-A0EE-C646C4B09C94}" destId="{916BF9A0-441A-654A-B3FE-C96B48EE3394}" srcOrd="1" destOrd="0" presId="urn:microsoft.com/office/officeart/2005/8/layout/cycle6"/>
    <dgm:cxn modelId="{2ABC8352-8E3C-8C4C-A9E0-C5D385F699A5}" type="presParOf" srcId="{6C07B838-251B-5843-A0EE-C646C4B09C94}" destId="{6E7FF635-C5B3-3641-9BCA-8A9F36D30CDD}" srcOrd="2" destOrd="0" presId="urn:microsoft.com/office/officeart/2005/8/layout/cycle6"/>
    <dgm:cxn modelId="{CF3D0B2A-3E16-2A4D-AD65-B4F170FA0757}" type="presParOf" srcId="{6C07B838-251B-5843-A0EE-C646C4B09C94}" destId="{1C18D795-1BF0-D84F-BDEA-3816109BCCAC}" srcOrd="3" destOrd="0" presId="urn:microsoft.com/office/officeart/2005/8/layout/cycle6"/>
    <dgm:cxn modelId="{D8615442-F149-D244-9635-8030A29D0F0F}" type="presParOf" srcId="{6C07B838-251B-5843-A0EE-C646C4B09C94}" destId="{433878F8-9807-6F44-BF8A-AE8DE0E94E8F}" srcOrd="4" destOrd="0" presId="urn:microsoft.com/office/officeart/2005/8/layout/cycle6"/>
    <dgm:cxn modelId="{EBBC4998-3D0C-9C47-9F8E-34360772D16C}" type="presParOf" srcId="{6C07B838-251B-5843-A0EE-C646C4B09C94}" destId="{84A5D70C-C87F-2943-B55D-D244DC1133CA}" srcOrd="5" destOrd="0" presId="urn:microsoft.com/office/officeart/2005/8/layout/cycle6"/>
    <dgm:cxn modelId="{0BD410F5-B549-B646-BC92-095510277D39}" type="presParOf" srcId="{6C07B838-251B-5843-A0EE-C646C4B09C94}" destId="{41499DEE-74C3-0947-A341-F991061B3678}" srcOrd="6" destOrd="0" presId="urn:microsoft.com/office/officeart/2005/8/layout/cycle6"/>
    <dgm:cxn modelId="{28F4308F-5224-7D44-8C34-6D5FFDA069F2}" type="presParOf" srcId="{6C07B838-251B-5843-A0EE-C646C4B09C94}" destId="{A1A323C4-70B7-B645-B750-C0AE95533BE4}" srcOrd="7" destOrd="0" presId="urn:microsoft.com/office/officeart/2005/8/layout/cycle6"/>
    <dgm:cxn modelId="{BB39482D-2477-1248-B607-0C0E58F243A1}" type="presParOf" srcId="{6C07B838-251B-5843-A0EE-C646C4B09C94}" destId="{205CDFD1-D612-9144-A0F9-7EE5F11B027E}"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825940-2453-E446-9A06-C1CF3E1DA757}" type="doc">
      <dgm:prSet loTypeId="urn:microsoft.com/office/officeart/2005/8/layout/arrow2" loCatId="" qsTypeId="urn:microsoft.com/office/officeart/2005/8/quickstyle/simple1" qsCatId="simple" csTypeId="urn:microsoft.com/office/officeart/2005/8/colors/accent1_2" csCatId="accent1" phldr="1"/>
      <dgm:spPr/>
    </dgm:pt>
    <dgm:pt modelId="{15314DA2-04E6-944D-826B-498401E29288}">
      <dgm:prSet phldrT="[Text]"/>
      <dgm:spPr/>
      <dgm:t>
        <a:bodyPr/>
        <a:lstStyle/>
        <a:p>
          <a:r>
            <a:rPr lang="en-GB" dirty="0"/>
            <a:t>June 2019 Presentation</a:t>
          </a:r>
        </a:p>
        <a:p>
          <a:r>
            <a:rPr lang="en-GB" dirty="0"/>
            <a:t>CAPFEC</a:t>
          </a:r>
        </a:p>
      </dgm:t>
    </dgm:pt>
    <dgm:pt modelId="{9D106FF8-DF2F-8D41-AA75-1D5796828A13}" type="parTrans" cxnId="{B7F78E8D-9363-7B43-8380-5107B445BF28}">
      <dgm:prSet/>
      <dgm:spPr/>
      <dgm:t>
        <a:bodyPr/>
        <a:lstStyle/>
        <a:p>
          <a:endParaRPr lang="en-GB"/>
        </a:p>
      </dgm:t>
    </dgm:pt>
    <dgm:pt modelId="{8BDA4EDE-337F-3D40-A3E5-C14D7F1B269C}" type="sibTrans" cxnId="{B7F78E8D-9363-7B43-8380-5107B445BF28}">
      <dgm:prSet/>
      <dgm:spPr/>
      <dgm:t>
        <a:bodyPr/>
        <a:lstStyle/>
        <a:p>
          <a:endParaRPr lang="en-GB"/>
        </a:p>
      </dgm:t>
    </dgm:pt>
    <dgm:pt modelId="{87370C89-8998-6545-BD01-3ECA41D46E79}">
      <dgm:prSet phldrT="[Text]"/>
      <dgm:spPr/>
      <dgm:t>
        <a:bodyPr/>
        <a:lstStyle/>
        <a:p>
          <a:r>
            <a:rPr lang="en-GB" dirty="0"/>
            <a:t>24/7/19 1st meeting</a:t>
          </a:r>
        </a:p>
      </dgm:t>
    </dgm:pt>
    <dgm:pt modelId="{256718E5-DB87-E84B-AE89-2222B400913A}" type="parTrans" cxnId="{287D281F-E1FF-7E4D-91A6-BA0DF542E028}">
      <dgm:prSet/>
      <dgm:spPr/>
      <dgm:t>
        <a:bodyPr/>
        <a:lstStyle/>
        <a:p>
          <a:endParaRPr lang="en-GB"/>
        </a:p>
      </dgm:t>
    </dgm:pt>
    <dgm:pt modelId="{82C87C36-DF85-8043-9907-AED47418CC72}" type="sibTrans" cxnId="{287D281F-E1FF-7E4D-91A6-BA0DF542E028}">
      <dgm:prSet/>
      <dgm:spPr/>
      <dgm:t>
        <a:bodyPr/>
        <a:lstStyle/>
        <a:p>
          <a:endParaRPr lang="en-GB"/>
        </a:p>
      </dgm:t>
    </dgm:pt>
    <dgm:pt modelId="{84FBDD94-0A93-B747-9DBB-3FF9C295A5E1}">
      <dgm:prSet phldrT="[Text]"/>
      <dgm:spPr/>
      <dgm:t>
        <a:bodyPr/>
        <a:lstStyle/>
        <a:p>
          <a:r>
            <a:rPr lang="en-GB" dirty="0"/>
            <a:t>Jan 2023</a:t>
          </a:r>
        </a:p>
        <a:p>
          <a:r>
            <a:rPr lang="en-GB" dirty="0"/>
            <a:t>40 members, 6 in core team, 2 youth advocates</a:t>
          </a:r>
        </a:p>
      </dgm:t>
    </dgm:pt>
    <dgm:pt modelId="{89282E2A-D0E0-734E-AC7E-2E88BA896949}" type="parTrans" cxnId="{517A5000-AAB1-5E41-958D-4D7D3D1B66F6}">
      <dgm:prSet/>
      <dgm:spPr/>
      <dgm:t>
        <a:bodyPr/>
        <a:lstStyle/>
        <a:p>
          <a:endParaRPr lang="en-GB"/>
        </a:p>
      </dgm:t>
    </dgm:pt>
    <dgm:pt modelId="{EEF24F2E-40EC-B94D-8472-4B7A7C6F2F23}" type="sibTrans" cxnId="{517A5000-AAB1-5E41-958D-4D7D3D1B66F6}">
      <dgm:prSet/>
      <dgm:spPr/>
      <dgm:t>
        <a:bodyPr/>
        <a:lstStyle/>
        <a:p>
          <a:endParaRPr lang="en-GB"/>
        </a:p>
      </dgm:t>
    </dgm:pt>
    <dgm:pt modelId="{6888EE6D-AED7-2943-A938-9A7B4508BEDA}" type="pres">
      <dgm:prSet presAssocID="{EA825940-2453-E446-9A06-C1CF3E1DA757}" presName="arrowDiagram" presStyleCnt="0">
        <dgm:presLayoutVars>
          <dgm:chMax val="5"/>
          <dgm:dir/>
          <dgm:resizeHandles val="exact"/>
        </dgm:presLayoutVars>
      </dgm:prSet>
      <dgm:spPr/>
    </dgm:pt>
    <dgm:pt modelId="{2C608C21-9F0E-F04E-A2C6-C4FE07A92F7E}" type="pres">
      <dgm:prSet presAssocID="{EA825940-2453-E446-9A06-C1CF3E1DA757}" presName="arrow" presStyleLbl="bgShp" presStyleIdx="0" presStyleCnt="1" custLinFactNeighborX="-36928" custLinFactNeighborY="4545"/>
      <dgm:spPr/>
    </dgm:pt>
    <dgm:pt modelId="{C350F5B2-0337-9046-9C02-BF4A7EB361B0}" type="pres">
      <dgm:prSet presAssocID="{EA825940-2453-E446-9A06-C1CF3E1DA757}" presName="arrowDiagram3" presStyleCnt="0"/>
      <dgm:spPr/>
    </dgm:pt>
    <dgm:pt modelId="{AA58FCFE-0FD8-6846-BA73-AD06225D4398}" type="pres">
      <dgm:prSet presAssocID="{15314DA2-04E6-944D-826B-498401E29288}" presName="bullet3a" presStyleLbl="node1" presStyleIdx="0" presStyleCnt="3"/>
      <dgm:spPr/>
    </dgm:pt>
    <dgm:pt modelId="{86E1820D-2560-164D-B54F-241E270B1506}" type="pres">
      <dgm:prSet presAssocID="{15314DA2-04E6-944D-826B-498401E29288}" presName="textBox3a" presStyleLbl="revTx" presStyleIdx="0" presStyleCnt="3">
        <dgm:presLayoutVars>
          <dgm:bulletEnabled val="1"/>
        </dgm:presLayoutVars>
      </dgm:prSet>
      <dgm:spPr/>
    </dgm:pt>
    <dgm:pt modelId="{772711F6-F447-2341-977D-17F48B3C1D99}" type="pres">
      <dgm:prSet presAssocID="{87370C89-8998-6545-BD01-3ECA41D46E79}" presName="bullet3b" presStyleLbl="node1" presStyleIdx="1" presStyleCnt="3"/>
      <dgm:spPr/>
    </dgm:pt>
    <dgm:pt modelId="{8F1042E4-6E11-7746-B301-DE26D5982EB3}" type="pres">
      <dgm:prSet presAssocID="{87370C89-8998-6545-BD01-3ECA41D46E79}" presName="textBox3b" presStyleLbl="revTx" presStyleIdx="1" presStyleCnt="3">
        <dgm:presLayoutVars>
          <dgm:bulletEnabled val="1"/>
        </dgm:presLayoutVars>
      </dgm:prSet>
      <dgm:spPr/>
    </dgm:pt>
    <dgm:pt modelId="{C3913AD5-BA45-3D40-9E76-96B60C569241}" type="pres">
      <dgm:prSet presAssocID="{84FBDD94-0A93-B747-9DBB-3FF9C295A5E1}" presName="bullet3c" presStyleLbl="node1" presStyleIdx="2" presStyleCnt="3"/>
      <dgm:spPr/>
    </dgm:pt>
    <dgm:pt modelId="{EE0063CA-5926-DA49-8237-574EF07BB3D2}" type="pres">
      <dgm:prSet presAssocID="{84FBDD94-0A93-B747-9DBB-3FF9C295A5E1}" presName="textBox3c" presStyleLbl="revTx" presStyleIdx="2" presStyleCnt="3">
        <dgm:presLayoutVars>
          <dgm:bulletEnabled val="1"/>
        </dgm:presLayoutVars>
      </dgm:prSet>
      <dgm:spPr/>
    </dgm:pt>
  </dgm:ptLst>
  <dgm:cxnLst>
    <dgm:cxn modelId="{517A5000-AAB1-5E41-958D-4D7D3D1B66F6}" srcId="{EA825940-2453-E446-9A06-C1CF3E1DA757}" destId="{84FBDD94-0A93-B747-9DBB-3FF9C295A5E1}" srcOrd="2" destOrd="0" parTransId="{89282E2A-D0E0-734E-AC7E-2E88BA896949}" sibTransId="{EEF24F2E-40EC-B94D-8472-4B7A7C6F2F23}"/>
    <dgm:cxn modelId="{287D281F-E1FF-7E4D-91A6-BA0DF542E028}" srcId="{EA825940-2453-E446-9A06-C1CF3E1DA757}" destId="{87370C89-8998-6545-BD01-3ECA41D46E79}" srcOrd="1" destOrd="0" parTransId="{256718E5-DB87-E84B-AE89-2222B400913A}" sibTransId="{82C87C36-DF85-8043-9907-AED47418CC72}"/>
    <dgm:cxn modelId="{B7F78E8D-9363-7B43-8380-5107B445BF28}" srcId="{EA825940-2453-E446-9A06-C1CF3E1DA757}" destId="{15314DA2-04E6-944D-826B-498401E29288}" srcOrd="0" destOrd="0" parTransId="{9D106FF8-DF2F-8D41-AA75-1D5796828A13}" sibTransId="{8BDA4EDE-337F-3D40-A3E5-C14D7F1B269C}"/>
    <dgm:cxn modelId="{CCDDC993-D2D4-FE43-B8CE-5C689A8AC03D}" type="presOf" srcId="{EA825940-2453-E446-9A06-C1CF3E1DA757}" destId="{6888EE6D-AED7-2943-A938-9A7B4508BEDA}" srcOrd="0" destOrd="0" presId="urn:microsoft.com/office/officeart/2005/8/layout/arrow2"/>
    <dgm:cxn modelId="{0D363DD2-AD74-694B-B296-7078C909E882}" type="presOf" srcId="{15314DA2-04E6-944D-826B-498401E29288}" destId="{86E1820D-2560-164D-B54F-241E270B1506}" srcOrd="0" destOrd="0" presId="urn:microsoft.com/office/officeart/2005/8/layout/arrow2"/>
    <dgm:cxn modelId="{D1CDAEEE-EFDF-9B41-8F93-B4F3F5B1FA14}" type="presOf" srcId="{84FBDD94-0A93-B747-9DBB-3FF9C295A5E1}" destId="{EE0063CA-5926-DA49-8237-574EF07BB3D2}" srcOrd="0" destOrd="0" presId="urn:microsoft.com/office/officeart/2005/8/layout/arrow2"/>
    <dgm:cxn modelId="{1CAEC7F0-BBA5-F145-BA93-2D2F107881E6}" type="presOf" srcId="{87370C89-8998-6545-BD01-3ECA41D46E79}" destId="{8F1042E4-6E11-7746-B301-DE26D5982EB3}" srcOrd="0" destOrd="0" presId="urn:microsoft.com/office/officeart/2005/8/layout/arrow2"/>
    <dgm:cxn modelId="{170564B1-4212-6346-B8F8-B215D989D5C5}" type="presParOf" srcId="{6888EE6D-AED7-2943-A938-9A7B4508BEDA}" destId="{2C608C21-9F0E-F04E-A2C6-C4FE07A92F7E}" srcOrd="0" destOrd="0" presId="urn:microsoft.com/office/officeart/2005/8/layout/arrow2"/>
    <dgm:cxn modelId="{A6B84B00-B008-634C-A35A-11BF1B61C2A5}" type="presParOf" srcId="{6888EE6D-AED7-2943-A938-9A7B4508BEDA}" destId="{C350F5B2-0337-9046-9C02-BF4A7EB361B0}" srcOrd="1" destOrd="0" presId="urn:microsoft.com/office/officeart/2005/8/layout/arrow2"/>
    <dgm:cxn modelId="{E943099D-D723-FB40-91D9-04B207B9D08D}" type="presParOf" srcId="{C350F5B2-0337-9046-9C02-BF4A7EB361B0}" destId="{AA58FCFE-0FD8-6846-BA73-AD06225D4398}" srcOrd="0" destOrd="0" presId="urn:microsoft.com/office/officeart/2005/8/layout/arrow2"/>
    <dgm:cxn modelId="{3020E61A-B702-8547-A985-464999FE8BCF}" type="presParOf" srcId="{C350F5B2-0337-9046-9C02-BF4A7EB361B0}" destId="{86E1820D-2560-164D-B54F-241E270B1506}" srcOrd="1" destOrd="0" presId="urn:microsoft.com/office/officeart/2005/8/layout/arrow2"/>
    <dgm:cxn modelId="{140CDA1C-4F4D-CB41-8BCF-23DF5EB537C5}" type="presParOf" srcId="{C350F5B2-0337-9046-9C02-BF4A7EB361B0}" destId="{772711F6-F447-2341-977D-17F48B3C1D99}" srcOrd="2" destOrd="0" presId="urn:microsoft.com/office/officeart/2005/8/layout/arrow2"/>
    <dgm:cxn modelId="{1F00020E-A6C2-EC4A-A498-B1DD2CC1094D}" type="presParOf" srcId="{C350F5B2-0337-9046-9C02-BF4A7EB361B0}" destId="{8F1042E4-6E11-7746-B301-DE26D5982EB3}" srcOrd="3" destOrd="0" presId="urn:microsoft.com/office/officeart/2005/8/layout/arrow2"/>
    <dgm:cxn modelId="{5A0D6913-A2F9-4B4F-BBFA-C2C220765C28}" type="presParOf" srcId="{C350F5B2-0337-9046-9C02-BF4A7EB361B0}" destId="{C3913AD5-BA45-3D40-9E76-96B60C569241}" srcOrd="4" destOrd="0" presId="urn:microsoft.com/office/officeart/2005/8/layout/arrow2"/>
    <dgm:cxn modelId="{E37AE251-CC4A-1845-89E0-F8158A82BE70}" type="presParOf" srcId="{C350F5B2-0337-9046-9C02-BF4A7EB361B0}" destId="{EE0063CA-5926-DA49-8237-574EF07BB3D2}"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FD2BD7-2F05-1943-8878-01795F182147}" type="doc">
      <dgm:prSet loTypeId="urn:microsoft.com/office/officeart/2005/8/layout/process2" loCatId="" qsTypeId="urn:microsoft.com/office/officeart/2005/8/quickstyle/simple1" qsCatId="simple" csTypeId="urn:microsoft.com/office/officeart/2005/8/colors/accent1_2" csCatId="accent1" phldr="1"/>
      <dgm:spPr/>
    </dgm:pt>
    <dgm:pt modelId="{52FBA791-22F6-094D-BE0C-4CFF697E818F}">
      <dgm:prSet phldrT="[Text]"/>
      <dgm:spPr>
        <a:ln w="50800">
          <a:solidFill>
            <a:srgbClr val="009051"/>
          </a:solidFill>
        </a:ln>
      </dgm:spPr>
      <dgm:t>
        <a:bodyPr/>
        <a:lstStyle/>
        <a:p>
          <a:r>
            <a:rPr lang="en-GB" dirty="0"/>
            <a:t>Awareness and Acceptance</a:t>
          </a:r>
        </a:p>
      </dgm:t>
    </dgm:pt>
    <dgm:pt modelId="{2FFCF4C9-5BAF-434A-8864-075B8654A105}" type="parTrans" cxnId="{811E6144-701D-C44F-B5FD-BBD299A01AB5}">
      <dgm:prSet/>
      <dgm:spPr/>
      <dgm:t>
        <a:bodyPr/>
        <a:lstStyle/>
        <a:p>
          <a:endParaRPr lang="en-GB"/>
        </a:p>
      </dgm:t>
    </dgm:pt>
    <dgm:pt modelId="{A2ABBE2D-BE5F-7E4B-9EC3-77B842FB0939}" type="sibTrans" cxnId="{811E6144-701D-C44F-B5FD-BBD299A01AB5}">
      <dgm:prSet/>
      <dgm:spPr/>
      <dgm:t>
        <a:bodyPr/>
        <a:lstStyle/>
        <a:p>
          <a:endParaRPr lang="en-GB"/>
        </a:p>
      </dgm:t>
    </dgm:pt>
    <dgm:pt modelId="{9D13EC4D-6A09-6D4C-9DBD-DA44D7481192}">
      <dgm:prSet phldrT="[Text]"/>
      <dgm:spPr>
        <a:ln w="50800">
          <a:solidFill>
            <a:srgbClr val="009051"/>
          </a:solidFill>
        </a:ln>
      </dgm:spPr>
      <dgm:t>
        <a:bodyPr/>
        <a:lstStyle/>
        <a:p>
          <a:r>
            <a:rPr lang="en-GB" dirty="0"/>
            <a:t>Emotional support and community</a:t>
          </a:r>
        </a:p>
      </dgm:t>
    </dgm:pt>
    <dgm:pt modelId="{1F3A601E-BF2C-4F4B-BF7F-961707A1B551}" type="parTrans" cxnId="{E63800CC-8EE6-6847-910F-368F48DC8AEF}">
      <dgm:prSet/>
      <dgm:spPr/>
      <dgm:t>
        <a:bodyPr/>
        <a:lstStyle/>
        <a:p>
          <a:endParaRPr lang="en-GB"/>
        </a:p>
      </dgm:t>
    </dgm:pt>
    <dgm:pt modelId="{7BA16043-F056-194B-9E5B-C15935A5D993}" type="sibTrans" cxnId="{E63800CC-8EE6-6847-910F-368F48DC8AEF}">
      <dgm:prSet/>
      <dgm:spPr/>
      <dgm:t>
        <a:bodyPr/>
        <a:lstStyle/>
        <a:p>
          <a:endParaRPr lang="en-GB"/>
        </a:p>
      </dgm:t>
    </dgm:pt>
    <dgm:pt modelId="{3B6A8A6B-ED1E-1D46-A3E8-70253FB6C1F5}">
      <dgm:prSet phldrT="[Text]"/>
      <dgm:spPr>
        <a:ln w="50800">
          <a:solidFill>
            <a:srgbClr val="009051"/>
          </a:solidFill>
        </a:ln>
      </dgm:spPr>
      <dgm:t>
        <a:bodyPr/>
        <a:lstStyle/>
        <a:p>
          <a:r>
            <a:rPr lang="en-GB" dirty="0"/>
            <a:t>Taking action towards a better future</a:t>
          </a:r>
        </a:p>
      </dgm:t>
    </dgm:pt>
    <dgm:pt modelId="{409F51C2-B24D-014E-9345-4B8726F415FC}" type="parTrans" cxnId="{F3C6BF29-0D66-6A4C-BDD4-A1A7808F8D7E}">
      <dgm:prSet/>
      <dgm:spPr/>
      <dgm:t>
        <a:bodyPr/>
        <a:lstStyle/>
        <a:p>
          <a:endParaRPr lang="en-GB"/>
        </a:p>
      </dgm:t>
    </dgm:pt>
    <dgm:pt modelId="{883290C7-4588-9F47-A261-2F9AB0CEF607}" type="sibTrans" cxnId="{F3C6BF29-0D66-6A4C-BDD4-A1A7808F8D7E}">
      <dgm:prSet/>
      <dgm:spPr/>
      <dgm:t>
        <a:bodyPr/>
        <a:lstStyle/>
        <a:p>
          <a:endParaRPr lang="en-GB"/>
        </a:p>
      </dgm:t>
    </dgm:pt>
    <dgm:pt modelId="{124E5573-70E1-0445-8E4D-D4977F896200}" type="pres">
      <dgm:prSet presAssocID="{98FD2BD7-2F05-1943-8878-01795F182147}" presName="linearFlow" presStyleCnt="0">
        <dgm:presLayoutVars>
          <dgm:resizeHandles val="exact"/>
        </dgm:presLayoutVars>
      </dgm:prSet>
      <dgm:spPr/>
    </dgm:pt>
    <dgm:pt modelId="{2E01D4FA-D99F-4040-A70D-E7B170888B02}" type="pres">
      <dgm:prSet presAssocID="{52FBA791-22F6-094D-BE0C-4CFF697E818F}" presName="node" presStyleLbl="node1" presStyleIdx="0" presStyleCnt="3">
        <dgm:presLayoutVars>
          <dgm:bulletEnabled val="1"/>
        </dgm:presLayoutVars>
      </dgm:prSet>
      <dgm:spPr/>
    </dgm:pt>
    <dgm:pt modelId="{41A968DE-F5AE-7F48-A072-216616137957}" type="pres">
      <dgm:prSet presAssocID="{A2ABBE2D-BE5F-7E4B-9EC3-77B842FB0939}" presName="sibTrans" presStyleLbl="sibTrans2D1" presStyleIdx="0" presStyleCnt="2"/>
      <dgm:spPr/>
    </dgm:pt>
    <dgm:pt modelId="{B24CFBB6-58A3-DB48-B3E6-228BE97BB785}" type="pres">
      <dgm:prSet presAssocID="{A2ABBE2D-BE5F-7E4B-9EC3-77B842FB0939}" presName="connectorText" presStyleLbl="sibTrans2D1" presStyleIdx="0" presStyleCnt="2"/>
      <dgm:spPr/>
    </dgm:pt>
    <dgm:pt modelId="{34F10E3F-F4AF-2741-B2F3-09031B7EF01A}" type="pres">
      <dgm:prSet presAssocID="{9D13EC4D-6A09-6D4C-9DBD-DA44D7481192}" presName="node" presStyleLbl="node1" presStyleIdx="1" presStyleCnt="3">
        <dgm:presLayoutVars>
          <dgm:bulletEnabled val="1"/>
        </dgm:presLayoutVars>
      </dgm:prSet>
      <dgm:spPr/>
    </dgm:pt>
    <dgm:pt modelId="{F1F2C025-FF7B-7341-AE23-F30763E6B22B}" type="pres">
      <dgm:prSet presAssocID="{7BA16043-F056-194B-9E5B-C15935A5D993}" presName="sibTrans" presStyleLbl="sibTrans2D1" presStyleIdx="1" presStyleCnt="2"/>
      <dgm:spPr/>
    </dgm:pt>
    <dgm:pt modelId="{16698357-60D6-F04C-B287-4BBC7C3E74A2}" type="pres">
      <dgm:prSet presAssocID="{7BA16043-F056-194B-9E5B-C15935A5D993}" presName="connectorText" presStyleLbl="sibTrans2D1" presStyleIdx="1" presStyleCnt="2"/>
      <dgm:spPr/>
    </dgm:pt>
    <dgm:pt modelId="{7E95548D-912F-0E4B-96FA-CE0402762EA1}" type="pres">
      <dgm:prSet presAssocID="{3B6A8A6B-ED1E-1D46-A3E8-70253FB6C1F5}" presName="node" presStyleLbl="node1" presStyleIdx="2" presStyleCnt="3">
        <dgm:presLayoutVars>
          <dgm:bulletEnabled val="1"/>
        </dgm:presLayoutVars>
      </dgm:prSet>
      <dgm:spPr/>
    </dgm:pt>
  </dgm:ptLst>
  <dgm:cxnLst>
    <dgm:cxn modelId="{84335114-627C-A449-8A31-97958CC35D5B}" type="presOf" srcId="{7BA16043-F056-194B-9E5B-C15935A5D993}" destId="{16698357-60D6-F04C-B287-4BBC7C3E74A2}" srcOrd="1" destOrd="0" presId="urn:microsoft.com/office/officeart/2005/8/layout/process2"/>
    <dgm:cxn modelId="{DBA4EC1F-F4EB-F149-9C23-4E3159578D08}" type="presOf" srcId="{52FBA791-22F6-094D-BE0C-4CFF697E818F}" destId="{2E01D4FA-D99F-4040-A70D-E7B170888B02}" srcOrd="0" destOrd="0" presId="urn:microsoft.com/office/officeart/2005/8/layout/process2"/>
    <dgm:cxn modelId="{6AA02F21-145E-0045-86D4-A0650B2111FE}" type="presOf" srcId="{7BA16043-F056-194B-9E5B-C15935A5D993}" destId="{F1F2C025-FF7B-7341-AE23-F30763E6B22B}" srcOrd="0" destOrd="0" presId="urn:microsoft.com/office/officeart/2005/8/layout/process2"/>
    <dgm:cxn modelId="{3B85EA23-EF10-0A40-8A3A-EAB8598D5BAA}" type="presOf" srcId="{3B6A8A6B-ED1E-1D46-A3E8-70253FB6C1F5}" destId="{7E95548D-912F-0E4B-96FA-CE0402762EA1}" srcOrd="0" destOrd="0" presId="urn:microsoft.com/office/officeart/2005/8/layout/process2"/>
    <dgm:cxn modelId="{F3C6BF29-0D66-6A4C-BDD4-A1A7808F8D7E}" srcId="{98FD2BD7-2F05-1943-8878-01795F182147}" destId="{3B6A8A6B-ED1E-1D46-A3E8-70253FB6C1F5}" srcOrd="2" destOrd="0" parTransId="{409F51C2-B24D-014E-9345-4B8726F415FC}" sibTransId="{883290C7-4588-9F47-A261-2F9AB0CEF607}"/>
    <dgm:cxn modelId="{811E6144-701D-C44F-B5FD-BBD299A01AB5}" srcId="{98FD2BD7-2F05-1943-8878-01795F182147}" destId="{52FBA791-22F6-094D-BE0C-4CFF697E818F}" srcOrd="0" destOrd="0" parTransId="{2FFCF4C9-5BAF-434A-8864-075B8654A105}" sibTransId="{A2ABBE2D-BE5F-7E4B-9EC3-77B842FB0939}"/>
    <dgm:cxn modelId="{745D0058-ECCA-D84F-AA10-925ADF23D1DB}" type="presOf" srcId="{A2ABBE2D-BE5F-7E4B-9EC3-77B842FB0939}" destId="{B24CFBB6-58A3-DB48-B3E6-228BE97BB785}" srcOrd="1" destOrd="0" presId="urn:microsoft.com/office/officeart/2005/8/layout/process2"/>
    <dgm:cxn modelId="{C768115C-BE47-DE4C-8389-95A083533C69}" type="presOf" srcId="{9D13EC4D-6A09-6D4C-9DBD-DA44D7481192}" destId="{34F10E3F-F4AF-2741-B2F3-09031B7EF01A}" srcOrd="0" destOrd="0" presId="urn:microsoft.com/office/officeart/2005/8/layout/process2"/>
    <dgm:cxn modelId="{F114B392-039E-B345-8350-71E8B761C2DB}" type="presOf" srcId="{A2ABBE2D-BE5F-7E4B-9EC3-77B842FB0939}" destId="{41A968DE-F5AE-7F48-A072-216616137957}" srcOrd="0" destOrd="0" presId="urn:microsoft.com/office/officeart/2005/8/layout/process2"/>
    <dgm:cxn modelId="{E63800CC-8EE6-6847-910F-368F48DC8AEF}" srcId="{98FD2BD7-2F05-1943-8878-01795F182147}" destId="{9D13EC4D-6A09-6D4C-9DBD-DA44D7481192}" srcOrd="1" destOrd="0" parTransId="{1F3A601E-BF2C-4F4B-BF7F-961707A1B551}" sibTransId="{7BA16043-F056-194B-9E5B-C15935A5D993}"/>
    <dgm:cxn modelId="{921DA3F1-CD54-8D41-AC1F-7D9215C48015}" type="presOf" srcId="{98FD2BD7-2F05-1943-8878-01795F182147}" destId="{124E5573-70E1-0445-8E4D-D4977F896200}" srcOrd="0" destOrd="0" presId="urn:microsoft.com/office/officeart/2005/8/layout/process2"/>
    <dgm:cxn modelId="{D8BEA069-DCC4-DB4E-ADE6-5CF12D3F3DD9}" type="presParOf" srcId="{124E5573-70E1-0445-8E4D-D4977F896200}" destId="{2E01D4FA-D99F-4040-A70D-E7B170888B02}" srcOrd="0" destOrd="0" presId="urn:microsoft.com/office/officeart/2005/8/layout/process2"/>
    <dgm:cxn modelId="{D96C3BFB-4DC8-6743-B92A-E0A1CCA2D484}" type="presParOf" srcId="{124E5573-70E1-0445-8E4D-D4977F896200}" destId="{41A968DE-F5AE-7F48-A072-216616137957}" srcOrd="1" destOrd="0" presId="urn:microsoft.com/office/officeart/2005/8/layout/process2"/>
    <dgm:cxn modelId="{7CF973EE-5B4A-7842-A6D1-0095599021C9}" type="presParOf" srcId="{41A968DE-F5AE-7F48-A072-216616137957}" destId="{B24CFBB6-58A3-DB48-B3E6-228BE97BB785}" srcOrd="0" destOrd="0" presId="urn:microsoft.com/office/officeart/2005/8/layout/process2"/>
    <dgm:cxn modelId="{17107364-7C60-2845-8FDB-AA2C55D702C9}" type="presParOf" srcId="{124E5573-70E1-0445-8E4D-D4977F896200}" destId="{34F10E3F-F4AF-2741-B2F3-09031B7EF01A}" srcOrd="2" destOrd="0" presId="urn:microsoft.com/office/officeart/2005/8/layout/process2"/>
    <dgm:cxn modelId="{5F8AE897-E7A8-9C4E-B489-E54FD53700C9}" type="presParOf" srcId="{124E5573-70E1-0445-8E4D-D4977F896200}" destId="{F1F2C025-FF7B-7341-AE23-F30763E6B22B}" srcOrd="3" destOrd="0" presId="urn:microsoft.com/office/officeart/2005/8/layout/process2"/>
    <dgm:cxn modelId="{569FB647-5397-764A-A883-DFA889BA04AC}" type="presParOf" srcId="{F1F2C025-FF7B-7341-AE23-F30763E6B22B}" destId="{16698357-60D6-F04C-B287-4BBC7C3E74A2}" srcOrd="0" destOrd="0" presId="urn:microsoft.com/office/officeart/2005/8/layout/process2"/>
    <dgm:cxn modelId="{9990BCB6-FFAD-8646-A80B-7FC60260C2A3}" type="presParOf" srcId="{124E5573-70E1-0445-8E4D-D4977F896200}" destId="{7E95548D-912F-0E4B-96FA-CE0402762EA1}"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A3640-C052-A940-8B8A-6CF6BBEB39B8}">
      <dsp:nvSpPr>
        <dsp:cNvPr id="0" name=""/>
        <dsp:cNvSpPr/>
      </dsp:nvSpPr>
      <dsp:spPr>
        <a:xfrm>
          <a:off x="1542405" y="0"/>
          <a:ext cx="1542405" cy="1417217"/>
        </a:xfrm>
        <a:prstGeom prst="trapezoid">
          <a:avLst>
            <a:gd name="adj" fmla="val 54417"/>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b" anchorCtr="0">
          <a:noAutofit/>
        </a:bodyPr>
        <a:lstStyle/>
        <a:p>
          <a:pPr marL="0" lvl="0" indent="0" algn="ctr" defTabSz="1333500">
            <a:lnSpc>
              <a:spcPct val="90000"/>
            </a:lnSpc>
            <a:spcBef>
              <a:spcPct val="0"/>
            </a:spcBef>
            <a:spcAft>
              <a:spcPct val="35000"/>
            </a:spcAft>
            <a:buNone/>
          </a:pPr>
          <a:r>
            <a:rPr lang="en-GB" sz="3000" b="1" kern="1200" dirty="0"/>
            <a:t>Indirect</a:t>
          </a:r>
        </a:p>
      </dsp:txBody>
      <dsp:txXfrm>
        <a:off x="1542405" y="0"/>
        <a:ext cx="1542405" cy="1417217"/>
      </dsp:txXfrm>
    </dsp:sp>
    <dsp:sp modelId="{330F5AD2-07B6-3040-8AA8-AD1F84B4EDC3}">
      <dsp:nvSpPr>
        <dsp:cNvPr id="0" name=""/>
        <dsp:cNvSpPr/>
      </dsp:nvSpPr>
      <dsp:spPr>
        <a:xfrm>
          <a:off x="771202" y="1417217"/>
          <a:ext cx="3084811" cy="1417217"/>
        </a:xfrm>
        <a:prstGeom prst="trapezoid">
          <a:avLst>
            <a:gd name="adj" fmla="val 54417"/>
          </a:avLst>
        </a:prstGeom>
        <a:solidFill>
          <a:schemeClr val="accent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Longer term </a:t>
          </a:r>
          <a:r>
            <a:rPr lang="en-GB" sz="3100" b="1" kern="1200" dirty="0"/>
            <a:t>direct</a:t>
          </a:r>
          <a:r>
            <a:rPr lang="en-GB" sz="3100" kern="1200" dirty="0"/>
            <a:t> impacts</a:t>
          </a:r>
        </a:p>
      </dsp:txBody>
      <dsp:txXfrm>
        <a:off x="1311044" y="1417217"/>
        <a:ext cx="2005127" cy="1417217"/>
      </dsp:txXfrm>
    </dsp:sp>
    <dsp:sp modelId="{65C3219A-57F3-D540-9E5B-2C0E82E0CAF0}">
      <dsp:nvSpPr>
        <dsp:cNvPr id="0" name=""/>
        <dsp:cNvSpPr/>
      </dsp:nvSpPr>
      <dsp:spPr>
        <a:xfrm>
          <a:off x="0" y="2834435"/>
          <a:ext cx="4627216" cy="1417217"/>
        </a:xfrm>
        <a:prstGeom prst="trapezoid">
          <a:avLst>
            <a:gd name="adj" fmla="val 54417"/>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Immediate </a:t>
          </a:r>
          <a:r>
            <a:rPr lang="en-GB" sz="3100" b="1" kern="1200" dirty="0"/>
            <a:t>direct</a:t>
          </a:r>
          <a:r>
            <a:rPr lang="en-GB" sz="3100" kern="1200" dirty="0"/>
            <a:t> impacts</a:t>
          </a:r>
        </a:p>
      </dsp:txBody>
      <dsp:txXfrm>
        <a:off x="809762" y="2834435"/>
        <a:ext cx="3007691" cy="1417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A3640-C052-A940-8B8A-6CF6BBEB39B8}">
      <dsp:nvSpPr>
        <dsp:cNvPr id="0" name=""/>
        <dsp:cNvSpPr/>
      </dsp:nvSpPr>
      <dsp:spPr>
        <a:xfrm>
          <a:off x="812271" y="0"/>
          <a:ext cx="812271" cy="636586"/>
        </a:xfrm>
        <a:prstGeom prst="trapezoid">
          <a:avLst>
            <a:gd name="adj" fmla="val 63799"/>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Indirect</a:t>
          </a:r>
        </a:p>
      </dsp:txBody>
      <dsp:txXfrm>
        <a:off x="812271" y="0"/>
        <a:ext cx="812271" cy="636586"/>
      </dsp:txXfrm>
    </dsp:sp>
    <dsp:sp modelId="{330F5AD2-07B6-3040-8AA8-AD1F84B4EDC3}">
      <dsp:nvSpPr>
        <dsp:cNvPr id="0" name=""/>
        <dsp:cNvSpPr/>
      </dsp:nvSpPr>
      <dsp:spPr>
        <a:xfrm>
          <a:off x="406135" y="636586"/>
          <a:ext cx="1624543" cy="636586"/>
        </a:xfrm>
        <a:prstGeom prst="trapezoid">
          <a:avLst>
            <a:gd name="adj" fmla="val 63799"/>
          </a:avLst>
        </a:prstGeom>
        <a:solidFill>
          <a:schemeClr val="accent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lumMod val="50000"/>
                  <a:lumOff val="50000"/>
                </a:schemeClr>
              </a:solidFill>
            </a:rPr>
            <a:t>LT direct</a:t>
          </a:r>
        </a:p>
      </dsp:txBody>
      <dsp:txXfrm>
        <a:off x="690430" y="636586"/>
        <a:ext cx="1055953" cy="636586"/>
      </dsp:txXfrm>
    </dsp:sp>
    <dsp:sp modelId="{65C3219A-57F3-D540-9E5B-2C0E82E0CAF0}">
      <dsp:nvSpPr>
        <dsp:cNvPr id="0" name=""/>
        <dsp:cNvSpPr/>
      </dsp:nvSpPr>
      <dsp:spPr>
        <a:xfrm>
          <a:off x="0" y="1273172"/>
          <a:ext cx="2436814" cy="636586"/>
        </a:xfrm>
        <a:prstGeom prst="trapezoid">
          <a:avLst>
            <a:gd name="adj" fmla="val 63799"/>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lumMod val="50000"/>
                  <a:lumOff val="50000"/>
                </a:schemeClr>
              </a:solidFill>
            </a:rPr>
            <a:t>ST direct</a:t>
          </a:r>
        </a:p>
      </dsp:txBody>
      <dsp:txXfrm>
        <a:off x="426442" y="1273172"/>
        <a:ext cx="1583929" cy="636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A3640-C052-A940-8B8A-6CF6BBEB39B8}">
      <dsp:nvSpPr>
        <dsp:cNvPr id="0" name=""/>
        <dsp:cNvSpPr/>
      </dsp:nvSpPr>
      <dsp:spPr>
        <a:xfrm>
          <a:off x="779562" y="0"/>
          <a:ext cx="779562" cy="656528"/>
        </a:xfrm>
        <a:prstGeom prst="trapezoid">
          <a:avLst>
            <a:gd name="adj" fmla="val 5937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b" anchorCtr="0">
          <a:noAutofit/>
        </a:bodyPr>
        <a:lstStyle/>
        <a:p>
          <a:pPr marL="0" lvl="0" indent="0" algn="ctr" defTabSz="755650">
            <a:lnSpc>
              <a:spcPct val="90000"/>
            </a:lnSpc>
            <a:spcBef>
              <a:spcPct val="0"/>
            </a:spcBef>
            <a:spcAft>
              <a:spcPct val="35000"/>
            </a:spcAft>
            <a:buNone/>
          </a:pPr>
          <a:r>
            <a:rPr lang="en-GB" sz="1700" b="1" kern="1200" dirty="0">
              <a:solidFill>
                <a:schemeClr val="tx1">
                  <a:lumMod val="75000"/>
                  <a:lumOff val="25000"/>
                </a:schemeClr>
              </a:solidFill>
            </a:rPr>
            <a:t>Indirect</a:t>
          </a:r>
        </a:p>
      </dsp:txBody>
      <dsp:txXfrm>
        <a:off x="779562" y="0"/>
        <a:ext cx="779562" cy="656528"/>
      </dsp:txXfrm>
    </dsp:sp>
    <dsp:sp modelId="{330F5AD2-07B6-3040-8AA8-AD1F84B4EDC3}">
      <dsp:nvSpPr>
        <dsp:cNvPr id="0" name=""/>
        <dsp:cNvSpPr/>
      </dsp:nvSpPr>
      <dsp:spPr>
        <a:xfrm>
          <a:off x="389781" y="656528"/>
          <a:ext cx="1559125" cy="656528"/>
        </a:xfrm>
        <a:prstGeom prst="trapezoid">
          <a:avLst>
            <a:gd name="adj" fmla="val 59370"/>
          </a:avLst>
        </a:prstGeom>
        <a:solidFill>
          <a:schemeClr val="accent5"/>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lumMod val="50000"/>
                  <a:lumOff val="50000"/>
                </a:schemeClr>
              </a:solidFill>
            </a:rPr>
            <a:t>LT direct</a:t>
          </a:r>
        </a:p>
      </dsp:txBody>
      <dsp:txXfrm>
        <a:off x="662628" y="656528"/>
        <a:ext cx="1013431" cy="656528"/>
      </dsp:txXfrm>
    </dsp:sp>
    <dsp:sp modelId="{65C3219A-57F3-D540-9E5B-2C0E82E0CAF0}">
      <dsp:nvSpPr>
        <dsp:cNvPr id="0" name=""/>
        <dsp:cNvSpPr/>
      </dsp:nvSpPr>
      <dsp:spPr>
        <a:xfrm>
          <a:off x="0" y="1313056"/>
          <a:ext cx="2338688" cy="656528"/>
        </a:xfrm>
        <a:prstGeom prst="trapezoid">
          <a:avLst>
            <a:gd name="adj" fmla="val 59370"/>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lumMod val="50000"/>
                  <a:lumOff val="50000"/>
                </a:schemeClr>
              </a:solidFill>
            </a:rPr>
            <a:t>ST direct</a:t>
          </a:r>
        </a:p>
      </dsp:txBody>
      <dsp:txXfrm>
        <a:off x="409270" y="1313056"/>
        <a:ext cx="1520147" cy="6565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71096-F753-9346-ABC6-EB600F069CCD}">
      <dsp:nvSpPr>
        <dsp:cNvPr id="0" name=""/>
        <dsp:cNvSpPr/>
      </dsp:nvSpPr>
      <dsp:spPr>
        <a:xfrm>
          <a:off x="0" y="1952"/>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A6315E7B-FB7D-A94C-A4FB-21E0B96A239C}">
      <dsp:nvSpPr>
        <dsp:cNvPr id="0" name=""/>
        <dsp:cNvSpPr/>
      </dsp:nvSpPr>
      <dsp:spPr>
        <a:xfrm>
          <a:off x="0" y="1952"/>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Australia</a:t>
          </a:r>
        </a:p>
      </dsp:txBody>
      <dsp:txXfrm>
        <a:off x="0" y="1952"/>
        <a:ext cx="2658877" cy="363083"/>
      </dsp:txXfrm>
    </dsp:sp>
    <dsp:sp modelId="{6AA934B2-D429-9F41-B8E1-5EF8BC7D4F2B}">
      <dsp:nvSpPr>
        <dsp:cNvPr id="0" name=""/>
        <dsp:cNvSpPr/>
      </dsp:nvSpPr>
      <dsp:spPr>
        <a:xfrm>
          <a:off x="0" y="365036"/>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2A250582-6600-C748-BE77-F0DFB6BC0A26}">
      <dsp:nvSpPr>
        <dsp:cNvPr id="0" name=""/>
        <dsp:cNvSpPr/>
      </dsp:nvSpPr>
      <dsp:spPr>
        <a:xfrm>
          <a:off x="0" y="365036"/>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Brazil</a:t>
          </a:r>
        </a:p>
      </dsp:txBody>
      <dsp:txXfrm>
        <a:off x="0" y="365036"/>
        <a:ext cx="2658877" cy="363083"/>
      </dsp:txXfrm>
    </dsp:sp>
    <dsp:sp modelId="{66AD1F81-4AE2-C34F-8C35-11F70642999C}">
      <dsp:nvSpPr>
        <dsp:cNvPr id="0" name=""/>
        <dsp:cNvSpPr/>
      </dsp:nvSpPr>
      <dsp:spPr>
        <a:xfrm>
          <a:off x="0" y="728120"/>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76828BAB-65F7-7044-A42A-4C0782091394}">
      <dsp:nvSpPr>
        <dsp:cNvPr id="0" name=""/>
        <dsp:cNvSpPr/>
      </dsp:nvSpPr>
      <dsp:spPr>
        <a:xfrm>
          <a:off x="0" y="728120"/>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Finland</a:t>
          </a:r>
        </a:p>
      </dsp:txBody>
      <dsp:txXfrm>
        <a:off x="0" y="728120"/>
        <a:ext cx="2658877" cy="363083"/>
      </dsp:txXfrm>
    </dsp:sp>
    <dsp:sp modelId="{8A3DB013-6320-1349-840C-45F0E0803751}">
      <dsp:nvSpPr>
        <dsp:cNvPr id="0" name=""/>
        <dsp:cNvSpPr/>
      </dsp:nvSpPr>
      <dsp:spPr>
        <a:xfrm>
          <a:off x="0" y="1091204"/>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2CF2FAAA-48BF-134E-B150-34080DCC20CC}">
      <dsp:nvSpPr>
        <dsp:cNvPr id="0" name=""/>
        <dsp:cNvSpPr/>
      </dsp:nvSpPr>
      <dsp:spPr>
        <a:xfrm>
          <a:off x="0" y="1091204"/>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France</a:t>
          </a:r>
        </a:p>
      </dsp:txBody>
      <dsp:txXfrm>
        <a:off x="0" y="1091204"/>
        <a:ext cx="2658877" cy="363083"/>
      </dsp:txXfrm>
    </dsp:sp>
    <dsp:sp modelId="{DC4CCEFF-69C5-AE44-B408-6BB9B949A05E}">
      <dsp:nvSpPr>
        <dsp:cNvPr id="0" name=""/>
        <dsp:cNvSpPr/>
      </dsp:nvSpPr>
      <dsp:spPr>
        <a:xfrm>
          <a:off x="0" y="1454288"/>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74AB2ADA-B421-3B46-8352-B676842CAA72}">
      <dsp:nvSpPr>
        <dsp:cNvPr id="0" name=""/>
        <dsp:cNvSpPr/>
      </dsp:nvSpPr>
      <dsp:spPr>
        <a:xfrm>
          <a:off x="0" y="1454288"/>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India</a:t>
          </a:r>
        </a:p>
      </dsp:txBody>
      <dsp:txXfrm>
        <a:off x="0" y="1454288"/>
        <a:ext cx="2658877" cy="363083"/>
      </dsp:txXfrm>
    </dsp:sp>
    <dsp:sp modelId="{0CEC75D7-412A-824A-B8C0-52163DD52576}">
      <dsp:nvSpPr>
        <dsp:cNvPr id="0" name=""/>
        <dsp:cNvSpPr/>
      </dsp:nvSpPr>
      <dsp:spPr>
        <a:xfrm>
          <a:off x="0" y="1817372"/>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54E430CB-7FF2-D64B-A654-49D9A95562C5}">
      <dsp:nvSpPr>
        <dsp:cNvPr id="0" name=""/>
        <dsp:cNvSpPr/>
      </dsp:nvSpPr>
      <dsp:spPr>
        <a:xfrm>
          <a:off x="0" y="1817372"/>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Nigeria</a:t>
          </a:r>
        </a:p>
      </dsp:txBody>
      <dsp:txXfrm>
        <a:off x="0" y="1817372"/>
        <a:ext cx="2658877" cy="363083"/>
      </dsp:txXfrm>
    </dsp:sp>
    <dsp:sp modelId="{94B7BD99-95C3-4B4F-AD89-F06E82486B37}">
      <dsp:nvSpPr>
        <dsp:cNvPr id="0" name=""/>
        <dsp:cNvSpPr/>
      </dsp:nvSpPr>
      <dsp:spPr>
        <a:xfrm>
          <a:off x="0" y="2180455"/>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FA89362A-9583-0F41-BEC2-C84C6B2CBA2A}">
      <dsp:nvSpPr>
        <dsp:cNvPr id="0" name=""/>
        <dsp:cNvSpPr/>
      </dsp:nvSpPr>
      <dsp:spPr>
        <a:xfrm>
          <a:off x="0" y="2180455"/>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Philippines</a:t>
          </a:r>
        </a:p>
      </dsp:txBody>
      <dsp:txXfrm>
        <a:off x="0" y="2180455"/>
        <a:ext cx="2658877" cy="363083"/>
      </dsp:txXfrm>
    </dsp:sp>
    <dsp:sp modelId="{DE8CB2D3-E668-1444-AE0E-8826824A823C}">
      <dsp:nvSpPr>
        <dsp:cNvPr id="0" name=""/>
        <dsp:cNvSpPr/>
      </dsp:nvSpPr>
      <dsp:spPr>
        <a:xfrm>
          <a:off x="0" y="2543539"/>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EEFE08EF-75CC-3B4B-9DC0-F82DEB397CA1}">
      <dsp:nvSpPr>
        <dsp:cNvPr id="0" name=""/>
        <dsp:cNvSpPr/>
      </dsp:nvSpPr>
      <dsp:spPr>
        <a:xfrm>
          <a:off x="0" y="2543539"/>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Portugal</a:t>
          </a:r>
        </a:p>
      </dsp:txBody>
      <dsp:txXfrm>
        <a:off x="0" y="2543539"/>
        <a:ext cx="2658877" cy="363083"/>
      </dsp:txXfrm>
    </dsp:sp>
    <dsp:sp modelId="{7D4F2D40-7D3F-3449-94FA-77D79D1CC814}">
      <dsp:nvSpPr>
        <dsp:cNvPr id="0" name=""/>
        <dsp:cNvSpPr/>
      </dsp:nvSpPr>
      <dsp:spPr>
        <a:xfrm>
          <a:off x="0" y="2906623"/>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884EF7B9-A281-E04A-8926-AA8BB443B1C4}">
      <dsp:nvSpPr>
        <dsp:cNvPr id="0" name=""/>
        <dsp:cNvSpPr/>
      </dsp:nvSpPr>
      <dsp:spPr>
        <a:xfrm>
          <a:off x="0" y="2906623"/>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UK</a:t>
          </a:r>
        </a:p>
      </dsp:txBody>
      <dsp:txXfrm>
        <a:off x="0" y="2906623"/>
        <a:ext cx="2658877" cy="363083"/>
      </dsp:txXfrm>
    </dsp:sp>
    <dsp:sp modelId="{FF37846E-8693-D04C-A364-68284F58401A}">
      <dsp:nvSpPr>
        <dsp:cNvPr id="0" name=""/>
        <dsp:cNvSpPr/>
      </dsp:nvSpPr>
      <dsp:spPr>
        <a:xfrm>
          <a:off x="0" y="3269707"/>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A87368A5-192A-5D4E-96F9-7E26B99AA5E6}">
      <dsp:nvSpPr>
        <dsp:cNvPr id="0" name=""/>
        <dsp:cNvSpPr/>
      </dsp:nvSpPr>
      <dsp:spPr>
        <a:xfrm>
          <a:off x="0" y="3269707"/>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2"/>
              </a:solidFill>
            </a:rPr>
            <a:t>USA</a:t>
          </a:r>
          <a:endParaRPr lang="en-US" sz="1050" kern="1200" dirty="0">
            <a:solidFill>
              <a:schemeClr val="tx2"/>
            </a:solidFill>
          </a:endParaRPr>
        </a:p>
      </dsp:txBody>
      <dsp:txXfrm>
        <a:off x="0" y="3269707"/>
        <a:ext cx="2658877" cy="363083"/>
      </dsp:txXfrm>
    </dsp:sp>
    <dsp:sp modelId="{3577AE7B-A866-9749-B1EC-1AC4C360033D}">
      <dsp:nvSpPr>
        <dsp:cNvPr id="0" name=""/>
        <dsp:cNvSpPr/>
      </dsp:nvSpPr>
      <dsp:spPr>
        <a:xfrm>
          <a:off x="0" y="3632791"/>
          <a:ext cx="2658877" cy="0"/>
        </a:xfrm>
        <a:prstGeom prst="line">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84F40925-1816-A743-88AB-A45E99CFE1DF}">
      <dsp:nvSpPr>
        <dsp:cNvPr id="0" name=""/>
        <dsp:cNvSpPr/>
      </dsp:nvSpPr>
      <dsp:spPr>
        <a:xfrm>
          <a:off x="0" y="3632791"/>
          <a:ext cx="2658877" cy="36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2"/>
              </a:solidFill>
              <a:latin typeface="+mj-lt"/>
              <a:ea typeface="+mj-ea"/>
              <a:cs typeface="+mj-cs"/>
            </a:rPr>
            <a:t>Representative samples from each country</a:t>
          </a:r>
          <a:endParaRPr lang="en-US" sz="1000" b="1" kern="1200" dirty="0">
            <a:solidFill>
              <a:schemeClr val="tx2"/>
            </a:solidFill>
          </a:endParaRPr>
        </a:p>
      </dsp:txBody>
      <dsp:txXfrm>
        <a:off x="0" y="3632791"/>
        <a:ext cx="2658877" cy="3630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09F68-7EA5-AC4A-AAC5-F587E7A8E1E1}">
      <dsp:nvSpPr>
        <dsp:cNvPr id="0" name=""/>
        <dsp:cNvSpPr/>
      </dsp:nvSpPr>
      <dsp:spPr>
        <a:xfrm>
          <a:off x="0" y="0"/>
          <a:ext cx="7959725" cy="3982680"/>
        </a:xfrm>
        <a:prstGeom prst="round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GB" sz="4600" kern="1200" dirty="0"/>
            <a:t>Nearly half (48%) of children and young people have been dismissed or ignored by other people when they try to talk about climate change</a:t>
          </a:r>
          <a:endParaRPr lang="en-US" sz="4600" kern="1200" dirty="0"/>
        </a:p>
      </dsp:txBody>
      <dsp:txXfrm>
        <a:off x="194418" y="194418"/>
        <a:ext cx="7570889" cy="3593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79E6F-FEEC-0C44-8F96-B4F3C3B2F76C}">
      <dsp:nvSpPr>
        <dsp:cNvPr id="0" name=""/>
        <dsp:cNvSpPr/>
      </dsp:nvSpPr>
      <dsp:spPr>
        <a:xfrm>
          <a:off x="1800342" y="85259"/>
          <a:ext cx="1842313" cy="833206"/>
        </a:xfrm>
        <a:prstGeom prst="roundRect">
          <a:avLst/>
        </a:prstGeom>
        <a:solidFill>
          <a:srgbClr val="74A4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Being in natural spaces</a:t>
          </a:r>
        </a:p>
      </dsp:txBody>
      <dsp:txXfrm>
        <a:off x="1841016" y="125933"/>
        <a:ext cx="1760965" cy="751858"/>
      </dsp:txXfrm>
    </dsp:sp>
    <dsp:sp modelId="{6E7FF635-C5B3-3641-9BCA-8A9F36D30CDD}">
      <dsp:nvSpPr>
        <dsp:cNvPr id="0" name=""/>
        <dsp:cNvSpPr/>
      </dsp:nvSpPr>
      <dsp:spPr>
        <a:xfrm>
          <a:off x="1161528" y="501862"/>
          <a:ext cx="3119940" cy="3119940"/>
        </a:xfrm>
        <a:custGeom>
          <a:avLst/>
          <a:gdLst/>
          <a:ahLst/>
          <a:cxnLst/>
          <a:rect l="0" t="0" r="0" b="0"/>
          <a:pathLst>
            <a:path>
              <a:moveTo>
                <a:pt x="2494828" y="311152"/>
              </a:moveTo>
              <a:arcTo wR="1559970" hR="1559970" stAng="18409101" swAng="389921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18D795-1BF0-D84F-BDEA-3816109BCCAC}">
      <dsp:nvSpPr>
        <dsp:cNvPr id="0" name=""/>
        <dsp:cNvSpPr/>
      </dsp:nvSpPr>
      <dsp:spPr>
        <a:xfrm>
          <a:off x="3184173" y="2397648"/>
          <a:ext cx="1776597" cy="888338"/>
        </a:xfrm>
        <a:prstGeom prst="roundRect">
          <a:avLst/>
        </a:prstGeom>
        <a:solidFill>
          <a:srgbClr val="74A4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Growing up near green space</a:t>
          </a:r>
        </a:p>
      </dsp:txBody>
      <dsp:txXfrm>
        <a:off x="3227538" y="2441013"/>
        <a:ext cx="1689867" cy="801608"/>
      </dsp:txXfrm>
    </dsp:sp>
    <dsp:sp modelId="{84A5D70C-C87F-2943-B55D-D244DC1133CA}">
      <dsp:nvSpPr>
        <dsp:cNvPr id="0" name=""/>
        <dsp:cNvSpPr/>
      </dsp:nvSpPr>
      <dsp:spPr>
        <a:xfrm>
          <a:off x="1161528" y="501862"/>
          <a:ext cx="3119940" cy="3119940"/>
        </a:xfrm>
        <a:custGeom>
          <a:avLst/>
          <a:gdLst/>
          <a:ahLst/>
          <a:cxnLst/>
          <a:rect l="0" t="0" r="0" b="0"/>
          <a:pathLst>
            <a:path>
              <a:moveTo>
                <a:pt x="2511133" y="2796414"/>
              </a:moveTo>
              <a:arcTo wR="1559970" hR="1559970" stAng="3145792" swAng="469343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499DEE-74C3-0947-A341-F991061B3678}">
      <dsp:nvSpPr>
        <dsp:cNvPr id="0" name=""/>
        <dsp:cNvSpPr/>
      </dsp:nvSpPr>
      <dsp:spPr>
        <a:xfrm>
          <a:off x="430004" y="2451434"/>
          <a:ext cx="1881040" cy="780765"/>
        </a:xfrm>
        <a:prstGeom prst="roundRect">
          <a:avLst/>
        </a:prstGeom>
        <a:solidFill>
          <a:srgbClr val="74A4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Nature connection</a:t>
          </a:r>
        </a:p>
      </dsp:txBody>
      <dsp:txXfrm>
        <a:off x="468118" y="2489548"/>
        <a:ext cx="1804812" cy="704537"/>
      </dsp:txXfrm>
    </dsp:sp>
    <dsp:sp modelId="{205CDFD1-D612-9144-A0F9-7EE5F11B027E}">
      <dsp:nvSpPr>
        <dsp:cNvPr id="0" name=""/>
        <dsp:cNvSpPr/>
      </dsp:nvSpPr>
      <dsp:spPr>
        <a:xfrm>
          <a:off x="1161528" y="501862"/>
          <a:ext cx="3119940" cy="3119940"/>
        </a:xfrm>
        <a:custGeom>
          <a:avLst/>
          <a:gdLst/>
          <a:ahLst/>
          <a:cxnLst/>
          <a:rect l="0" t="0" r="0" b="0"/>
          <a:pathLst>
            <a:path>
              <a:moveTo>
                <a:pt x="45157" y="1932595"/>
              </a:moveTo>
              <a:arcTo wR="1559970" hR="1559970" stAng="9970820" swAng="40190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08C21-9F0E-F04E-A2C6-C4FE07A92F7E}">
      <dsp:nvSpPr>
        <dsp:cNvPr id="0" name=""/>
        <dsp:cNvSpPr/>
      </dsp:nvSpPr>
      <dsp:spPr>
        <a:xfrm>
          <a:off x="0" y="0"/>
          <a:ext cx="6565795" cy="410362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58FCFE-0FD8-6846-BA73-AD06225D4398}">
      <dsp:nvSpPr>
        <dsp:cNvPr id="0" name=""/>
        <dsp:cNvSpPr/>
      </dsp:nvSpPr>
      <dsp:spPr>
        <a:xfrm>
          <a:off x="1127692" y="2832319"/>
          <a:ext cx="170710" cy="1707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E1820D-2560-164D-B54F-241E270B1506}">
      <dsp:nvSpPr>
        <dsp:cNvPr id="0" name=""/>
        <dsp:cNvSpPr/>
      </dsp:nvSpPr>
      <dsp:spPr>
        <a:xfrm>
          <a:off x="1213047" y="2917675"/>
          <a:ext cx="1529830" cy="1185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456" tIns="0" rIns="0" bIns="0" numCol="1" spcCol="1270" anchor="t" anchorCtr="0">
          <a:noAutofit/>
        </a:bodyPr>
        <a:lstStyle/>
        <a:p>
          <a:pPr marL="0" lvl="0" indent="0" algn="l" defTabSz="933450">
            <a:lnSpc>
              <a:spcPct val="90000"/>
            </a:lnSpc>
            <a:spcBef>
              <a:spcPct val="0"/>
            </a:spcBef>
            <a:spcAft>
              <a:spcPct val="35000"/>
            </a:spcAft>
            <a:buNone/>
          </a:pPr>
          <a:r>
            <a:rPr lang="en-GB" sz="2100" kern="1200" dirty="0"/>
            <a:t>June 2019 Presentation</a:t>
          </a:r>
        </a:p>
        <a:p>
          <a:pPr marL="0" lvl="0" indent="0" algn="l" defTabSz="933450">
            <a:lnSpc>
              <a:spcPct val="90000"/>
            </a:lnSpc>
            <a:spcBef>
              <a:spcPct val="0"/>
            </a:spcBef>
            <a:spcAft>
              <a:spcPct val="35000"/>
            </a:spcAft>
            <a:buNone/>
          </a:pPr>
          <a:r>
            <a:rPr lang="en-GB" sz="2100" kern="1200" dirty="0"/>
            <a:t>CAPFEC</a:t>
          </a:r>
        </a:p>
      </dsp:txBody>
      <dsp:txXfrm>
        <a:off x="1213047" y="2917675"/>
        <a:ext cx="1529830" cy="1185946"/>
      </dsp:txXfrm>
    </dsp:sp>
    <dsp:sp modelId="{772711F6-F447-2341-977D-17F48B3C1D99}">
      <dsp:nvSpPr>
        <dsp:cNvPr id="0" name=""/>
        <dsp:cNvSpPr/>
      </dsp:nvSpPr>
      <dsp:spPr>
        <a:xfrm>
          <a:off x="2634542" y="1716955"/>
          <a:ext cx="308592" cy="30859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1042E4-6E11-7746-B301-DE26D5982EB3}">
      <dsp:nvSpPr>
        <dsp:cNvPr id="0" name=""/>
        <dsp:cNvSpPr/>
      </dsp:nvSpPr>
      <dsp:spPr>
        <a:xfrm>
          <a:off x="2788838" y="1871251"/>
          <a:ext cx="1575790" cy="2232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17" tIns="0" rIns="0" bIns="0" numCol="1" spcCol="1270" anchor="t" anchorCtr="0">
          <a:noAutofit/>
        </a:bodyPr>
        <a:lstStyle/>
        <a:p>
          <a:pPr marL="0" lvl="0" indent="0" algn="l" defTabSz="933450">
            <a:lnSpc>
              <a:spcPct val="90000"/>
            </a:lnSpc>
            <a:spcBef>
              <a:spcPct val="0"/>
            </a:spcBef>
            <a:spcAft>
              <a:spcPct val="35000"/>
            </a:spcAft>
            <a:buNone/>
          </a:pPr>
          <a:r>
            <a:rPr lang="en-GB" sz="2100" kern="1200" dirty="0"/>
            <a:t>24/7/19 1st meeting</a:t>
          </a:r>
        </a:p>
      </dsp:txBody>
      <dsp:txXfrm>
        <a:off x="2788838" y="1871251"/>
        <a:ext cx="1575790" cy="2232370"/>
      </dsp:txXfrm>
    </dsp:sp>
    <dsp:sp modelId="{C3913AD5-BA45-3D40-9E76-96B60C569241}">
      <dsp:nvSpPr>
        <dsp:cNvPr id="0" name=""/>
        <dsp:cNvSpPr/>
      </dsp:nvSpPr>
      <dsp:spPr>
        <a:xfrm>
          <a:off x="4446701" y="1038216"/>
          <a:ext cx="426776" cy="426776"/>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0063CA-5926-DA49-8237-574EF07BB3D2}">
      <dsp:nvSpPr>
        <dsp:cNvPr id="0" name=""/>
        <dsp:cNvSpPr/>
      </dsp:nvSpPr>
      <dsp:spPr>
        <a:xfrm>
          <a:off x="4660090" y="1251604"/>
          <a:ext cx="1575790" cy="285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40" tIns="0" rIns="0" bIns="0" numCol="1" spcCol="1270" anchor="t" anchorCtr="0">
          <a:noAutofit/>
        </a:bodyPr>
        <a:lstStyle/>
        <a:p>
          <a:pPr marL="0" lvl="0" indent="0" algn="l" defTabSz="933450">
            <a:lnSpc>
              <a:spcPct val="90000"/>
            </a:lnSpc>
            <a:spcBef>
              <a:spcPct val="0"/>
            </a:spcBef>
            <a:spcAft>
              <a:spcPct val="35000"/>
            </a:spcAft>
            <a:buNone/>
          </a:pPr>
          <a:r>
            <a:rPr lang="en-GB" sz="2100" kern="1200" dirty="0"/>
            <a:t>Jan 2023</a:t>
          </a:r>
        </a:p>
        <a:p>
          <a:pPr marL="0" lvl="0" indent="0" algn="l" defTabSz="933450">
            <a:lnSpc>
              <a:spcPct val="90000"/>
            </a:lnSpc>
            <a:spcBef>
              <a:spcPct val="0"/>
            </a:spcBef>
            <a:spcAft>
              <a:spcPct val="35000"/>
            </a:spcAft>
            <a:buNone/>
          </a:pPr>
          <a:r>
            <a:rPr lang="en-GB" sz="2100" kern="1200" dirty="0"/>
            <a:t>40 members, 6 in core team, 2 youth advocates</a:t>
          </a:r>
        </a:p>
      </dsp:txBody>
      <dsp:txXfrm>
        <a:off x="4660090" y="1251604"/>
        <a:ext cx="1575790" cy="28520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1D4FA-D99F-4040-A70D-E7B170888B02}">
      <dsp:nvSpPr>
        <dsp:cNvPr id="0" name=""/>
        <dsp:cNvSpPr/>
      </dsp:nvSpPr>
      <dsp:spPr>
        <a:xfrm>
          <a:off x="1135048" y="0"/>
          <a:ext cx="1824823" cy="1013791"/>
        </a:xfrm>
        <a:prstGeom prst="roundRect">
          <a:avLst>
            <a:gd name="adj" fmla="val 10000"/>
          </a:avLst>
        </a:prstGeom>
        <a:solidFill>
          <a:schemeClr val="accent1">
            <a:hueOff val="0"/>
            <a:satOff val="0"/>
            <a:lumOff val="0"/>
            <a:alphaOff val="0"/>
          </a:schemeClr>
        </a:solidFill>
        <a:ln w="50800" cap="flat" cmpd="sng" algn="ctr">
          <a:solidFill>
            <a:srgbClr val="00905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Awareness and Acceptance</a:t>
          </a:r>
        </a:p>
      </dsp:txBody>
      <dsp:txXfrm>
        <a:off x="1164741" y="29693"/>
        <a:ext cx="1765437" cy="954405"/>
      </dsp:txXfrm>
    </dsp:sp>
    <dsp:sp modelId="{41A968DE-F5AE-7F48-A072-216616137957}">
      <dsp:nvSpPr>
        <dsp:cNvPr id="0" name=""/>
        <dsp:cNvSpPr/>
      </dsp:nvSpPr>
      <dsp:spPr>
        <a:xfrm rot="5400000">
          <a:off x="1857374" y="1039135"/>
          <a:ext cx="380171" cy="456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910599" y="1077152"/>
        <a:ext cx="273723" cy="266120"/>
      </dsp:txXfrm>
    </dsp:sp>
    <dsp:sp modelId="{34F10E3F-F4AF-2741-B2F3-09031B7EF01A}">
      <dsp:nvSpPr>
        <dsp:cNvPr id="0" name=""/>
        <dsp:cNvSpPr/>
      </dsp:nvSpPr>
      <dsp:spPr>
        <a:xfrm>
          <a:off x="1135048" y="1520686"/>
          <a:ext cx="1824823" cy="1013791"/>
        </a:xfrm>
        <a:prstGeom prst="roundRect">
          <a:avLst>
            <a:gd name="adj" fmla="val 10000"/>
          </a:avLst>
        </a:prstGeom>
        <a:solidFill>
          <a:schemeClr val="accent1">
            <a:hueOff val="0"/>
            <a:satOff val="0"/>
            <a:lumOff val="0"/>
            <a:alphaOff val="0"/>
          </a:schemeClr>
        </a:solidFill>
        <a:ln w="50800" cap="flat" cmpd="sng" algn="ctr">
          <a:solidFill>
            <a:srgbClr val="00905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Emotional support and community</a:t>
          </a:r>
        </a:p>
      </dsp:txBody>
      <dsp:txXfrm>
        <a:off x="1164741" y="1550379"/>
        <a:ext cx="1765437" cy="954405"/>
      </dsp:txXfrm>
    </dsp:sp>
    <dsp:sp modelId="{F1F2C025-FF7B-7341-AE23-F30763E6B22B}">
      <dsp:nvSpPr>
        <dsp:cNvPr id="0" name=""/>
        <dsp:cNvSpPr/>
      </dsp:nvSpPr>
      <dsp:spPr>
        <a:xfrm rot="5400000">
          <a:off x="1857374" y="2559822"/>
          <a:ext cx="380171" cy="4562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a:p>
      </dsp:txBody>
      <dsp:txXfrm rot="-5400000">
        <a:off x="1910599" y="2597839"/>
        <a:ext cx="273723" cy="266120"/>
      </dsp:txXfrm>
    </dsp:sp>
    <dsp:sp modelId="{7E95548D-912F-0E4B-96FA-CE0402762EA1}">
      <dsp:nvSpPr>
        <dsp:cNvPr id="0" name=""/>
        <dsp:cNvSpPr/>
      </dsp:nvSpPr>
      <dsp:spPr>
        <a:xfrm>
          <a:off x="1135048" y="3041373"/>
          <a:ext cx="1824823" cy="1013791"/>
        </a:xfrm>
        <a:prstGeom prst="roundRect">
          <a:avLst>
            <a:gd name="adj" fmla="val 10000"/>
          </a:avLst>
        </a:prstGeom>
        <a:solidFill>
          <a:schemeClr val="accent1">
            <a:hueOff val="0"/>
            <a:satOff val="0"/>
            <a:lumOff val="0"/>
            <a:alphaOff val="0"/>
          </a:schemeClr>
        </a:solidFill>
        <a:ln w="50800" cap="flat" cmpd="sng" algn="ctr">
          <a:solidFill>
            <a:srgbClr val="00905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Taking action towards a better future</a:t>
          </a:r>
        </a:p>
      </dsp:txBody>
      <dsp:txXfrm>
        <a:off x="1164741" y="3071066"/>
        <a:ext cx="1765437" cy="9544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422D4-B412-3245-A0B6-D81B33ABF15A}" type="datetimeFigureOut">
              <a:rPr lang="en-US" smtClean="0"/>
              <a:t>5/23/23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BA95E-B4A1-364B-82B9-5A47E63439C0}" type="slidenum">
              <a:rPr lang="en-US" smtClean="0"/>
              <a:t>‹#›</a:t>
            </a:fld>
            <a:endParaRPr lang="en-US"/>
          </a:p>
        </p:txBody>
      </p:sp>
    </p:spTree>
    <p:extLst>
      <p:ext uri="{BB962C8B-B14F-4D97-AF65-F5344CB8AC3E}">
        <p14:creationId xmlns:p14="http://schemas.microsoft.com/office/powerpoint/2010/main" val="198347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cloresocialleadership.org.uk/resource/resmgr/programmes/challenges/sources_&amp;_resources.docx"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a:t>
            </a:fld>
            <a:endParaRPr lang="en-US"/>
          </a:p>
        </p:txBody>
      </p:sp>
    </p:spTree>
    <p:extLst>
      <p:ext uri="{BB962C8B-B14F-4D97-AF65-F5344CB8AC3E}">
        <p14:creationId xmlns:p14="http://schemas.microsoft.com/office/powerpoint/2010/main" val="3599830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This is our planet, the one home we have, photographed from the moon. It’s the only place that we know of in the vast universe that is hospitable for us as a species,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and everything we ever do is carried out just in the biosphere of this planet – the 20km-wide strip around the surface of the earth.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If the earth was an apple this equates to the thickness of its skin.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All human life and existence has taken place in this apple skin like band in the middle of the vast inhospitable space of our solar system.</a:t>
            </a:r>
          </a:p>
          <a:p>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As we know human activity, through global warming via burning fossil fuels, is threatening this – shriveling and polluting our apple skin.</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clever stripey graphic in the bottom right corner is called the climate stripes and was designed to represent this</a:t>
            </a: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problem of progressive heating of our planet over two centuries, </a:t>
            </a:r>
          </a:p>
          <a:p>
            <a:r>
              <a:rPr lang="en-GB" sz="1800" dirty="0">
                <a:effectLst/>
                <a:latin typeface="Calibri" panose="020F0502020204030204" pitchFamily="34" charset="0"/>
                <a:ea typeface="Times New Roman" panose="02020603050405020304" pitchFamily="18" charset="0"/>
              </a:rPr>
              <a:t>by showing bars representing global average temperatures</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Shades of blue indicate cooler-than-average years, while red shows years that were hotter than average.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rapid heating is destroying our biosphere.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There is irrefutable evidence now of the impact of this on health, mental health and wellbeing leading this commission to declare: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“Climate change is the biggest global health threat of the 21st century” </a:t>
            </a: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pPr algn="l" fontAlgn="base"/>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10</a:t>
            </a:fld>
            <a:endParaRPr lang="en-US"/>
          </a:p>
        </p:txBody>
      </p:sp>
    </p:spTree>
    <p:extLst>
      <p:ext uri="{BB962C8B-B14F-4D97-AF65-F5344CB8AC3E}">
        <p14:creationId xmlns:p14="http://schemas.microsoft.com/office/powerpoint/2010/main" val="378993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3 points to make around the bigger picture, this zoomed out perspective, are</a:t>
            </a:r>
          </a:p>
          <a:p>
            <a:r>
              <a:rPr lang="en-GB" sz="1800" dirty="0">
                <a:effectLst/>
                <a:latin typeface="Calibri" panose="020F0502020204030204" pitchFamily="34" charset="0"/>
                <a:ea typeface="Times New Roman" panose="02020603050405020304" pitchFamily="18" charset="0"/>
              </a:rPr>
              <a:t>The </a:t>
            </a:r>
            <a:r>
              <a:rPr lang="en-GB" sz="1800" dirty="0">
                <a:effectLst/>
                <a:latin typeface="Times New Roman" panose="02020603050405020304" pitchFamily="18" charset="0"/>
                <a:ea typeface="Times New Roman" panose="02020603050405020304" pitchFamily="18" charset="0"/>
              </a:rPr>
              <a:t>Rate of change</a:t>
            </a:r>
          </a:p>
          <a:p>
            <a:r>
              <a:rPr lang="en-GB" sz="1800" dirty="0">
                <a:effectLst/>
                <a:latin typeface="Calibri" panose="020F0502020204030204" pitchFamily="34" charset="0"/>
                <a:ea typeface="Times New Roman" panose="02020603050405020304" pitchFamily="18" charset="0"/>
              </a:rPr>
              <a:t>And about how the eco-crisis is also a crisis of inequality and child rights</a:t>
            </a:r>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11</a:t>
            </a:fld>
            <a:endParaRPr lang="en-US"/>
          </a:p>
        </p:txBody>
      </p:sp>
    </p:spTree>
    <p:extLst>
      <p:ext uri="{BB962C8B-B14F-4D97-AF65-F5344CB8AC3E}">
        <p14:creationId xmlns:p14="http://schemas.microsoft.com/office/powerpoint/2010/main" val="263221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talking about the rate of change we're experiencing. </a:t>
            </a:r>
          </a:p>
          <a:p>
            <a:r>
              <a:rPr lang="en-GB" sz="1800" dirty="0">
                <a:effectLst/>
                <a:latin typeface="Calibri" panose="020F0502020204030204" pitchFamily="34" charset="0"/>
                <a:ea typeface="Times New Roman" panose="02020603050405020304" pitchFamily="18" charset="0"/>
              </a:rPr>
              <a:t>looking at overall shape of the graphs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These graphs were produced in 2015 to track various parameters since the start of the industrial revolution. there are more </a:t>
            </a:r>
            <a:r>
              <a:rPr lang="en-GB" sz="1800" dirty="0" err="1">
                <a:effectLst/>
                <a:latin typeface="Calibri" panose="020F0502020204030204" pitchFamily="34" charset="0"/>
                <a:ea typeface="Times New Roman" panose="02020603050405020304" pitchFamily="18" charset="0"/>
              </a:rPr>
              <a:t>grpahs</a:t>
            </a:r>
            <a:r>
              <a:rPr lang="en-GB" sz="1800" dirty="0">
                <a:effectLst/>
                <a:latin typeface="Calibri" panose="020F0502020204030204" pitchFamily="34" charset="0"/>
                <a:ea typeface="Times New Roman" panose="02020603050405020304" pitchFamily="18" charset="0"/>
              </a:rPr>
              <a:t> than shown here.</a:t>
            </a:r>
          </a:p>
          <a:p>
            <a:r>
              <a:rPr lang="en-GB" sz="1800" dirty="0">
                <a:effectLst/>
                <a:latin typeface="Calibri" panose="020F0502020204030204" pitchFamily="34" charset="0"/>
                <a:ea typeface="Times New Roman" panose="02020603050405020304" pitchFamily="18" charset="0"/>
              </a:rPr>
              <a:t>On each x axis we have dates from 1750, with the vertical dotted line marking 1950, </a:t>
            </a:r>
          </a:p>
          <a:p>
            <a:r>
              <a:rPr lang="en-GB" sz="1800" dirty="0">
                <a:effectLst/>
                <a:latin typeface="Calibri" panose="020F0502020204030204" pitchFamily="34" charset="0"/>
                <a:ea typeface="Times New Roman" panose="02020603050405020304" pitchFamily="18" charset="0"/>
              </a:rPr>
              <a:t>after which point we can see an acceleration in the change being monitored.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These red graphs are representing various markers of human activity including energy use and fertiliser consumption.</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Notice that we’re still in that acceleration – we’re not seeing a levelling off. Emissions haven’t peaked yet.</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and these blue graphs represent the response of earth systems, for example atmospheric CO2 and surface temperature and ocean acidification.</a:t>
            </a:r>
          </a:p>
          <a:p>
            <a:r>
              <a:rPr lang="en-GB" sz="1800" dirty="0">
                <a:effectLst/>
                <a:latin typeface="Calibri" panose="020F0502020204030204" pitchFamily="34" charset="0"/>
                <a:ea typeface="Times New Roman" panose="02020603050405020304" pitchFamily="18" charset="0"/>
              </a:rPr>
              <a:t>The levelling off of Ozone showed here is a success story of global cooperation</a:t>
            </a:r>
          </a:p>
          <a:p>
            <a:r>
              <a:rPr lang="en-GB" sz="1800" dirty="0">
                <a:effectLst/>
                <a:latin typeface="Calibri" panose="020F0502020204030204" pitchFamily="34" charset="0"/>
                <a:ea typeface="Times New Roman" panose="02020603050405020304" pitchFamily="18" charset="0"/>
              </a:rPr>
              <a:t>Unfortunately this is an isolated example and One of the reports main authors stated: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"It is difficult to overestimate the scale and speed of change. In a single lifetime humanity, predominantly via the global economic system, has become a geological force at the planetary-scale," </a:t>
            </a:r>
            <a:endParaRPr lang="en-GB" sz="1800" dirty="0">
              <a:effectLst/>
              <a:latin typeface="Times New Roman" panose="02020603050405020304" pitchFamily="18" charset="0"/>
              <a:ea typeface="Times New Roman" panose="02020603050405020304" pitchFamily="18"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br>
              <a:rPr lang="en-GB" dirty="0"/>
            </a:br>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12</a:t>
            </a:fld>
            <a:endParaRPr lang="en-US"/>
          </a:p>
        </p:txBody>
      </p:sp>
    </p:spTree>
    <p:extLst>
      <p:ext uri="{BB962C8B-B14F-4D97-AF65-F5344CB8AC3E}">
        <p14:creationId xmlns:p14="http://schemas.microsoft.com/office/powerpoint/2010/main" val="227307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800" dirty="0">
                <a:effectLst/>
                <a:latin typeface="Calibri" panose="020F0502020204030204" pitchFamily="34" charset="0"/>
                <a:ea typeface="Times New Roman" panose="02020603050405020304" pitchFamily="18" charset="0"/>
              </a:rPr>
              <a:t>The second point is about the inextricable link between the climate crisis and inequalities. </a:t>
            </a:r>
          </a:p>
          <a:p>
            <a:r>
              <a:rPr lang="en-GB" sz="1800" dirty="0">
                <a:effectLst/>
                <a:latin typeface="Calibri" panose="020F0502020204030204" pitchFamily="34" charset="0"/>
                <a:ea typeface="Times New Roman" panose="02020603050405020304" pitchFamily="18" charset="0"/>
              </a:rPr>
              <a:t>And as we know health inequalities arise from other inequalities.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rPr>
              <a:t>People of colour, people with low-income, and Indigenous communities are being disproportionally impacted by the eco-crisis globally, and within countries like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The areas and people currently most affected by climate change are those that are least responsible for the crisis but which have been colonized, exploited and historically marginalized. </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three main channels </a:t>
            </a:r>
            <a:r>
              <a:rPr lang="en-GB" sz="18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by </a:t>
            </a:r>
            <a:r>
              <a:rPr lang="en-GB" sz="1800" u="none" dirty="0">
                <a:effectLst/>
                <a:latin typeface="Calibri" panose="020F0502020204030204" pitchFamily="34" charset="0"/>
                <a:ea typeface="Calibri" panose="020F0502020204030204" pitchFamily="34" charset="0"/>
                <a:cs typeface="Times New Roman" panose="02020603050405020304" pitchFamily="18" charset="0"/>
              </a:rPr>
              <a:t>which</a:t>
            </a:r>
            <a:r>
              <a:rPr lang="en-GB" sz="1800" u="none" strike="sng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climate change exacerbates </a:t>
            </a:r>
            <a:r>
              <a:rPr lang="en-GB" sz="1800" u="none" dirty="0">
                <a:effectLst/>
                <a:latin typeface="Calibri" panose="020F0502020204030204" pitchFamily="34" charset="0"/>
                <a:ea typeface="Calibri" panose="020F0502020204030204" pitchFamily="34" charset="0"/>
                <a:cs typeface="Times New Roman" panose="02020603050405020304" pitchFamily="18" charset="0"/>
              </a:rPr>
              <a:t>inequali</a:t>
            </a:r>
            <a:r>
              <a:rPr lang="en-GB" sz="18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ties</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 increased exposure of disadvantaged groups to adverse effects;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(b) increased susceptibility to damage;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and (c) fewer resources to cope and recover from the damage suffered.</a:t>
            </a:r>
          </a:p>
          <a:p>
            <a:endParaRPr lang="en-GB" sz="1800" dirty="0">
              <a:effectLst/>
              <a:latin typeface="Times New Roman" panose="02020603050405020304" pitchFamily="18" charset="0"/>
              <a:ea typeface="Times New Roman" panose="02020603050405020304" pitchFamily="18" charset="0"/>
            </a:endParaRPr>
          </a:p>
          <a:p>
            <a:r>
              <a:rPr lang="en-GB" sz="1800" dirty="0" err="1">
                <a:effectLst/>
                <a:latin typeface="Calibri" panose="020F0502020204030204" pitchFamily="34" charset="0"/>
                <a:ea typeface="Times New Roman" panose="02020603050405020304" pitchFamily="18" charset="0"/>
              </a:rPr>
              <a:t>EcoCAMHS</a:t>
            </a:r>
            <a:r>
              <a:rPr lang="en-GB" sz="1800" dirty="0">
                <a:effectLst/>
                <a:latin typeface="Calibri" panose="020F0502020204030204" pitchFamily="34" charset="0"/>
                <a:ea typeface="Times New Roman" panose="02020603050405020304" pitchFamily="18" charset="0"/>
              </a:rPr>
              <a:t> ran a focus group talking to YP about the climate crisis and how they saw the role of psychiatrists and they spoke to this injustice aspect too:</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Can’t separate out climate racism mental health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and</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We feel a huge pressure to correct centuries worth of failings</a:t>
            </a: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13</a:t>
            </a:fld>
            <a:endParaRPr lang="en-US"/>
          </a:p>
        </p:txBody>
      </p:sp>
    </p:spTree>
    <p:extLst>
      <p:ext uri="{BB962C8B-B14F-4D97-AF65-F5344CB8AC3E}">
        <p14:creationId xmlns:p14="http://schemas.microsoft.com/office/powerpoint/2010/main" val="2493898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The final point is that the climate and ecological crisis is a human rights crisis.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Last year the UN concluded that access to a clean, healthy and sustainable environment is so fundamental to health that it declared it a human right. However, billions of people do not have this access.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if we look at the Convention on the rights of a child - represented by this graphic - we can see that many of these globally recognised rights are threatened by the climate crisis.</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For example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no 6 The right to Life, survival and development</a:t>
            </a:r>
          </a:p>
          <a:p>
            <a:r>
              <a:rPr lang="en-US" sz="1800" dirty="0">
                <a:effectLst/>
                <a:latin typeface="Calibri" panose="020F0502020204030204" pitchFamily="34" charset="0"/>
                <a:ea typeface="Times New Roman" panose="02020603050405020304" pitchFamily="18" charset="0"/>
              </a:rPr>
              <a:t>no 24 the right to health water food environment</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This is another injustice – intergenerational injustice. Our younger generation, and future generations will suffer a larger burden than us and older generations.  </a:t>
            </a:r>
            <a:endParaRPr lang="en-GB" sz="1800" dirty="0">
              <a:effectLst/>
              <a:latin typeface="Times New Roman" panose="02020603050405020304" pitchFamily="18" charset="0"/>
              <a:ea typeface="Times New Roman" panose="02020603050405020304" pitchFamily="18" charset="0"/>
            </a:endParaRP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14</a:t>
            </a:fld>
            <a:endParaRPr lang="en-US"/>
          </a:p>
        </p:txBody>
      </p:sp>
    </p:spTree>
    <p:extLst>
      <p:ext uri="{BB962C8B-B14F-4D97-AF65-F5344CB8AC3E}">
        <p14:creationId xmlns:p14="http://schemas.microsoft.com/office/powerpoint/2010/main" val="109865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The talk is about to move on to the impact of the climate crisis on mental health. zooming in a bit</a:t>
            </a:r>
          </a:p>
          <a:p>
            <a:endParaRPr lang="en-GB" sz="1800" dirty="0">
              <a:effectLst/>
              <a:latin typeface="Times New Roman" panose="02020603050405020304" pitchFamily="18" charset="0"/>
              <a:ea typeface="Times New Roman" panose="02020603050405020304" pitchFamily="18" charset="0"/>
            </a:endParaRPr>
          </a:p>
          <a:p>
            <a:r>
              <a:rPr lang="en-GB" sz="1800" b="0" dirty="0">
                <a:effectLst/>
                <a:latin typeface="Calibri" panose="020F0502020204030204" pitchFamily="34" charset="0"/>
                <a:ea typeface="Times New Roman" panose="02020603050405020304" pitchFamily="18" charset="0"/>
              </a:rPr>
              <a:t>Before we do I want to invite you to enter into the CHAT box please – </a:t>
            </a:r>
            <a:endParaRPr lang="en-GB" sz="1800" b="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What words thoughts or feelings are coming up for you when you think about the climate crisis?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15</a:t>
            </a:fld>
            <a:endParaRPr lang="en-US"/>
          </a:p>
        </p:txBody>
      </p:sp>
    </p:spTree>
    <p:extLst>
      <p:ext uri="{BB962C8B-B14F-4D97-AF65-F5344CB8AC3E}">
        <p14:creationId xmlns:p14="http://schemas.microsoft.com/office/powerpoint/2010/main" val="500673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0FBA95E-B4A1-364B-82B9-5A47E63439C0}" type="slidenum">
              <a:rPr lang="en-US" smtClean="0"/>
              <a:t>16</a:t>
            </a:fld>
            <a:endParaRPr lang="en-US"/>
          </a:p>
        </p:txBody>
      </p:sp>
    </p:spTree>
    <p:extLst>
      <p:ext uri="{BB962C8B-B14F-4D97-AF65-F5344CB8AC3E}">
        <p14:creationId xmlns:p14="http://schemas.microsoft.com/office/powerpoint/2010/main" val="643667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The impact on MH</a:t>
            </a:r>
          </a:p>
          <a:p>
            <a:r>
              <a:rPr lang="en-GB" sz="1200" dirty="0">
                <a:effectLst/>
                <a:latin typeface="Calibri" panose="020F0502020204030204" pitchFamily="34" charset="0"/>
                <a:ea typeface="Times New Roman" panose="02020603050405020304" pitchFamily="18" charset="0"/>
              </a:rPr>
              <a:t>the mechanism behind this is the heating of the planet leading to more frequent and more destructive weather and climate events. For </a:t>
            </a:r>
            <a:r>
              <a:rPr lang="en-GB" sz="1200" dirty="0" err="1">
                <a:effectLst/>
                <a:latin typeface="Calibri" panose="020F0502020204030204" pitchFamily="34" charset="0"/>
                <a:ea typeface="Times New Roman" panose="02020603050405020304" pitchFamily="18" charset="0"/>
              </a:rPr>
              <a:t>eg</a:t>
            </a:r>
            <a:r>
              <a:rPr lang="en-GB" sz="1200" dirty="0">
                <a:effectLst/>
                <a:latin typeface="Calibri" panose="020F0502020204030204" pitchFamily="34" charset="0"/>
                <a:ea typeface="Times New Roman" panose="02020603050405020304" pitchFamily="18" charset="0"/>
              </a:rPr>
              <a:t> floods, wild fires also higher temperatures and drought. </a:t>
            </a:r>
          </a:p>
          <a:p>
            <a:r>
              <a:rPr lang="en-GB" sz="1200" dirty="0">
                <a:effectLst/>
                <a:latin typeface="Calibri" panose="020F0502020204030204" pitchFamily="34" charset="0"/>
                <a:ea typeface="Times New Roman" panose="02020603050405020304" pitchFamily="18" charset="0"/>
              </a:rPr>
              <a:t>these are all photos from the UK</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In this way Climate change has direct and indirect impact on mental health that can play out in the short term and longer term.</a:t>
            </a:r>
            <a:endParaRPr lang="en-GB" sz="1200" dirty="0">
              <a:effectLst/>
              <a:latin typeface="Times New Roman" panose="02020603050405020304" pitchFamily="18" charset="0"/>
              <a:ea typeface="Times New Roman" panose="02020603050405020304" pitchFamily="18" charset="0"/>
            </a:endParaRPr>
          </a:p>
          <a:p>
            <a:r>
              <a:rPr lang="en-GB" sz="1200" b="1"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b="1" dirty="0">
                <a:effectLst/>
                <a:latin typeface="Calibri" panose="020F0502020204030204" pitchFamily="34" charset="0"/>
                <a:ea typeface="Times New Roman" panose="02020603050405020304" pitchFamily="18" charset="0"/>
              </a:rPr>
              <a:t>An increasing risk in the UK is more frequent and severe flooding.  For example, this event in Yorkshire one evening in 2019, </a:t>
            </a:r>
            <a:r>
              <a:rPr lang="en-GB" sz="1200" b="0" dirty="0">
                <a:effectLst/>
                <a:latin typeface="Calibri" panose="020F0502020204030204" pitchFamily="34" charset="0"/>
                <a:ea typeface="Times New Roman" panose="02020603050405020304" pitchFamily="18" charset="0"/>
              </a:rPr>
              <a:t>where</a:t>
            </a:r>
            <a:r>
              <a:rPr lang="en-GB" sz="1200" b="1" dirty="0">
                <a:effectLst/>
                <a:latin typeface="Calibri" panose="020F0502020204030204" pitchFamily="34" charset="0"/>
                <a:ea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rPr>
              <a:t>A month’s rainfall fell in a day. </a:t>
            </a:r>
          </a:p>
          <a:p>
            <a:r>
              <a:rPr lang="en-GB" sz="1200" dirty="0">
                <a:effectLst/>
                <a:latin typeface="Calibri" panose="020F0502020204030204" pitchFamily="34" charset="0"/>
                <a:ea typeface="Times New Roman" panose="02020603050405020304" pitchFamily="18" charset="0"/>
              </a:rPr>
              <a:t>Over 1000 homeowners and families told to evacuate.  Overnight, A baby was delivered in hospital but had no home to go to. These are the words of one of the people from an affected village</a:t>
            </a:r>
            <a:endParaRPr lang="en-GB" sz="1200" dirty="0">
              <a:effectLst/>
              <a:latin typeface="Times New Roman" panose="02020603050405020304" pitchFamily="18" charset="0"/>
              <a:ea typeface="Times New Roman" panose="02020603050405020304" pitchFamily="18" charset="0"/>
            </a:endParaRPr>
          </a:p>
          <a:p>
            <a:r>
              <a:rPr lang="en-GB" sz="1200" i="1" dirty="0">
                <a:solidFill>
                  <a:srgbClr val="262626"/>
                </a:solidFill>
                <a:effectLst/>
                <a:latin typeface="Calibri" panose="020F0502020204030204" pitchFamily="34" charset="0"/>
                <a:ea typeface="Times New Roman" panose="02020603050405020304" pitchFamily="18" charset="0"/>
              </a:rPr>
              <a:t>“One minute I was in town getting the car serviced – and the next minute the phone was buzzing and my neighbours were telling me the [River] Don had broken its banks. Water was rushing towards our house. I called my daughter Amy at home and I told her to get out, fast. </a:t>
            </a:r>
            <a:endParaRPr lang="en-GB" sz="1200" dirty="0">
              <a:effectLst/>
              <a:latin typeface="Times New Roman" panose="02020603050405020304" pitchFamily="18" charset="0"/>
              <a:ea typeface="Times New Roman" panose="02020603050405020304" pitchFamily="18" charset="0"/>
            </a:endParaRPr>
          </a:p>
          <a:p>
            <a:r>
              <a:rPr lang="en-GB" sz="1200" i="1" dirty="0">
                <a:solidFill>
                  <a:srgbClr val="262626"/>
                </a:solidFill>
                <a:effectLst/>
                <a:latin typeface="Calibri" panose="020F0502020204030204" pitchFamily="34" charset="0"/>
                <a:ea typeface="Times New Roman" panose="02020603050405020304" pitchFamily="18" charset="0"/>
              </a:rPr>
              <a:t>We tried to drive through our village but it was </a:t>
            </a:r>
            <a:r>
              <a:rPr lang="en-GB" sz="1200" i="1" dirty="0" err="1">
                <a:solidFill>
                  <a:srgbClr val="262626"/>
                </a:solidFill>
                <a:effectLst/>
                <a:latin typeface="Calibri" panose="020F0502020204030204" pitchFamily="34" charset="0"/>
                <a:ea typeface="Times New Roman" panose="02020603050405020304" pitchFamily="18" charset="0"/>
              </a:rPr>
              <a:t>swamped.There</a:t>
            </a:r>
            <a:r>
              <a:rPr lang="en-GB" sz="1200" i="1" dirty="0">
                <a:solidFill>
                  <a:srgbClr val="262626"/>
                </a:solidFill>
                <a:effectLst/>
                <a:latin typeface="Calibri" panose="020F0502020204030204" pitchFamily="34" charset="0"/>
                <a:ea typeface="Times New Roman" panose="02020603050405020304" pitchFamily="18" charset="0"/>
              </a:rPr>
              <a:t> was a lot of noise, and debris and telegraph poles were bouncing along at the head of this huge wave of water. </a:t>
            </a:r>
            <a:endParaRPr lang="en-GB" sz="1200" dirty="0">
              <a:effectLst/>
              <a:latin typeface="Times New Roman" panose="02020603050405020304" pitchFamily="18" charset="0"/>
              <a:ea typeface="Times New Roman" panose="02020603050405020304" pitchFamily="18" charset="0"/>
            </a:endParaRPr>
          </a:p>
          <a:p>
            <a:r>
              <a:rPr lang="en-GB" sz="1200" i="1" dirty="0">
                <a:solidFill>
                  <a:srgbClr val="262626"/>
                </a:solidFill>
                <a:effectLst/>
                <a:latin typeface="Calibri" panose="020F0502020204030204" pitchFamily="34" charset="0"/>
                <a:ea typeface="Times New Roman" panose="02020603050405020304" pitchFamily="18" charset="0"/>
              </a:rPr>
              <a:t>The flood was just pouring through houses. Our neighbours were stood on their drives, totally bewildered. Some people were in their bedclothes clutching valuables. One poor old lady was holding an urn with her husband’s ashes. </a:t>
            </a:r>
            <a:endParaRPr lang="en-GB" sz="1200" dirty="0">
              <a:effectLst/>
              <a:latin typeface="Times New Roman" panose="02020603050405020304" pitchFamily="18" charset="0"/>
              <a:ea typeface="Times New Roman" panose="02020603050405020304" pitchFamily="18" charset="0"/>
            </a:endParaRPr>
          </a:p>
          <a:p>
            <a:r>
              <a:rPr lang="en-GB" sz="1200" i="1" dirty="0">
                <a:solidFill>
                  <a:srgbClr val="262626"/>
                </a:solidFill>
                <a:effectLst/>
                <a:latin typeface="Calibri" panose="020F0502020204030204" pitchFamily="34" charset="0"/>
                <a:ea typeface="Times New Roman" panose="02020603050405020304" pitchFamily="18" charset="0"/>
              </a:rPr>
              <a:t>If the flooding had begun a few hours later, I think people would have died in their beds. Some bungalows were filled with water to the ceiling”.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The trauma and disruption continued a long term after the event. In this flood alone over 700 houses were deemed unliveable and many people were unable to claim insurance. and of course residents who choose to stay to rebuild are aware it could happen again any year.</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Flooding is just one example, but hopefully that example can help us relate to this diagram better.</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The immediate impacts of an EWE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could include any of these: </a:t>
            </a:r>
            <a:r>
              <a:rPr lang="en-GB" sz="1200" dirty="0" err="1">
                <a:effectLst/>
                <a:latin typeface="Calibri" panose="020F0502020204030204" pitchFamily="34" charset="0"/>
                <a:ea typeface="Times New Roman" panose="02020603050405020304" pitchFamily="18" charset="0"/>
              </a:rPr>
              <a:t>eg</a:t>
            </a:r>
            <a:r>
              <a:rPr lang="en-GB" sz="1200" dirty="0">
                <a:effectLst/>
                <a:latin typeface="Calibri" panose="020F0502020204030204" pitchFamily="34" charset="0"/>
                <a:ea typeface="Times New Roman" panose="02020603050405020304" pitchFamily="18" charset="0"/>
              </a:rPr>
              <a:t> physical injury and damage to property.</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There may be longer term consequences, either linked to the ensuing chaos from the acute event or in other cases, consequences linked to the longer term impacts of climate change such as prolonged drought, sea-level rise, land degradation or a changed growing season.</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these factors can lead to increased prevalence of MH Disorders.</a:t>
            </a:r>
          </a:p>
          <a:p>
            <a:r>
              <a:rPr lang="en-US" sz="1200" dirty="0">
                <a:effectLst/>
                <a:latin typeface="Calibri" panose="020F0502020204030204" pitchFamily="34" charset="0"/>
                <a:ea typeface="Times New Roman" panose="02020603050405020304" pitchFamily="18" charset="0"/>
              </a:rPr>
              <a:t>in CYP the evidence shows increase risk of PTSD, depression, phobias, panic, sleep and attachment disorders, substance misuse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As well as having psychological impacts that may not reach diagnostic thresholds but could impact development: </a:t>
            </a:r>
          </a:p>
          <a:p>
            <a:r>
              <a:rPr lang="en-US" sz="1200" dirty="0">
                <a:effectLst/>
                <a:latin typeface="Calibri" panose="020F0502020204030204" pitchFamily="34" charset="0"/>
                <a:ea typeface="Times New Roman" panose="02020603050405020304" pitchFamily="18" charset="0"/>
              </a:rPr>
              <a:t> </a:t>
            </a:r>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This area represented at the top of the pyramid, relates to the impact on us of living with this enormous overarching existential threat</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 – so whether or not people are caught up in extreme weather events, more and more of us are aware of the risks and may be witnessing distressing changes to our places and ecosystems. there is an acknowledged emotional toll to this: </a:t>
            </a:r>
          </a:p>
          <a:p>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Reiterating: the climate crisis is inherently unfair and is a vulnerability multiplier.</a:t>
            </a:r>
            <a:endParaRPr lang="en-GB" sz="12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17</a:t>
            </a:fld>
            <a:endParaRPr lang="en-US"/>
          </a:p>
        </p:txBody>
      </p:sp>
    </p:spTree>
    <p:extLst>
      <p:ext uri="{BB962C8B-B14F-4D97-AF65-F5344CB8AC3E}">
        <p14:creationId xmlns:p14="http://schemas.microsoft.com/office/powerpoint/2010/main" val="4121772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Times New Roman" panose="02020603050405020304" pitchFamily="18" charset="0"/>
              </a:rPr>
              <a:t>I want to focus in briefly on two parts of that previous diagram which need whole sessions to themselves really</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Forced migration and air pollution</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Climate change can directly or indirectly contribute to forced migration but can also trap people in environmentally risky locations. this is already happening but it’s impact will intensify over the next decades</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There are Stressors at every stage from pre-flight through flight and into resettlement. </a:t>
            </a:r>
          </a:p>
          <a:p>
            <a:r>
              <a:rPr lang="en-US" sz="1800" dirty="0">
                <a:effectLst/>
                <a:latin typeface="Calibri" panose="020F0502020204030204" pitchFamily="34" charset="0"/>
                <a:ea typeface="Times New Roman" panose="02020603050405020304" pitchFamily="18" charset="0"/>
              </a:rPr>
              <a:t>which lead to an increased risk of for </a:t>
            </a:r>
            <a:r>
              <a:rPr lang="en-US" sz="1800" dirty="0" err="1">
                <a:effectLst/>
                <a:latin typeface="Calibri" panose="020F0502020204030204" pitchFamily="34" charset="0"/>
                <a:ea typeface="Times New Roman" panose="02020603050405020304" pitchFamily="18" charset="0"/>
              </a:rPr>
              <a:t>eg</a:t>
            </a:r>
            <a:r>
              <a:rPr lang="en-US" sz="1800" dirty="0">
                <a:effectLst/>
                <a:latin typeface="Calibri" panose="020F0502020204030204" pitchFamily="34" charset="0"/>
                <a:ea typeface="Times New Roman" panose="02020603050405020304" pitchFamily="18" charset="0"/>
              </a:rPr>
              <a:t> PTSD, anxiety, depression</a:t>
            </a:r>
          </a:p>
          <a:p>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Risk factors for developing MH problems in this context include: being an unaccompanied child or having traumatized</a:t>
            </a:r>
            <a:r>
              <a:rPr lang="en-GB" sz="1800" dirty="0">
                <a:effectLst/>
                <a:latin typeface="Calibri" panose="020F0502020204030204" pitchFamily="34" charset="0"/>
                <a:ea typeface="Times New Roman" panose="02020603050405020304" pitchFamily="18" charset="0"/>
              </a:rPr>
              <a:t> parents</a:t>
            </a:r>
            <a:endParaRPr lang="en-GB" sz="18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72322E-CB70-4AD5-A71B-B309CADEED13}" type="slidenum">
              <a:rPr lang="en-GB" smtClean="0"/>
              <a:t>18</a:t>
            </a:fld>
            <a:endParaRPr lang="en-GB"/>
          </a:p>
        </p:txBody>
      </p:sp>
    </p:spTree>
    <p:extLst>
      <p:ext uri="{BB962C8B-B14F-4D97-AF65-F5344CB8AC3E}">
        <p14:creationId xmlns:p14="http://schemas.microsoft.com/office/powerpoint/2010/main" val="45774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Times New Roman" panose="02020603050405020304" pitchFamily="18" charset="0"/>
              </a:rPr>
              <a:t>And to say a little about Air pollution which is very closely linked to the climate crisis.</a:t>
            </a:r>
          </a:p>
          <a:p>
            <a:r>
              <a:rPr lang="en-GB" sz="1200" dirty="0">
                <a:effectLst/>
                <a:latin typeface="Calibri" panose="020F0502020204030204" pitchFamily="34" charset="0"/>
                <a:ea typeface="Times New Roman" panose="02020603050405020304" pitchFamily="18" charset="0"/>
              </a:rPr>
              <a:t>This is a picture of Ella Roberta </a:t>
            </a:r>
            <a:r>
              <a:rPr lang="en-GB" sz="1200" dirty="0" err="1">
                <a:effectLst/>
                <a:latin typeface="Calibri" panose="020F0502020204030204" pitchFamily="34" charset="0"/>
                <a:ea typeface="Times New Roman" panose="02020603050405020304" pitchFamily="18" charset="0"/>
              </a:rPr>
              <a:t>Adoo</a:t>
            </a:r>
            <a:r>
              <a:rPr lang="en-GB" sz="1200" dirty="0">
                <a:effectLst/>
                <a:latin typeface="Calibri" panose="020F0502020204030204" pitchFamily="34" charset="0"/>
                <a:ea typeface="Times New Roman" panose="02020603050405020304" pitchFamily="18" charset="0"/>
              </a:rPr>
              <a:t> </a:t>
            </a:r>
            <a:r>
              <a:rPr lang="en-GB" sz="1200" dirty="0" err="1">
                <a:effectLst/>
                <a:latin typeface="Calibri" panose="020F0502020204030204" pitchFamily="34" charset="0"/>
                <a:ea typeface="Times New Roman" panose="02020603050405020304" pitchFamily="18" charset="0"/>
              </a:rPr>
              <a:t>Kissi</a:t>
            </a:r>
            <a:r>
              <a:rPr lang="en-GB" sz="1200" dirty="0">
                <a:effectLst/>
                <a:latin typeface="Calibri" panose="020F0502020204030204" pitchFamily="34" charset="0"/>
                <a:ea typeface="Times New Roman" panose="02020603050405020304" pitchFamily="18" charset="0"/>
              </a:rPr>
              <a:t> </a:t>
            </a:r>
            <a:r>
              <a:rPr lang="en-GB" sz="1200" dirty="0" err="1">
                <a:effectLst/>
                <a:latin typeface="Calibri" panose="020F0502020204030204" pitchFamily="34" charset="0"/>
                <a:ea typeface="Times New Roman" panose="02020603050405020304" pitchFamily="18" charset="0"/>
              </a:rPr>
              <a:t>Debrah</a:t>
            </a:r>
            <a:r>
              <a:rPr lang="en-GB" sz="1200" dirty="0">
                <a:effectLst/>
                <a:latin typeface="Calibri" panose="020F0502020204030204" pitchFamily="34" charset="0"/>
                <a:ea typeface="Times New Roman" panose="02020603050405020304" pitchFamily="18" charset="0"/>
              </a:rPr>
              <a:t> who developed asthma age 7 and died in London age 9 of an asthma attack. only after years of campaigning by her mother </a:t>
            </a:r>
            <a:r>
              <a:rPr lang="en-GB" sz="1200" dirty="0" err="1">
                <a:effectLst/>
                <a:latin typeface="Calibri" panose="020F0502020204030204" pitchFamily="34" charset="0"/>
                <a:ea typeface="Times New Roman" panose="02020603050405020304" pitchFamily="18" charset="0"/>
              </a:rPr>
              <a:t>Rosamund</a:t>
            </a:r>
            <a:r>
              <a:rPr lang="en-GB" sz="1200" dirty="0">
                <a:effectLst/>
                <a:latin typeface="Calibri" panose="020F0502020204030204" pitchFamily="34" charset="0"/>
                <a:ea typeface="Times New Roman" panose="02020603050405020304" pitchFamily="18" charset="0"/>
              </a:rPr>
              <a:t> was it clear the role air pollution played in causing then exacerbating her asthma. Ella became the first person in the world to have air pollution listed as a cause of death on her death certificate. </a:t>
            </a:r>
          </a:p>
          <a:p>
            <a:endParaRPr lang="en-GB" sz="1200" dirty="0">
              <a:effectLst/>
              <a:latin typeface="Calibri" panose="020F0502020204030204" pitchFamily="34"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Air pollution, which comes most significantly from burning fossil fuels hence the link to climate change, is causing 13 deaths every minute. and that's Up to 36,000 deaths each year in the UK.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Air pollution comes in the form of </a:t>
            </a:r>
            <a:r>
              <a:rPr lang="en-US" sz="1200" dirty="0">
                <a:effectLst/>
                <a:latin typeface="Calibri" panose="020F0502020204030204" pitchFamily="34" charset="0"/>
                <a:ea typeface="Times New Roman" panose="02020603050405020304" pitchFamily="18" charset="0"/>
              </a:rPr>
              <a:t>Particulate matter (PM), Gases, </a:t>
            </a:r>
            <a:r>
              <a:rPr lang="en-US" sz="1200" dirty="0" err="1">
                <a:effectLst/>
                <a:latin typeface="Calibri" panose="020F0502020204030204" pitchFamily="34" charset="0"/>
                <a:ea typeface="Times New Roman" panose="02020603050405020304" pitchFamily="18" charset="0"/>
              </a:rPr>
              <a:t>Mould</a:t>
            </a:r>
            <a:r>
              <a:rPr lang="en-US" sz="1200" dirty="0">
                <a:effectLst/>
                <a:latin typeface="Calibri" panose="020F0502020204030204" pitchFamily="34" charset="0"/>
                <a:ea typeface="Times New Roman" panose="02020603050405020304" pitchFamily="18" charset="0"/>
              </a:rPr>
              <a:t> and Chemicals</a:t>
            </a:r>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Small particulate matter, PM2.5,</a:t>
            </a:r>
            <a:r>
              <a:rPr lang="en-US" sz="1200" dirty="0">
                <a:effectLst/>
                <a:latin typeface="Calibri" panose="020F0502020204030204" pitchFamily="34" charset="0"/>
                <a:ea typeface="Times New Roman" panose="02020603050405020304" pitchFamily="18" charset="0"/>
              </a:rPr>
              <a:t> crosses the placenta and blood-brain barrier causing inflammation and disease.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Certain groups are more vulnerable to the impacts of air pollution</a:t>
            </a:r>
            <a:endParaRPr lang="en-GB" sz="1200" dirty="0">
              <a:effectLst/>
              <a:latin typeface="Times New Roman" panose="02020603050405020304" pitchFamily="18" charset="0"/>
              <a:ea typeface="Times New Roman" panose="02020603050405020304" pitchFamily="18" charset="0"/>
            </a:endParaRPr>
          </a:p>
          <a:p>
            <a:pPr>
              <a:tabLst>
                <a:tab pos="457200" algn="l"/>
              </a:tabLst>
            </a:pPr>
            <a:r>
              <a:rPr lang="en-GB" sz="1200" dirty="0">
                <a:effectLst/>
                <a:latin typeface="Calibri" panose="020F0502020204030204" pitchFamily="34" charset="0"/>
                <a:ea typeface="Times New Roman" panose="02020603050405020304" pitchFamily="18" charset="0"/>
              </a:rPr>
              <a:t>including Children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There is growing evidence of the impact of air pollution on mental health and neurodevelopment</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Wingdings 2" pitchFamily="2" charset="2"/>
              <a:buChar char=""/>
              <a:tabLst>
                <a:tab pos="457200" algn="l"/>
              </a:tabLst>
            </a:pPr>
            <a:r>
              <a:rPr lang="en-GB" sz="1200" dirty="0">
                <a:effectLst/>
                <a:latin typeface="Calibri" panose="020F0502020204030204" pitchFamily="34" charset="0"/>
                <a:ea typeface="Times New Roman" panose="02020603050405020304" pitchFamily="18" charset="0"/>
              </a:rPr>
              <a:t>In one study early-life exposure to nitrogen oxides (a gas present in traffic pollution) was significantly associated with general psychopathology at 18 years of age,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Wingdings 2" pitchFamily="2" charset="2"/>
              <a:buChar char=""/>
              <a:tabLst>
                <a:tab pos="457200" algn="l"/>
              </a:tabLst>
            </a:pPr>
            <a:r>
              <a:rPr lang="en-GB" sz="1200" dirty="0">
                <a:effectLst/>
                <a:latin typeface="Calibri" panose="020F0502020204030204" pitchFamily="34" charset="0"/>
                <a:ea typeface="Times New Roman" panose="02020603050405020304" pitchFamily="18" charset="0"/>
              </a:rPr>
              <a:t>In another study there was evidence that long-term exposure to even comparatively low levels of air pollution could cause depression and anxiety</a:t>
            </a:r>
            <a:endParaRPr lang="en-GB" sz="1200" dirty="0">
              <a:effectLst/>
              <a:latin typeface="Times New Roman" panose="02020603050405020304" pitchFamily="18" charset="0"/>
              <a:ea typeface="Times New Roman" panose="02020603050405020304" pitchFamily="18" charset="0"/>
            </a:endParaRPr>
          </a:p>
          <a:p>
            <a:pPr marL="90170"/>
            <a:r>
              <a:rPr lang="en-GB" sz="1200" dirty="0">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Calibri" panose="020F0502020204030204" pitchFamily="34" charset="0"/>
                <a:ea typeface="Times New Roman" panose="02020603050405020304" pitchFamily="18" charset="0"/>
              </a:rPr>
              <a:t>The Coroner involved in the inquest into Ella’s death published a report that recommended:</a:t>
            </a:r>
          </a:p>
          <a:p>
            <a:r>
              <a:rPr lang="en-GB" sz="1200" dirty="0">
                <a:effectLst/>
                <a:latin typeface="Calibri" panose="020F0502020204030204" pitchFamily="34" charset="0"/>
                <a:ea typeface="Times New Roman" panose="02020603050405020304" pitchFamily="18" charset="0"/>
              </a:rPr>
              <a:t>there should be legally binding targets for max levels of air pollution based on W.H.O guidelines (this is still not the case in the UK), </a:t>
            </a:r>
          </a:p>
          <a:p>
            <a:r>
              <a:rPr lang="en-GB" sz="1200" dirty="0">
                <a:effectLst/>
                <a:latin typeface="Calibri" panose="020F0502020204030204" pitchFamily="34" charset="0"/>
                <a:ea typeface="Times New Roman" panose="02020603050405020304" pitchFamily="18" charset="0"/>
              </a:rPr>
              <a:t>and increased public and medical awareness. The role of air pollution was never mentioned to Ella or her mum during two years of treatment of her asthma which included over 30 emergency hospital admissions. </a:t>
            </a:r>
            <a:endParaRPr lang="en-GB"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19</a:t>
            </a:fld>
            <a:endParaRPr lang="en-US"/>
          </a:p>
        </p:txBody>
      </p:sp>
    </p:spTree>
    <p:extLst>
      <p:ext uri="{BB962C8B-B14F-4D97-AF65-F5344CB8AC3E}">
        <p14:creationId xmlns:p14="http://schemas.microsoft.com/office/powerpoint/2010/main" val="41551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80808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40 mins</a:t>
            </a:r>
          </a:p>
          <a:p>
            <a:r>
              <a:rPr lang="en-US" sz="1800" dirty="0">
                <a:solidFill>
                  <a:srgbClr val="000000"/>
                </a:solidFill>
                <a:effectLst/>
                <a:latin typeface="Calibri" panose="020F0502020204030204" pitchFamily="34" charset="0"/>
                <a:ea typeface="Times New Roman" panose="02020603050405020304" pitchFamily="18" charset="0"/>
              </a:rPr>
              <a:t>This talk focuses mainly on the ‘what is the problem’ side of things – it is at the start of a day that is designed to move towards more positive and creative solutions focused discussion</a:t>
            </a:r>
          </a:p>
          <a:p>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First section: how and why we could engage with these issues as child and adolescent psychiatrists.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this is a tough topic. the situation we face is a really difficult one and it is hard to choose to remain focused on it – </a:t>
            </a:r>
          </a:p>
          <a:p>
            <a:r>
              <a:rPr lang="en-US" sz="1800" dirty="0">
                <a:solidFill>
                  <a:srgbClr val="000000"/>
                </a:solidFill>
                <a:effectLst/>
                <a:latin typeface="Calibri" panose="020F0502020204030204" pitchFamily="34" charset="0"/>
                <a:ea typeface="Times New Roman" panose="02020603050405020304" pitchFamily="18" charset="0"/>
              </a:rPr>
              <a:t>Thank you for deciding to be here despite that.</a:t>
            </a:r>
          </a:p>
          <a:p>
            <a:r>
              <a:rPr lang="en-US" sz="1800" dirty="0">
                <a:solidFill>
                  <a:srgbClr val="000000"/>
                </a:solidFill>
                <a:effectLst/>
                <a:latin typeface="Calibri" panose="020F0502020204030204" pitchFamily="34" charset="0"/>
                <a:ea typeface="Times New Roman" panose="02020603050405020304" pitchFamily="18" charset="0"/>
              </a:rPr>
              <a:t>Two themes to highlight that can make this difficult work fulfilling and supportive are </a:t>
            </a:r>
          </a:p>
          <a:p>
            <a:r>
              <a:rPr lang="en-US" sz="1800" dirty="0">
                <a:solidFill>
                  <a:srgbClr val="000000"/>
                </a:solidFill>
                <a:effectLst/>
                <a:latin typeface="Calibri" panose="020F0502020204030204" pitchFamily="34" charset="0"/>
                <a:ea typeface="Times New Roman" panose="02020603050405020304" pitchFamily="18" charset="0"/>
              </a:rPr>
              <a:t>firstly approaching it from the stance of it being a collective enquiry and </a:t>
            </a:r>
          </a:p>
          <a:p>
            <a:r>
              <a:rPr lang="en-US" sz="1800" dirty="0">
                <a:solidFill>
                  <a:srgbClr val="000000"/>
                </a:solidFill>
                <a:effectLst/>
                <a:latin typeface="Calibri" panose="020F0502020204030204" pitchFamily="34" charset="0"/>
                <a:ea typeface="Times New Roman" panose="02020603050405020304" pitchFamily="18" charset="0"/>
              </a:rPr>
              <a:t>secondly holding on to the idea of interconnectedness.</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data about the scale and complexity of the eco crisis and the impacts on child mental health.</a:t>
            </a:r>
          </a:p>
          <a:p>
            <a:r>
              <a:rPr lang="en-US" sz="1800" dirty="0">
                <a:solidFill>
                  <a:srgbClr val="000000"/>
                </a:solidFill>
                <a:effectLst/>
                <a:latin typeface="Calibri" panose="020F0502020204030204" pitchFamily="34" charset="0"/>
                <a:ea typeface="Times New Roman" panose="02020603050405020304" pitchFamily="18" charset="0"/>
              </a:rPr>
              <a:t>this topic requires us to zoom in and out in perspective so there will be a bit of that – trying to grasp aspects of the bigger picture at the same time as considering our best response at a local level. </a:t>
            </a:r>
            <a:endParaRPr lang="en-GB"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Then touching on the central importance of nature and biodiversity.</a:t>
            </a:r>
          </a:p>
          <a:p>
            <a:endParaRPr lang="en-GB"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Invitation to contribute your thoughts and reflections at 2 specific points during the talk, </a:t>
            </a: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2</a:t>
            </a:fld>
            <a:endParaRPr lang="en-US"/>
          </a:p>
        </p:txBody>
      </p:sp>
    </p:spTree>
    <p:extLst>
      <p:ext uri="{BB962C8B-B14F-4D97-AF65-F5344CB8AC3E}">
        <p14:creationId xmlns:p14="http://schemas.microsoft.com/office/powerpoint/2010/main" val="4054741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Now: the indirect impacts of climate change, </a:t>
            </a:r>
          </a:p>
          <a:p>
            <a:r>
              <a:rPr lang="en-US" sz="1800" dirty="0">
                <a:effectLst/>
                <a:latin typeface="Calibri" panose="020F0502020204030204" pitchFamily="34" charset="0"/>
                <a:ea typeface="Times New Roman" panose="02020603050405020304" pitchFamily="18" charset="0"/>
              </a:rPr>
              <a:t>eco emotions and eco anxiety, which for now in the UK is what we are seeing more of – as we are fortunate enough to not be suffering so many direct impacts yet.</a:t>
            </a:r>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to introduce some of the work we’ve done at the College on this,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decided to use eco distress as somewhat of an umbrella term, being sensitive to the need to not </a:t>
            </a:r>
            <a:r>
              <a:rPr lang="en-US" sz="1800" dirty="0" err="1">
                <a:effectLst/>
                <a:latin typeface="Calibri" panose="020F0502020204030204" pitchFamily="34" charset="0"/>
                <a:ea typeface="Times New Roman" panose="02020603050405020304" pitchFamily="18" charset="0"/>
              </a:rPr>
              <a:t>pathologise</a:t>
            </a:r>
            <a:r>
              <a:rPr lang="en-US" sz="1800" dirty="0">
                <a:effectLst/>
                <a:latin typeface="Calibri" panose="020F0502020204030204" pitchFamily="34"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As we know the eco crisis we are living through is </a:t>
            </a:r>
            <a:r>
              <a:rPr lang="en-GB" sz="1800" dirty="0">
                <a:effectLst/>
                <a:latin typeface="Calibri" panose="020F0502020204030204" pitchFamily="34" charset="0"/>
                <a:ea typeface="Times New Roman" panose="02020603050405020304" pitchFamily="18" charset="0"/>
              </a:rPr>
              <a:t>enormous, devastating, uncertain and beyond our individual control. It's terrifying to consider the implications.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So it makes sense when people describe a complex mix of changing feelings, which can threaten to overwhelm: </a:t>
            </a:r>
          </a:p>
          <a:p>
            <a:r>
              <a:rPr lang="en-GB" sz="1800" dirty="0">
                <a:effectLst/>
                <a:latin typeface="Calibri" panose="020F0502020204030204" pitchFamily="34" charset="0"/>
                <a:ea typeface="Times New Roman" panose="02020603050405020304" pitchFamily="18" charset="0"/>
              </a:rPr>
              <a:t>Feelings being described include</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angry</a:t>
            </a:r>
            <a:r>
              <a:rPr lang="en-GB" sz="1800" dirty="0">
                <a:effectLst/>
                <a:latin typeface="Calibri" panose="020F0502020204030204" pitchFamily="34" charset="0"/>
                <a:ea typeface="Times New Roman" panose="02020603050405020304" pitchFamily="18" charset="0"/>
              </a:rPr>
              <a:t>, numb, </a:t>
            </a:r>
            <a:r>
              <a:rPr lang="en-GB" sz="1800" b="1" dirty="0">
                <a:effectLst/>
                <a:latin typeface="Calibri" panose="020F0502020204030204" pitchFamily="34" charset="0"/>
                <a:ea typeface="Times New Roman" panose="02020603050405020304" pitchFamily="18" charset="0"/>
              </a:rPr>
              <a:t>hopeless and powerless</a:t>
            </a:r>
            <a:r>
              <a:rPr lang="en-GB" sz="1800" dirty="0">
                <a:effectLst/>
                <a:latin typeface="Calibri" panose="020F0502020204030204" pitchFamily="34" charset="0"/>
                <a:ea typeface="Times New Roman" panose="02020603050405020304" pitchFamily="18" charset="0"/>
              </a:rPr>
              <a:t>, paralysed, </a:t>
            </a:r>
            <a:r>
              <a:rPr lang="en-GB" sz="1800" b="1" dirty="0">
                <a:effectLst/>
                <a:latin typeface="Calibri" panose="020F0502020204030204" pitchFamily="34" charset="0"/>
                <a:ea typeface="Times New Roman" panose="02020603050405020304" pitchFamily="18" charset="0"/>
              </a:rPr>
              <a:t>sad</a:t>
            </a:r>
            <a:r>
              <a:rPr lang="en-GB" sz="1800" dirty="0">
                <a:effectLst/>
                <a:latin typeface="Calibri" panose="020F0502020204030204" pitchFamily="34" charset="0"/>
                <a:ea typeface="Times New Roman" panose="02020603050405020304" pitchFamily="18" charset="0"/>
              </a:rPr>
              <a:t>, enraged, betrayed, scared, </a:t>
            </a:r>
            <a:r>
              <a:rPr lang="en-GB" sz="1800" b="1" dirty="0">
                <a:effectLst/>
                <a:latin typeface="Calibri" panose="020F0502020204030204" pitchFamily="34" charset="0"/>
                <a:ea typeface="Times New Roman" panose="02020603050405020304" pitchFamily="18" charset="0"/>
              </a:rPr>
              <a:t>panicky</a:t>
            </a:r>
            <a:r>
              <a:rPr lang="en-GB" sz="1800" dirty="0">
                <a:effectLst/>
                <a:latin typeface="Calibri" panose="020F0502020204030204" pitchFamily="34" charset="0"/>
                <a:ea typeface="Times New Roman" panose="02020603050405020304" pitchFamily="18" charset="0"/>
              </a:rPr>
              <a:t>, responsible, guilty, outraged</a:t>
            </a:r>
            <a:r>
              <a:rPr lang="en-GB" sz="1800" b="1" dirty="0">
                <a:effectLst/>
                <a:latin typeface="Calibri" panose="020F0502020204030204" pitchFamily="34" charset="0"/>
                <a:ea typeface="Times New Roman" panose="02020603050405020304" pitchFamily="18" charset="0"/>
              </a:rPr>
              <a:t>, sometimes optimistic, </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sometimes numb</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Most of these feelings are aversive: and likely to lead people to turn away from the problem, which could partially explain the levels of insufficient action being taken.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There is debate around the pros and cons of labelling this phenomenon, and if we do what terms to use. </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 lot of young people feel the term eco anxiety is helpful for them.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also helpful to see these responses as being an expression of compassion – people showing sensitivity to the harm that is happening and feeling agitated and motivated to do something about it. </a:t>
            </a: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20</a:t>
            </a:fld>
            <a:endParaRPr lang="en-US"/>
          </a:p>
        </p:txBody>
      </p:sp>
    </p:spTree>
    <p:extLst>
      <p:ext uri="{BB962C8B-B14F-4D97-AF65-F5344CB8AC3E}">
        <p14:creationId xmlns:p14="http://schemas.microsoft.com/office/powerpoint/2010/main" val="3377499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err="1">
                <a:effectLst/>
                <a:latin typeface="Calibri" panose="020F0502020204030204" pitchFamily="34" charset="0"/>
                <a:ea typeface="Times New Roman" panose="02020603050405020304" pitchFamily="18" charset="0"/>
              </a:rPr>
              <a:t>EcoCAMHS</a:t>
            </a:r>
            <a:r>
              <a:rPr lang="en-GB" sz="1800" dirty="0">
                <a:effectLst/>
                <a:latin typeface="Calibri" panose="020F0502020204030204" pitchFamily="34" charset="0"/>
                <a:ea typeface="Times New Roman" panose="02020603050405020304" pitchFamily="18" charset="0"/>
              </a:rPr>
              <a:t> we produced a Fact sheet available on the college webpage that talks through suggested ways of supporting someone with eco distress, which is like guiding people through a process rather than offering a treatment. </a:t>
            </a:r>
          </a:p>
          <a:p>
            <a:r>
              <a:rPr lang="en-GB" sz="1800" dirty="0">
                <a:effectLst/>
                <a:latin typeface="Calibri" panose="020F0502020204030204" pitchFamily="34" charset="0"/>
                <a:ea typeface="Times New Roman" panose="02020603050405020304" pitchFamily="18" charset="0"/>
              </a:rPr>
              <a:t>The problem and feelings are not going away but can become more manageable with support.</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Three messages that I think are helpful to communicate about eco distress: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distress is a symptom of a systemic problem –this acknowledgment gives us some responsibility to put pressure on the most powerful in our society to tackle the systemic problem that is causing so much distress.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That these responses make sense and it should never be seen as an illness or disorder to be aware and frightened of the climate crisis.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other thing that can help is to re-frame eco distress as a helpful response: like mentioned on the previous slide. a sign of connection, awareness, compassion and care, which can be a source of motivation that is energising.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E72322E-CB70-4AD5-A71B-B309CADEED13}" type="slidenum">
              <a:rPr lang="en-GB" smtClean="0"/>
              <a:t>21</a:t>
            </a:fld>
            <a:endParaRPr lang="en-GB"/>
          </a:p>
        </p:txBody>
      </p:sp>
    </p:spTree>
    <p:extLst>
      <p:ext uri="{BB962C8B-B14F-4D97-AF65-F5344CB8AC3E}">
        <p14:creationId xmlns:p14="http://schemas.microsoft.com/office/powerpoint/2010/main" val="3119208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Sharing highlights of a piece of research in this field of eco distress. Published at the end of 2021, focusing on climate anxiety: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research revealed the scale of the problem,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22</a:t>
            </a:fld>
            <a:endParaRPr lang="en-US"/>
          </a:p>
        </p:txBody>
      </p:sp>
    </p:spTree>
    <p:extLst>
      <p:ext uri="{BB962C8B-B14F-4D97-AF65-F5344CB8AC3E}">
        <p14:creationId xmlns:p14="http://schemas.microsoft.com/office/powerpoint/2010/main" val="1006711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surveyed 10,000 YP age 16-25 in these 10 countries of Global North and South</a:t>
            </a:r>
            <a:endParaRPr lang="en-GB" sz="1800" dirty="0">
              <a:effectLst/>
              <a:latin typeface="Times New Roman" panose="02020603050405020304" pitchFamily="18" charset="0"/>
              <a:ea typeface="Times New Roman" panose="02020603050405020304" pitchFamily="18" charset="0"/>
            </a:endParaRPr>
          </a:p>
          <a:p>
            <a:pPr lvl="0"/>
            <a:endParaRPr lang="en-US" dirty="0"/>
          </a:p>
        </p:txBody>
      </p:sp>
      <p:sp>
        <p:nvSpPr>
          <p:cNvPr id="4" name="Slide Number Placeholder 3"/>
          <p:cNvSpPr>
            <a:spLocks noGrp="1"/>
          </p:cNvSpPr>
          <p:nvPr>
            <p:ph type="sldNum" sz="quarter" idx="5"/>
          </p:nvPr>
        </p:nvSpPr>
        <p:spPr/>
        <p:txBody>
          <a:bodyPr/>
          <a:lstStyle/>
          <a:p>
            <a:fld id="{724595D8-83C8-C342-86E5-06DF9E0D8BDC}" type="slidenum">
              <a:rPr lang="en-US" smtClean="0"/>
              <a:t>23</a:t>
            </a:fld>
            <a:endParaRPr lang="en-US"/>
          </a:p>
        </p:txBody>
      </p:sp>
    </p:spTree>
    <p:extLst>
      <p:ext uri="{BB962C8B-B14F-4D97-AF65-F5344CB8AC3E}">
        <p14:creationId xmlns:p14="http://schemas.microsoft.com/office/powerpoint/2010/main" val="128363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The overall stats showed this: if we look at the coloured bar representing level of concern. 8/10 of the 10,000 were moderately to extremely worried about climate change,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and looking at the dark blue bar 45 % agreed these worries were having an impact on their functioning day to day.</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24</a:t>
            </a:fld>
            <a:endParaRPr lang="en-US"/>
          </a:p>
        </p:txBody>
      </p:sp>
    </p:spTree>
    <p:extLst>
      <p:ext uri="{BB962C8B-B14F-4D97-AF65-F5344CB8AC3E}">
        <p14:creationId xmlns:p14="http://schemas.microsoft.com/office/powerpoint/2010/main" val="2271579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This is a busy slide showing the breakdown of responses by country. 1000 people per country.</a:t>
            </a:r>
          </a:p>
          <a:p>
            <a:r>
              <a:rPr lang="en-GB" sz="1800" dirty="0">
                <a:effectLst/>
                <a:latin typeface="Calibri" panose="020F0502020204030204" pitchFamily="34" charset="0"/>
                <a:ea typeface="Times New Roman" panose="02020603050405020304" pitchFamily="18" charset="0"/>
              </a:rPr>
              <a:t>the colour code is the same as previous slide.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Coloured bar showing level of concern and blue bar showing impact on daily function.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These longest blue bars in the centre, showing the largest impact of climate concerns are from the samples in India Nigeria and the </a:t>
            </a:r>
            <a:r>
              <a:rPr lang="en-GB" sz="1800" dirty="0" err="1">
                <a:effectLst/>
                <a:latin typeface="Calibri" panose="020F0502020204030204" pitchFamily="34" charset="0"/>
                <a:ea typeface="Times New Roman" panose="02020603050405020304" pitchFamily="18" charset="0"/>
              </a:rPr>
              <a:t>Phillipines</a:t>
            </a:r>
            <a:r>
              <a:rPr lang="en-GB" sz="1800" dirty="0">
                <a:effectLst/>
                <a:latin typeface="Calibri" panose="020F0502020204030204" pitchFamily="34" charset="0"/>
                <a:ea typeface="Times New Roman" panose="02020603050405020304" pitchFamily="18" charset="0"/>
              </a:rPr>
              <a:t>, countries on the frontline of the crisis.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Looking at The coloured bars concern is high (red orange and yellow) throughout with the highest level of concern about the climate in the Philippines.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part of the study provided important Push back on the dismissive narrative around before this point that eco anxiety is only a first world problem.</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4595D8-83C8-C342-86E5-06DF9E0D8BDC}" type="slidenum">
              <a:rPr lang="en-US" smtClean="0"/>
              <a:t>25</a:t>
            </a:fld>
            <a:endParaRPr lang="en-US"/>
          </a:p>
        </p:txBody>
      </p:sp>
    </p:spTree>
    <p:extLst>
      <p:ext uri="{BB962C8B-B14F-4D97-AF65-F5344CB8AC3E}">
        <p14:creationId xmlns:p14="http://schemas.microsoft.com/office/powerpoint/2010/main" val="1177325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The next slides return to the world wide stats - </a:t>
            </a:r>
            <a:r>
              <a:rPr lang="en-GB" sz="1800" dirty="0" err="1">
                <a:effectLst/>
                <a:latin typeface="Calibri" panose="020F0502020204030204" pitchFamily="34" charset="0"/>
                <a:ea typeface="Times New Roman" panose="02020603050405020304" pitchFamily="18" charset="0"/>
              </a:rPr>
              <a:t>ie</a:t>
            </a:r>
            <a:r>
              <a:rPr lang="en-GB" sz="1800" dirty="0">
                <a:effectLst/>
                <a:latin typeface="Calibri" panose="020F0502020204030204" pitchFamily="34" charset="0"/>
                <a:ea typeface="Times New Roman" panose="02020603050405020304" pitchFamily="18" charset="0"/>
              </a:rPr>
              <a:t> from all 10000 </a:t>
            </a:r>
            <a:r>
              <a:rPr lang="en-GB" sz="1800" dirty="0" err="1">
                <a:effectLst/>
                <a:latin typeface="Calibri" panose="020F0502020204030204" pitchFamily="34" charset="0"/>
                <a:ea typeface="Times New Roman" panose="02020603050405020304" pitchFamily="18" charset="0"/>
              </a:rPr>
              <a:t>yp</a:t>
            </a:r>
            <a:r>
              <a:rPr lang="en-GB" sz="1800" dirty="0">
                <a:effectLst/>
                <a:latin typeface="Calibri" panose="020F0502020204030204" pitchFamily="34" charset="0"/>
                <a:ea typeface="Times New Roman" panose="02020603050405020304" pitchFamily="18" charset="0"/>
              </a:rPr>
              <a:t>,</a:t>
            </a:r>
          </a:p>
          <a:p>
            <a:r>
              <a:rPr lang="en-GB" sz="1800" dirty="0">
                <a:effectLst/>
                <a:latin typeface="Calibri" panose="020F0502020204030204" pitchFamily="34" charset="0"/>
                <a:ea typeface="Times New Roman" panose="02020603050405020304" pitchFamily="18" charset="0"/>
              </a:rPr>
              <a:t>this graph displays what feelings people report having:</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we can see 2/3 feeling sad afraid and over 60% feeling anxious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4595D8-83C8-C342-86E5-06DF9E0D8BDC}" type="slidenum">
              <a:rPr lang="en-US" smtClean="0"/>
              <a:t>26</a:t>
            </a:fld>
            <a:endParaRPr lang="en-US"/>
          </a:p>
        </p:txBody>
      </p:sp>
    </p:spTree>
    <p:extLst>
      <p:ext uri="{BB962C8B-B14F-4D97-AF65-F5344CB8AC3E}">
        <p14:creationId xmlns:p14="http://schemas.microsoft.com/office/powerpoint/2010/main" val="324215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These next statements describe thoughts about the climate crisis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Over Half the sample feared their families security will be threatened</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27</a:t>
            </a:fld>
            <a:endParaRPr lang="en-US"/>
          </a:p>
        </p:txBody>
      </p:sp>
    </p:spTree>
    <p:extLst>
      <p:ext uri="{BB962C8B-B14F-4D97-AF65-F5344CB8AC3E}">
        <p14:creationId xmlns:p14="http://schemas.microsoft.com/office/powerpoint/2010/main" val="1849820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And that the things they most value will be destroyed</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28</a:t>
            </a:fld>
            <a:endParaRPr lang="en-US"/>
          </a:p>
        </p:txBody>
      </p:sp>
    </p:spTree>
    <p:extLst>
      <p:ext uri="{BB962C8B-B14F-4D97-AF65-F5344CB8AC3E}">
        <p14:creationId xmlns:p14="http://schemas.microsoft.com/office/powerpoint/2010/main" val="2513347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¾ think the future is frightening and</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4595D8-83C8-C342-86E5-06DF9E0D8BDC}" type="slidenum">
              <a:rPr lang="en-US" smtClean="0"/>
              <a:t>29</a:t>
            </a:fld>
            <a:endParaRPr lang="en-US"/>
          </a:p>
        </p:txBody>
      </p:sp>
    </p:spTree>
    <p:extLst>
      <p:ext uri="{BB962C8B-B14F-4D97-AF65-F5344CB8AC3E}">
        <p14:creationId xmlns:p14="http://schemas.microsoft.com/office/powerpoint/2010/main" val="1412763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getting into the data around the eco crisis and its impacts on mental health – which makes it directly relevant to us in our work –</a:t>
            </a:r>
          </a:p>
          <a:p>
            <a:r>
              <a:rPr lang="en-US" dirty="0"/>
              <a:t>spend a few minutes considering </a:t>
            </a:r>
            <a:r>
              <a:rPr lang="en-GB" sz="1200" dirty="0">
                <a:effectLst/>
                <a:latin typeface="Times New Roman" panose="02020603050405020304" pitchFamily="18" charset="0"/>
                <a:ea typeface="Times New Roman" panose="02020603050405020304" pitchFamily="18" charset="0"/>
              </a:rPr>
              <a:t>the question of why else </a:t>
            </a:r>
            <a:r>
              <a:rPr lang="en-US" dirty="0"/>
              <a:t>this is relevant to us as a group. Another part of this section is around the how: how to find the capacity to engage and integrate the learning from today into our work: when we already carry high levels of stress, we are busy, and the eco crisis is so overwhelming. are there ways to make it seem more manageable?</a:t>
            </a:r>
          </a:p>
        </p:txBody>
      </p:sp>
      <p:sp>
        <p:nvSpPr>
          <p:cNvPr id="4" name="Slide Number Placeholder 3"/>
          <p:cNvSpPr>
            <a:spLocks noGrp="1"/>
          </p:cNvSpPr>
          <p:nvPr>
            <p:ph type="sldNum" sz="quarter" idx="5"/>
          </p:nvPr>
        </p:nvSpPr>
        <p:spPr/>
        <p:txBody>
          <a:bodyPr/>
          <a:lstStyle/>
          <a:p>
            <a:fld id="{40FBA95E-B4A1-364B-82B9-5A47E63439C0}" type="slidenum">
              <a:rPr lang="en-US" smtClean="0"/>
              <a:t>3</a:t>
            </a:fld>
            <a:endParaRPr lang="en-US"/>
          </a:p>
        </p:txBody>
      </p:sp>
    </p:spTree>
    <p:extLst>
      <p:ext uri="{BB962C8B-B14F-4D97-AF65-F5344CB8AC3E}">
        <p14:creationId xmlns:p14="http://schemas.microsoft.com/office/powerpoint/2010/main" val="164628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4/10 are hesitant to have children because of CC</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30</a:t>
            </a:fld>
            <a:endParaRPr lang="en-US"/>
          </a:p>
        </p:txBody>
      </p:sp>
    </p:spTree>
    <p:extLst>
      <p:ext uri="{BB962C8B-B14F-4D97-AF65-F5344CB8AC3E}">
        <p14:creationId xmlns:p14="http://schemas.microsoft.com/office/powerpoint/2010/main" val="2509254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Over half of young people surveyed think humanity is doomed</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31</a:t>
            </a:fld>
            <a:endParaRPr lang="en-US"/>
          </a:p>
        </p:txBody>
      </p:sp>
    </p:spTree>
    <p:extLst>
      <p:ext uri="{BB962C8B-B14F-4D97-AF65-F5344CB8AC3E}">
        <p14:creationId xmlns:p14="http://schemas.microsoft.com/office/powerpoint/2010/main" val="2002154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To add insult to injury nearly half say that they have been dismissed or ignored when they try to talk about CC. This is something that causes harm in itself and is something that can be tackled immediately</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4595D8-83C8-C342-86E5-06DF9E0D8BDC}" type="slidenum">
              <a:rPr lang="en-US" smtClean="0"/>
              <a:t>32</a:t>
            </a:fld>
            <a:endParaRPr lang="en-US"/>
          </a:p>
        </p:txBody>
      </p:sp>
    </p:spTree>
    <p:extLst>
      <p:ext uri="{BB962C8B-B14F-4D97-AF65-F5344CB8AC3E}">
        <p14:creationId xmlns:p14="http://schemas.microsoft.com/office/powerpoint/2010/main" val="410553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800" dirty="0">
                <a:effectLst/>
                <a:latin typeface="Calibri" panose="020F0502020204030204" pitchFamily="34" charset="0"/>
                <a:ea typeface="Times New Roman" panose="02020603050405020304" pitchFamily="18" charset="0"/>
              </a:rPr>
              <a:t>One of the most interesting findings was around what YP think about government response. The majority are disappointed.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first statements are negative beliefs, the latter are positive beliefs, with red indicating yes I agree, blue indicating no.</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To pull out a few results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over 60% say that governments are failing young people, can’t be trusted, not taking their concerns seriously and 57% say they are not acting according to science.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analysis of the data showed that overall distress appears to be greater when people believe that government response is inadequate. i.e. climate anxiety is made worse by the feeling of betrayal linked to inaction by powerful players. </a:t>
            </a: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4595D8-83C8-C342-86E5-06DF9E0D8BDC}" type="slidenum">
              <a:rPr lang="en-US" smtClean="0"/>
              <a:t>33</a:t>
            </a:fld>
            <a:endParaRPr lang="en-US"/>
          </a:p>
        </p:txBody>
      </p:sp>
    </p:spTree>
    <p:extLst>
      <p:ext uri="{BB962C8B-B14F-4D97-AF65-F5344CB8AC3E}">
        <p14:creationId xmlns:p14="http://schemas.microsoft.com/office/powerpoint/2010/main" val="3655444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Importantly this means that when CYP feel that decision makers are taking the problem seriously, they are able to feel reassured, valued, protected and hopeful, despite still being worried about climate change.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In summary the results indicated there are different levels of harm : the distress caused by harm to the planet, distress at not being able to talk about it, and distress at inaction of those in power.</a:t>
            </a:r>
            <a:endParaRPr lang="en-GB" sz="1800" dirty="0">
              <a:effectLst/>
              <a:latin typeface="Times New Roman" panose="02020603050405020304" pitchFamily="18" charset="0"/>
              <a:ea typeface="Times New Roman" panose="02020603050405020304" pitchFamily="18"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DB6E9A-F4E1-B749-AB19-51B3DC425FAA}" type="slidenum">
              <a:rPr lang="en-US" smtClean="0"/>
              <a:t>34</a:t>
            </a:fld>
            <a:endParaRPr lang="en-US"/>
          </a:p>
        </p:txBody>
      </p:sp>
    </p:spTree>
    <p:extLst>
      <p:ext uri="{BB962C8B-B14F-4D97-AF65-F5344CB8AC3E}">
        <p14:creationId xmlns:p14="http://schemas.microsoft.com/office/powerpoint/2010/main" val="2220050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Yu Mincho" panose="02020400000000000000" pitchFamily="18" charset="-128"/>
              </a:rPr>
              <a:t>In this last section of the talk I want to come back to a nature-based perspective – again looking at threat and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rPr>
              <a:t>Touching on why is the biodiversity crisis - that is the horrifying destruction to our biodiversity, wildlife and ecosystems - as relevant to our health as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Yu Mincho" panose="02020400000000000000" pitchFamily="18" charset="-128"/>
            </a:endParaRPr>
          </a:p>
          <a:p>
            <a:r>
              <a:rPr lang="en-GB" sz="1800" dirty="0">
                <a:effectLst/>
                <a:latin typeface="Calibri" panose="020F0502020204030204" pitchFamily="34" charset="0"/>
                <a:ea typeface="Yu Mincho" panose="02020400000000000000" pitchFamily="18" charset="-128"/>
              </a:rPr>
              <a:t>But also touching on the opportunity that opens up from this perspective </a:t>
            </a:r>
          </a:p>
          <a:p>
            <a:endParaRPr lang="en-GB" sz="1800" dirty="0">
              <a:effectLst/>
              <a:latin typeface="Calibri" panose="020F0502020204030204" pitchFamily="34" charset="0"/>
              <a:ea typeface="Yu Mincho" panose="02020400000000000000" pitchFamily="18" charset="-128"/>
            </a:endParaRPr>
          </a:p>
          <a:p>
            <a:r>
              <a:rPr lang="en-GB" sz="1800" dirty="0">
                <a:effectLst/>
                <a:latin typeface="Calibri" panose="020F0502020204030204" pitchFamily="34" charset="0"/>
                <a:ea typeface="Yu Mincho" panose="02020400000000000000" pitchFamily="18" charset="-128"/>
              </a:rPr>
              <a:t>If we want to thrive in this climate changing world, we need to simultaneously hold in mind intersecting challenges otherwise we could inadvertently make our predicament worse:</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Any solution or change we sign up to to tackle the climate crisis needs to also promote social justice and protect nature.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These things are all interconnected. </a:t>
            </a:r>
          </a:p>
          <a:p>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35</a:t>
            </a:fld>
            <a:endParaRPr lang="en-US"/>
          </a:p>
        </p:txBody>
      </p:sp>
    </p:spTree>
    <p:extLst>
      <p:ext uri="{BB962C8B-B14F-4D97-AF65-F5344CB8AC3E}">
        <p14:creationId xmlns:p14="http://schemas.microsoft.com/office/powerpoint/2010/main" val="2364958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Yu Mincho" panose="02020400000000000000" pitchFamily="18" charset="-128"/>
              </a:rPr>
              <a:t>The ecosystems of our planet have evolved over </a:t>
            </a:r>
            <a:r>
              <a:rPr lang="en-GB" sz="1800" i="1" dirty="0">
                <a:effectLst/>
                <a:latin typeface="Calibri" panose="020F0502020204030204" pitchFamily="34" charset="0"/>
                <a:ea typeface="Yu Mincho" panose="02020400000000000000" pitchFamily="18" charset="-128"/>
              </a:rPr>
              <a:t>billions</a:t>
            </a:r>
            <a:r>
              <a:rPr lang="en-GB" sz="1800" dirty="0">
                <a:effectLst/>
                <a:latin typeface="Calibri" panose="020F0502020204030204" pitchFamily="34" charset="0"/>
                <a:ea typeface="Yu Mincho" panose="02020400000000000000" pitchFamily="18" charset="-128"/>
              </a:rPr>
              <a:t> of years to a finely balanced state of rich biodiverse nature and wildlife – our soil, water, plants, animals- all interdependent with each other, as well as with the climate.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We too have evolved, For Hundreds of millions of years, from single cellular organisms, out of the sea, into the complex beings we are today.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Our evolution has been alongside the evolution of these ecosystems which are therefore our life support system – giving us food, water, and regular growing seasons.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It’s this life support system that is being degraded to the point of catastrophic breakdown when we talk about the ecological or biodiversity crisis. </a:t>
            </a:r>
          </a:p>
          <a:p>
            <a:endParaRPr lang="en-GB" sz="1800" dirty="0">
              <a:effectLst/>
              <a:latin typeface="Calibri" panose="020F0502020204030204" pitchFamily="34" charset="0"/>
              <a:ea typeface="Yu Mincho" panose="02020400000000000000" pitchFamily="18" charset="-128"/>
            </a:endParaRPr>
          </a:p>
          <a:p>
            <a:r>
              <a:rPr lang="en-GB" sz="1800" dirty="0">
                <a:effectLst/>
                <a:latin typeface="Calibri" panose="020F0502020204030204" pitchFamily="34" charset="0"/>
                <a:ea typeface="Yu Mincho" panose="02020400000000000000" pitchFamily="18" charset="-128"/>
              </a:rPr>
              <a:t>Another way of seeing the link between biodiversity and climate change and the importance of not solely focusing on climate, is to use the metaphor of our planet being like a human body – which as we know is an intricate system of finely balanced sub-systems.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Our body temperature is important to our healthy function, and a fever, even of only a degree or two, makes us very unwell. We could use this as a metaphor for global warming.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rPr>
              <a:t>But it's not just our temperature regulation that is important. our respiratory system is critical – perhaps like the planet’s forests -  and our cardiovascular system too – maybe like our planet’s marine environments.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If we have sepsis from pneumonia it’s no use just treating our high fever – the damage being done to the lungs will continue unless the infection is also treated.</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So similarly on a planetary scale it’s no use just focusing on climate change: many of our planet’s systems are impacted by exploitative and destructive human activity – oceans, forests, wildlife, insects – and even if we stopped emissions and global heating tomorrow, our planetary life support system will still be being degraded rapidly.</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36</a:t>
            </a:fld>
            <a:endParaRPr lang="en-US"/>
          </a:p>
        </p:txBody>
      </p:sp>
    </p:spTree>
    <p:extLst>
      <p:ext uri="{BB962C8B-B14F-4D97-AF65-F5344CB8AC3E}">
        <p14:creationId xmlns:p14="http://schemas.microsoft.com/office/powerpoint/2010/main" val="3261732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GB" sz="1800" dirty="0">
                <a:effectLst/>
                <a:latin typeface="Calibri" panose="020F0502020204030204" pitchFamily="34" charset="0"/>
                <a:ea typeface="Times New Roman" panose="02020603050405020304" pitchFamily="18" charset="0"/>
              </a:rPr>
              <a:t>all interconnected issues we’re facing at the moment.</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is not to minimise the impacts of covid or recession or to pit the importance of one set of stressors against another.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But it is to try and help understand the scale of these issues are that we’re talking about, and to reiterate the importance of the biodiversity crisis.</a:t>
            </a:r>
            <a:endParaRPr lang="en-GB"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37</a:t>
            </a:fld>
            <a:endParaRPr lang="en-US"/>
          </a:p>
        </p:txBody>
      </p:sp>
    </p:spTree>
    <p:extLst>
      <p:ext uri="{BB962C8B-B14F-4D97-AF65-F5344CB8AC3E}">
        <p14:creationId xmlns:p14="http://schemas.microsoft.com/office/powerpoint/2010/main" val="2770268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Yu Mincho" panose="02020400000000000000" pitchFamily="18" charset="-128"/>
              </a:rPr>
              <a:t>This diagram shows how interconnected our human health and behaviour are with nature and climate. if we want to promote health we have to attend to this whole picture.</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We’ve seen how human activity drives climate change and climate change negatively impacts people, whilst exacerbating injustices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Climate change drives nature loss which drives climate change in a negative loop</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However, restoring natural ecosystems, which we have the capacity to do, is the best technology we have for capturing carbon. </a:t>
            </a:r>
          </a:p>
          <a:p>
            <a:r>
              <a:rPr lang="en-GB" sz="1800" dirty="0">
                <a:effectLst/>
                <a:latin typeface="Calibri" panose="020F0502020204030204" pitchFamily="34" charset="0"/>
                <a:ea typeface="Times New Roman" panose="02020603050405020304" pitchFamily="18" charset="0"/>
              </a:rPr>
              <a:t>we also know that biodiverse natural spaces positively impact children’s physical and mental health and development and can be a protective factor for mental illness.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There is a huge body of evidence in this realm, and this is one of those areas of enormous potential.</a:t>
            </a: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If we were collectively living with this awareness of the importance of our planet’s health - climate and nature – to our own, as a central pillar within our dominant culture I don’t think would be facing the climate crisis or the health crisis that we are.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Yu Mincho" panose="02020400000000000000" pitchFamily="18" charset="-128"/>
              </a:rPr>
              <a:t>Our planet has the resources to feed and give energy for the number of people alive, if we know about and respect its limits. </a:t>
            </a: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Calibri" panose="020F0502020204030204" pitchFamily="34" charset="0"/>
              <a:ea typeface="Yu Mincho" panose="02020400000000000000" pitchFamily="18" charset="-128"/>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38</a:t>
            </a:fld>
            <a:endParaRPr lang="en-US"/>
          </a:p>
        </p:txBody>
      </p:sp>
    </p:spTree>
    <p:extLst>
      <p:ext uri="{BB962C8B-B14F-4D97-AF65-F5344CB8AC3E}">
        <p14:creationId xmlns:p14="http://schemas.microsoft.com/office/powerpoint/2010/main" val="2684201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How can we use this awareness of how dependent our health is on our planets climate and biodiversity, to inform what our role as health care professionals is, </a:t>
            </a:r>
          </a:p>
          <a:p>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There are many levels to work at: personal, professional or systemic.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many different bricks in the cathedral walls to lay</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sessions later today will explore this further.</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I think the work needs to include identifying and communicating about the negative loop we have got into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with a lot of our health services actually contributing - via their carbon emissions, waste and pollution - to the crisis that is making us unwell.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One reason for identifying the negative loop is that there is so much potential waiting to be unleashed if we can make changes that move us in to a positive loop.</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when we collectively and at scale, start to tackle climate change, and rejuvenate and reconnect to nature the positive effect on our health and wellbeing will be huge.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39</a:t>
            </a:fld>
            <a:endParaRPr lang="en-US"/>
          </a:p>
        </p:txBody>
      </p:sp>
    </p:spTree>
    <p:extLst>
      <p:ext uri="{BB962C8B-B14F-4D97-AF65-F5344CB8AC3E}">
        <p14:creationId xmlns:p14="http://schemas.microsoft.com/office/powerpoint/2010/main" val="184402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Interconnectedness: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A </a:t>
            </a:r>
            <a:r>
              <a:rPr lang="en-GB" sz="1800" dirty="0">
                <a:solidFill>
                  <a:srgbClr val="000000"/>
                </a:solidFill>
                <a:effectLst/>
                <a:latin typeface="Calibri" panose="020F0502020204030204" pitchFamily="34" charset="0"/>
                <a:ea typeface="Times New Roman" panose="02020603050405020304" pitchFamily="18" charset="0"/>
              </a:rPr>
              <a:t>systemic, holistic view is really important in understanding the eco-crisis, and in coming up with solutions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rPr>
              <a:t>this is one of the areas child and adolescent psychiatrists can contribute to and are good at because of the nature of our work. </a:t>
            </a:r>
          </a:p>
          <a:p>
            <a:r>
              <a:rPr lang="en-US" sz="1800" dirty="0">
                <a:solidFill>
                  <a:srgbClr val="000000"/>
                </a:solidFill>
                <a:effectLst/>
                <a:latin typeface="Calibri" panose="020F0502020204030204" pitchFamily="34" charset="0"/>
                <a:ea typeface="Times New Roman" panose="02020603050405020304" pitchFamily="18" charset="0"/>
              </a:rPr>
              <a:t>just as we know physical health and mental health are inextricably linked, </a:t>
            </a:r>
          </a:p>
          <a:p>
            <a:r>
              <a:rPr lang="en-US" sz="1800" dirty="0">
                <a:solidFill>
                  <a:srgbClr val="000000"/>
                </a:solidFill>
                <a:effectLst/>
                <a:latin typeface="Calibri" panose="020F0502020204030204" pitchFamily="34" charset="0"/>
                <a:ea typeface="Times New Roman" panose="02020603050405020304" pitchFamily="18" charset="0"/>
              </a:rPr>
              <a:t>so are planetary health and human health:</a:t>
            </a:r>
          </a:p>
          <a:p>
            <a:r>
              <a:rPr lang="en-US" sz="1800" dirty="0">
                <a:solidFill>
                  <a:srgbClr val="000000"/>
                </a:solidFill>
                <a:effectLst/>
                <a:latin typeface="Calibri" panose="020F0502020204030204" pitchFamily="34" charset="0"/>
                <a:ea typeface="Times New Roman" panose="02020603050405020304" pitchFamily="18" charset="0"/>
              </a:rPr>
              <a:t>Nature and biodiversity are linked to climate change</a:t>
            </a:r>
          </a:p>
          <a:p>
            <a:r>
              <a:rPr lang="en-US" sz="1800" dirty="0">
                <a:solidFill>
                  <a:srgbClr val="000000"/>
                </a:solidFill>
                <a:effectLst/>
                <a:latin typeface="Calibri" panose="020F0502020204030204" pitchFamily="34" charset="0"/>
                <a:ea typeface="Times New Roman" panose="02020603050405020304" pitchFamily="18" charset="0"/>
              </a:rPr>
              <a:t>and all of these things are linked to social justice.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rPr>
              <a:t>Other skills we can offer that help us understand the impacts of the eco crisis are that we know how important it is to look upstream of the problems that may present to us in clinic to look at what is generating illness, injury and injustice. </a:t>
            </a:r>
          </a:p>
          <a:p>
            <a:endParaRPr lang="en-US" sz="1800" dirty="0">
              <a:solidFill>
                <a:srgbClr val="000000"/>
              </a:solidFill>
              <a:effectLst/>
              <a:latin typeface="Calibri" panose="020F0502020204030204" pitchFamily="34"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I love this quote about interconnectedness from the wisdom of Dr Martin Luther King, </a:t>
            </a:r>
          </a:p>
          <a:p>
            <a:r>
              <a:rPr lang="en-US" sz="1800" dirty="0">
                <a:solidFill>
                  <a:srgbClr val="000000"/>
                </a:solidFill>
                <a:effectLst/>
                <a:latin typeface="Calibri" panose="020F0502020204030204" pitchFamily="34" charset="0"/>
                <a:ea typeface="Times New Roman" panose="02020603050405020304" pitchFamily="18" charset="0"/>
              </a:rPr>
              <a:t>“It really boils down to this. That all life is interrelated. We are caught in an inescapable network of mutuality, tied into a single garment of destiny. Whatever affects one directly affects all indirectly”. </a:t>
            </a:r>
          </a:p>
          <a:p>
            <a:endParaRPr lang="en-US" sz="1800" dirty="0">
              <a:solidFill>
                <a:srgbClr val="000000"/>
              </a:solidFill>
              <a:effectLst/>
              <a:latin typeface="Calibri" panose="020F0502020204030204" pitchFamily="34"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It’s becoming increasingly clear that a lot of the problems and crises we are facing come from a sense or experience of disconnection – from our own feelings, from other people, from the natural world around us – so it follows that many solutions lie in re-connecting and in operating from a less </a:t>
            </a:r>
            <a:r>
              <a:rPr lang="en-US" sz="1800" dirty="0" err="1">
                <a:solidFill>
                  <a:srgbClr val="000000"/>
                </a:solidFill>
                <a:effectLst/>
                <a:latin typeface="Calibri" panose="020F0502020204030204" pitchFamily="34" charset="0"/>
                <a:ea typeface="Times New Roman" panose="02020603050405020304" pitchFamily="18" charset="0"/>
              </a:rPr>
              <a:t>individualised</a:t>
            </a:r>
            <a:r>
              <a:rPr lang="en-US" sz="1800" dirty="0">
                <a:solidFill>
                  <a:srgbClr val="000000"/>
                </a:solidFill>
                <a:effectLst/>
                <a:latin typeface="Calibri" panose="020F0502020204030204" pitchFamily="34" charset="0"/>
                <a:ea typeface="Times New Roman" panose="02020603050405020304" pitchFamily="18" charset="0"/>
              </a:rPr>
              <a:t> and less silo-d position. </a:t>
            </a: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endParaRPr lang="en-GB"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E72322E-CB70-4AD5-A71B-B309CADEED13}" type="slidenum">
              <a:rPr lang="en-GB" smtClean="0"/>
              <a:t>4</a:t>
            </a:fld>
            <a:endParaRPr lang="en-GB"/>
          </a:p>
        </p:txBody>
      </p:sp>
    </p:spTree>
    <p:extLst>
      <p:ext uri="{BB962C8B-B14F-4D97-AF65-F5344CB8AC3E}">
        <p14:creationId xmlns:p14="http://schemas.microsoft.com/office/powerpoint/2010/main" val="793492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One part of the enquiry we’re taking forward in </a:t>
            </a:r>
            <a:r>
              <a:rPr lang="en-GB" sz="1800" dirty="0" err="1">
                <a:effectLst/>
                <a:latin typeface="Calibri" panose="020F0502020204030204" pitchFamily="34" charset="0"/>
                <a:ea typeface="Times New Roman" panose="02020603050405020304" pitchFamily="18" charset="0"/>
              </a:rPr>
              <a:t>EcoCAMHS</a:t>
            </a:r>
            <a:r>
              <a:rPr lang="en-GB" sz="1800" dirty="0">
                <a:effectLst/>
                <a:latin typeface="Calibri" panose="020F0502020204030204" pitchFamily="34" charset="0"/>
                <a:ea typeface="Times New Roman" panose="02020603050405020304" pitchFamily="18" charset="0"/>
              </a:rPr>
              <a:t> is what would an </a:t>
            </a:r>
            <a:r>
              <a:rPr lang="en-GB" sz="1800" dirty="0" err="1">
                <a:effectLst/>
                <a:latin typeface="Calibri" panose="020F0502020204030204" pitchFamily="34" charset="0"/>
                <a:ea typeface="Times New Roman" panose="02020603050405020304" pitchFamily="18" charset="0"/>
              </a:rPr>
              <a:t>ECObiopsychosocial</a:t>
            </a:r>
            <a:r>
              <a:rPr lang="en-GB" sz="1800" dirty="0">
                <a:effectLst/>
                <a:latin typeface="Calibri" panose="020F0502020204030204" pitchFamily="34" charset="0"/>
                <a:ea typeface="Times New Roman" panose="02020603050405020304" pitchFamily="18" charset="0"/>
              </a:rPr>
              <a:t> model of care look like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what would our practice look like if we integrated the importance of the ecological and our human relationship with nature into our theoretical models, our assessment and formulation, and into sustainable service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It’s a really exciting area of growing interest. And I’ve seen transformational change for patients and staff when time outdoors and nature-based interventions are brought into CAMHS care pathways.</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40</a:t>
            </a:fld>
            <a:endParaRPr lang="en-US"/>
          </a:p>
        </p:txBody>
      </p:sp>
    </p:spTree>
    <p:extLst>
      <p:ext uri="{BB962C8B-B14F-4D97-AF65-F5344CB8AC3E}">
        <p14:creationId xmlns:p14="http://schemas.microsoft.com/office/powerpoint/2010/main" val="2744362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final contribution from you.</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Can you share in the chat box a place outdoors that you love that holds meaning for you. Just write a few words,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….I’d like to share a a place that is very special to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If you can also share - What does it offer you, when do you most need to go there? </a:t>
            </a:r>
          </a:p>
          <a:p>
            <a:r>
              <a:rPr lang="en-GB" sz="1800" dirty="0">
                <a:effectLst/>
                <a:latin typeface="Calibri" panose="020F0502020204030204" pitchFamily="34" charset="0"/>
                <a:ea typeface="Times New Roman" panose="02020603050405020304" pitchFamily="18" charset="0"/>
              </a:rPr>
              <a:t>– how your place impacts your wellbeing. </a:t>
            </a:r>
          </a:p>
          <a:p>
            <a:endParaRPr lang="en-GB" sz="1800" dirty="0">
              <a:effectLst/>
              <a:latin typeface="Calibri" panose="020F0502020204030204" pitchFamily="34" charset="0"/>
              <a:ea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41</a:t>
            </a:fld>
            <a:endParaRPr lang="en-US"/>
          </a:p>
        </p:txBody>
      </p:sp>
    </p:spTree>
    <p:extLst>
      <p:ext uri="{BB962C8B-B14F-4D97-AF65-F5344CB8AC3E}">
        <p14:creationId xmlns:p14="http://schemas.microsoft.com/office/powerpoint/2010/main" val="223106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80808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42</a:t>
            </a:fld>
            <a:endParaRPr lang="en-US"/>
          </a:p>
        </p:txBody>
      </p:sp>
    </p:spTree>
    <p:extLst>
      <p:ext uri="{BB962C8B-B14F-4D97-AF65-F5344CB8AC3E}">
        <p14:creationId xmlns:p14="http://schemas.microsoft.com/office/powerpoint/2010/main" val="389417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a final reminder of the </a:t>
            </a:r>
            <a:r>
              <a:rPr lang="en-US" sz="1800" dirty="0">
                <a:effectLst/>
                <a:latin typeface="Calibri" panose="020F0502020204030204" pitchFamily="34" charset="0"/>
                <a:ea typeface="Times New Roman" panose="02020603050405020304" pitchFamily="18" charset="0"/>
              </a:rPr>
              <a:t>theme of </a:t>
            </a:r>
            <a:r>
              <a:rPr lang="en-GB" sz="1800" dirty="0">
                <a:effectLst/>
                <a:latin typeface="Calibri" panose="020F0502020204030204" pitchFamily="34" charset="0"/>
                <a:ea typeface="Times New Roman" panose="02020603050405020304" pitchFamily="18" charset="0"/>
              </a:rPr>
              <a:t>interconnectedness –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perhaps, initially seeing how inextricably linked the crises we’re facing are can be overwhelming, </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but ultimately I believe seeing these links can help:</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p>
          <a:p>
            <a:r>
              <a:rPr lang="en-GB" sz="1800" dirty="0">
                <a:effectLst/>
                <a:latin typeface="Calibri" panose="020F0502020204030204" pitchFamily="34" charset="0"/>
                <a:ea typeface="Times New Roman" panose="02020603050405020304" pitchFamily="18" charset="0"/>
              </a:rPr>
              <a:t>helps guide change that tackles several problems at once rather than inadvertently exacerbating other problems,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helps us see why even small actions can be transformative</a:t>
            </a:r>
          </a:p>
          <a:p>
            <a:r>
              <a:rPr lang="en-GB" sz="1800" dirty="0">
                <a:effectLst/>
                <a:latin typeface="Calibri" panose="020F0502020204030204" pitchFamily="34" charset="0"/>
                <a:ea typeface="Times New Roman" panose="02020603050405020304" pitchFamily="18" charset="0"/>
              </a:rPr>
              <a:t>and also why it’s so important that we approach this sort of work shoulder to shoulder with others and with a sense of support and connection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E72322E-CB70-4AD5-A71B-B309CADEED13}" type="slidenum">
              <a:rPr lang="en-GB" smtClean="0"/>
              <a:t>43</a:t>
            </a:fld>
            <a:endParaRPr lang="en-GB"/>
          </a:p>
        </p:txBody>
      </p:sp>
    </p:spTree>
    <p:extLst>
      <p:ext uri="{BB962C8B-B14F-4D97-AF65-F5344CB8AC3E}">
        <p14:creationId xmlns:p14="http://schemas.microsoft.com/office/powerpoint/2010/main" val="7901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46</a:t>
            </a:fld>
            <a:endParaRPr lang="en-US"/>
          </a:p>
        </p:txBody>
      </p:sp>
    </p:spTree>
    <p:extLst>
      <p:ext uri="{BB962C8B-B14F-4D97-AF65-F5344CB8AC3E}">
        <p14:creationId xmlns:p14="http://schemas.microsoft.com/office/powerpoint/2010/main" val="747062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49</a:t>
            </a:fld>
            <a:endParaRPr lang="en-US"/>
          </a:p>
        </p:txBody>
      </p:sp>
    </p:spTree>
    <p:extLst>
      <p:ext uri="{BB962C8B-B14F-4D97-AF65-F5344CB8AC3E}">
        <p14:creationId xmlns:p14="http://schemas.microsoft.com/office/powerpoint/2010/main" val="2358893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50</a:t>
            </a:fld>
            <a:endParaRPr lang="en-US"/>
          </a:p>
        </p:txBody>
      </p:sp>
    </p:spTree>
    <p:extLst>
      <p:ext uri="{BB962C8B-B14F-4D97-AF65-F5344CB8AC3E}">
        <p14:creationId xmlns:p14="http://schemas.microsoft.com/office/powerpoint/2010/main" val="1353468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4D4F53"/>
              </a:solidFill>
              <a:effectLst/>
              <a:latin typeface="Source Sans Pro" panose="020B0503030403020204" pitchFamily="34" charset="0"/>
            </a:endParaRPr>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52</a:t>
            </a:fld>
            <a:endParaRPr lang="en-US"/>
          </a:p>
        </p:txBody>
      </p:sp>
    </p:spTree>
    <p:extLst>
      <p:ext uri="{BB962C8B-B14F-4D97-AF65-F5344CB8AC3E}">
        <p14:creationId xmlns:p14="http://schemas.microsoft.com/office/powerpoint/2010/main" val="3546632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cloresocialleadership.org.uk</a:t>
            </a:r>
            <a:r>
              <a:rPr lang="en-US" dirty="0"/>
              <a:t>/page/Environmental_Justice_Social_Justice_4</a:t>
            </a:r>
          </a:p>
          <a:p>
            <a:endParaRPr lang="en-US" dirty="0"/>
          </a:p>
          <a:p>
            <a:pPr algn="l"/>
            <a:r>
              <a:rPr lang="en-GB" b="0" i="0" dirty="0">
                <a:solidFill>
                  <a:srgbClr val="3D454D"/>
                </a:solidFill>
                <a:effectLst/>
                <a:latin typeface="f37_janregular"/>
              </a:rPr>
              <a:t>This wheel brings together a body of inarguable evidence, </a:t>
            </a:r>
            <a:r>
              <a:rPr lang="en-GB" b="1" i="0" u="none" strike="noStrike" dirty="0">
                <a:solidFill>
                  <a:srgbClr val="009EA1"/>
                </a:solidFill>
                <a:effectLst/>
                <a:latin typeface="f37_janregular"/>
                <a:hlinkClick r:id="rId3"/>
              </a:rPr>
              <a:t>with references</a:t>
            </a:r>
            <a:r>
              <a:rPr lang="en-GB" b="0" i="0" dirty="0">
                <a:solidFill>
                  <a:srgbClr val="3D454D"/>
                </a:solidFill>
                <a:effectLst/>
                <a:latin typeface="f37_janregular"/>
              </a:rPr>
              <a:t>, to show the connection between social justice issues and the environmental and climate crisis. There are six issues featured here. It is not an exhaustive list, but the overall effect is clear: the climate crisis is a social justice issue.</a:t>
            </a:r>
          </a:p>
          <a:p>
            <a:pPr algn="l"/>
            <a:r>
              <a:rPr lang="en-GB" b="0" i="0" dirty="0">
                <a:solidFill>
                  <a:srgbClr val="3D454D"/>
                </a:solidFill>
                <a:effectLst/>
                <a:latin typeface="f37_janregular"/>
              </a:rPr>
              <a:t>Examples include:</a:t>
            </a:r>
          </a:p>
          <a:p>
            <a:pPr algn="l">
              <a:buFont typeface="Arial" panose="020B0604020202020204" pitchFamily="34" charset="0"/>
              <a:buChar char="•"/>
            </a:pPr>
            <a:r>
              <a:rPr lang="en-GB" b="0" i="0" dirty="0">
                <a:solidFill>
                  <a:srgbClr val="3D454D"/>
                </a:solidFill>
                <a:effectLst/>
                <a:latin typeface="f37_janregular"/>
              </a:rPr>
              <a:t>Women are at greater risk of gender-based violence owing to the effects of the climate crisis.</a:t>
            </a:r>
          </a:p>
          <a:p>
            <a:pPr algn="l">
              <a:buFont typeface="Arial" panose="020B0604020202020204" pitchFamily="34" charset="0"/>
              <a:buChar char="•"/>
            </a:pPr>
            <a:r>
              <a:rPr lang="en-GB" b="0" i="0" dirty="0">
                <a:solidFill>
                  <a:srgbClr val="3D454D"/>
                </a:solidFill>
                <a:effectLst/>
                <a:latin typeface="f37_janregular"/>
              </a:rPr>
              <a:t>Race has a greater influence on exposure to pollutants than poverty.</a:t>
            </a:r>
          </a:p>
          <a:p>
            <a:pPr algn="l">
              <a:buFont typeface="Arial" panose="020B0604020202020204" pitchFamily="34" charset="0"/>
              <a:buChar char="•"/>
            </a:pPr>
            <a:r>
              <a:rPr lang="en-GB" b="0" i="0" dirty="0">
                <a:solidFill>
                  <a:srgbClr val="3D454D"/>
                </a:solidFill>
                <a:effectLst/>
                <a:latin typeface="f37_janregular"/>
              </a:rPr>
              <a:t>People with disabilities are more vulnerable and more susceptible to the effects of the climate crisis, and</a:t>
            </a:r>
          </a:p>
          <a:p>
            <a:pPr algn="l">
              <a:buFont typeface="Arial" panose="020B0604020202020204" pitchFamily="34" charset="0"/>
              <a:buChar char="•"/>
            </a:pPr>
            <a:r>
              <a:rPr lang="en-GB" b="0" i="0" dirty="0">
                <a:solidFill>
                  <a:srgbClr val="3D454D"/>
                </a:solidFill>
                <a:effectLst/>
                <a:latin typeface="f37_janregular"/>
              </a:rPr>
              <a:t>Less likely to have adequate access to information, resources and services to adapt.</a:t>
            </a:r>
          </a:p>
          <a:p>
            <a:pPr algn="l"/>
            <a:br>
              <a:rPr lang="en-GB" b="0" i="0" dirty="0">
                <a:solidFill>
                  <a:srgbClr val="3D454D"/>
                </a:solidFill>
                <a:effectLst/>
                <a:latin typeface="f37_janregular"/>
              </a:rPr>
            </a:br>
            <a:endParaRPr lang="en-GB" b="0" i="0" dirty="0">
              <a:solidFill>
                <a:srgbClr val="3D454D"/>
              </a:solidFill>
              <a:effectLst/>
              <a:latin typeface="f37_janregular"/>
            </a:endParaRPr>
          </a:p>
          <a:p>
            <a:pPr algn="l"/>
            <a:r>
              <a:rPr lang="en-GB" b="0" i="0" dirty="0">
                <a:solidFill>
                  <a:srgbClr val="3D454D"/>
                </a:solidFill>
                <a:effectLst/>
                <a:latin typeface="f37_janregular"/>
              </a:rPr>
              <a:t>This model provides a snapshot of just some of the intersections identified by the group during our research, we recognise that there will be many more, that beneficiaries may intersect across multiple issues and also that these will change over time.</a:t>
            </a: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53</a:t>
            </a:fld>
            <a:endParaRPr lang="en-US"/>
          </a:p>
        </p:txBody>
      </p:sp>
    </p:spTree>
    <p:extLst>
      <p:ext uri="{BB962C8B-B14F-4D97-AF65-F5344CB8AC3E}">
        <p14:creationId xmlns:p14="http://schemas.microsoft.com/office/powerpoint/2010/main" val="3778199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55</a:t>
            </a:fld>
            <a:endParaRPr lang="en-US"/>
          </a:p>
        </p:txBody>
      </p:sp>
    </p:spTree>
    <p:extLst>
      <p:ext uri="{BB962C8B-B14F-4D97-AF65-F5344CB8AC3E}">
        <p14:creationId xmlns:p14="http://schemas.microsoft.com/office/powerpoint/2010/main" val="185250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The second theme is about the importance of tackling the issues around the eco-crises as a collective </a:t>
            </a:r>
            <a:r>
              <a:rPr lang="en-US" sz="1800" dirty="0" err="1">
                <a:solidFill>
                  <a:srgbClr val="000000"/>
                </a:solidFill>
                <a:effectLst/>
                <a:latin typeface="Calibri" panose="020F0502020204030204" pitchFamily="34" charset="0"/>
                <a:ea typeface="Times New Roman" panose="02020603050405020304" pitchFamily="18" charset="0"/>
              </a:rPr>
              <a:t>endeavour</a:t>
            </a:r>
            <a:r>
              <a:rPr lang="en-US" sz="1800" dirty="0">
                <a:solidFill>
                  <a:srgbClr val="000000"/>
                </a:solidFill>
                <a:effectLst/>
                <a:latin typeface="Calibri" panose="020F0502020204030204" pitchFamily="34" charset="0"/>
                <a:ea typeface="Times New Roman" panose="02020603050405020304" pitchFamily="18" charset="0"/>
              </a:rPr>
              <a:t> that requires lots of people to engage with it together, over a long time scale.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no quick fixes.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feeling alone with the responsibility to make changes can be </a:t>
            </a:r>
            <a:r>
              <a:rPr lang="en-US" sz="1800" dirty="0" err="1">
                <a:solidFill>
                  <a:srgbClr val="000000"/>
                </a:solidFill>
                <a:effectLst/>
                <a:latin typeface="Calibri" panose="020F0502020204030204" pitchFamily="34" charset="0"/>
                <a:ea typeface="Times New Roman" panose="02020603050405020304" pitchFamily="18" charset="0"/>
              </a:rPr>
              <a:t>paralysing</a:t>
            </a:r>
            <a:r>
              <a:rPr lang="en-US" sz="1800" dirty="0">
                <a:solidFill>
                  <a:srgbClr val="000000"/>
                </a:solidFill>
                <a:effectLst/>
                <a:latin typeface="Calibri" panose="020F0502020204030204" pitchFamily="34" charset="0"/>
                <a:ea typeface="Times New Roman" panose="02020603050405020304" pitchFamily="18" charset="0"/>
              </a:rPr>
              <a:t> and overwhelming, but finding other people to share the task with can be meaningful and life-affirming.</a:t>
            </a:r>
            <a:endParaRPr lang="en-GB" sz="1800" dirty="0">
              <a:effectLst/>
              <a:latin typeface="Times New Roman" panose="02020603050405020304" pitchFamily="18"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hopefully that is the stance we can take with this question we’re engaging with today around</a:t>
            </a:r>
          </a:p>
          <a:p>
            <a:r>
              <a:rPr lang="en-GB" sz="1800" dirty="0">
                <a:solidFill>
                  <a:srgbClr val="000000"/>
                </a:solidFill>
                <a:effectLst/>
                <a:latin typeface="Calibri" panose="020F0502020204030204" pitchFamily="34" charset="0"/>
                <a:ea typeface="Times New Roman" panose="02020603050405020304" pitchFamily="18" charset="0"/>
              </a:rPr>
              <a:t>What is the role of child and adolescent psychiatrists within a climate changing world</a:t>
            </a: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 Greta Thunberg </a:t>
            </a:r>
          </a:p>
          <a:p>
            <a:r>
              <a:rPr lang="en-GB" sz="1800" b="1" dirty="0">
                <a:effectLst/>
                <a:latin typeface="Calibri" panose="020F0502020204030204" pitchFamily="34" charset="0"/>
                <a:ea typeface="Times New Roman" panose="02020603050405020304" pitchFamily="18" charset="0"/>
              </a:rPr>
              <a:t>“Avoiding climate breakdown will require cathedral thinking. We must lay the foundation while we may not know exactly how to build the ceiling.”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This metaphor refers to the cathedral builders involved in their overwhelmingly enormous task, which was undertaken over generations: An </a:t>
            </a:r>
            <a:r>
              <a:rPr lang="en-US" sz="1800" dirty="0" err="1">
                <a:effectLst/>
                <a:latin typeface="Calibri" panose="020F0502020204030204" pitchFamily="34" charset="0"/>
                <a:ea typeface="Times New Roman" panose="02020603050405020304" pitchFamily="18" charset="0"/>
              </a:rPr>
              <a:t>endeavour</a:t>
            </a:r>
            <a:r>
              <a:rPr lang="en-US" sz="1800" dirty="0">
                <a:effectLst/>
                <a:latin typeface="Calibri" panose="020F0502020204030204" pitchFamily="34" charset="0"/>
                <a:ea typeface="Times New Roman" panose="02020603050405020304" pitchFamily="18" charset="0"/>
              </a:rPr>
              <a:t> that would have been impossible for a few of them to tackle. those involved in the beginning, knew it would need a roof that they would never see and didn’t know how to build - but they knew how to do the work required at ground level brick by brick. </a:t>
            </a:r>
          </a:p>
          <a:p>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Perhaps as CAPs we can come together on days like today to consider our piece of the foundation – which bricks can we collectively lay that are relevant to our work and our skills, and that offer a more stable future.</a:t>
            </a:r>
          </a:p>
          <a:p>
            <a:r>
              <a:rPr lang="en-US" sz="1800" dirty="0">
                <a:effectLst/>
                <a:latin typeface="Calibri" panose="020F0502020204030204" pitchFamily="34" charset="0"/>
              </a:rPr>
              <a:t>None of us need to be experts, but there is a space and need for each of us to offer something. </a:t>
            </a: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5</a:t>
            </a:fld>
            <a:endParaRPr lang="en-US"/>
          </a:p>
        </p:txBody>
      </p:sp>
    </p:spTree>
    <p:extLst>
      <p:ext uri="{BB962C8B-B14F-4D97-AF65-F5344CB8AC3E}">
        <p14:creationId xmlns:p14="http://schemas.microsoft.com/office/powerpoint/2010/main" val="3795487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B6E9A-F4E1-B749-AB19-51B3DC425FAA}" type="slidenum">
              <a:rPr lang="en-US" smtClean="0"/>
              <a:t>56</a:t>
            </a:fld>
            <a:endParaRPr lang="en-US"/>
          </a:p>
        </p:txBody>
      </p:sp>
    </p:spTree>
    <p:extLst>
      <p:ext uri="{BB962C8B-B14F-4D97-AF65-F5344CB8AC3E}">
        <p14:creationId xmlns:p14="http://schemas.microsoft.com/office/powerpoint/2010/main" val="2898336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DB6E9A-F4E1-B749-AB19-51B3DC425FAA}" type="slidenum">
              <a:rPr lang="en-US" smtClean="0"/>
              <a:t>57</a:t>
            </a:fld>
            <a:endParaRPr lang="en-US"/>
          </a:p>
        </p:txBody>
      </p:sp>
    </p:spTree>
    <p:extLst>
      <p:ext uri="{BB962C8B-B14F-4D97-AF65-F5344CB8AC3E}">
        <p14:creationId xmlns:p14="http://schemas.microsoft.com/office/powerpoint/2010/main" val="4251010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1. Trends from 1750 to 2010 in globally aggregated indicators for socio-economic development. (1) Global population data according to the HYDE (History Database of the Global Environment, 2013) database. Data before 1950 are modelled. Data are plotted as decadal points. (2) Global real GDP (Gross Domestic Product) in year 2010 US dollars. Data are a combination of Maddison for the years 1750 to 2003 and Shane for 1969–2010. Overlapping years from Shane data are used to adjust Maddison data to 2010 US dollars. (3) Global foreign direct investment in current (accessed 2013) US dollars based on two data sets: IMF (International Monetary Fund) from 1948 to 1969 and UNCTAD (United Nations Conference on Trade and Development) from 1970 to 2010. (4) Global urban population data according to the HYDE database. Data before 1950 are modelled. Data are plotted as decadal points. (5) World primary energy use. 1850 to present based on </a:t>
            </a:r>
            <a:r>
              <a:rPr lang="en-GB" dirty="0" err="1"/>
              <a:t>Grubler</a:t>
            </a:r>
            <a:r>
              <a:rPr lang="en-GB" dirty="0"/>
              <a:t> et al. (2012), 1750–1849 data are based on global </a:t>
            </a:r>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59</a:t>
            </a:fld>
            <a:endParaRPr lang="en-US"/>
          </a:p>
        </p:txBody>
      </p:sp>
    </p:spTree>
    <p:extLst>
      <p:ext uri="{BB962C8B-B14F-4D97-AF65-F5344CB8AC3E}">
        <p14:creationId xmlns:p14="http://schemas.microsoft.com/office/powerpoint/2010/main" val="2836477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Figure 3. Trends from 1750 to 2010 in indicators for the structure and functioning of the Earth System. (1) Carbon dioxide from </a:t>
            </a:r>
            <a:r>
              <a:rPr lang="en-GB" dirty="0" err="1"/>
              <a:t>firn</a:t>
            </a:r>
            <a:r>
              <a:rPr lang="en-GB" dirty="0"/>
              <a:t> and ice core records (Law Dome, Antarctica) and Cape Grim, Australia (</a:t>
            </a:r>
            <a:r>
              <a:rPr lang="en-GB" dirty="0" err="1"/>
              <a:t>deseasonalised</a:t>
            </a:r>
            <a:r>
              <a:rPr lang="en-GB" dirty="0"/>
              <a:t> flask and instrumental records); spline fit. (2) Nitrous oxide from </a:t>
            </a:r>
            <a:r>
              <a:rPr lang="en-GB" dirty="0" err="1"/>
              <a:t>firn</a:t>
            </a:r>
            <a:r>
              <a:rPr lang="en-GB" dirty="0"/>
              <a:t> and ice core records (Law Dome, Antarctica) and Cape Grim, Australia (</a:t>
            </a:r>
            <a:r>
              <a:rPr lang="en-GB" dirty="0" err="1"/>
              <a:t>deseasonalised</a:t>
            </a:r>
            <a:r>
              <a:rPr lang="en-GB" dirty="0"/>
              <a:t> flask and instrumental records); spline fit. (3) Methane from </a:t>
            </a:r>
            <a:r>
              <a:rPr lang="en-GB" dirty="0" err="1"/>
              <a:t>firn</a:t>
            </a:r>
            <a:r>
              <a:rPr lang="en-GB" dirty="0"/>
              <a:t> and ice core records (Law Dome, Antarctica) and Cape Grim, Australia (</a:t>
            </a:r>
            <a:r>
              <a:rPr lang="en-GB" dirty="0" err="1"/>
              <a:t>deseasonalised</a:t>
            </a:r>
            <a:r>
              <a:rPr lang="en-GB" dirty="0"/>
              <a:t> flask and instrumental records); spline fit. (4) Maximum percentage total column ozone decline (2-year moving average) over Halley, Antarctica during October, using 305 DU, the average October total column ozone for the first decade of measurements, as a baseline. (5) Global surface temperature anomaly (HadCRUT4: combined land and ocean observations, relative to 1961–1990, 20 </a:t>
            </a:r>
            <a:r>
              <a:rPr lang="en-GB" dirty="0" err="1"/>
              <a:t>yr</a:t>
            </a:r>
            <a:r>
              <a:rPr lang="en-GB" dirty="0"/>
              <a:t> Gaussian smoothed). (6) Ocean acidification expressed as global mean surface ocean hydrogen ion</a:t>
            </a:r>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60</a:t>
            </a:fld>
            <a:endParaRPr lang="en-US"/>
          </a:p>
        </p:txBody>
      </p:sp>
    </p:spTree>
    <p:extLst>
      <p:ext uri="{BB962C8B-B14F-4D97-AF65-F5344CB8AC3E}">
        <p14:creationId xmlns:p14="http://schemas.microsoft.com/office/powerpoint/2010/main" val="98840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The way we each answer these questions could be affected by how we each interpret the duties we’ve signed up to as doctors . </a:t>
            </a:r>
          </a:p>
          <a:p>
            <a:r>
              <a:rPr lang="en-GB" sz="1800" dirty="0">
                <a:solidFill>
                  <a:srgbClr val="000000"/>
                </a:solidFill>
                <a:effectLst/>
                <a:latin typeface="Calibri" panose="020F0502020204030204" pitchFamily="34" charset="0"/>
                <a:ea typeface="Times New Roman" panose="02020603050405020304" pitchFamily="18" charset="0"/>
              </a:rPr>
              <a:t>Here are a few points I’ve taken from page one of our GMC guidance: </a:t>
            </a:r>
          </a:p>
          <a:p>
            <a:endParaRPr lang="en-GB" sz="1800" dirty="0">
              <a:solidFill>
                <a:srgbClr val="000000"/>
              </a:solidFill>
              <a:effectLst/>
              <a:latin typeface="Calibri" panose="020F0502020204030204" pitchFamily="34"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What responsibility do we feel comes with the influential and privileged position we hold in society – when we know that not enough is being done to prevent climate breakdown and children are looking to people with power and influence to make changes.</a:t>
            </a:r>
          </a:p>
          <a:p>
            <a:endParaRPr lang="en-GB"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rPr>
              <a:t>As we learn about the unfolding crises how does that link for each of us to how we show respect for human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how do we assimilate the knowledge from today about the huge and negative impact of the eco crisis on health and embrace this requirement under safety and quality, to protect and promote health, not simply treat disease. </a:t>
            </a:r>
          </a:p>
          <a:p>
            <a:endParaRPr lang="en-GB" sz="1800" dirty="0">
              <a:effectLst/>
              <a:latin typeface="Times New Roman" panose="02020603050405020304" pitchFamily="18"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solidFill>
                <a:srgbClr val="000000"/>
              </a:solidFill>
              <a:effectLst/>
              <a:latin typeface="Calibri" panose="020F050202020403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0FBA95E-B4A1-364B-82B9-5A47E63439C0}" type="slidenum">
              <a:rPr lang="en-US" smtClean="0"/>
              <a:t>6</a:t>
            </a:fld>
            <a:endParaRPr lang="en-US"/>
          </a:p>
        </p:txBody>
      </p:sp>
    </p:spTree>
    <p:extLst>
      <p:ext uri="{BB962C8B-B14F-4D97-AF65-F5344CB8AC3E}">
        <p14:creationId xmlns:p14="http://schemas.microsoft.com/office/powerpoint/2010/main" val="339186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sz="1800" dirty="0">
                <a:effectLst/>
                <a:latin typeface="Calibri" panose="020F0502020204030204" pitchFamily="34" charset="0"/>
                <a:ea typeface="Times New Roman" panose="02020603050405020304" pitchFamily="18" charset="0"/>
              </a:rPr>
              <a:t>Another thing we do well as child and adolescent psychiatrists is listen to children and young people, understand the context in which they are growing up, advocate for them or support them to be the change they want to see.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Are child and adolescent psychiatrists listening well enough to this generation of children?</a:t>
            </a:r>
          </a:p>
          <a:p>
            <a:r>
              <a:rPr lang="en-US" sz="1800" dirty="0">
                <a:effectLst/>
                <a:latin typeface="Calibri" panose="020F0502020204030204" pitchFamily="34" charset="0"/>
                <a:ea typeface="Times New Roman" panose="02020603050405020304" pitchFamily="18" charset="0"/>
              </a:rPr>
              <a:t>5 years ago 15 </a:t>
            </a:r>
            <a:r>
              <a:rPr lang="en-US" sz="1800" dirty="0" err="1">
                <a:effectLst/>
                <a:latin typeface="Calibri" panose="020F0502020204030204" pitchFamily="34" charset="0"/>
                <a:ea typeface="Times New Roman" panose="02020603050405020304" pitchFamily="18" charset="0"/>
              </a:rPr>
              <a:t>yo</a:t>
            </a:r>
            <a:r>
              <a:rPr lang="en-US" sz="1800" dirty="0">
                <a:effectLst/>
                <a:latin typeface="Calibri" panose="020F0502020204030204" pitchFamily="34" charset="0"/>
                <a:ea typeface="Times New Roman" panose="02020603050405020304" pitchFamily="18" charset="0"/>
              </a:rPr>
              <a:t> Greta helped millions find their voice by setting </a:t>
            </a:r>
            <a:r>
              <a:rPr lang="en-GB" sz="1800" dirty="0">
                <a:effectLst/>
                <a:latin typeface="Calibri" panose="020F0502020204030204" pitchFamily="34" charset="0"/>
                <a:ea typeface="Times New Roman" panose="02020603050405020304" pitchFamily="18" charset="0"/>
              </a:rPr>
              <a:t>off the global youth-led movement Fridays for Future – which led to the worlds biggest environmental protest, nearly 1.5million people in over 100 countries. </a:t>
            </a:r>
          </a:p>
          <a:p>
            <a:r>
              <a:rPr lang="en-US" sz="1800" dirty="0">
                <a:effectLst/>
                <a:latin typeface="Calibri" panose="020F0502020204030204" pitchFamily="34" charset="0"/>
                <a:ea typeface="Times New Roman" panose="02020603050405020304" pitchFamily="18" charset="0"/>
              </a:rPr>
              <a:t>So many young peoples’ bodies on the streets bravely showing how they are feeling</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including in many parts of the world where it is extremely dangerous to do so,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some young people so despairing they are deciding not to have their own children. </a:t>
            </a:r>
          </a:p>
          <a:p>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Doesn’t this offer any of us who want to safeguard children and adolescents many questions to answer. </a:t>
            </a: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where have we got to that children need to take to the streets to ask adults and decision makers to act on the science to safeguard their futures </a:t>
            </a:r>
          </a:p>
          <a:p>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How can we show we are willing and available to listen, validate and amplify their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How can we push back against narratives that try to silence them – some of the response to these young people has been to criminalise what they are doing, or to dismiss their fears.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7</a:t>
            </a:fld>
            <a:endParaRPr lang="en-US"/>
          </a:p>
        </p:txBody>
      </p:sp>
    </p:spTree>
    <p:extLst>
      <p:ext uri="{BB962C8B-B14F-4D97-AF65-F5344CB8AC3E}">
        <p14:creationId xmlns:p14="http://schemas.microsoft.com/office/powerpoint/2010/main" val="1718316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And lastly in this first section about the how and why of our involvement in this arena, Before going on to talk about the climate crisis,</a:t>
            </a:r>
          </a:p>
          <a:p>
            <a:r>
              <a:rPr lang="en-GB" sz="1800" dirty="0">
                <a:effectLst/>
                <a:latin typeface="Calibri" panose="020F0502020204030204" pitchFamily="34" charset="0"/>
                <a:ea typeface="Times New Roman" panose="02020603050405020304" pitchFamily="18" charset="0"/>
              </a:rPr>
              <a:t> I want to mention the potential for us of taking a nature-based perspective. This is one of those paradigm shifts that the climate crisis is ushering in – a re-</a:t>
            </a:r>
            <a:r>
              <a:rPr lang="en-GB" sz="1800" dirty="0" err="1">
                <a:effectLst/>
                <a:latin typeface="Calibri" panose="020F0502020204030204" pitchFamily="34" charset="0"/>
                <a:ea typeface="Times New Roman" panose="02020603050405020304" pitchFamily="18" charset="0"/>
              </a:rPr>
              <a:t>centering</a:t>
            </a:r>
            <a:r>
              <a:rPr lang="en-GB" sz="1800" dirty="0">
                <a:effectLst/>
                <a:latin typeface="Calibri" panose="020F0502020204030204" pitchFamily="34" charset="0"/>
                <a:ea typeface="Times New Roman" panose="02020603050405020304" pitchFamily="18" charset="0"/>
              </a:rPr>
              <a:t> of the importance of the natural world. </a:t>
            </a:r>
          </a:p>
          <a:p>
            <a:endParaRPr lang="en-GB" sz="1800" dirty="0">
              <a:effectLst/>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This perspective is helpful at a systemic, professional and personal level.</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Systemically: It is important that we understand more about our human relationship to nature – which feels like it’s become fractured and destructive. How does nature link in with climate change and health.  why is most of the focus currently on the climate crisis, not the equally worrying ecological crisis.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Professionally – through work with our </a:t>
            </a:r>
            <a:r>
              <a:rPr lang="en-US" sz="1800" dirty="0" err="1">
                <a:effectLst/>
                <a:latin typeface="Calibri" panose="020F0502020204030204" pitchFamily="34" charset="0"/>
                <a:ea typeface="Times New Roman" panose="02020603050405020304" pitchFamily="18" charset="0"/>
              </a:rPr>
              <a:t>EcoCAMHS</a:t>
            </a:r>
            <a:r>
              <a:rPr lang="en-US" sz="1800" dirty="0">
                <a:effectLst/>
                <a:latin typeface="Calibri" panose="020F0502020204030204" pitchFamily="34" charset="0"/>
                <a:ea typeface="Times New Roman" panose="02020603050405020304" pitchFamily="18" charset="0"/>
              </a:rPr>
              <a:t> group, we have found that nature based insights could have a huge role to play in our service provision</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And speaking from a personal perspective, essential for my own wellbeing…..</a:t>
            </a:r>
            <a:endParaRPr lang="en-GB" sz="18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8</a:t>
            </a:fld>
            <a:endParaRPr lang="en-US"/>
          </a:p>
        </p:txBody>
      </p:sp>
    </p:spTree>
    <p:extLst>
      <p:ext uri="{BB962C8B-B14F-4D97-AF65-F5344CB8AC3E}">
        <p14:creationId xmlns:p14="http://schemas.microsoft.com/office/powerpoint/2010/main" val="31367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Moving on to some data about the climate crisis: first zooming out in perspective a bit, to hold the bigger picture and context in mind, before zooming back in to the impact on mental health.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FBA95E-B4A1-364B-82B9-5A47E63439C0}" type="slidenum">
              <a:rPr lang="en-US" smtClean="0"/>
              <a:t>9</a:t>
            </a:fld>
            <a:endParaRPr lang="en-US"/>
          </a:p>
        </p:txBody>
      </p:sp>
    </p:spTree>
    <p:extLst>
      <p:ext uri="{BB962C8B-B14F-4D97-AF65-F5344CB8AC3E}">
        <p14:creationId xmlns:p14="http://schemas.microsoft.com/office/powerpoint/2010/main" val="3086901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59785D7-321A-244A-82D0-277DFAE3AEA8}"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92655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9785D7-321A-244A-82D0-277DFAE3AEA8}" type="datetimeFigureOut">
              <a:rPr lang="en-US" smtClean="0"/>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26544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9785D7-321A-244A-82D0-277DFAE3AEA8}" type="datetimeFigureOut">
              <a:rPr lang="en-US" smtClean="0"/>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28352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59785D7-321A-244A-82D0-277DFAE3AEA8}"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234096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59785D7-321A-244A-82D0-277DFAE3AEA8}" type="datetimeFigureOut">
              <a:rPr lang="en-US" smtClean="0"/>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366523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959785D7-321A-244A-82D0-277DFAE3AEA8}" type="datetimeFigureOut">
              <a:rPr lang="en-US" smtClean="0"/>
              <a:t>5/23/23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320860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Date Placeholder 1"/>
          <p:cNvSpPr>
            <a:spLocks noGrp="1"/>
          </p:cNvSpPr>
          <p:nvPr>
            <p:ph type="dt" sz="half" idx="10"/>
          </p:nvPr>
        </p:nvSpPr>
        <p:spPr/>
        <p:txBody>
          <a:bodyPr/>
          <a:lstStyle/>
          <a:p>
            <a:fld id="{959785D7-321A-244A-82D0-277DFAE3AEA8}" type="datetimeFigureOut">
              <a:rPr lang="en-US" smtClean="0"/>
              <a:t>5/23/23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12296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2" name="Date Placeholder 1"/>
          <p:cNvSpPr>
            <a:spLocks noGrp="1"/>
          </p:cNvSpPr>
          <p:nvPr>
            <p:ph type="dt" sz="half" idx="10"/>
          </p:nvPr>
        </p:nvSpPr>
        <p:spPr/>
        <p:txBody>
          <a:bodyPr/>
          <a:lstStyle/>
          <a:p>
            <a:fld id="{959785D7-321A-244A-82D0-277DFAE3AEA8}" type="datetimeFigureOut">
              <a:rPr lang="en-US" smtClean="0"/>
              <a:t>5/23/23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113833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59785D7-321A-244A-82D0-277DFAE3AEA8}" type="datetimeFigureOut">
              <a:rPr lang="en-US" smtClean="0"/>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328516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GB"/>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959785D7-321A-244A-82D0-277DFAE3AEA8}" type="datetimeFigureOut">
              <a:rPr lang="en-US" smtClean="0"/>
              <a:t>5/23/23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98278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959785D7-321A-244A-82D0-277DFAE3AEA8}" type="datetimeFigureOut">
              <a:rPr lang="en-US" smtClean="0"/>
              <a:t>5/23/23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398A59D1-8CEB-DD4E-97DD-7F22ADD487C8}" type="slidenum">
              <a:rPr lang="en-US" smtClean="0"/>
              <a:t>‹#›</a:t>
            </a:fld>
            <a:endParaRPr lang="en-US"/>
          </a:p>
        </p:txBody>
      </p:sp>
    </p:spTree>
    <p:extLst>
      <p:ext uri="{BB962C8B-B14F-4D97-AF65-F5344CB8AC3E}">
        <p14:creationId xmlns:p14="http://schemas.microsoft.com/office/powerpoint/2010/main" val="462415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59785D7-321A-244A-82D0-277DFAE3AEA8}" type="datetimeFigureOut">
              <a:rPr lang="en-US" smtClean="0"/>
              <a:t>5/23/23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398A59D1-8CEB-DD4E-97DD-7F22ADD487C8}" type="slidenum">
              <a:rPr lang="en-US" smtClean="0"/>
              <a:t>‹#›</a:t>
            </a:fld>
            <a:endParaRPr lang="en-US"/>
          </a:p>
        </p:txBody>
      </p:sp>
    </p:spTree>
    <p:extLst>
      <p:ext uri="{BB962C8B-B14F-4D97-AF65-F5344CB8AC3E}">
        <p14:creationId xmlns:p14="http://schemas.microsoft.com/office/powerpoint/2010/main" val="4225471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9.jpeg"/><Relationship Id="rId7" Type="http://schemas.openxmlformats.org/officeDocument/2006/relationships/image" Target="../media/image33.png"/><Relationship Id="rId12"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diagramColors" Target="../diagrams/colors1.xml"/><Relationship Id="rId5" Type="http://schemas.openxmlformats.org/officeDocument/2006/relationships/image" Target="../media/image31.png"/><Relationship Id="rId10" Type="http://schemas.openxmlformats.org/officeDocument/2006/relationships/diagramQuickStyle" Target="../diagrams/quickStyle1.xml"/><Relationship Id="rId4" Type="http://schemas.openxmlformats.org/officeDocument/2006/relationships/image" Target="../media/image30.png"/><Relationship Id="rId9"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pn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tiff"/><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climatepsychologyalliance.org/support" TargetMode="External"/><Relationship Id="rId2" Type="http://schemas.openxmlformats.org/officeDocument/2006/relationships/hyperlink" Target="https://www.rcpsych.ac.uk/mental-health/parents-and-young-people/young-people/eco-distress---for-young-people" TargetMode="External"/><Relationship Id="rId1" Type="http://schemas.openxmlformats.org/officeDocument/2006/relationships/slideLayout" Target="../slideLayouts/slideLayout6.xml"/><Relationship Id="rId5" Type="http://schemas.openxmlformats.org/officeDocument/2006/relationships/hyperlink" Target="https://www.allwecansave.earth/emotions" TargetMode="External"/><Relationship Id="rId4" Type="http://schemas.openxmlformats.org/officeDocument/2006/relationships/hyperlink" Target="https://www.activehope.info/free-trainin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apa.org/news/press/releases/mental-health-climate-change.pdf"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s://www.rcpsych.ac.uk/docs/default-source/improving-care/better-mh-policy/position-statements/position-statement-ps03-21-climate-and-ecological-emergencies-2021.pdf?sfvrsn=281fb719_8"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publications.naturalengland.org.uk/category/6159558569361408" TargetMode="External"/><Relationship Id="rId2" Type="http://schemas.openxmlformats.org/officeDocument/2006/relationships/hyperlink" Target="https://www.rspb.org.uk/globalassets/downloads/documents/positions/education/the-impact-of-childrens-connection-to-nature.pdf"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72.jpeg"/><Relationship Id="rId5" Type="http://schemas.openxmlformats.org/officeDocument/2006/relationships/diagramQuickStyle" Target="../diagrams/quickStyle7.xml"/><Relationship Id="rId10" Type="http://schemas.openxmlformats.org/officeDocument/2006/relationships/image" Target="../media/image71.jpeg"/><Relationship Id="rId4" Type="http://schemas.openxmlformats.org/officeDocument/2006/relationships/diagramLayout" Target="../diagrams/layout7.xml"/><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hyperlink" Target="https://climatepsychologyalliance.org/"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5DF9-9005-D87E-3473-B890C397DC97}"/>
              </a:ext>
            </a:extLst>
          </p:cNvPr>
          <p:cNvSpPr>
            <a:spLocks noGrp="1"/>
          </p:cNvSpPr>
          <p:nvPr>
            <p:ph type="ctrTitle"/>
          </p:nvPr>
        </p:nvSpPr>
        <p:spPr>
          <a:xfrm>
            <a:off x="1226638" y="1186461"/>
            <a:ext cx="7315200" cy="3255264"/>
          </a:xfrm>
        </p:spPr>
        <p:txBody>
          <a:bodyPr>
            <a:normAutofit/>
          </a:bodyPr>
          <a:lstStyle/>
          <a:p>
            <a:r>
              <a:rPr lang="en-US" sz="5400" dirty="0"/>
              <a:t>Eco Crisis and CAMHS</a:t>
            </a:r>
            <a:r>
              <a:rPr lang="en-US" sz="4000" dirty="0"/>
              <a:t>: </a:t>
            </a:r>
            <a:br>
              <a:rPr lang="en-US" sz="4000" dirty="0"/>
            </a:br>
            <a:r>
              <a:rPr lang="en-US" sz="4000" dirty="0"/>
              <a:t>Threat and opportunities </a:t>
            </a:r>
            <a:r>
              <a:rPr lang="en-US" sz="2800" dirty="0"/>
              <a:t>	</a:t>
            </a:r>
            <a:br>
              <a:rPr lang="en-US" sz="2800" dirty="0"/>
            </a:br>
            <a:r>
              <a:rPr lang="en-US" sz="2400" dirty="0"/>
              <a:t>1/3/23</a:t>
            </a:r>
          </a:p>
        </p:txBody>
      </p:sp>
      <p:sp>
        <p:nvSpPr>
          <p:cNvPr id="3" name="Subtitle 2">
            <a:extLst>
              <a:ext uri="{FF2B5EF4-FFF2-40B4-BE49-F238E27FC236}">
                <a16:creationId xmlns:a16="http://schemas.microsoft.com/office/drawing/2014/main" id="{2AF9A4BA-DF05-C9A0-A7A4-286FB1DBAD14}"/>
              </a:ext>
            </a:extLst>
          </p:cNvPr>
          <p:cNvSpPr>
            <a:spLocks noGrp="1"/>
          </p:cNvSpPr>
          <p:nvPr>
            <p:ph type="subTitle" idx="1"/>
          </p:nvPr>
        </p:nvSpPr>
        <p:spPr>
          <a:xfrm>
            <a:off x="-43349" y="4513165"/>
            <a:ext cx="8428397" cy="914400"/>
          </a:xfrm>
        </p:spPr>
        <p:txBody>
          <a:bodyPr>
            <a:noAutofit/>
          </a:bodyPr>
          <a:lstStyle/>
          <a:p>
            <a:pPr algn="r"/>
            <a:r>
              <a:rPr lang="en-US" sz="1800" dirty="0"/>
              <a:t>Dr Catriona Mellor, Child and Adolescent Psychiatrist</a:t>
            </a:r>
          </a:p>
          <a:p>
            <a:pPr algn="r"/>
            <a:r>
              <a:rPr lang="en-US" sz="1650" dirty="0"/>
              <a:t>Oxford Health NHS  Foundation Trust, </a:t>
            </a:r>
            <a:r>
              <a:rPr lang="en-US" sz="1650" dirty="0" err="1"/>
              <a:t>RCPsych</a:t>
            </a:r>
            <a:r>
              <a:rPr lang="en-US" sz="1650" dirty="0"/>
              <a:t> Planetary Health and Sustainability Committee</a:t>
            </a:r>
          </a:p>
          <a:p>
            <a:pPr algn="r"/>
            <a:r>
              <a:rPr lang="en-US" sz="1800" dirty="0" err="1"/>
              <a:t>Catriona.mellor@oxfordhealth.nhs.uk</a:t>
            </a:r>
            <a:endParaRPr lang="en-US" sz="1800" dirty="0"/>
          </a:p>
        </p:txBody>
      </p:sp>
      <p:pic>
        <p:nvPicPr>
          <p:cNvPr id="5" name="Picture 4">
            <a:extLst>
              <a:ext uri="{FF2B5EF4-FFF2-40B4-BE49-F238E27FC236}">
                <a16:creationId xmlns:a16="http://schemas.microsoft.com/office/drawing/2014/main" id="{7F480208-BA5C-57DF-08C9-5B7A6365DE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4533" y="819925"/>
            <a:ext cx="2746338" cy="1516247"/>
          </a:xfrm>
          <a:prstGeom prst="rect">
            <a:avLst/>
          </a:prstGeom>
        </p:spPr>
      </p:pic>
      <p:pic>
        <p:nvPicPr>
          <p:cNvPr id="7" name="Picture 6">
            <a:extLst>
              <a:ext uri="{FF2B5EF4-FFF2-40B4-BE49-F238E27FC236}">
                <a16:creationId xmlns:a16="http://schemas.microsoft.com/office/drawing/2014/main" id="{D6A2C7F4-7146-6301-4F4B-67037450F2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44533" y="4708193"/>
            <a:ext cx="2746338" cy="1830159"/>
          </a:xfrm>
          <a:prstGeom prst="rect">
            <a:avLst/>
          </a:prstGeom>
        </p:spPr>
      </p:pic>
      <p:sp>
        <p:nvSpPr>
          <p:cNvPr id="8" name="Rectangle 7">
            <a:extLst>
              <a:ext uri="{FF2B5EF4-FFF2-40B4-BE49-F238E27FC236}">
                <a16:creationId xmlns:a16="http://schemas.microsoft.com/office/drawing/2014/main" id="{4F57C533-6D8A-D6F9-94DD-6D8397F9CFAC}"/>
              </a:ext>
            </a:extLst>
          </p:cNvPr>
          <p:cNvSpPr/>
          <p:nvPr/>
        </p:nvSpPr>
        <p:spPr>
          <a:xfrm>
            <a:off x="9344533" y="2363062"/>
            <a:ext cx="2746338" cy="2302676"/>
          </a:xfrm>
          <a:prstGeom prst="rect">
            <a:avLst/>
          </a:prstGeom>
          <a:blipFill rotWithShape="1">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6" name="Picture 5" descr="What are Perinatal Mental Health Services | Royal College ...">
            <a:extLst>
              <a:ext uri="{FF2B5EF4-FFF2-40B4-BE49-F238E27FC236}">
                <a16:creationId xmlns:a16="http://schemas.microsoft.com/office/drawing/2014/main" id="{032AE755-62BE-F109-FC34-FA79C834393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69502" y="6158666"/>
            <a:ext cx="530003" cy="628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Oxford Health NHS Foundation Trust">
            <a:extLst>
              <a:ext uri="{FF2B5EF4-FFF2-40B4-BE49-F238E27FC236}">
                <a16:creationId xmlns:a16="http://schemas.microsoft.com/office/drawing/2014/main" id="{6C0023A4-44BD-9431-6556-DACA8513A9A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129" y="6186715"/>
            <a:ext cx="929319" cy="4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18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7DA43-BDD4-74C2-7049-C9DA9400B0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897" y="898397"/>
            <a:ext cx="8474203" cy="4775422"/>
          </a:xfrm>
          <a:prstGeom prst="rect">
            <a:avLst/>
          </a:prstGeom>
        </p:spPr>
      </p:pic>
      <p:pic>
        <p:nvPicPr>
          <p:cNvPr id="7" name="Picture 6">
            <a:extLst>
              <a:ext uri="{FF2B5EF4-FFF2-40B4-BE49-F238E27FC236}">
                <a16:creationId xmlns:a16="http://schemas.microsoft.com/office/drawing/2014/main" id="{37AE2A78-D0F0-2DFE-8FDA-E7E422E8C1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6497" y="2972374"/>
            <a:ext cx="5903120" cy="3529342"/>
          </a:xfrm>
          <a:prstGeom prst="rect">
            <a:avLst/>
          </a:prstGeom>
        </p:spPr>
      </p:pic>
      <p:sp>
        <p:nvSpPr>
          <p:cNvPr id="8" name="TextBox 7">
            <a:extLst>
              <a:ext uri="{FF2B5EF4-FFF2-40B4-BE49-F238E27FC236}">
                <a16:creationId xmlns:a16="http://schemas.microsoft.com/office/drawing/2014/main" id="{DDF1F22B-EADA-82D9-B0B4-FD27B6551077}"/>
              </a:ext>
            </a:extLst>
          </p:cNvPr>
          <p:cNvSpPr txBox="1"/>
          <p:nvPr/>
        </p:nvSpPr>
        <p:spPr>
          <a:xfrm>
            <a:off x="578645" y="3286108"/>
            <a:ext cx="4475517" cy="1754326"/>
          </a:xfrm>
          <a:prstGeom prst="rect">
            <a:avLst/>
          </a:prstGeom>
          <a:solidFill>
            <a:schemeClr val="tx1">
              <a:lumMod val="50000"/>
              <a:lumOff val="50000"/>
              <a:alpha val="62835"/>
            </a:schemeClr>
          </a:solidFill>
        </p:spPr>
        <p:txBody>
          <a:bodyPr wrap="square" rtlCol="0">
            <a:spAutoFit/>
          </a:bodyPr>
          <a:lstStyle/>
          <a:p>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Climate change is the biggest global health threat of the 21st century”</a:t>
            </a:r>
            <a:endParaRPr lang="en-GB" b="1" dirty="0">
              <a:solidFill>
                <a:schemeClr val="bg1"/>
              </a:solidFill>
              <a:effectLst/>
            </a:endParaRPr>
          </a:p>
          <a:p>
            <a:r>
              <a:rPr lang="en-GB" b="1" dirty="0">
                <a:solidFill>
                  <a:schemeClr val="bg1"/>
                </a:solidFill>
              </a:rPr>
              <a:t>A Commission on climate change</a:t>
            </a:r>
          </a:p>
          <a:p>
            <a:r>
              <a:rPr lang="en-GB" b="1" i="1" dirty="0">
                <a:solidFill>
                  <a:schemeClr val="bg1"/>
                </a:solidFill>
              </a:rPr>
              <a:t>The Lancet</a:t>
            </a:r>
            <a:r>
              <a:rPr lang="en-GB" b="1" dirty="0">
                <a:solidFill>
                  <a:schemeClr val="bg1"/>
                </a:solidFill>
              </a:rPr>
              <a:t> and University College London (UCL) Institute for Global Health 2009</a:t>
            </a:r>
          </a:p>
          <a:p>
            <a:endParaRPr lang="en-US" dirty="0"/>
          </a:p>
        </p:txBody>
      </p:sp>
      <p:pic>
        <p:nvPicPr>
          <p:cNvPr id="6148" name="Picture 4">
            <a:extLst>
              <a:ext uri="{FF2B5EF4-FFF2-40B4-BE49-F238E27FC236}">
                <a16:creationId xmlns:a16="http://schemas.microsoft.com/office/drawing/2014/main" id="{8C306617-E9F0-C31A-BF9C-D1CAB63A6FA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9648" y="3902203"/>
            <a:ext cx="6475455" cy="23367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y #Earthrise? The iconic photograph behind Earth Day's hashtag | Digital  Camera World">
            <a:extLst>
              <a:ext uri="{FF2B5EF4-FFF2-40B4-BE49-F238E27FC236}">
                <a16:creationId xmlns:a16="http://schemas.microsoft.com/office/drawing/2014/main" id="{0AED0509-61AF-F6DE-82AD-8F5278D8D2E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4532" y="909538"/>
            <a:ext cx="8474203" cy="482026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66;p15" descr="Fig. 1">
            <a:extLst>
              <a:ext uri="{FF2B5EF4-FFF2-40B4-BE49-F238E27FC236}">
                <a16:creationId xmlns:a16="http://schemas.microsoft.com/office/drawing/2014/main" id="{8E49A3CC-552B-2FD1-5494-169B2F788398}"/>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994336" y="3834563"/>
            <a:ext cx="5627915" cy="2983846"/>
          </a:xfrm>
          <a:prstGeom prst="rect">
            <a:avLst/>
          </a:prstGeom>
          <a:noFill/>
          <a:ln>
            <a:noFill/>
          </a:ln>
        </p:spPr>
      </p:pic>
      <p:pic>
        <p:nvPicPr>
          <p:cNvPr id="6152" name="Picture 8" descr="Chemical in apple peel could help reverse devastating damage caused  multiple sclerosis | Daily Mail Online">
            <a:extLst>
              <a:ext uri="{FF2B5EF4-FFF2-40B4-BE49-F238E27FC236}">
                <a16:creationId xmlns:a16="http://schemas.microsoft.com/office/drawing/2014/main" id="{9B13CEE4-9FFE-1A4C-7E4D-8B070279921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61038" y="4035495"/>
            <a:ext cx="3508264" cy="2556495"/>
          </a:xfrm>
          <a:prstGeom prst="rect">
            <a:avLst/>
          </a:prstGeom>
          <a:noFill/>
          <a:effectLst>
            <a:softEdge rad="131554"/>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FB6480-98C8-7259-7045-EE3E07FAE9EB}"/>
              </a:ext>
            </a:extLst>
          </p:cNvPr>
          <p:cNvSpPr txBox="1"/>
          <p:nvPr/>
        </p:nvSpPr>
        <p:spPr>
          <a:xfrm>
            <a:off x="8798735" y="6479639"/>
            <a:ext cx="3405878" cy="307777"/>
          </a:xfrm>
          <a:prstGeom prst="rect">
            <a:avLst/>
          </a:prstGeom>
          <a:noFill/>
        </p:spPr>
        <p:txBody>
          <a:bodyPr wrap="square" rtlCol="0">
            <a:spAutoFit/>
          </a:bodyPr>
          <a:lstStyle/>
          <a:p>
            <a:r>
              <a:rPr lang="en-US" sz="1400" dirty="0"/>
              <a:t>Professor Hawkins, University of Reading</a:t>
            </a:r>
          </a:p>
        </p:txBody>
      </p:sp>
    </p:spTree>
    <p:extLst>
      <p:ext uri="{BB962C8B-B14F-4D97-AF65-F5344CB8AC3E}">
        <p14:creationId xmlns:p14="http://schemas.microsoft.com/office/powerpoint/2010/main" val="4157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15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1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C8DE-7967-17C8-E69C-01CB27E94902}"/>
              </a:ext>
            </a:extLst>
          </p:cNvPr>
          <p:cNvSpPr>
            <a:spLocks noGrp="1"/>
          </p:cNvSpPr>
          <p:nvPr>
            <p:ph type="title"/>
          </p:nvPr>
        </p:nvSpPr>
        <p:spPr/>
        <p:txBody>
          <a:bodyPr/>
          <a:lstStyle/>
          <a:p>
            <a:r>
              <a:rPr lang="en-US" dirty="0"/>
              <a:t>Bigger picture</a:t>
            </a:r>
          </a:p>
        </p:txBody>
      </p:sp>
      <p:sp>
        <p:nvSpPr>
          <p:cNvPr id="3" name="Content Placeholder 2">
            <a:extLst>
              <a:ext uri="{FF2B5EF4-FFF2-40B4-BE49-F238E27FC236}">
                <a16:creationId xmlns:a16="http://schemas.microsoft.com/office/drawing/2014/main" id="{1A85D830-05EF-F501-555D-B71636C0AC64}"/>
              </a:ext>
            </a:extLst>
          </p:cNvPr>
          <p:cNvSpPr>
            <a:spLocks noGrp="1"/>
          </p:cNvSpPr>
          <p:nvPr>
            <p:ph idx="1"/>
          </p:nvPr>
        </p:nvSpPr>
        <p:spPr/>
        <p:txBody>
          <a:bodyPr>
            <a:normAutofit/>
          </a:bodyPr>
          <a:lstStyle/>
          <a:p>
            <a:r>
              <a:rPr lang="en-US" sz="3200" dirty="0"/>
              <a:t>Rates and trends</a:t>
            </a:r>
          </a:p>
          <a:p>
            <a:r>
              <a:rPr lang="en-US" sz="3200" dirty="0"/>
              <a:t>Injustice</a:t>
            </a:r>
          </a:p>
          <a:p>
            <a:r>
              <a:rPr lang="en-US" sz="3200" dirty="0"/>
              <a:t>Child rights</a:t>
            </a:r>
          </a:p>
        </p:txBody>
      </p:sp>
    </p:spTree>
    <p:extLst>
      <p:ext uri="{BB962C8B-B14F-4D97-AF65-F5344CB8AC3E}">
        <p14:creationId xmlns:p14="http://schemas.microsoft.com/office/powerpoint/2010/main" val="2153144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4998C3-FDE0-B701-BACC-E47539FE3138}"/>
              </a:ext>
            </a:extLst>
          </p:cNvPr>
          <p:cNvSpPr txBox="1"/>
          <p:nvPr/>
        </p:nvSpPr>
        <p:spPr>
          <a:xfrm>
            <a:off x="5350475" y="6326659"/>
            <a:ext cx="6512011" cy="276999"/>
          </a:xfrm>
          <a:prstGeom prst="rect">
            <a:avLst/>
          </a:prstGeom>
          <a:noFill/>
        </p:spPr>
        <p:txBody>
          <a:bodyPr wrap="square" rtlCol="0">
            <a:spAutoFit/>
          </a:bodyPr>
          <a:lstStyle/>
          <a:p>
            <a:pPr algn="r"/>
            <a:r>
              <a:rPr lang="en-GB" sz="1200" dirty="0"/>
              <a:t>Steffen et al, 2015. International Geosphere-Biosphere Programme, Stockholm Resilience Centre </a:t>
            </a:r>
            <a:endParaRPr lang="en-US" sz="1200" dirty="0"/>
          </a:p>
        </p:txBody>
      </p:sp>
      <p:pic>
        <p:nvPicPr>
          <p:cNvPr id="3" name="Picture 4">
            <a:extLst>
              <a:ext uri="{FF2B5EF4-FFF2-40B4-BE49-F238E27FC236}">
                <a16:creationId xmlns:a16="http://schemas.microsoft.com/office/drawing/2014/main" id="{663F997C-6A9C-AEBC-B380-9B9F69B7BDF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130" y="2264229"/>
            <a:ext cx="6122987" cy="3897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3AC2270-2B36-7835-A946-E71B04E3E63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68117" y="2264229"/>
            <a:ext cx="6067425" cy="3701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B38943-A2E9-3E47-6BD0-71D27B9F0A50}"/>
              </a:ext>
            </a:extLst>
          </p:cNvPr>
          <p:cNvSpPr txBox="1"/>
          <p:nvPr/>
        </p:nvSpPr>
        <p:spPr>
          <a:xfrm>
            <a:off x="239486" y="936171"/>
            <a:ext cx="3091543" cy="954107"/>
          </a:xfrm>
          <a:prstGeom prst="rect">
            <a:avLst/>
          </a:prstGeom>
          <a:noFill/>
        </p:spPr>
        <p:txBody>
          <a:bodyPr wrap="square" rtlCol="0">
            <a:spAutoFit/>
          </a:bodyPr>
          <a:lstStyle/>
          <a:p>
            <a:r>
              <a:rPr lang="en-US" sz="2800" dirty="0">
                <a:solidFill>
                  <a:schemeClr val="bg1"/>
                </a:solidFill>
              </a:rPr>
              <a:t>The Great Acceleration</a:t>
            </a:r>
          </a:p>
        </p:txBody>
      </p:sp>
    </p:spTree>
    <p:extLst>
      <p:ext uri="{BB962C8B-B14F-4D97-AF65-F5344CB8AC3E}">
        <p14:creationId xmlns:p14="http://schemas.microsoft.com/office/powerpoint/2010/main" val="191488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DA5A-F5F5-1FD2-A12B-FA9874C22F7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85723B6-F382-2EAB-4604-4CE54D684100}"/>
              </a:ext>
            </a:extLst>
          </p:cNvPr>
          <p:cNvPicPr>
            <a:picLocks noChangeAspect="1"/>
          </p:cNvPicPr>
          <p:nvPr/>
        </p:nvPicPr>
        <p:blipFill>
          <a:blip r:embed="rId3"/>
          <a:stretch>
            <a:fillRect/>
          </a:stretch>
        </p:blipFill>
        <p:spPr>
          <a:xfrm>
            <a:off x="252920" y="275843"/>
            <a:ext cx="7139642" cy="4854957"/>
          </a:xfrm>
          <a:prstGeom prst="rect">
            <a:avLst/>
          </a:prstGeom>
        </p:spPr>
      </p:pic>
      <p:sp>
        <p:nvSpPr>
          <p:cNvPr id="6" name="Oval Callout 5">
            <a:extLst>
              <a:ext uri="{FF2B5EF4-FFF2-40B4-BE49-F238E27FC236}">
                <a16:creationId xmlns:a16="http://schemas.microsoft.com/office/drawing/2014/main" id="{CBDF2465-5551-7894-4446-6CC575D249BC}"/>
              </a:ext>
            </a:extLst>
          </p:cNvPr>
          <p:cNvSpPr>
            <a:spLocks noChangeArrowheads="1"/>
          </p:cNvSpPr>
          <p:nvPr/>
        </p:nvSpPr>
        <p:spPr bwMode="auto">
          <a:xfrm>
            <a:off x="301879" y="4901406"/>
            <a:ext cx="2849562" cy="1844675"/>
          </a:xfrm>
          <a:prstGeom prst="wedgeEllipseCallout">
            <a:avLst>
              <a:gd name="adj1" fmla="val 78648"/>
              <a:gd name="adj2" fmla="val -91898"/>
            </a:avLst>
          </a:prstGeom>
          <a:solidFill>
            <a:srgbClr val="C000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000" b="1" dirty="0">
                <a:solidFill>
                  <a:schemeClr val="bg1"/>
                </a:solidFill>
              </a:rPr>
              <a:t>Can’t separate out climate, racism, mental health</a:t>
            </a:r>
            <a:r>
              <a:rPr lang="en-GB" altLang="en-US" sz="2000" b="1" dirty="0">
                <a:solidFill>
                  <a:schemeClr val="bg1"/>
                </a:solidFill>
              </a:rPr>
              <a:t> </a:t>
            </a:r>
            <a:endParaRPr lang="en-US" altLang="en-US" sz="2000" b="1" dirty="0">
              <a:solidFill>
                <a:schemeClr val="bg1"/>
              </a:solidFill>
            </a:endParaRPr>
          </a:p>
        </p:txBody>
      </p:sp>
      <p:sp>
        <p:nvSpPr>
          <p:cNvPr id="7" name="Oval Callout 6">
            <a:extLst>
              <a:ext uri="{FF2B5EF4-FFF2-40B4-BE49-F238E27FC236}">
                <a16:creationId xmlns:a16="http://schemas.microsoft.com/office/drawing/2014/main" id="{BF4F1428-7211-43F9-FDB2-7BF1BEC434C9}"/>
              </a:ext>
            </a:extLst>
          </p:cNvPr>
          <p:cNvSpPr>
            <a:spLocks noChangeArrowheads="1"/>
          </p:cNvSpPr>
          <p:nvPr/>
        </p:nvSpPr>
        <p:spPr bwMode="auto">
          <a:xfrm>
            <a:off x="3467100" y="5172742"/>
            <a:ext cx="2628900" cy="1624012"/>
          </a:xfrm>
          <a:prstGeom prst="wedgeEllipseCallout">
            <a:avLst>
              <a:gd name="adj1" fmla="val 31037"/>
              <a:gd name="adj2" fmla="val -112264"/>
            </a:avLst>
          </a:prstGeom>
          <a:solidFill>
            <a:srgbClr val="C000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b="1" dirty="0">
                <a:solidFill>
                  <a:schemeClr val="bg1"/>
                </a:solidFill>
              </a:rPr>
              <a:t>We feel a huge pressure to correct centuries’ worth of failings </a:t>
            </a:r>
            <a:endParaRPr lang="en-GB" altLang="en-US" sz="1800" b="1" dirty="0">
              <a:solidFill>
                <a:schemeClr val="bg1"/>
              </a:solidFill>
            </a:endParaRPr>
          </a:p>
          <a:p>
            <a:pPr algn="ctr" eaLnBrk="1" hangingPunct="1"/>
            <a:endParaRPr lang="en-US" altLang="en-US" sz="1800" b="1" dirty="0">
              <a:solidFill>
                <a:srgbClr val="215968"/>
              </a:solidFill>
            </a:endParaRPr>
          </a:p>
        </p:txBody>
      </p:sp>
      <p:sp>
        <p:nvSpPr>
          <p:cNvPr id="8" name="Rounded Rectangle 7">
            <a:extLst>
              <a:ext uri="{FF2B5EF4-FFF2-40B4-BE49-F238E27FC236}">
                <a16:creationId xmlns:a16="http://schemas.microsoft.com/office/drawing/2014/main" id="{2D0C3714-00F9-FF6D-F339-F91A92429C9A}"/>
              </a:ext>
            </a:extLst>
          </p:cNvPr>
          <p:cNvSpPr/>
          <p:nvPr/>
        </p:nvSpPr>
        <p:spPr>
          <a:xfrm>
            <a:off x="7492826" y="1633500"/>
            <a:ext cx="4230859" cy="48549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600" dirty="0">
                <a:effectLst/>
                <a:latin typeface="Calibri" panose="020F0502020204030204" pitchFamily="34" charset="0"/>
                <a:ea typeface="Calibri" panose="020F0502020204030204" pitchFamily="34" charset="0"/>
                <a:cs typeface="Times New Roman" panose="02020603050405020304" pitchFamily="18" charset="0"/>
              </a:rPr>
              <a:t>increase exposure of disadvantaged groups to the adverse effects of climate change</a:t>
            </a:r>
          </a:p>
          <a:p>
            <a:pPr marL="342900" indent="-342900">
              <a:buFont typeface="Arial" panose="020B0604020202020204" pitchFamily="34" charset="0"/>
              <a:buChar char="•"/>
            </a:pP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600" dirty="0">
                <a:effectLst/>
                <a:latin typeface="Calibri" panose="020F0502020204030204" pitchFamily="34" charset="0"/>
                <a:ea typeface="Calibri" panose="020F0502020204030204" pitchFamily="34" charset="0"/>
                <a:cs typeface="Times New Roman" panose="02020603050405020304" pitchFamily="18" charset="0"/>
              </a:rPr>
              <a:t>increase in susceptibility to damage caused by climate change </a:t>
            </a:r>
          </a:p>
          <a:p>
            <a:pPr marL="342900" indent="-342900">
              <a:buFont typeface="Arial" panose="020B0604020202020204" pitchFamily="34" charset="0"/>
              <a:buChar char="•"/>
            </a:pP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600" dirty="0"/>
              <a:t>fewer resources to cope and recover from the damage suffered</a:t>
            </a:r>
            <a:endParaRPr lang="en-US" sz="2600" dirty="0"/>
          </a:p>
        </p:txBody>
      </p:sp>
      <p:sp>
        <p:nvSpPr>
          <p:cNvPr id="10" name="TextBox 9">
            <a:extLst>
              <a:ext uri="{FF2B5EF4-FFF2-40B4-BE49-F238E27FC236}">
                <a16:creationId xmlns:a16="http://schemas.microsoft.com/office/drawing/2014/main" id="{DFEDB58F-3556-ABF4-3763-66B4C8B420C4}"/>
              </a:ext>
            </a:extLst>
          </p:cNvPr>
          <p:cNvSpPr txBox="1"/>
          <p:nvPr/>
        </p:nvSpPr>
        <p:spPr>
          <a:xfrm>
            <a:off x="5815989" y="6469796"/>
            <a:ext cx="6376011" cy="584775"/>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cs typeface="Times New Roman" panose="02020603050405020304" pitchFamily="18" charset="0"/>
              </a:rPr>
              <a:t>Climate Change and Social inequality Paper. 2017 UN Dept economic and social affairs</a:t>
            </a:r>
          </a:p>
          <a:p>
            <a:endParaRPr lang="en-US" dirty="0"/>
          </a:p>
        </p:txBody>
      </p:sp>
      <p:sp>
        <p:nvSpPr>
          <p:cNvPr id="11" name="TextBox 10">
            <a:extLst>
              <a:ext uri="{FF2B5EF4-FFF2-40B4-BE49-F238E27FC236}">
                <a16:creationId xmlns:a16="http://schemas.microsoft.com/office/drawing/2014/main" id="{E8E41491-E08B-9A06-270A-A27C96A143E7}"/>
              </a:ext>
            </a:extLst>
          </p:cNvPr>
          <p:cNvSpPr txBox="1"/>
          <p:nvPr/>
        </p:nvSpPr>
        <p:spPr>
          <a:xfrm>
            <a:off x="7308684" y="89149"/>
            <a:ext cx="4800515" cy="1600438"/>
          </a:xfrm>
          <a:prstGeom prst="rect">
            <a:avLst/>
          </a:prstGeom>
          <a:noFill/>
        </p:spPr>
        <p:txBody>
          <a:bodyPr wrap="square" rtlCol="0">
            <a:spAutoFit/>
          </a:bodyPr>
          <a:lstStyle/>
          <a:p>
            <a:r>
              <a:rPr lang="en-GB" sz="2000" b="1" dirty="0">
                <a:solidFill>
                  <a:srgbClr val="C00000"/>
                </a:solidFill>
              </a:rPr>
              <a:t>Inequalities in health arise because of inequalities in society – in the conditions in which people are born, live, work and age 				</a:t>
            </a:r>
            <a:r>
              <a:rPr lang="en-GB" sz="2000" dirty="0">
                <a:solidFill>
                  <a:srgbClr val="C00000"/>
                </a:solidFill>
              </a:rPr>
              <a:t>The Marmot Review 2010</a:t>
            </a:r>
          </a:p>
          <a:p>
            <a:endParaRPr lang="en-US" dirty="0"/>
          </a:p>
        </p:txBody>
      </p:sp>
      <p:sp>
        <p:nvSpPr>
          <p:cNvPr id="12" name="Pentagon 11">
            <a:extLst>
              <a:ext uri="{FF2B5EF4-FFF2-40B4-BE49-F238E27FC236}">
                <a16:creationId xmlns:a16="http://schemas.microsoft.com/office/drawing/2014/main" id="{75E12398-18C5-5BE8-BBB4-B7F10367756B}"/>
              </a:ext>
            </a:extLst>
          </p:cNvPr>
          <p:cNvSpPr/>
          <p:nvPr/>
        </p:nvSpPr>
        <p:spPr>
          <a:xfrm>
            <a:off x="5053435" y="111919"/>
            <a:ext cx="2085129" cy="63453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aggravates inequalities</a:t>
            </a:r>
          </a:p>
        </p:txBody>
      </p:sp>
      <p:sp>
        <p:nvSpPr>
          <p:cNvPr id="3" name="Rectangle 2">
            <a:extLst>
              <a:ext uri="{FF2B5EF4-FFF2-40B4-BE49-F238E27FC236}">
                <a16:creationId xmlns:a16="http://schemas.microsoft.com/office/drawing/2014/main" id="{49B22676-0716-5CA5-CA52-A82260BCF026}"/>
              </a:ext>
            </a:extLst>
          </p:cNvPr>
          <p:cNvSpPr/>
          <p:nvPr/>
        </p:nvSpPr>
        <p:spPr>
          <a:xfrm>
            <a:off x="133995" y="111919"/>
            <a:ext cx="4427595" cy="503901"/>
          </a:xfrm>
          <a:prstGeom prst="rect">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Mapping the Impacts of Climate Change</a:t>
            </a:r>
          </a:p>
        </p:txBody>
      </p:sp>
    </p:spTree>
    <p:extLst>
      <p:ext uri="{BB962C8B-B14F-4D97-AF65-F5344CB8AC3E}">
        <p14:creationId xmlns:p14="http://schemas.microsoft.com/office/powerpoint/2010/main" val="222868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BF4B-DF3B-8331-A597-9D184411CA5E}"/>
              </a:ext>
            </a:extLst>
          </p:cNvPr>
          <p:cNvSpPr>
            <a:spLocks noGrp="1"/>
          </p:cNvSpPr>
          <p:nvPr>
            <p:ph type="title"/>
          </p:nvPr>
        </p:nvSpPr>
        <p:spPr>
          <a:xfrm>
            <a:off x="252919" y="1123837"/>
            <a:ext cx="2947482" cy="4860911"/>
          </a:xfrm>
        </p:spPr>
        <p:txBody>
          <a:bodyPr>
            <a:normAutofit/>
          </a:bodyPr>
          <a:lstStyle/>
          <a:p>
            <a:r>
              <a:rPr lang="en-US" dirty="0"/>
              <a:t>Climate crisis is a child rights crisis</a:t>
            </a:r>
            <a:br>
              <a:rPr lang="en-US" sz="2400" dirty="0"/>
            </a:br>
            <a:br>
              <a:rPr lang="en-US" sz="2400" dirty="0"/>
            </a:br>
            <a:br>
              <a:rPr lang="en-US" sz="2400" dirty="0"/>
            </a:br>
            <a:endParaRPr lang="en-US" sz="2400" dirty="0"/>
          </a:p>
        </p:txBody>
      </p:sp>
      <p:sp>
        <p:nvSpPr>
          <p:cNvPr id="3" name="Content Placeholder 2">
            <a:extLst>
              <a:ext uri="{FF2B5EF4-FFF2-40B4-BE49-F238E27FC236}">
                <a16:creationId xmlns:a16="http://schemas.microsoft.com/office/drawing/2014/main" id="{D0021F4D-0E6B-4C90-5800-A79D1965EFCD}"/>
              </a:ext>
            </a:extLst>
          </p:cNvPr>
          <p:cNvSpPr>
            <a:spLocks noGrp="1"/>
          </p:cNvSpPr>
          <p:nvPr>
            <p:ph idx="1"/>
          </p:nvPr>
        </p:nvSpPr>
        <p:spPr>
          <a:xfrm>
            <a:off x="3516836" y="1123837"/>
            <a:ext cx="3547110" cy="2866272"/>
          </a:xfrm>
        </p:spPr>
        <p:txBody>
          <a:bodyPr/>
          <a:lstStyle/>
          <a:p>
            <a:pPr marL="0" indent="0">
              <a:buNone/>
            </a:pPr>
            <a:r>
              <a:rPr lang="en-GB" i="0" dirty="0">
                <a:solidFill>
                  <a:srgbClr val="111827"/>
                </a:solidFill>
                <a:effectLst/>
                <a:latin typeface="Open sans" panose="020B0606030504020204" pitchFamily="34" charset="0"/>
              </a:rPr>
              <a:t>The human right to a clean, healthy and sustainable environment declared by UN General Assembly in July 2022</a:t>
            </a:r>
          </a:p>
        </p:txBody>
      </p:sp>
      <p:pic>
        <p:nvPicPr>
          <p:cNvPr id="4" name="Picture 3">
            <a:extLst>
              <a:ext uri="{FF2B5EF4-FFF2-40B4-BE49-F238E27FC236}">
                <a16:creationId xmlns:a16="http://schemas.microsoft.com/office/drawing/2014/main" id="{B5D95BC3-2412-B084-07A4-3B8E42016D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9450" y="-1769"/>
            <a:ext cx="5162550" cy="6852394"/>
          </a:xfrm>
          <a:prstGeom prst="rect">
            <a:avLst/>
          </a:prstGeom>
        </p:spPr>
      </p:pic>
      <p:sp>
        <p:nvSpPr>
          <p:cNvPr id="5" name="Oval 4">
            <a:extLst>
              <a:ext uri="{FF2B5EF4-FFF2-40B4-BE49-F238E27FC236}">
                <a16:creationId xmlns:a16="http://schemas.microsoft.com/office/drawing/2014/main" id="{B4FEE430-8F07-C2A3-67EF-CE705DF10736}"/>
              </a:ext>
            </a:extLst>
          </p:cNvPr>
          <p:cNvSpPr/>
          <p:nvPr/>
        </p:nvSpPr>
        <p:spPr>
          <a:xfrm>
            <a:off x="3735288" y="3180101"/>
            <a:ext cx="3075710" cy="1219200"/>
          </a:xfrm>
          <a:prstGeom prst="ellipse">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Right for all not a privilege for some</a:t>
            </a:r>
            <a:endParaRPr lang="en-US" dirty="0"/>
          </a:p>
        </p:txBody>
      </p:sp>
    </p:spTree>
    <p:extLst>
      <p:ext uri="{BB962C8B-B14F-4D97-AF65-F5344CB8AC3E}">
        <p14:creationId xmlns:p14="http://schemas.microsoft.com/office/powerpoint/2010/main" val="15640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4B80-5616-B84E-1D7C-18B7FB051D27}"/>
              </a:ext>
            </a:extLst>
          </p:cNvPr>
          <p:cNvSpPr>
            <a:spLocks noGrp="1"/>
          </p:cNvSpPr>
          <p:nvPr>
            <p:ph type="title"/>
          </p:nvPr>
        </p:nvSpPr>
        <p:spPr/>
        <p:txBody>
          <a:bodyPr/>
          <a:lstStyle/>
          <a:p>
            <a:pPr algn="ctr"/>
            <a:r>
              <a:rPr lang="en-US" dirty="0"/>
              <a:t>Please use the chat box to share</a:t>
            </a:r>
          </a:p>
        </p:txBody>
      </p:sp>
      <p:sp>
        <p:nvSpPr>
          <p:cNvPr id="3" name="Content Placeholder 2">
            <a:extLst>
              <a:ext uri="{FF2B5EF4-FFF2-40B4-BE49-F238E27FC236}">
                <a16:creationId xmlns:a16="http://schemas.microsoft.com/office/drawing/2014/main" id="{2B970A1E-7AA0-D245-BF94-A4F377CA3931}"/>
              </a:ext>
            </a:extLst>
          </p:cNvPr>
          <p:cNvSpPr>
            <a:spLocks noGrp="1"/>
          </p:cNvSpPr>
          <p:nvPr>
            <p:ph idx="1"/>
          </p:nvPr>
        </p:nvSpPr>
        <p:spPr/>
        <p:txBody>
          <a:bodyPr/>
          <a:lstStyle/>
          <a:p>
            <a:r>
              <a:rPr lang="en-US" dirty="0"/>
              <a:t>What words, thoughts or feelings come up for you when you think about the climate crisis?</a:t>
            </a:r>
          </a:p>
        </p:txBody>
      </p:sp>
    </p:spTree>
    <p:extLst>
      <p:ext uri="{BB962C8B-B14F-4D97-AF65-F5344CB8AC3E}">
        <p14:creationId xmlns:p14="http://schemas.microsoft.com/office/powerpoint/2010/main" val="3475050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431B-3166-3E8A-59E0-B054EBFB5FEB}"/>
              </a:ext>
            </a:extLst>
          </p:cNvPr>
          <p:cNvSpPr>
            <a:spLocks noGrp="1"/>
          </p:cNvSpPr>
          <p:nvPr>
            <p:ph type="ctrTitle"/>
          </p:nvPr>
        </p:nvSpPr>
        <p:spPr/>
        <p:txBody>
          <a:bodyPr/>
          <a:lstStyle/>
          <a:p>
            <a:r>
              <a:rPr lang="en-US" dirty="0"/>
              <a:t>Climate crisis: impact on CYP MH</a:t>
            </a:r>
          </a:p>
        </p:txBody>
      </p:sp>
      <p:sp>
        <p:nvSpPr>
          <p:cNvPr id="3" name="Subtitle 2">
            <a:extLst>
              <a:ext uri="{FF2B5EF4-FFF2-40B4-BE49-F238E27FC236}">
                <a16:creationId xmlns:a16="http://schemas.microsoft.com/office/drawing/2014/main" id="{BDF7F8AA-91B9-98A0-9657-E0D4F39F4C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3210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19CB77-0FE1-2F64-9856-C494B4E2467F}"/>
              </a:ext>
            </a:extLst>
          </p:cNvPr>
          <p:cNvSpPr/>
          <p:nvPr/>
        </p:nvSpPr>
        <p:spPr>
          <a:xfrm>
            <a:off x="5413390" y="3024494"/>
            <a:ext cx="6135877" cy="2519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err="1"/>
              <a:t>Fishlake</a:t>
            </a:r>
            <a:r>
              <a:rPr lang="en-US" dirty="0"/>
              <a:t> village Yorkshire</a:t>
            </a:r>
          </a:p>
          <a:p>
            <a:pPr algn="r"/>
            <a:r>
              <a:rPr lang="en-US" dirty="0"/>
              <a:t> Flooded in 2019</a:t>
            </a:r>
          </a:p>
          <a:p>
            <a:pPr algn="ctr"/>
            <a:endParaRPr lang="en-US" dirty="0"/>
          </a:p>
        </p:txBody>
      </p:sp>
      <p:pic>
        <p:nvPicPr>
          <p:cNvPr id="1028" name="Picture 4">
            <a:extLst>
              <a:ext uri="{FF2B5EF4-FFF2-40B4-BE49-F238E27FC236}">
                <a16:creationId xmlns:a16="http://schemas.microsoft.com/office/drawing/2014/main" id="{91E7D1B5-FABB-5EBE-EC90-66846AB95C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3064" y="3120746"/>
            <a:ext cx="3468432" cy="23066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FCAABC-D0DB-AE1C-D19A-BDBD858C6479}"/>
              </a:ext>
            </a:extLst>
          </p:cNvPr>
          <p:cNvSpPr/>
          <p:nvPr/>
        </p:nvSpPr>
        <p:spPr>
          <a:xfrm>
            <a:off x="248344" y="194716"/>
            <a:ext cx="3163824" cy="3840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Increased Global Temperatures</a:t>
            </a:r>
          </a:p>
        </p:txBody>
      </p:sp>
      <p:pic>
        <p:nvPicPr>
          <p:cNvPr id="5" name="Picture 4">
            <a:extLst>
              <a:ext uri="{FF2B5EF4-FFF2-40B4-BE49-F238E27FC236}">
                <a16:creationId xmlns:a16="http://schemas.microsoft.com/office/drawing/2014/main" id="{41A0853D-AF6A-2258-015F-47992CDA23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054" y="2042873"/>
            <a:ext cx="1528288" cy="859662"/>
          </a:xfrm>
          <a:prstGeom prst="rect">
            <a:avLst/>
          </a:prstGeom>
        </p:spPr>
      </p:pic>
      <p:pic>
        <p:nvPicPr>
          <p:cNvPr id="6" name="Picture 5">
            <a:extLst>
              <a:ext uri="{FF2B5EF4-FFF2-40B4-BE49-F238E27FC236}">
                <a16:creationId xmlns:a16="http://schemas.microsoft.com/office/drawing/2014/main" id="{E1FE3BFF-23CA-88E3-2B5F-705F6C3348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2175" y="3024495"/>
            <a:ext cx="1574851" cy="885853"/>
          </a:xfrm>
          <a:prstGeom prst="rect">
            <a:avLst/>
          </a:prstGeom>
        </p:spPr>
      </p:pic>
      <p:pic>
        <p:nvPicPr>
          <p:cNvPr id="7" name="Picture 6">
            <a:extLst>
              <a:ext uri="{FF2B5EF4-FFF2-40B4-BE49-F238E27FC236}">
                <a16:creationId xmlns:a16="http://schemas.microsoft.com/office/drawing/2014/main" id="{16955AAA-E044-6320-14AC-7D1221B292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054" y="917700"/>
            <a:ext cx="1529780" cy="1018222"/>
          </a:xfrm>
          <a:prstGeom prst="rect">
            <a:avLst/>
          </a:prstGeom>
        </p:spPr>
      </p:pic>
      <p:pic>
        <p:nvPicPr>
          <p:cNvPr id="8" name="Picture 7">
            <a:extLst>
              <a:ext uri="{FF2B5EF4-FFF2-40B4-BE49-F238E27FC236}">
                <a16:creationId xmlns:a16="http://schemas.microsoft.com/office/drawing/2014/main" id="{4CA6945A-A6F4-E0C5-A9B3-C52E8576ED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054" y="3991946"/>
            <a:ext cx="1574850" cy="1045544"/>
          </a:xfrm>
          <a:prstGeom prst="rect">
            <a:avLst/>
          </a:prstGeom>
        </p:spPr>
      </p:pic>
      <p:graphicFrame>
        <p:nvGraphicFramePr>
          <p:cNvPr id="4" name="Diagram 3">
            <a:extLst>
              <a:ext uri="{FF2B5EF4-FFF2-40B4-BE49-F238E27FC236}">
                <a16:creationId xmlns:a16="http://schemas.microsoft.com/office/drawing/2014/main" id="{06B9E7F0-815C-F51C-7A40-F5F3708C16ED}"/>
              </a:ext>
            </a:extLst>
          </p:cNvPr>
          <p:cNvGraphicFramePr/>
          <p:nvPr>
            <p:extLst>
              <p:ext uri="{D42A27DB-BD31-4B8C-83A1-F6EECF244321}">
                <p14:modId xmlns:p14="http://schemas.microsoft.com/office/powerpoint/2010/main" val="2799567476"/>
              </p:ext>
            </p:extLst>
          </p:nvPr>
        </p:nvGraphicFramePr>
        <p:xfrm>
          <a:off x="1837028" y="1490869"/>
          <a:ext cx="4627217" cy="42516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8">
            <a:extLst>
              <a:ext uri="{FF2B5EF4-FFF2-40B4-BE49-F238E27FC236}">
                <a16:creationId xmlns:a16="http://schemas.microsoft.com/office/drawing/2014/main" id="{08EBCF00-CE09-325D-3E16-E86CB8430C60}"/>
              </a:ext>
            </a:extLst>
          </p:cNvPr>
          <p:cNvSpPr/>
          <p:nvPr/>
        </p:nvSpPr>
        <p:spPr>
          <a:xfrm>
            <a:off x="5773707" y="4313417"/>
            <a:ext cx="5775562" cy="123018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Physical injury 	Loss of life  	</a:t>
            </a:r>
          </a:p>
          <a:p>
            <a:pPr algn="ctr"/>
            <a:r>
              <a:rPr lang="en-US" dirty="0">
                <a:solidFill>
                  <a:schemeClr val="tx1"/>
                </a:solidFill>
              </a:rPr>
              <a:t>Loss and Damage to nature, land and infrastructure	</a:t>
            </a:r>
          </a:p>
          <a:p>
            <a:pPr algn="ctr"/>
            <a:r>
              <a:rPr lang="en-US" dirty="0">
                <a:solidFill>
                  <a:schemeClr val="tx1"/>
                </a:solidFill>
              </a:rPr>
              <a:t>Air pollution</a:t>
            </a:r>
          </a:p>
        </p:txBody>
      </p:sp>
      <p:sp>
        <p:nvSpPr>
          <p:cNvPr id="11" name="Rectangle 10">
            <a:extLst>
              <a:ext uri="{FF2B5EF4-FFF2-40B4-BE49-F238E27FC236}">
                <a16:creationId xmlns:a16="http://schemas.microsoft.com/office/drawing/2014/main" id="{E8C92CF9-3B53-7D62-B98A-E61FB5F0F132}"/>
              </a:ext>
            </a:extLst>
          </p:cNvPr>
          <p:cNvSpPr/>
          <p:nvPr/>
        </p:nvSpPr>
        <p:spPr>
          <a:xfrm>
            <a:off x="5309233" y="3012972"/>
            <a:ext cx="6240035" cy="128892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Conflict/Violence 	   Forced migration 	    Community breakdown 	Worsened physical health 	Lost livelihoods 	</a:t>
            </a:r>
          </a:p>
          <a:p>
            <a:pPr algn="ctr"/>
            <a:r>
              <a:rPr lang="en-US" dirty="0">
                <a:solidFill>
                  <a:schemeClr val="tx1"/>
                </a:solidFill>
              </a:rPr>
              <a:t>Disrupted health systems 	Disrupted food and water</a:t>
            </a:r>
          </a:p>
        </p:txBody>
      </p:sp>
      <p:sp>
        <p:nvSpPr>
          <p:cNvPr id="15" name="Rectangle 14">
            <a:extLst>
              <a:ext uri="{FF2B5EF4-FFF2-40B4-BE49-F238E27FC236}">
                <a16:creationId xmlns:a16="http://schemas.microsoft.com/office/drawing/2014/main" id="{65E8A94E-4FB9-2245-A307-9A17A1B3A8A9}"/>
              </a:ext>
            </a:extLst>
          </p:cNvPr>
          <p:cNvSpPr/>
          <p:nvPr/>
        </p:nvSpPr>
        <p:spPr>
          <a:xfrm>
            <a:off x="5329269" y="3016353"/>
            <a:ext cx="6248504" cy="25191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Acute stress, Substance abuse </a:t>
            </a:r>
          </a:p>
          <a:p>
            <a:pPr algn="ctr"/>
            <a:r>
              <a:rPr lang="en-US" sz="2400" dirty="0">
                <a:solidFill>
                  <a:schemeClr val="tx1"/>
                </a:solidFill>
              </a:rPr>
              <a:t>Suicide </a:t>
            </a:r>
          </a:p>
          <a:p>
            <a:pPr algn="ctr"/>
            <a:r>
              <a:rPr lang="en-US" sz="2400" dirty="0">
                <a:solidFill>
                  <a:schemeClr val="tx1"/>
                </a:solidFill>
              </a:rPr>
              <a:t>Insomnia, Grief and Loss</a:t>
            </a:r>
          </a:p>
          <a:p>
            <a:pPr algn="ctr"/>
            <a:r>
              <a:rPr lang="en-US" sz="2400" dirty="0">
                <a:solidFill>
                  <a:schemeClr val="tx1"/>
                </a:solidFill>
              </a:rPr>
              <a:t>Anxiety and Depression</a:t>
            </a:r>
          </a:p>
          <a:p>
            <a:pPr algn="ctr"/>
            <a:r>
              <a:rPr lang="en-US" sz="2400" dirty="0">
                <a:solidFill>
                  <a:schemeClr val="tx1"/>
                </a:solidFill>
              </a:rPr>
              <a:t>Worsened wellbeing</a:t>
            </a:r>
          </a:p>
        </p:txBody>
      </p:sp>
      <p:sp>
        <p:nvSpPr>
          <p:cNvPr id="21" name="Rectangle 20">
            <a:extLst>
              <a:ext uri="{FF2B5EF4-FFF2-40B4-BE49-F238E27FC236}">
                <a16:creationId xmlns:a16="http://schemas.microsoft.com/office/drawing/2014/main" id="{364C64DA-6FDE-FC4A-253B-BABC9B09574D}"/>
              </a:ext>
            </a:extLst>
          </p:cNvPr>
          <p:cNvSpPr/>
          <p:nvPr/>
        </p:nvSpPr>
        <p:spPr>
          <a:xfrm>
            <a:off x="5309233" y="1744911"/>
            <a:ext cx="6240035" cy="7573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Witnessing changes to landscape and loss of ecosystems </a:t>
            </a:r>
          </a:p>
          <a:p>
            <a:pPr algn="ctr"/>
            <a:r>
              <a:rPr lang="en-US" dirty="0">
                <a:solidFill>
                  <a:schemeClr val="tx1"/>
                </a:solidFill>
              </a:rPr>
              <a:t>Awareness of EWE and impacts</a:t>
            </a:r>
          </a:p>
        </p:txBody>
      </p:sp>
      <p:sp>
        <p:nvSpPr>
          <p:cNvPr id="22" name="Rectangle 21">
            <a:extLst>
              <a:ext uri="{FF2B5EF4-FFF2-40B4-BE49-F238E27FC236}">
                <a16:creationId xmlns:a16="http://schemas.microsoft.com/office/drawing/2014/main" id="{DC2E2256-340F-734B-D46F-5CAF248F795B}"/>
              </a:ext>
            </a:extLst>
          </p:cNvPr>
          <p:cNvSpPr/>
          <p:nvPr/>
        </p:nvSpPr>
        <p:spPr>
          <a:xfrm>
            <a:off x="5309232" y="1695688"/>
            <a:ext cx="6240035" cy="8270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rPr>
              <a:t>Solastalgia</a:t>
            </a:r>
            <a:r>
              <a:rPr lang="en-US" sz="2100" dirty="0">
                <a:solidFill>
                  <a:schemeClr val="tx1"/>
                </a:solidFill>
              </a:rPr>
              <a:t>,  Climate Grief,   Eco Anxiety (eco distress)</a:t>
            </a:r>
          </a:p>
        </p:txBody>
      </p:sp>
      <p:cxnSp>
        <p:nvCxnSpPr>
          <p:cNvPr id="24" name="Straight Arrow Connector 23">
            <a:extLst>
              <a:ext uri="{FF2B5EF4-FFF2-40B4-BE49-F238E27FC236}">
                <a16:creationId xmlns:a16="http://schemas.microsoft.com/office/drawing/2014/main" id="{481E95A2-3120-16B8-8F15-759A44F96403}"/>
              </a:ext>
            </a:extLst>
          </p:cNvPr>
          <p:cNvCxnSpPr/>
          <p:nvPr/>
        </p:nvCxnSpPr>
        <p:spPr>
          <a:xfrm>
            <a:off x="934278" y="578764"/>
            <a:ext cx="0" cy="33893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Curved Up Arrow 28">
            <a:extLst>
              <a:ext uri="{FF2B5EF4-FFF2-40B4-BE49-F238E27FC236}">
                <a16:creationId xmlns:a16="http://schemas.microsoft.com/office/drawing/2014/main" id="{3DBDC78E-F043-CCB8-3CDA-BC99566317FC}"/>
              </a:ext>
            </a:extLst>
          </p:cNvPr>
          <p:cNvSpPr/>
          <p:nvPr/>
        </p:nvSpPr>
        <p:spPr>
          <a:xfrm rot="1445550">
            <a:off x="670446" y="5696097"/>
            <a:ext cx="3031852" cy="82427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1827AA47-9733-F379-8C40-EFEE3C2C5F1F}"/>
              </a:ext>
            </a:extLst>
          </p:cNvPr>
          <p:cNvSpPr txBox="1"/>
          <p:nvPr/>
        </p:nvSpPr>
        <p:spPr>
          <a:xfrm>
            <a:off x="3626383" y="6515949"/>
            <a:ext cx="8565617" cy="276999"/>
          </a:xfrm>
          <a:prstGeom prst="rect">
            <a:avLst/>
          </a:prstGeom>
          <a:noFill/>
        </p:spPr>
        <p:txBody>
          <a:bodyPr wrap="square" rtlCol="0">
            <a:spAutoFit/>
          </a:bodyPr>
          <a:lstStyle/>
          <a:p>
            <a:pPr algn="r"/>
            <a:r>
              <a:rPr lang="en-GB" sz="1200" dirty="0" err="1">
                <a:effectLst/>
                <a:ea typeface="Times New Roman" panose="02020603050405020304" pitchFamily="18" charset="0"/>
                <a:cs typeface="Arial" panose="020B0604020202020204" pitchFamily="34" charset="0"/>
              </a:rPr>
              <a:t>Lawrance</a:t>
            </a:r>
            <a:r>
              <a:rPr lang="en-GB" sz="1200" dirty="0">
                <a:effectLst/>
                <a:ea typeface="Times New Roman" panose="02020603050405020304" pitchFamily="18" charset="0"/>
                <a:cs typeface="Arial" panose="020B0604020202020204" pitchFamily="34" charset="0"/>
              </a:rPr>
              <a:t>, E.L., et. al., 2022. The Impact of Climate Change on Mental Health and Emotional Wellbeing</a:t>
            </a:r>
            <a:endParaRPr lang="en-US" sz="1200" dirty="0"/>
          </a:p>
        </p:txBody>
      </p:sp>
      <p:sp>
        <p:nvSpPr>
          <p:cNvPr id="31" name="TextBox 30">
            <a:extLst>
              <a:ext uri="{FF2B5EF4-FFF2-40B4-BE49-F238E27FC236}">
                <a16:creationId xmlns:a16="http://schemas.microsoft.com/office/drawing/2014/main" id="{8EAB3B22-ACB2-E2B2-DC59-6D81F5068FA6}"/>
              </a:ext>
            </a:extLst>
          </p:cNvPr>
          <p:cNvSpPr txBox="1"/>
          <p:nvPr/>
        </p:nvSpPr>
        <p:spPr>
          <a:xfrm>
            <a:off x="3738481" y="203551"/>
            <a:ext cx="7810787" cy="677108"/>
          </a:xfrm>
          <a:prstGeom prst="rect">
            <a:avLst/>
          </a:prstGeom>
          <a:solidFill>
            <a:srgbClr val="FFC000">
              <a:alpha val="99821"/>
            </a:srgbClr>
          </a:solidFill>
          <a:ln>
            <a:solidFill>
              <a:schemeClr val="tx1"/>
            </a:solidFill>
          </a:ln>
        </p:spPr>
        <p:txBody>
          <a:bodyPr wrap="square" rtlCol="0">
            <a:spAutoFit/>
          </a:bodyPr>
          <a:lstStyle/>
          <a:p>
            <a:pPr algn="ctr"/>
            <a:r>
              <a:rPr lang="en-US" sz="2000" b="1" dirty="0">
                <a:solidFill>
                  <a:schemeClr val="tx1"/>
                </a:solidFill>
              </a:rPr>
              <a:t>Impact of Climate Crisis on Mental Health and Emotional Wellbeing</a:t>
            </a:r>
          </a:p>
          <a:p>
            <a:endParaRPr lang="en-US" dirty="0"/>
          </a:p>
        </p:txBody>
      </p:sp>
      <p:sp>
        <p:nvSpPr>
          <p:cNvPr id="34" name="Explosion 1 33">
            <a:extLst>
              <a:ext uri="{FF2B5EF4-FFF2-40B4-BE49-F238E27FC236}">
                <a16:creationId xmlns:a16="http://schemas.microsoft.com/office/drawing/2014/main" id="{2BC8DC54-9AE3-74A7-4521-AB0E8A253CA0}"/>
              </a:ext>
            </a:extLst>
          </p:cNvPr>
          <p:cNvSpPr/>
          <p:nvPr/>
        </p:nvSpPr>
        <p:spPr>
          <a:xfrm>
            <a:off x="5911" y="939817"/>
            <a:ext cx="3845197" cy="3713352"/>
          </a:xfrm>
          <a:prstGeom prst="irregularSeal1">
            <a:avLst/>
          </a:prstGeom>
          <a:solidFill>
            <a:srgbClr val="FF00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multiplier</a:t>
            </a:r>
          </a:p>
          <a:p>
            <a:pPr algn="ctr"/>
            <a:endParaRPr lang="en-US" dirty="0"/>
          </a:p>
          <a:p>
            <a:pPr algn="ctr"/>
            <a:r>
              <a:rPr lang="en-US" dirty="0"/>
              <a:t>Exacerbates injustice</a:t>
            </a:r>
          </a:p>
        </p:txBody>
      </p:sp>
    </p:spTree>
    <p:extLst>
      <p:ext uri="{BB962C8B-B14F-4D97-AF65-F5344CB8AC3E}">
        <p14:creationId xmlns:p14="http://schemas.microsoft.com/office/powerpoint/2010/main" val="28813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Graphic spid="4" grpId="0">
        <p:bldAsOne/>
      </p:bldGraphic>
      <p:bldP spid="9" grpId="0" animBg="1"/>
      <p:bldP spid="11" grpId="0" animBg="1"/>
      <p:bldP spid="15" grpId="0" animBg="1"/>
      <p:bldP spid="21" grpId="0" animBg="1"/>
      <p:bldP spid="22" grpId="0" animBg="1"/>
      <p:bldP spid="29"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1840-9596-8742-9331-0666B28F4A0B}"/>
              </a:ext>
            </a:extLst>
          </p:cNvPr>
          <p:cNvSpPr>
            <a:spLocks noGrp="1"/>
          </p:cNvSpPr>
          <p:nvPr>
            <p:ph type="title"/>
          </p:nvPr>
        </p:nvSpPr>
        <p:spPr/>
        <p:txBody>
          <a:bodyPr/>
          <a:lstStyle/>
          <a:p>
            <a:r>
              <a:rPr lang="en-US" dirty="0"/>
              <a:t>Forced Migration</a:t>
            </a:r>
          </a:p>
        </p:txBody>
      </p:sp>
      <p:sp>
        <p:nvSpPr>
          <p:cNvPr id="3" name="Content Placeholder 2">
            <a:extLst>
              <a:ext uri="{FF2B5EF4-FFF2-40B4-BE49-F238E27FC236}">
                <a16:creationId xmlns:a16="http://schemas.microsoft.com/office/drawing/2014/main" id="{C9F91CD3-E6AC-A64E-A623-F0ACE07372FF}"/>
              </a:ext>
            </a:extLst>
          </p:cNvPr>
          <p:cNvSpPr>
            <a:spLocks noGrp="1"/>
          </p:cNvSpPr>
          <p:nvPr>
            <p:ph idx="1"/>
          </p:nvPr>
        </p:nvSpPr>
        <p:spPr>
          <a:xfrm>
            <a:off x="3657600" y="1664208"/>
            <a:ext cx="7046259" cy="5047488"/>
          </a:xfrm>
        </p:spPr>
        <p:txBody>
          <a:bodyPr>
            <a:normAutofit/>
          </a:bodyPr>
          <a:lstStyle/>
          <a:p>
            <a:r>
              <a:rPr lang="en-US" dirty="0"/>
              <a:t>Stressors at every stage </a:t>
            </a:r>
            <a:r>
              <a:rPr lang="en-US" dirty="0">
                <a:sym typeface="Wingdings" pitchFamily="2" charset="2"/>
              </a:rPr>
              <a:t> increased risk PTSD, anxiety, depression, emotional, adjustment and </a:t>
            </a:r>
            <a:r>
              <a:rPr lang="en-US" dirty="0" err="1">
                <a:sym typeface="Wingdings" pitchFamily="2" charset="2"/>
              </a:rPr>
              <a:t>behavioural</a:t>
            </a:r>
            <a:r>
              <a:rPr lang="en-US" dirty="0">
                <a:sym typeface="Wingdings" pitchFamily="2" charset="2"/>
              </a:rPr>
              <a:t> issues</a:t>
            </a:r>
          </a:p>
          <a:p>
            <a:endParaRPr lang="en-US" dirty="0">
              <a:sym typeface="Wingdings" pitchFamily="2" charset="2"/>
            </a:endParaRPr>
          </a:p>
          <a:p>
            <a:pPr lvl="1"/>
            <a:r>
              <a:rPr lang="en-US" b="1" dirty="0"/>
              <a:t>Pre-flight</a:t>
            </a:r>
            <a:r>
              <a:rPr lang="en-US" dirty="0"/>
              <a:t>: breakdown of social and economic structures, reduced access to education, loss of important relationships</a:t>
            </a:r>
          </a:p>
          <a:p>
            <a:pPr lvl="1"/>
            <a:r>
              <a:rPr lang="en-US" b="1" dirty="0"/>
              <a:t>Flight</a:t>
            </a:r>
            <a:r>
              <a:rPr lang="en-US" dirty="0"/>
              <a:t>: uncertainty about food and shelter, separation from parents and </a:t>
            </a:r>
            <a:r>
              <a:rPr lang="en-US" dirty="0" err="1"/>
              <a:t>carers</a:t>
            </a:r>
            <a:r>
              <a:rPr lang="en-US" dirty="0"/>
              <a:t>, risk of violence</a:t>
            </a:r>
            <a:r>
              <a:rPr lang="en-GB" dirty="0"/>
              <a:t> </a:t>
            </a:r>
          </a:p>
          <a:p>
            <a:pPr lvl="1"/>
            <a:r>
              <a:rPr lang="en-GB" b="1" dirty="0"/>
              <a:t>Resettlement</a:t>
            </a:r>
            <a:r>
              <a:rPr lang="en-GB" dirty="0"/>
              <a:t>: </a:t>
            </a:r>
            <a:r>
              <a:rPr lang="en-US" dirty="0"/>
              <a:t>challenges of adapting to new setting; discrimination; complicated legal immigration processes; grief, guilt and anger about loss of homeland, family, possessions</a:t>
            </a:r>
            <a:r>
              <a:rPr lang="en-GB" dirty="0"/>
              <a:t> </a:t>
            </a:r>
          </a:p>
          <a:p>
            <a:pPr marL="514350" indent="-285750"/>
            <a:r>
              <a:rPr lang="en-GB" b="1" dirty="0"/>
              <a:t>RF</a:t>
            </a:r>
            <a:r>
              <a:rPr lang="en-GB" dirty="0"/>
              <a:t>: unaccompanied refugees, traumatised parents</a:t>
            </a:r>
            <a:endParaRPr lang="en-US" dirty="0"/>
          </a:p>
          <a:p>
            <a:pPr lvl="1"/>
            <a:endParaRPr lang="en-GB" dirty="0"/>
          </a:p>
        </p:txBody>
      </p:sp>
      <p:sp>
        <p:nvSpPr>
          <p:cNvPr id="4" name="TextBox 3">
            <a:extLst>
              <a:ext uri="{FF2B5EF4-FFF2-40B4-BE49-F238E27FC236}">
                <a16:creationId xmlns:a16="http://schemas.microsoft.com/office/drawing/2014/main" id="{03D348DD-D277-B145-81D4-D9D3678FB67E}"/>
              </a:ext>
            </a:extLst>
          </p:cNvPr>
          <p:cNvSpPr txBox="1"/>
          <p:nvPr/>
        </p:nvSpPr>
        <p:spPr>
          <a:xfrm>
            <a:off x="6583680" y="182880"/>
            <a:ext cx="4315968" cy="1754326"/>
          </a:xfrm>
          <a:prstGeom prst="rect">
            <a:avLst/>
          </a:prstGeom>
          <a:noFill/>
        </p:spPr>
        <p:txBody>
          <a:bodyPr wrap="square" rtlCol="0">
            <a:spAutoFit/>
          </a:bodyPr>
          <a:lstStyle/>
          <a:p>
            <a:r>
              <a:rPr lang="en-US" dirty="0"/>
              <a:t>79.5million forcibly displaced people in the world by the end of 2019</a:t>
            </a:r>
          </a:p>
          <a:p>
            <a:endParaRPr lang="en-US" dirty="0"/>
          </a:p>
          <a:p>
            <a:r>
              <a:rPr lang="en-US" dirty="0"/>
              <a:t>103million by mid 2022 </a:t>
            </a:r>
          </a:p>
          <a:p>
            <a:pPr lvl="1"/>
            <a:r>
              <a:rPr lang="en-US" dirty="0"/>
              <a:t>(UN High Commission for Refugees)</a:t>
            </a:r>
          </a:p>
          <a:p>
            <a:endParaRPr lang="en-US" dirty="0"/>
          </a:p>
        </p:txBody>
      </p:sp>
    </p:spTree>
    <p:extLst>
      <p:ext uri="{BB962C8B-B14F-4D97-AF65-F5344CB8AC3E}">
        <p14:creationId xmlns:p14="http://schemas.microsoft.com/office/powerpoint/2010/main" val="27976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 30">
            <a:extLst>
              <a:ext uri="{FF2B5EF4-FFF2-40B4-BE49-F238E27FC236}">
                <a16:creationId xmlns:a16="http://schemas.microsoft.com/office/drawing/2014/main" id="{BA0CD407-9E03-F839-D8F2-A803CF967E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4287" y="1884048"/>
            <a:ext cx="2244746" cy="3705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A38156-784D-475E-E569-CFB6079782A7}"/>
              </a:ext>
            </a:extLst>
          </p:cNvPr>
          <p:cNvSpPr>
            <a:spLocks noGrp="1"/>
          </p:cNvSpPr>
          <p:nvPr>
            <p:ph type="title"/>
          </p:nvPr>
        </p:nvSpPr>
        <p:spPr/>
        <p:txBody>
          <a:bodyPr anchor="t"/>
          <a:lstStyle/>
          <a:p>
            <a:pPr algn="ctr"/>
            <a:r>
              <a:rPr lang="en-US" dirty="0"/>
              <a:t>Air pollution</a:t>
            </a:r>
            <a:br>
              <a:rPr lang="en-US" dirty="0"/>
            </a:br>
            <a:br>
              <a:rPr lang="en-US" dirty="0"/>
            </a:br>
            <a:br>
              <a:rPr lang="en-US" dirty="0"/>
            </a:br>
            <a:br>
              <a:rPr lang="en-US" dirty="0"/>
            </a:br>
            <a:br>
              <a:rPr lang="en-US" dirty="0"/>
            </a:br>
            <a:r>
              <a:rPr lang="en-US" sz="2000" dirty="0"/>
              <a:t>Ella Roberta </a:t>
            </a:r>
            <a:r>
              <a:rPr lang="en-US" sz="2000" dirty="0" err="1"/>
              <a:t>Adoo</a:t>
            </a:r>
            <a:r>
              <a:rPr lang="en-US" sz="2000" dirty="0"/>
              <a:t> </a:t>
            </a:r>
            <a:br>
              <a:rPr lang="en-US" sz="2000" dirty="0"/>
            </a:br>
            <a:r>
              <a:rPr lang="en-US" sz="2000" dirty="0" err="1"/>
              <a:t>Kissi</a:t>
            </a:r>
            <a:r>
              <a:rPr lang="en-US" sz="2000" dirty="0"/>
              <a:t> </a:t>
            </a:r>
            <a:r>
              <a:rPr lang="en-US" sz="2000" dirty="0" err="1"/>
              <a:t>Debrah</a:t>
            </a:r>
            <a:br>
              <a:rPr lang="en-US" dirty="0"/>
            </a:br>
            <a:endParaRPr lang="en-US" dirty="0"/>
          </a:p>
        </p:txBody>
      </p:sp>
      <p:sp>
        <p:nvSpPr>
          <p:cNvPr id="3" name="Content Placeholder 2">
            <a:extLst>
              <a:ext uri="{FF2B5EF4-FFF2-40B4-BE49-F238E27FC236}">
                <a16:creationId xmlns:a16="http://schemas.microsoft.com/office/drawing/2014/main" id="{0C646B33-D4D1-3A52-47F3-6D3A505516BF}"/>
              </a:ext>
            </a:extLst>
          </p:cNvPr>
          <p:cNvSpPr>
            <a:spLocks noGrp="1"/>
          </p:cNvSpPr>
          <p:nvPr>
            <p:ph idx="1"/>
          </p:nvPr>
        </p:nvSpPr>
        <p:spPr>
          <a:xfrm>
            <a:off x="3869268" y="1"/>
            <a:ext cx="7315200" cy="6997958"/>
          </a:xfrm>
        </p:spPr>
        <p:txBody>
          <a:bodyPr>
            <a:normAutofit/>
          </a:bodyPr>
          <a:lstStyle/>
          <a:p>
            <a:r>
              <a:rPr lang="en-GB" dirty="0">
                <a:latin typeface="+mj-lt"/>
                <a:ea typeface="Times New Roman" panose="02020603050405020304" pitchFamily="18" charset="0"/>
              </a:rPr>
              <a:t>U</a:t>
            </a:r>
            <a:r>
              <a:rPr lang="en-GB" dirty="0">
                <a:effectLst/>
                <a:latin typeface="+mj-lt"/>
                <a:ea typeface="Times New Roman" panose="02020603050405020304" pitchFamily="18" charset="0"/>
              </a:rPr>
              <a:t>p to 36,000 deaths each year in the UK, 7mn globally, are caused by air pollution</a:t>
            </a:r>
            <a:r>
              <a:rPr lang="en-GB" dirty="0">
                <a:latin typeface="+mj-lt"/>
                <a:ea typeface="Times New Roman" panose="02020603050405020304" pitchFamily="18" charset="0"/>
              </a:rPr>
              <a:t>, mainly linked to lung disease</a:t>
            </a:r>
            <a:endParaRPr lang="en-GB" dirty="0">
              <a:effectLst/>
              <a:latin typeface="+mj-lt"/>
            </a:endParaRPr>
          </a:p>
          <a:p>
            <a:pPr lvl="1"/>
            <a:r>
              <a:rPr lang="en-US" sz="1600" dirty="0">
                <a:latin typeface="+mj-lt"/>
              </a:rPr>
              <a:t>Particulate matter (PM), Gases, </a:t>
            </a:r>
            <a:r>
              <a:rPr lang="en-US" sz="1600" dirty="0" err="1">
                <a:latin typeface="+mj-lt"/>
              </a:rPr>
              <a:t>Mould</a:t>
            </a:r>
            <a:r>
              <a:rPr lang="en-US" sz="1600" dirty="0">
                <a:latin typeface="+mj-lt"/>
              </a:rPr>
              <a:t> and Chemicals</a:t>
            </a:r>
          </a:p>
          <a:p>
            <a:pPr lvl="1"/>
            <a:r>
              <a:rPr lang="en-GB" sz="1600" dirty="0">
                <a:latin typeface="Calibri" panose="020F0502020204030204" pitchFamily="34" charset="0"/>
                <a:ea typeface="Times New Roman" panose="02020603050405020304" pitchFamily="18" charset="0"/>
              </a:rPr>
              <a:t>Burning fossil fuels, forest fires, waste burning, harmful agricultural practices and many different sources of indoor air pollution</a:t>
            </a:r>
            <a:endParaRPr lang="en-US" sz="1600" dirty="0">
              <a:latin typeface="+mj-lt"/>
            </a:endParaRPr>
          </a:p>
          <a:p>
            <a:r>
              <a:rPr lang="en-GB" dirty="0">
                <a:effectLst/>
                <a:latin typeface="+mj-lt"/>
                <a:ea typeface="Times New Roman" panose="02020603050405020304" pitchFamily="18" charset="0"/>
              </a:rPr>
              <a:t>PM2.5</a:t>
            </a:r>
            <a:r>
              <a:rPr lang="en-US" dirty="0">
                <a:latin typeface="+mj-lt"/>
              </a:rPr>
              <a:t> crosses placenta and blood-brain barrier </a:t>
            </a:r>
          </a:p>
          <a:p>
            <a:pPr lvl="1"/>
            <a:r>
              <a:rPr lang="en-GB" dirty="0">
                <a:effectLst/>
                <a:latin typeface="+mj-lt"/>
                <a:ea typeface="Times New Roman" panose="02020603050405020304" pitchFamily="18" charset="0"/>
              </a:rPr>
              <a:t>vulnerable groups of people such as the young, elderly and those with respiratory problems</a:t>
            </a:r>
            <a:r>
              <a:rPr lang="en-GB" dirty="0">
                <a:effectLst/>
                <a:latin typeface="+mj-lt"/>
              </a:rPr>
              <a:t> </a:t>
            </a:r>
            <a:endParaRPr lang="en-US" dirty="0">
              <a:latin typeface="+mj-lt"/>
            </a:endParaRPr>
          </a:p>
          <a:p>
            <a:pPr lvl="1"/>
            <a:r>
              <a:rPr lang="en-GB" sz="1800" dirty="0">
                <a:effectLst/>
                <a:latin typeface="+mj-lt"/>
                <a:ea typeface="Times New Roman" panose="02020603050405020304" pitchFamily="18" charset="0"/>
              </a:rPr>
              <a:t>increased risk of infertility, intrauterine growth restriction, prematurity </a:t>
            </a:r>
          </a:p>
          <a:p>
            <a:r>
              <a:rPr lang="en-GB" dirty="0">
                <a:latin typeface="+mj-lt"/>
                <a:ea typeface="Times New Roman" panose="02020603050405020304" pitchFamily="18" charset="0"/>
              </a:rPr>
              <a:t>E</a:t>
            </a:r>
            <a:r>
              <a:rPr lang="en-GB" dirty="0">
                <a:effectLst/>
                <a:latin typeface="+mj-lt"/>
                <a:ea typeface="Times New Roman" panose="02020603050405020304" pitchFamily="18" charset="0"/>
              </a:rPr>
              <a:t>arly-life exposure to nitrogen oxides was significantly associated with </a:t>
            </a:r>
            <a:r>
              <a:rPr lang="en-GB" b="1" dirty="0">
                <a:effectLst/>
                <a:latin typeface="+mj-lt"/>
                <a:ea typeface="Times New Roman" panose="02020603050405020304" pitchFamily="18" charset="0"/>
              </a:rPr>
              <a:t>general psychopathology </a:t>
            </a:r>
            <a:r>
              <a:rPr lang="en-GB" dirty="0">
                <a:effectLst/>
                <a:latin typeface="+mj-lt"/>
                <a:ea typeface="Times New Roman" panose="02020603050405020304" pitchFamily="18" charset="0"/>
              </a:rPr>
              <a:t>at 18 years of age, representing greater internalizing, externalizing, and thought disorder symptoms</a:t>
            </a:r>
            <a:r>
              <a:rPr lang="en-GB" dirty="0">
                <a:effectLst/>
                <a:latin typeface="+mj-lt"/>
              </a:rPr>
              <a:t> </a:t>
            </a:r>
            <a:endParaRPr lang="en-GB" dirty="0">
              <a:effectLst/>
              <a:latin typeface="+mj-lt"/>
              <a:ea typeface="Times New Roman" panose="02020603050405020304" pitchFamily="18" charset="0"/>
            </a:endParaRPr>
          </a:p>
          <a:p>
            <a:r>
              <a:rPr lang="en-GB" dirty="0">
                <a:effectLst/>
                <a:latin typeface="+mj-lt"/>
                <a:ea typeface="Times New Roman" panose="02020603050405020304" pitchFamily="18" charset="0"/>
              </a:rPr>
              <a:t>Long-term exposure to even comparatively low levels of air pollution could cause </a:t>
            </a:r>
            <a:r>
              <a:rPr lang="en-GB" b="1" dirty="0">
                <a:effectLst/>
                <a:latin typeface="+mj-lt"/>
                <a:ea typeface="Times New Roman" panose="02020603050405020304" pitchFamily="18" charset="0"/>
              </a:rPr>
              <a:t>depression and anxiety</a:t>
            </a:r>
            <a:r>
              <a:rPr lang="en-GB" dirty="0">
                <a:effectLst/>
                <a:latin typeface="+mj-lt"/>
                <a:ea typeface="Times New Roman" panose="02020603050405020304" pitchFamily="18" charset="0"/>
              </a:rPr>
              <a:t>, according to a study exploring the links between air quality and mental ill-health</a:t>
            </a:r>
            <a:r>
              <a:rPr lang="en-GB" dirty="0">
                <a:effectLst/>
                <a:latin typeface="+mj-lt"/>
              </a:rPr>
              <a:t> </a:t>
            </a:r>
          </a:p>
          <a:p>
            <a:r>
              <a:rPr lang="en-GB" b="1" dirty="0">
                <a:latin typeface="+mj-lt"/>
              </a:rPr>
              <a:t>Recommendations</a:t>
            </a:r>
            <a:r>
              <a:rPr lang="en-GB" dirty="0">
                <a:latin typeface="+mj-lt"/>
              </a:rPr>
              <a:t>: legally binding targets based on WHO guidelines, increased public awareness, increased medical professional awareness</a:t>
            </a:r>
            <a:endParaRPr lang="en-US" dirty="0">
              <a:latin typeface="+mj-lt"/>
            </a:endParaRPr>
          </a:p>
        </p:txBody>
      </p:sp>
      <p:pic>
        <p:nvPicPr>
          <p:cNvPr id="1028" name="Picture 4">
            <a:extLst>
              <a:ext uri="{FF2B5EF4-FFF2-40B4-BE49-F238E27FC236}">
                <a16:creationId xmlns:a16="http://schemas.microsoft.com/office/drawing/2014/main" id="{7E2C36B8-BD99-1E2A-1144-8631C2242ED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489134"/>
            <a:ext cx="3454400" cy="23688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F284C60-5825-3720-5F06-8BBEC80E1907}"/>
              </a:ext>
            </a:extLst>
          </p:cNvPr>
          <p:cNvSpPr/>
          <p:nvPr/>
        </p:nvSpPr>
        <p:spPr>
          <a:xfrm>
            <a:off x="3738862" y="234766"/>
            <a:ext cx="8078281" cy="6468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59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25075BD-2393-87B3-1D2B-541FE3A5AC41}"/>
              </a:ext>
            </a:extLst>
          </p:cNvPr>
          <p:cNvSpPr txBox="1">
            <a:spLocks/>
          </p:cNvSpPr>
          <p:nvPr/>
        </p:nvSpPr>
        <p:spPr>
          <a:xfrm>
            <a:off x="3869268" y="646143"/>
            <a:ext cx="7315200" cy="5556570"/>
          </a:xfrm>
          <a:prstGeom prst="rect">
            <a:avLst/>
          </a:prstGeom>
          <a:gradFill>
            <a:gsLst>
              <a:gs pos="0">
                <a:schemeClr val="accent1"/>
              </a:gs>
              <a:gs pos="67000">
                <a:schemeClr val="accent1">
                  <a:lumMod val="45000"/>
                  <a:lumOff val="55000"/>
                </a:schemeClr>
              </a:gs>
              <a:gs pos="99000">
                <a:schemeClr val="bg1"/>
              </a:gs>
            </a:gsLst>
            <a:lin ang="5400000" scaled="1"/>
          </a:gradFill>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US" dirty="0"/>
          </a:p>
        </p:txBody>
      </p:sp>
      <p:sp>
        <p:nvSpPr>
          <p:cNvPr id="2" name="Title 1">
            <a:extLst>
              <a:ext uri="{FF2B5EF4-FFF2-40B4-BE49-F238E27FC236}">
                <a16:creationId xmlns:a16="http://schemas.microsoft.com/office/drawing/2014/main" id="{55E13E65-BB40-D1DB-9F0C-FEFBAB5AC323}"/>
              </a:ext>
            </a:extLst>
          </p:cNvPr>
          <p:cNvSpPr>
            <a:spLocks noGrp="1"/>
          </p:cNvSpPr>
          <p:nvPr>
            <p:ph type="title"/>
          </p:nvPr>
        </p:nvSpPr>
        <p:spPr/>
        <p:txBody>
          <a:bodyPr/>
          <a:lstStyle/>
          <a:p>
            <a:r>
              <a:rPr lang="en-US" sz="2400" dirty="0" err="1"/>
              <a:t>EcoCrisis</a:t>
            </a:r>
            <a:r>
              <a:rPr lang="en-US" sz="2400" dirty="0"/>
              <a:t> and CAMHS: threat and opportunities</a:t>
            </a:r>
            <a:br>
              <a:rPr lang="en-US" dirty="0"/>
            </a:br>
            <a:br>
              <a:rPr lang="en-US" dirty="0"/>
            </a:br>
            <a:r>
              <a:rPr lang="en-US" dirty="0"/>
              <a:t>Main messages and overview</a:t>
            </a:r>
            <a:br>
              <a:rPr lang="en-US" dirty="0"/>
            </a:br>
            <a:endParaRPr lang="en-US" dirty="0"/>
          </a:p>
        </p:txBody>
      </p:sp>
      <p:sp>
        <p:nvSpPr>
          <p:cNvPr id="3" name="Content Placeholder 2">
            <a:extLst>
              <a:ext uri="{FF2B5EF4-FFF2-40B4-BE49-F238E27FC236}">
                <a16:creationId xmlns:a16="http://schemas.microsoft.com/office/drawing/2014/main" id="{C2D75AFE-0E6A-DE06-89C7-CA51395F8716}"/>
              </a:ext>
            </a:extLst>
          </p:cNvPr>
          <p:cNvSpPr>
            <a:spLocks noGrp="1"/>
          </p:cNvSpPr>
          <p:nvPr>
            <p:ph idx="1"/>
          </p:nvPr>
        </p:nvSpPr>
        <p:spPr>
          <a:xfrm>
            <a:off x="3869268" y="471331"/>
            <a:ext cx="7315200" cy="5906194"/>
          </a:xfrm>
        </p:spPr>
        <p:txBody>
          <a:bodyPr>
            <a:normAutofit/>
          </a:bodyPr>
          <a:lstStyle/>
          <a:p>
            <a:pPr>
              <a:buClr>
                <a:schemeClr val="bg1">
                  <a:lumMod val="95000"/>
                </a:schemeClr>
              </a:buClr>
              <a:buFont typeface="Arial" panose="020B0604020202020204" pitchFamily="34" charset="0"/>
              <a:buChar char="•"/>
            </a:pPr>
            <a:r>
              <a:rPr lang="en-US" sz="2800" dirty="0">
                <a:solidFill>
                  <a:schemeClr val="bg1"/>
                </a:solidFill>
              </a:rPr>
              <a:t>Child and adolescent psychiatry perspective</a:t>
            </a:r>
          </a:p>
          <a:p>
            <a:pPr>
              <a:buClr>
                <a:schemeClr val="bg1">
                  <a:lumMod val="85000"/>
                </a:schemeClr>
              </a:buClr>
            </a:pPr>
            <a:r>
              <a:rPr lang="en-US" sz="2800" dirty="0">
                <a:solidFill>
                  <a:schemeClr val="bg1">
                    <a:lumMod val="85000"/>
                  </a:schemeClr>
                </a:solidFill>
              </a:rPr>
              <a:t>Difficult stuff</a:t>
            </a:r>
          </a:p>
          <a:p>
            <a:pPr lvl="1">
              <a:buClr>
                <a:schemeClr val="bg1">
                  <a:lumMod val="85000"/>
                </a:schemeClr>
              </a:buClr>
            </a:pPr>
            <a:r>
              <a:rPr lang="en-US" sz="2600" dirty="0">
                <a:solidFill>
                  <a:schemeClr val="bg1">
                    <a:lumMod val="85000"/>
                  </a:schemeClr>
                </a:solidFill>
              </a:rPr>
              <a:t>Collective enquiry and interconnectedness</a:t>
            </a:r>
            <a:endParaRPr lang="en-US" sz="2800" dirty="0">
              <a:solidFill>
                <a:schemeClr val="bg1">
                  <a:lumMod val="85000"/>
                </a:schemeClr>
              </a:solidFill>
            </a:endParaRPr>
          </a:p>
          <a:p>
            <a:pPr>
              <a:buClr>
                <a:schemeClr val="bg1">
                  <a:lumMod val="95000"/>
                </a:schemeClr>
              </a:buClr>
              <a:buFont typeface="Arial" panose="020B0604020202020204" pitchFamily="34" charset="0"/>
              <a:buChar char="•"/>
            </a:pPr>
            <a:r>
              <a:rPr lang="en-US" sz="2800" dirty="0">
                <a:solidFill>
                  <a:schemeClr val="bg1">
                    <a:lumMod val="85000"/>
                  </a:schemeClr>
                </a:solidFill>
              </a:rPr>
              <a:t>Scale and complexity of eco crisis is hard to contemplate but impacts us, our patients and our services at multiple levels</a:t>
            </a:r>
          </a:p>
          <a:p>
            <a:pPr lvl="1">
              <a:buClr>
                <a:schemeClr val="bg1">
                  <a:lumMod val="95000"/>
                </a:schemeClr>
              </a:buClr>
              <a:buFont typeface="Arial" panose="020B0604020202020204" pitchFamily="34" charset="0"/>
              <a:buChar char="•"/>
            </a:pPr>
            <a:r>
              <a:rPr lang="en-US" sz="2400" dirty="0">
                <a:solidFill>
                  <a:schemeClr val="bg1">
                    <a:lumMod val="85000"/>
                  </a:schemeClr>
                </a:solidFill>
              </a:rPr>
              <a:t>Impacts on mental health and health inequalities</a:t>
            </a:r>
          </a:p>
          <a:p>
            <a:pPr>
              <a:buClr>
                <a:schemeClr val="tx1">
                  <a:lumMod val="65000"/>
                  <a:lumOff val="35000"/>
                </a:schemeClr>
              </a:buClr>
            </a:pPr>
            <a:r>
              <a:rPr lang="en-US" sz="2800" dirty="0">
                <a:solidFill>
                  <a:schemeClr val="tx1">
                    <a:lumMod val="50000"/>
                    <a:lumOff val="50000"/>
                  </a:schemeClr>
                </a:solidFill>
              </a:rPr>
              <a:t>Human relationship with nature, and the biodiversity crisis</a:t>
            </a:r>
          </a:p>
          <a:p>
            <a:pPr>
              <a:buClr>
                <a:schemeClr val="tx1">
                  <a:lumMod val="65000"/>
                  <a:lumOff val="35000"/>
                </a:schemeClr>
              </a:buClr>
            </a:pPr>
            <a:r>
              <a:rPr lang="en-US" sz="2800" dirty="0" err="1">
                <a:solidFill>
                  <a:schemeClr val="tx1">
                    <a:lumMod val="75000"/>
                    <a:lumOff val="25000"/>
                  </a:schemeClr>
                </a:solidFill>
              </a:rPr>
              <a:t>Chatbox</a:t>
            </a:r>
            <a:r>
              <a:rPr lang="en-US" sz="2800" dirty="0">
                <a:solidFill>
                  <a:schemeClr val="tx1">
                    <a:lumMod val="75000"/>
                    <a:lumOff val="25000"/>
                  </a:schemeClr>
                </a:solidFill>
              </a:rPr>
              <a:t>. Q&amp;A after Dr </a:t>
            </a:r>
            <a:r>
              <a:rPr lang="en-US" sz="2800" dirty="0" err="1">
                <a:solidFill>
                  <a:schemeClr val="tx1">
                    <a:lumMod val="75000"/>
                    <a:lumOff val="25000"/>
                  </a:schemeClr>
                </a:solidFill>
              </a:rPr>
              <a:t>Pihkala’s</a:t>
            </a:r>
            <a:r>
              <a:rPr lang="en-US" sz="2800" dirty="0">
                <a:solidFill>
                  <a:schemeClr val="tx1">
                    <a:lumMod val="75000"/>
                    <a:lumOff val="25000"/>
                  </a:schemeClr>
                </a:solidFill>
              </a:rPr>
              <a:t> talk </a:t>
            </a:r>
            <a:endParaRPr lang="en-US" sz="2800" b="1" dirty="0">
              <a:solidFill>
                <a:schemeClr val="tx1">
                  <a:lumMod val="75000"/>
                  <a:lumOff val="25000"/>
                </a:schemeClr>
              </a:solidFill>
            </a:endParaRPr>
          </a:p>
        </p:txBody>
      </p:sp>
    </p:spTree>
    <p:extLst>
      <p:ext uri="{BB962C8B-B14F-4D97-AF65-F5344CB8AC3E}">
        <p14:creationId xmlns:p14="http://schemas.microsoft.com/office/powerpoint/2010/main" val="813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F9EE8A-1A14-2A26-8233-FC505A9E7BC6}"/>
              </a:ext>
            </a:extLst>
          </p:cNvPr>
          <p:cNvGrpSpPr/>
          <p:nvPr/>
        </p:nvGrpSpPr>
        <p:grpSpPr>
          <a:xfrm>
            <a:off x="493883" y="28067"/>
            <a:ext cx="3514052" cy="2618636"/>
            <a:chOff x="3863141" y="170736"/>
            <a:chExt cx="3578804" cy="2618636"/>
          </a:xfrm>
        </p:grpSpPr>
        <p:graphicFrame>
          <p:nvGraphicFramePr>
            <p:cNvPr id="9" name="Diagram 8">
              <a:extLst>
                <a:ext uri="{FF2B5EF4-FFF2-40B4-BE49-F238E27FC236}">
                  <a16:creationId xmlns:a16="http://schemas.microsoft.com/office/drawing/2014/main" id="{244C93CF-1D0A-C155-4357-AEF8B3D19656}"/>
                </a:ext>
              </a:extLst>
            </p:cNvPr>
            <p:cNvGraphicFramePr/>
            <p:nvPr>
              <p:extLst>
                <p:ext uri="{D42A27DB-BD31-4B8C-83A1-F6EECF244321}">
                  <p14:modId xmlns:p14="http://schemas.microsoft.com/office/powerpoint/2010/main" val="2299240777"/>
                </p:ext>
              </p:extLst>
            </p:nvPr>
          </p:nvGraphicFramePr>
          <p:xfrm>
            <a:off x="3879326" y="300153"/>
            <a:ext cx="2481717" cy="1909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a:extLst>
                <a:ext uri="{FF2B5EF4-FFF2-40B4-BE49-F238E27FC236}">
                  <a16:creationId xmlns:a16="http://schemas.microsoft.com/office/drawing/2014/main" id="{E347A12D-0452-95C2-7C0D-E433BFD629BB}"/>
                </a:ext>
              </a:extLst>
            </p:cNvPr>
            <p:cNvSpPr/>
            <p:nvPr/>
          </p:nvSpPr>
          <p:spPr>
            <a:xfrm>
              <a:off x="5247483" y="170736"/>
              <a:ext cx="2194462" cy="49376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Overarching Threat</a:t>
              </a:r>
            </a:p>
          </p:txBody>
        </p:sp>
        <p:sp>
          <p:nvSpPr>
            <p:cNvPr id="11" name="Rectangle 10">
              <a:extLst>
                <a:ext uri="{FF2B5EF4-FFF2-40B4-BE49-F238E27FC236}">
                  <a16:creationId xmlns:a16="http://schemas.microsoft.com/office/drawing/2014/main" id="{7CD0A2C8-59F7-25CD-DB4F-1EED41AB4F68}"/>
                </a:ext>
              </a:extLst>
            </p:cNvPr>
            <p:cNvSpPr/>
            <p:nvPr/>
          </p:nvSpPr>
          <p:spPr>
            <a:xfrm>
              <a:off x="3863141" y="2176772"/>
              <a:ext cx="2497902" cy="612600"/>
            </a:xfrm>
            <a:prstGeom prst="rect">
              <a:avLst/>
            </a:prstGeom>
            <a:solidFill>
              <a:srgbClr val="FFC00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Eco-crisis impact </a:t>
              </a:r>
            </a:p>
            <a:p>
              <a:pPr algn="ctr"/>
              <a:r>
                <a:rPr lang="en-US" sz="2000" dirty="0">
                  <a:solidFill>
                    <a:schemeClr val="tx1">
                      <a:lumMod val="75000"/>
                      <a:lumOff val="25000"/>
                    </a:schemeClr>
                  </a:solidFill>
                </a:rPr>
                <a:t>on MH</a:t>
              </a:r>
            </a:p>
          </p:txBody>
        </p:sp>
      </p:grpSp>
      <p:pic>
        <p:nvPicPr>
          <p:cNvPr id="4" name="Picture 3">
            <a:extLst>
              <a:ext uri="{FF2B5EF4-FFF2-40B4-BE49-F238E27FC236}">
                <a16:creationId xmlns:a16="http://schemas.microsoft.com/office/drawing/2014/main" id="{8F974151-B3A4-E648-9C38-A3311A086017}"/>
              </a:ext>
            </a:extLst>
          </p:cNvPr>
          <p:cNvPicPr>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214415" y="4229350"/>
            <a:ext cx="3024489" cy="1703590"/>
          </a:xfrm>
          <a:prstGeom prst="rect">
            <a:avLst/>
          </a:prstGeom>
        </p:spPr>
      </p:pic>
      <p:sp>
        <p:nvSpPr>
          <p:cNvPr id="2" name="Title 1">
            <a:extLst>
              <a:ext uri="{FF2B5EF4-FFF2-40B4-BE49-F238E27FC236}">
                <a16:creationId xmlns:a16="http://schemas.microsoft.com/office/drawing/2014/main" id="{755CEB77-2D93-DE42-9CEC-B71FB3F39B71}"/>
              </a:ext>
            </a:extLst>
          </p:cNvPr>
          <p:cNvSpPr>
            <a:spLocks noGrp="1"/>
          </p:cNvSpPr>
          <p:nvPr>
            <p:ph type="title"/>
          </p:nvPr>
        </p:nvSpPr>
        <p:spPr>
          <a:xfrm>
            <a:off x="246495" y="3104614"/>
            <a:ext cx="2947482" cy="2768744"/>
          </a:xfrm>
          <a:noFill/>
        </p:spPr>
        <p:txBody>
          <a:bodyPr anchor="t">
            <a:normAutofit/>
          </a:bodyPr>
          <a:lstStyle/>
          <a:p>
            <a:pPr algn="ctr"/>
            <a:r>
              <a:rPr lang="en-US" dirty="0">
                <a:solidFill>
                  <a:schemeClr val="bg1"/>
                </a:solidFill>
              </a:rPr>
              <a:t>Eco distress </a:t>
            </a:r>
            <a:br>
              <a:rPr lang="en-US" dirty="0">
                <a:solidFill>
                  <a:schemeClr val="bg1"/>
                </a:solidFill>
              </a:rPr>
            </a:b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17244980-4CD1-DC40-8AF1-E31F9CA8E1E1}"/>
              </a:ext>
            </a:extLst>
          </p:cNvPr>
          <p:cNvSpPr>
            <a:spLocks noGrp="1"/>
          </p:cNvSpPr>
          <p:nvPr>
            <p:ph idx="4294967295"/>
          </p:nvPr>
        </p:nvSpPr>
        <p:spPr>
          <a:xfrm>
            <a:off x="4146537" y="984642"/>
            <a:ext cx="7033063" cy="4948298"/>
          </a:xfrm>
          <a:solidFill>
            <a:schemeClr val="bg1">
              <a:alpha val="83241"/>
            </a:schemeClr>
          </a:solidFill>
        </p:spPr>
        <p:txBody>
          <a:bodyPr>
            <a:normAutofit/>
          </a:bodyPr>
          <a:lstStyle/>
          <a:p>
            <a:r>
              <a:rPr lang="en-US" sz="2800" dirty="0">
                <a:solidFill>
                  <a:schemeClr val="accent2">
                    <a:lumMod val="50000"/>
                  </a:schemeClr>
                </a:solidFill>
              </a:rPr>
              <a:t>Wide range of feelings</a:t>
            </a:r>
          </a:p>
          <a:p>
            <a:pPr marL="0" indent="0">
              <a:buNone/>
            </a:pPr>
            <a:endParaRPr lang="en-US" sz="2800" dirty="0">
              <a:solidFill>
                <a:schemeClr val="accent2">
                  <a:lumMod val="50000"/>
                </a:schemeClr>
              </a:solidFill>
            </a:endParaRPr>
          </a:p>
          <a:p>
            <a:pPr lvl="1">
              <a:buFont typeface="Wingdings" pitchFamily="2" charset="2"/>
              <a:buChar char="v"/>
            </a:pPr>
            <a:r>
              <a:rPr lang="en-US" sz="2800" dirty="0">
                <a:solidFill>
                  <a:schemeClr val="accent2">
                    <a:lumMod val="50000"/>
                  </a:schemeClr>
                </a:solidFill>
              </a:rPr>
              <a:t>Anger, blame, numbness, hopelessness, fear, hope, avoidance, panic, sadness, grief, guilt, shame, paralysis, optimism</a:t>
            </a:r>
          </a:p>
          <a:p>
            <a:pPr marL="502920" lvl="1" indent="0">
              <a:buNone/>
            </a:pPr>
            <a:endParaRPr lang="en-US" sz="2400" dirty="0">
              <a:solidFill>
                <a:schemeClr val="accent2">
                  <a:lumMod val="50000"/>
                </a:schemeClr>
              </a:solidFill>
            </a:endParaRPr>
          </a:p>
          <a:p>
            <a:pPr marL="228600" indent="0">
              <a:buNone/>
            </a:pPr>
            <a:r>
              <a:rPr lang="en-US" sz="2400" dirty="0">
                <a:solidFill>
                  <a:schemeClr val="bg2">
                    <a:lumMod val="75000"/>
                  </a:schemeClr>
                </a:solidFill>
              </a:rPr>
              <a:t>Eco distress, Climate Grief, </a:t>
            </a:r>
            <a:r>
              <a:rPr lang="en-US" sz="2400" dirty="0" err="1">
                <a:solidFill>
                  <a:schemeClr val="bg2">
                    <a:lumMod val="75000"/>
                  </a:schemeClr>
                </a:solidFill>
              </a:rPr>
              <a:t>Solastalgia</a:t>
            </a:r>
            <a:r>
              <a:rPr lang="en-US" sz="2400" dirty="0">
                <a:solidFill>
                  <a:schemeClr val="bg2">
                    <a:lumMod val="75000"/>
                  </a:schemeClr>
                </a:solidFill>
              </a:rPr>
              <a:t>, Pain for the World, Eco anxiety </a:t>
            </a:r>
          </a:p>
        </p:txBody>
      </p:sp>
      <p:sp>
        <p:nvSpPr>
          <p:cNvPr id="6" name="Oval 5">
            <a:extLst>
              <a:ext uri="{FF2B5EF4-FFF2-40B4-BE49-F238E27FC236}">
                <a16:creationId xmlns:a16="http://schemas.microsoft.com/office/drawing/2014/main" id="{C9C49623-3D04-6E47-CAEE-D8EAB13BED34}"/>
              </a:ext>
            </a:extLst>
          </p:cNvPr>
          <p:cNvSpPr/>
          <p:nvPr/>
        </p:nvSpPr>
        <p:spPr>
          <a:xfrm>
            <a:off x="6816720" y="4958958"/>
            <a:ext cx="2436815" cy="9144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Compassion</a:t>
            </a:r>
          </a:p>
        </p:txBody>
      </p:sp>
    </p:spTree>
    <p:extLst>
      <p:ext uri="{BB962C8B-B14F-4D97-AF65-F5344CB8AC3E}">
        <p14:creationId xmlns:p14="http://schemas.microsoft.com/office/powerpoint/2010/main" val="14964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build="p"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ABB3-9D6A-9643-84D2-95091AA1B5AD}"/>
              </a:ext>
            </a:extLst>
          </p:cNvPr>
          <p:cNvSpPr>
            <a:spLocks noGrp="1"/>
          </p:cNvSpPr>
          <p:nvPr>
            <p:ph type="title"/>
          </p:nvPr>
        </p:nvSpPr>
        <p:spPr>
          <a:xfrm>
            <a:off x="326798" y="4266899"/>
            <a:ext cx="2834640" cy="1190694"/>
          </a:xfrm>
        </p:spPr>
        <p:txBody>
          <a:bodyPr/>
          <a:lstStyle/>
          <a:p>
            <a:r>
              <a:rPr lang="en-US" dirty="0">
                <a:solidFill>
                  <a:schemeClr val="bg1"/>
                </a:solidFill>
              </a:rPr>
              <a:t>Eco distress</a:t>
            </a:r>
            <a:r>
              <a:rPr lang="en-US" dirty="0">
                <a:solidFill>
                  <a:schemeClr val="accent2">
                    <a:lumMod val="50000"/>
                  </a:schemeClr>
                </a:solidFill>
              </a:rPr>
              <a:t>	</a:t>
            </a:r>
            <a:endParaRPr lang="en-US" cap="none" dirty="0">
              <a:solidFill>
                <a:schemeClr val="accent2">
                  <a:lumMod val="50000"/>
                </a:schemeClr>
              </a:solidFill>
            </a:endParaRPr>
          </a:p>
        </p:txBody>
      </p:sp>
      <p:sp>
        <p:nvSpPr>
          <p:cNvPr id="4" name="Rectangle 3">
            <a:extLst>
              <a:ext uri="{FF2B5EF4-FFF2-40B4-BE49-F238E27FC236}">
                <a16:creationId xmlns:a16="http://schemas.microsoft.com/office/drawing/2014/main" id="{5EDA77E5-20AE-6A4F-AEF3-20653731295A}"/>
              </a:ext>
            </a:extLst>
          </p:cNvPr>
          <p:cNvSpPr/>
          <p:nvPr/>
        </p:nvSpPr>
        <p:spPr>
          <a:xfrm>
            <a:off x="94786" y="883038"/>
            <a:ext cx="3157560" cy="2913632"/>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04BCBC91-5F99-4C42-BD88-4FDB7075A487}"/>
              </a:ext>
            </a:extLst>
          </p:cNvPr>
          <p:cNvSpPr txBox="1"/>
          <p:nvPr/>
        </p:nvSpPr>
        <p:spPr>
          <a:xfrm>
            <a:off x="3291694" y="2995025"/>
            <a:ext cx="8579686" cy="3877985"/>
          </a:xfrm>
          <a:prstGeom prst="rect">
            <a:avLst/>
          </a:prstGeom>
          <a:noFill/>
        </p:spPr>
        <p:txBody>
          <a:bodyPr wrap="square" rtlCol="0">
            <a:spAutoFit/>
          </a:bodyPr>
          <a:lstStyle/>
          <a:p>
            <a:pPr lvl="1">
              <a:lnSpc>
                <a:spcPct val="150000"/>
              </a:lnSpc>
            </a:pPr>
            <a:r>
              <a:rPr lang="en-US" sz="2800" dirty="0">
                <a:solidFill>
                  <a:schemeClr val="accent2">
                    <a:lumMod val="50000"/>
                  </a:schemeClr>
                </a:solidFill>
              </a:rPr>
              <a:t>1. Systemic not individual</a:t>
            </a:r>
          </a:p>
          <a:p>
            <a:pPr lvl="1">
              <a:lnSpc>
                <a:spcPct val="150000"/>
              </a:lnSpc>
            </a:pPr>
            <a:r>
              <a:rPr lang="en-US" sz="2800" dirty="0">
                <a:solidFill>
                  <a:schemeClr val="accent2">
                    <a:lumMod val="50000"/>
                  </a:schemeClr>
                </a:solidFill>
              </a:rPr>
              <a:t>2. It’s NOT: mental illness or diagnosis</a:t>
            </a:r>
          </a:p>
          <a:p>
            <a:pPr lvl="1">
              <a:lnSpc>
                <a:spcPct val="150000"/>
              </a:lnSpc>
            </a:pPr>
            <a:r>
              <a:rPr lang="en-US" sz="2800" b="1" dirty="0">
                <a:solidFill>
                  <a:schemeClr val="accent2">
                    <a:lumMod val="50000"/>
                  </a:schemeClr>
                </a:solidFill>
              </a:rPr>
              <a:t>	</a:t>
            </a:r>
            <a:r>
              <a:rPr lang="en-GB" sz="2800" b="1" dirty="0">
                <a:solidFill>
                  <a:schemeClr val="accent2">
                    <a:lumMod val="50000"/>
                  </a:schemeClr>
                </a:solidFill>
              </a:rPr>
              <a:t>It’s healthy to be frightened in a crisis</a:t>
            </a:r>
            <a:endParaRPr lang="en-US" sz="2800" dirty="0">
              <a:solidFill>
                <a:schemeClr val="accent2">
                  <a:lumMod val="50000"/>
                </a:schemeClr>
              </a:solidFill>
            </a:endParaRPr>
          </a:p>
          <a:p>
            <a:pPr lvl="1">
              <a:lnSpc>
                <a:spcPct val="150000"/>
              </a:lnSpc>
            </a:pPr>
            <a:r>
              <a:rPr lang="en-US" sz="2800" dirty="0">
                <a:solidFill>
                  <a:schemeClr val="accent2">
                    <a:lumMod val="50000"/>
                  </a:schemeClr>
                </a:solidFill>
              </a:rPr>
              <a:t>3. It makes sense and can teach and motivate us</a:t>
            </a:r>
          </a:p>
          <a:p>
            <a:pPr lvl="1">
              <a:lnSpc>
                <a:spcPct val="150000"/>
              </a:lnSpc>
            </a:pPr>
            <a:r>
              <a:rPr lang="en-US" sz="2800" dirty="0">
                <a:solidFill>
                  <a:schemeClr val="accent2">
                    <a:lumMod val="50000"/>
                  </a:schemeClr>
                </a:solidFill>
              </a:rPr>
              <a:t>	A final warning call for our species?</a:t>
            </a:r>
          </a:p>
          <a:p>
            <a:pPr lvl="1"/>
            <a:endParaRPr lang="en-US" dirty="0"/>
          </a:p>
          <a:p>
            <a:endParaRPr lang="en-US" dirty="0"/>
          </a:p>
        </p:txBody>
      </p:sp>
      <p:sp>
        <p:nvSpPr>
          <p:cNvPr id="8" name="Rectangle 7">
            <a:extLst>
              <a:ext uri="{FF2B5EF4-FFF2-40B4-BE49-F238E27FC236}">
                <a16:creationId xmlns:a16="http://schemas.microsoft.com/office/drawing/2014/main" id="{F0FDD7E3-0B43-8340-8261-A933F5F7112F}"/>
              </a:ext>
            </a:extLst>
          </p:cNvPr>
          <p:cNvSpPr/>
          <p:nvPr/>
        </p:nvSpPr>
        <p:spPr>
          <a:xfrm>
            <a:off x="5974813" y="3244334"/>
            <a:ext cx="242374" cy="369332"/>
          </a:xfrm>
          <a:prstGeom prst="rect">
            <a:avLst/>
          </a:prstGeom>
        </p:spPr>
        <p:txBody>
          <a:bodyPr wrap="none">
            <a:spAutoFit/>
          </a:bodyPr>
          <a:lstStyle/>
          <a:p>
            <a:r>
              <a:rPr lang="en-GB" dirty="0"/>
              <a:t> </a:t>
            </a:r>
            <a:endParaRPr lang="en-US" dirty="0"/>
          </a:p>
        </p:txBody>
      </p:sp>
      <p:sp>
        <p:nvSpPr>
          <p:cNvPr id="9" name="Rectangle 8">
            <a:extLst>
              <a:ext uri="{FF2B5EF4-FFF2-40B4-BE49-F238E27FC236}">
                <a16:creationId xmlns:a16="http://schemas.microsoft.com/office/drawing/2014/main" id="{FA15AC40-9FCF-A148-A2F4-6BDC45C72A6D}"/>
              </a:ext>
            </a:extLst>
          </p:cNvPr>
          <p:cNvSpPr/>
          <p:nvPr/>
        </p:nvSpPr>
        <p:spPr>
          <a:xfrm>
            <a:off x="5974813" y="3244334"/>
            <a:ext cx="242374" cy="369332"/>
          </a:xfrm>
          <a:prstGeom prst="rect">
            <a:avLst/>
          </a:prstGeom>
        </p:spPr>
        <p:txBody>
          <a:bodyPr wrap="none">
            <a:spAutoFit/>
          </a:bodyPr>
          <a:lstStyle/>
          <a:p>
            <a:r>
              <a:rPr lang="en-GB" dirty="0"/>
              <a:t> </a:t>
            </a:r>
            <a:endParaRPr lang="en-US" dirty="0"/>
          </a:p>
        </p:txBody>
      </p:sp>
      <p:grpSp>
        <p:nvGrpSpPr>
          <p:cNvPr id="16" name="Group 15">
            <a:extLst>
              <a:ext uri="{FF2B5EF4-FFF2-40B4-BE49-F238E27FC236}">
                <a16:creationId xmlns:a16="http://schemas.microsoft.com/office/drawing/2014/main" id="{3E5AF547-AE41-5C63-0C84-1AF1C79FAF5C}"/>
              </a:ext>
            </a:extLst>
          </p:cNvPr>
          <p:cNvGrpSpPr/>
          <p:nvPr/>
        </p:nvGrpSpPr>
        <p:grpSpPr>
          <a:xfrm>
            <a:off x="3465575" y="-17102"/>
            <a:ext cx="3372547" cy="2700667"/>
            <a:chOff x="3863141" y="170736"/>
            <a:chExt cx="3578804" cy="2618636"/>
          </a:xfrm>
        </p:grpSpPr>
        <p:graphicFrame>
          <p:nvGraphicFramePr>
            <p:cNvPr id="13" name="Diagram 12">
              <a:extLst>
                <a:ext uri="{FF2B5EF4-FFF2-40B4-BE49-F238E27FC236}">
                  <a16:creationId xmlns:a16="http://schemas.microsoft.com/office/drawing/2014/main" id="{F7A057CE-6831-2CA4-38B9-A9EB6FE95F9E}"/>
                </a:ext>
              </a:extLst>
            </p:cNvPr>
            <p:cNvGraphicFramePr/>
            <p:nvPr>
              <p:extLst>
                <p:ext uri="{D42A27DB-BD31-4B8C-83A1-F6EECF244321}">
                  <p14:modId xmlns:p14="http://schemas.microsoft.com/office/powerpoint/2010/main" val="1085259781"/>
                </p:ext>
              </p:extLst>
            </p:nvPr>
          </p:nvGraphicFramePr>
          <p:xfrm>
            <a:off x="3879326" y="300153"/>
            <a:ext cx="2481717" cy="19097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ounded Rectangle 13">
              <a:extLst>
                <a:ext uri="{FF2B5EF4-FFF2-40B4-BE49-F238E27FC236}">
                  <a16:creationId xmlns:a16="http://schemas.microsoft.com/office/drawing/2014/main" id="{E2F944B1-EE2F-B0BA-DCA4-2BB424F5C37B}"/>
                </a:ext>
              </a:extLst>
            </p:cNvPr>
            <p:cNvSpPr/>
            <p:nvPr/>
          </p:nvSpPr>
          <p:spPr>
            <a:xfrm>
              <a:off x="5247483" y="170736"/>
              <a:ext cx="2194462" cy="49376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Overarching Threat</a:t>
              </a:r>
            </a:p>
          </p:txBody>
        </p:sp>
        <p:sp>
          <p:nvSpPr>
            <p:cNvPr id="7" name="Rectangle 6">
              <a:extLst>
                <a:ext uri="{FF2B5EF4-FFF2-40B4-BE49-F238E27FC236}">
                  <a16:creationId xmlns:a16="http://schemas.microsoft.com/office/drawing/2014/main" id="{7CA8438A-B42B-0234-0698-AA1BE49B9444}"/>
                </a:ext>
              </a:extLst>
            </p:cNvPr>
            <p:cNvSpPr/>
            <p:nvPr/>
          </p:nvSpPr>
          <p:spPr>
            <a:xfrm>
              <a:off x="3863141" y="2176772"/>
              <a:ext cx="2497902" cy="612600"/>
            </a:xfrm>
            <a:prstGeom prst="rect">
              <a:avLst/>
            </a:prstGeom>
            <a:solidFill>
              <a:srgbClr val="FFC000">
                <a:alpha val="852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Eco-crisis impact </a:t>
              </a:r>
            </a:p>
            <a:p>
              <a:pPr algn="ctr"/>
              <a:r>
                <a:rPr lang="en-US" sz="2000" dirty="0">
                  <a:solidFill>
                    <a:schemeClr val="tx1">
                      <a:lumMod val="75000"/>
                      <a:lumOff val="25000"/>
                    </a:schemeClr>
                  </a:solidFill>
                </a:rPr>
                <a:t>on MH</a:t>
              </a:r>
            </a:p>
          </p:txBody>
        </p:sp>
      </p:grpSp>
      <p:pic>
        <p:nvPicPr>
          <p:cNvPr id="11" name="Picture 10">
            <a:extLst>
              <a:ext uri="{FF2B5EF4-FFF2-40B4-BE49-F238E27FC236}">
                <a16:creationId xmlns:a16="http://schemas.microsoft.com/office/drawing/2014/main" id="{B54E8252-D029-3F83-4E7E-751F2FE7DA3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11987" y="116369"/>
            <a:ext cx="3767319" cy="2717170"/>
          </a:xfrm>
          <a:prstGeom prst="rect">
            <a:avLst/>
          </a:prstGeom>
        </p:spPr>
      </p:pic>
    </p:spTree>
    <p:extLst>
      <p:ext uri="{BB962C8B-B14F-4D97-AF65-F5344CB8AC3E}">
        <p14:creationId xmlns:p14="http://schemas.microsoft.com/office/powerpoint/2010/main" val="213880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CA4E-614D-AA66-8067-D7BDB9919C6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DFB7DC1-B756-2DA4-6706-9E5D54B1F5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184"/>
            <a:ext cx="12832440" cy="5076393"/>
          </a:xfrm>
          <a:prstGeom prst="rect">
            <a:avLst/>
          </a:prstGeom>
        </p:spPr>
      </p:pic>
    </p:spTree>
    <p:extLst>
      <p:ext uri="{BB962C8B-B14F-4D97-AF65-F5344CB8AC3E}">
        <p14:creationId xmlns:p14="http://schemas.microsoft.com/office/powerpoint/2010/main" val="92992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11F4C7-46B7-C14A-B239-719704DD8CD0}"/>
              </a:ext>
            </a:extLst>
          </p:cNvPr>
          <p:cNvSpPr txBox="1"/>
          <p:nvPr/>
        </p:nvSpPr>
        <p:spPr>
          <a:xfrm>
            <a:off x="3704473" y="942527"/>
            <a:ext cx="8608037" cy="107722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100" dirty="0">
                <a:latin typeface="+mj-lt"/>
                <a:ea typeface="+mj-ea"/>
                <a:cs typeface="+mj-cs"/>
              </a:rPr>
              <a:t>10,000 Children and Young people, aged 16 – 25</a:t>
            </a:r>
          </a:p>
          <a:p>
            <a:pPr defTabSz="914400">
              <a:lnSpc>
                <a:spcPct val="90000"/>
              </a:lnSpc>
              <a:spcBef>
                <a:spcPct val="0"/>
              </a:spcBef>
              <a:spcAft>
                <a:spcPts val="600"/>
              </a:spcAft>
            </a:pPr>
            <a:endParaRPr lang="en-US" sz="3100" dirty="0">
              <a:latin typeface="+mj-lt"/>
              <a:ea typeface="+mj-ea"/>
              <a:cs typeface="+mj-cs"/>
            </a:endParaRPr>
          </a:p>
        </p:txBody>
      </p:sp>
      <p:pic>
        <p:nvPicPr>
          <p:cNvPr id="2" name="Picture 1">
            <a:extLst>
              <a:ext uri="{FF2B5EF4-FFF2-40B4-BE49-F238E27FC236}">
                <a16:creationId xmlns:a16="http://schemas.microsoft.com/office/drawing/2014/main" id="{C90B945F-3D93-214C-8290-4472572F5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9407" y="1703190"/>
            <a:ext cx="7351266" cy="3675633"/>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graphicFrame>
        <p:nvGraphicFramePr>
          <p:cNvPr id="5" name="Content Placeholder 2">
            <a:extLst>
              <a:ext uri="{FF2B5EF4-FFF2-40B4-BE49-F238E27FC236}">
                <a16:creationId xmlns:a16="http://schemas.microsoft.com/office/drawing/2014/main" id="{D4158B57-8AF5-4861-B1F8-3FA7CC1CE993}"/>
              </a:ext>
            </a:extLst>
          </p:cNvPr>
          <p:cNvGraphicFramePr>
            <a:graphicFrameLocks noGrp="1"/>
          </p:cNvGraphicFramePr>
          <p:nvPr>
            <p:ph idx="1"/>
            <p:extLst>
              <p:ext uri="{D42A27DB-BD31-4B8C-83A1-F6EECF244321}">
                <p14:modId xmlns:p14="http://schemas.microsoft.com/office/powerpoint/2010/main" val="775965459"/>
              </p:ext>
            </p:extLst>
          </p:nvPr>
        </p:nvGraphicFramePr>
        <p:xfrm>
          <a:off x="284721" y="1620729"/>
          <a:ext cx="2658877" cy="3997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3435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0AC63-0E73-8C47-AD36-1B44660DD303}"/>
              </a:ext>
            </a:extLst>
          </p:cNvPr>
          <p:cNvSpPr txBox="1"/>
          <p:nvPr/>
        </p:nvSpPr>
        <p:spPr>
          <a:xfrm>
            <a:off x="1234933" y="479241"/>
            <a:ext cx="8827556" cy="923330"/>
          </a:xfrm>
          <a:prstGeom prst="rect">
            <a:avLst/>
          </a:prstGeom>
          <a:noFill/>
        </p:spPr>
        <p:txBody>
          <a:bodyPr wrap="square" rtlCol="0">
            <a:spAutoFit/>
          </a:bodyPr>
          <a:lstStyle/>
          <a:p>
            <a:br>
              <a:rPr lang="en-US" b="1" dirty="0"/>
            </a:br>
            <a:br>
              <a:rPr lang="en-US" dirty="0"/>
            </a:br>
            <a:endParaRPr lang="en-US" b="1" dirty="0">
              <a:latin typeface="Times New Roman" panose="02020603050405020304" pitchFamily="18" charset="0"/>
              <a:cs typeface="Times New Roman" panose="02020603050405020304" pitchFamily="18" charset="0"/>
            </a:endParaRPr>
          </a:p>
        </p:txBody>
      </p:sp>
      <p:graphicFrame>
        <p:nvGraphicFramePr>
          <p:cNvPr id="4" name="Chart 3">
            <a:extLst>
              <a:ext uri="{FF2B5EF4-FFF2-40B4-BE49-F238E27FC236}">
                <a16:creationId xmlns:a16="http://schemas.microsoft.com/office/drawing/2014/main" id="{030033F8-9ED4-7045-ACCB-24F56247A4BA}"/>
              </a:ext>
            </a:extLst>
          </p:cNvPr>
          <p:cNvGraphicFramePr>
            <a:graphicFrameLocks/>
          </p:cNvGraphicFramePr>
          <p:nvPr>
            <p:extLst>
              <p:ext uri="{D42A27DB-BD31-4B8C-83A1-F6EECF244321}">
                <p14:modId xmlns:p14="http://schemas.microsoft.com/office/powerpoint/2010/main" val="1316336155"/>
              </p:ext>
            </p:extLst>
          </p:nvPr>
        </p:nvGraphicFramePr>
        <p:xfrm>
          <a:off x="3467185" y="1535671"/>
          <a:ext cx="8070391" cy="3736653"/>
        </p:xfrm>
        <a:graphic>
          <a:graphicData uri="http://schemas.openxmlformats.org/drawingml/2006/chart">
            <c:chart xmlns:c="http://schemas.openxmlformats.org/drawingml/2006/chart" xmlns:r="http://schemas.openxmlformats.org/officeDocument/2006/relationships" r:id="rId3"/>
          </a:graphicData>
        </a:graphic>
      </p:graphicFrame>
      <p:sp>
        <p:nvSpPr>
          <p:cNvPr id="2" name="Line Callout 1 1">
            <a:extLst>
              <a:ext uri="{FF2B5EF4-FFF2-40B4-BE49-F238E27FC236}">
                <a16:creationId xmlns:a16="http://schemas.microsoft.com/office/drawing/2014/main" id="{932DB4BD-9561-E548-A65B-2889C50C3606}"/>
              </a:ext>
            </a:extLst>
          </p:cNvPr>
          <p:cNvSpPr/>
          <p:nvPr/>
        </p:nvSpPr>
        <p:spPr>
          <a:xfrm>
            <a:off x="1234933" y="107295"/>
            <a:ext cx="6855147" cy="1105991"/>
          </a:xfrm>
          <a:prstGeom prst="borderCallout1">
            <a:avLst>
              <a:gd name="adj1" fmla="val 100864"/>
              <a:gd name="adj2" fmla="val 49625"/>
              <a:gd name="adj3" fmla="val 173678"/>
              <a:gd name="adj4" fmla="val 55283"/>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45% report </a:t>
            </a:r>
            <a:r>
              <a:rPr lang="en-US" b="1" dirty="0"/>
              <a:t>negative impact on daily functioning </a:t>
            </a:r>
            <a:r>
              <a:rPr lang="en-US" dirty="0"/>
              <a:t>(</a:t>
            </a:r>
            <a:r>
              <a:rPr lang="en-GB" dirty="0"/>
              <a:t>eating, concentrating, work, school, sleeping, spending time in nature, playing, having fun, relationships). </a:t>
            </a:r>
            <a:endParaRPr lang="en-US" dirty="0"/>
          </a:p>
        </p:txBody>
      </p:sp>
      <p:sp>
        <p:nvSpPr>
          <p:cNvPr id="5" name="Line Callout 1 4">
            <a:extLst>
              <a:ext uri="{FF2B5EF4-FFF2-40B4-BE49-F238E27FC236}">
                <a16:creationId xmlns:a16="http://schemas.microsoft.com/office/drawing/2014/main" id="{DF442D1C-82A8-5E42-880F-9BC0E585F367}"/>
              </a:ext>
            </a:extLst>
          </p:cNvPr>
          <p:cNvSpPr/>
          <p:nvPr/>
        </p:nvSpPr>
        <p:spPr>
          <a:xfrm>
            <a:off x="1671386" y="5917094"/>
            <a:ext cx="6855147" cy="923330"/>
          </a:xfrm>
          <a:prstGeom prst="borderCallout1">
            <a:avLst>
              <a:gd name="adj1" fmla="val 634"/>
              <a:gd name="adj2" fmla="val 49951"/>
              <a:gd name="adj3" fmla="val -195184"/>
              <a:gd name="adj4" fmla="val 37867"/>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 out of 10 </a:t>
            </a:r>
            <a:r>
              <a:rPr lang="en-US" dirty="0"/>
              <a:t>children and young people across the world, including UK, </a:t>
            </a:r>
            <a:r>
              <a:rPr lang="en-US" b="1" dirty="0"/>
              <a:t>worry that climate change is threatening people and the planet</a:t>
            </a:r>
            <a:endParaRPr lang="en-US" dirty="0"/>
          </a:p>
        </p:txBody>
      </p:sp>
    </p:spTree>
    <p:extLst>
      <p:ext uri="{BB962C8B-B14F-4D97-AF65-F5344CB8AC3E}">
        <p14:creationId xmlns:p14="http://schemas.microsoft.com/office/powerpoint/2010/main" val="1656926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7455641-25A3-B44F-AA3D-72A06215C644}"/>
              </a:ext>
            </a:extLst>
          </p:cNvPr>
          <p:cNvGraphicFramePr>
            <a:graphicFrameLocks/>
          </p:cNvGraphicFramePr>
          <p:nvPr>
            <p:extLst>
              <p:ext uri="{D42A27DB-BD31-4B8C-83A1-F6EECF244321}">
                <p14:modId xmlns:p14="http://schemas.microsoft.com/office/powerpoint/2010/main" val="3325652310"/>
              </p:ext>
            </p:extLst>
          </p:nvPr>
        </p:nvGraphicFramePr>
        <p:xfrm>
          <a:off x="1806388" y="26894"/>
          <a:ext cx="9197898"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6784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0E142921-963D-314C-A751-4405904F815A}"/>
              </a:ext>
            </a:extLst>
          </p:cNvPr>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17979" r="1909"/>
          <a:stretch/>
        </p:blipFill>
        <p:spPr>
          <a:xfrm>
            <a:off x="3585882" y="824585"/>
            <a:ext cx="7978589" cy="4900435"/>
          </a:xfrm>
          <a:prstGeom prst="rect">
            <a:avLst/>
          </a:prstGeom>
        </p:spPr>
      </p:pic>
      <p:sp>
        <p:nvSpPr>
          <p:cNvPr id="2" name="Title 1">
            <a:extLst>
              <a:ext uri="{FF2B5EF4-FFF2-40B4-BE49-F238E27FC236}">
                <a16:creationId xmlns:a16="http://schemas.microsoft.com/office/drawing/2014/main" id="{155FFBF4-9AD9-4043-9A2E-EBE5C028F7CF}"/>
              </a:ext>
            </a:extLst>
          </p:cNvPr>
          <p:cNvSpPr>
            <a:spLocks noGrp="1"/>
          </p:cNvSpPr>
          <p:nvPr>
            <p:ph type="title"/>
          </p:nvPr>
        </p:nvSpPr>
        <p:spPr/>
        <p:txBody>
          <a:bodyPr/>
          <a:lstStyle/>
          <a:p>
            <a:r>
              <a:rPr lang="en-US" sz="3600" dirty="0"/>
              <a:t>Climate change makes me </a:t>
            </a:r>
            <a:r>
              <a:rPr lang="en-US" sz="4000" b="1" dirty="0"/>
              <a:t>feel</a:t>
            </a:r>
            <a:r>
              <a:rPr lang="en-US" sz="3600" dirty="0"/>
              <a:t>… (% worldwide) </a:t>
            </a:r>
            <a:br>
              <a:rPr lang="en-US" sz="3600" dirty="0"/>
            </a:br>
            <a:endParaRPr lang="en-US" dirty="0"/>
          </a:p>
        </p:txBody>
      </p:sp>
      <p:sp>
        <p:nvSpPr>
          <p:cNvPr id="3" name="Oval 2">
            <a:extLst>
              <a:ext uri="{FF2B5EF4-FFF2-40B4-BE49-F238E27FC236}">
                <a16:creationId xmlns:a16="http://schemas.microsoft.com/office/drawing/2014/main" id="{6E036A6C-CB84-07A2-433C-EF0D63BD89FC}"/>
              </a:ext>
            </a:extLst>
          </p:cNvPr>
          <p:cNvSpPr/>
          <p:nvPr/>
        </p:nvSpPr>
        <p:spPr>
          <a:xfrm>
            <a:off x="3940233" y="4695305"/>
            <a:ext cx="1740131" cy="86346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7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97CBC-555F-9748-B8E6-4DE1DEE4DD68}"/>
              </a:ext>
            </a:extLst>
          </p:cNvPr>
          <p:cNvSpPr>
            <a:spLocks noGrp="1"/>
          </p:cNvSpPr>
          <p:nvPr>
            <p:ph idx="1"/>
          </p:nvPr>
        </p:nvSpPr>
        <p:spPr>
          <a:xfrm>
            <a:off x="4314039" y="1621810"/>
            <a:ext cx="6572814" cy="3997828"/>
          </a:xfrm>
        </p:spPr>
        <p:txBody>
          <a:bodyPr anchor="t">
            <a:normAutofit/>
          </a:bodyPr>
          <a:lstStyle/>
          <a:p>
            <a:pPr marL="0" indent="0">
              <a:buNone/>
            </a:pPr>
            <a:r>
              <a:rPr lang="en-GB" sz="3600" dirty="0">
                <a:solidFill>
                  <a:srgbClr val="0070C0"/>
                </a:solidFill>
              </a:rPr>
              <a:t>Over half (52%) think that their </a:t>
            </a:r>
            <a:r>
              <a:rPr lang="en-GB" sz="3600" b="1" dirty="0">
                <a:solidFill>
                  <a:srgbClr val="0070C0"/>
                </a:solidFill>
              </a:rPr>
              <a:t>family’s security will be threatened</a:t>
            </a:r>
            <a:r>
              <a:rPr lang="en-GB" sz="3600" dirty="0">
                <a:solidFill>
                  <a:srgbClr val="0070C0"/>
                </a:solidFill>
              </a:rPr>
              <a:t> (e.g. economic, social, physical security)</a:t>
            </a:r>
            <a:endParaRPr lang="en-US" sz="3600" dirty="0">
              <a:solidFill>
                <a:srgbClr val="0070C0"/>
              </a:solidFill>
            </a:endParaRPr>
          </a:p>
          <a:p>
            <a:endParaRPr lang="en-US" sz="3600" dirty="0">
              <a:solidFill>
                <a:srgbClr val="0070C0"/>
              </a:solidFill>
            </a:endParaRPr>
          </a:p>
        </p:txBody>
      </p:sp>
    </p:spTree>
    <p:extLst>
      <p:ext uri="{BB962C8B-B14F-4D97-AF65-F5344CB8AC3E}">
        <p14:creationId xmlns:p14="http://schemas.microsoft.com/office/powerpoint/2010/main" val="30588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61EE9-6F65-2C49-B76A-3672B9ABEB7D}"/>
              </a:ext>
            </a:extLst>
          </p:cNvPr>
          <p:cNvSpPr>
            <a:spLocks noGrp="1"/>
          </p:cNvSpPr>
          <p:nvPr>
            <p:ph idx="1"/>
          </p:nvPr>
        </p:nvSpPr>
        <p:spPr>
          <a:xfrm>
            <a:off x="4381274" y="1568022"/>
            <a:ext cx="6572814" cy="3997828"/>
          </a:xfrm>
        </p:spPr>
        <p:txBody>
          <a:bodyPr anchor="t">
            <a:normAutofit/>
          </a:bodyPr>
          <a:lstStyle/>
          <a:p>
            <a:pPr marL="0" indent="0">
              <a:buNone/>
            </a:pPr>
            <a:r>
              <a:rPr lang="en-GB" sz="3600" dirty="0">
                <a:solidFill>
                  <a:srgbClr val="0070C0"/>
                </a:solidFill>
              </a:rPr>
              <a:t>Over half (55%) think that the </a:t>
            </a:r>
            <a:r>
              <a:rPr lang="en-GB" sz="3600" b="1" dirty="0">
                <a:solidFill>
                  <a:srgbClr val="0070C0"/>
                </a:solidFill>
              </a:rPr>
              <a:t>things they most value will be destroyed</a:t>
            </a:r>
            <a:endParaRPr lang="en-US" sz="3600" b="1" dirty="0">
              <a:solidFill>
                <a:srgbClr val="0070C0"/>
              </a:solidFill>
            </a:endParaRPr>
          </a:p>
          <a:p>
            <a:endParaRPr lang="en-US" sz="3600" dirty="0">
              <a:solidFill>
                <a:srgbClr val="0070C0"/>
              </a:solidFill>
            </a:endParaRPr>
          </a:p>
        </p:txBody>
      </p:sp>
    </p:spTree>
    <p:extLst>
      <p:ext uri="{BB962C8B-B14F-4D97-AF65-F5344CB8AC3E}">
        <p14:creationId xmlns:p14="http://schemas.microsoft.com/office/powerpoint/2010/main" val="3425424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E6E67C-2B99-E845-9A82-87B7C037D295}"/>
              </a:ext>
            </a:extLst>
          </p:cNvPr>
          <p:cNvSpPr>
            <a:spLocks noGrp="1"/>
          </p:cNvSpPr>
          <p:nvPr>
            <p:ph idx="1"/>
          </p:nvPr>
        </p:nvSpPr>
        <p:spPr>
          <a:xfrm>
            <a:off x="4367827" y="1581469"/>
            <a:ext cx="6572814" cy="3997828"/>
          </a:xfrm>
        </p:spPr>
        <p:txBody>
          <a:bodyPr vert="horz" lIns="91440" tIns="45720" rIns="91440" bIns="45720" rtlCol="0" anchor="t">
            <a:normAutofit/>
          </a:bodyPr>
          <a:lstStyle/>
          <a:p>
            <a:pPr marL="0" indent="0">
              <a:buNone/>
            </a:pPr>
            <a:r>
              <a:rPr lang="en-GB" sz="3600" dirty="0">
                <a:solidFill>
                  <a:srgbClr val="0070C0"/>
                </a:solidFill>
              </a:rPr>
              <a:t>Three quarters (75%) think that </a:t>
            </a:r>
            <a:r>
              <a:rPr lang="en-GB" sz="3600" b="1" dirty="0">
                <a:solidFill>
                  <a:srgbClr val="0070C0"/>
                </a:solidFill>
              </a:rPr>
              <a:t>the future is frightening</a:t>
            </a:r>
            <a:endParaRPr lang="en-US" sz="3600" b="1" dirty="0">
              <a:solidFill>
                <a:srgbClr val="0070C0"/>
              </a:solidFill>
            </a:endParaRPr>
          </a:p>
          <a:p>
            <a:pPr marL="0" indent="0">
              <a:buNone/>
            </a:pPr>
            <a:endParaRPr lang="en-US" sz="3600" dirty="0">
              <a:solidFill>
                <a:srgbClr val="0070C0"/>
              </a:solidFill>
            </a:endParaRPr>
          </a:p>
        </p:txBody>
      </p:sp>
    </p:spTree>
    <p:extLst>
      <p:ext uri="{BB962C8B-B14F-4D97-AF65-F5344CB8AC3E}">
        <p14:creationId xmlns:p14="http://schemas.microsoft.com/office/powerpoint/2010/main" val="119721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631DE-4F9F-CEB4-AE55-C1D8329A2026}"/>
              </a:ext>
            </a:extLst>
          </p:cNvPr>
          <p:cNvSpPr>
            <a:spLocks noGrp="1"/>
          </p:cNvSpPr>
          <p:nvPr>
            <p:ph type="ctrTitle"/>
          </p:nvPr>
        </p:nvSpPr>
        <p:spPr/>
        <p:txBody>
          <a:bodyPr/>
          <a:lstStyle/>
          <a:p>
            <a:r>
              <a:rPr lang="en-US" dirty="0"/>
              <a:t>Role of child and adolescent psychiatrists</a:t>
            </a:r>
          </a:p>
        </p:txBody>
      </p:sp>
      <p:sp>
        <p:nvSpPr>
          <p:cNvPr id="3" name="Subtitle 2">
            <a:extLst>
              <a:ext uri="{FF2B5EF4-FFF2-40B4-BE49-F238E27FC236}">
                <a16:creationId xmlns:a16="http://schemas.microsoft.com/office/drawing/2014/main" id="{CE4766A3-45EF-0218-3400-CF788F0B9197}"/>
              </a:ext>
            </a:extLst>
          </p:cNvPr>
          <p:cNvSpPr>
            <a:spLocks noGrp="1"/>
          </p:cNvSpPr>
          <p:nvPr>
            <p:ph type="subTitle" idx="1"/>
          </p:nvPr>
        </p:nvSpPr>
        <p:spPr/>
        <p:txBody>
          <a:bodyPr/>
          <a:lstStyle/>
          <a:p>
            <a:r>
              <a:rPr lang="en-US" dirty="0"/>
              <a:t>Why and How</a:t>
            </a:r>
          </a:p>
        </p:txBody>
      </p:sp>
    </p:spTree>
    <p:extLst>
      <p:ext uri="{BB962C8B-B14F-4D97-AF65-F5344CB8AC3E}">
        <p14:creationId xmlns:p14="http://schemas.microsoft.com/office/powerpoint/2010/main" val="2231390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B5442-56A6-D446-9C99-615B67013211}"/>
              </a:ext>
            </a:extLst>
          </p:cNvPr>
          <p:cNvSpPr>
            <a:spLocks noGrp="1"/>
          </p:cNvSpPr>
          <p:nvPr>
            <p:ph idx="1"/>
          </p:nvPr>
        </p:nvSpPr>
        <p:spPr>
          <a:xfrm>
            <a:off x="4569533" y="1430086"/>
            <a:ext cx="6572814" cy="3997828"/>
          </a:xfrm>
        </p:spPr>
        <p:txBody>
          <a:bodyPr anchor="t">
            <a:normAutofit/>
          </a:bodyPr>
          <a:lstStyle/>
          <a:p>
            <a:pPr marL="0" indent="0">
              <a:buNone/>
            </a:pPr>
            <a:r>
              <a:rPr lang="en-GB" sz="3600" dirty="0">
                <a:solidFill>
                  <a:srgbClr val="0070C0"/>
                </a:solidFill>
              </a:rPr>
              <a:t>Four out of ten (39%) are </a:t>
            </a:r>
            <a:r>
              <a:rPr lang="en-GB" sz="3600" b="1" dirty="0">
                <a:solidFill>
                  <a:srgbClr val="0070C0"/>
                </a:solidFill>
              </a:rPr>
              <a:t>hesitant to have children</a:t>
            </a:r>
            <a:r>
              <a:rPr lang="en-GB" sz="3600" dirty="0">
                <a:solidFill>
                  <a:srgbClr val="0070C0"/>
                </a:solidFill>
              </a:rPr>
              <a:t> because of climate change</a:t>
            </a:r>
            <a:endParaRPr lang="en-US" sz="3600" dirty="0">
              <a:solidFill>
                <a:srgbClr val="0070C0"/>
              </a:solidFill>
            </a:endParaRPr>
          </a:p>
          <a:p>
            <a:endParaRPr lang="en-US" sz="3600" dirty="0">
              <a:solidFill>
                <a:srgbClr val="0070C0"/>
              </a:solidFill>
            </a:endParaRPr>
          </a:p>
        </p:txBody>
      </p:sp>
    </p:spTree>
    <p:extLst>
      <p:ext uri="{BB962C8B-B14F-4D97-AF65-F5344CB8AC3E}">
        <p14:creationId xmlns:p14="http://schemas.microsoft.com/office/powerpoint/2010/main" val="4011195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14410-5FCD-2143-8BB4-950B404913C6}"/>
              </a:ext>
            </a:extLst>
          </p:cNvPr>
          <p:cNvSpPr>
            <a:spLocks noGrp="1"/>
          </p:cNvSpPr>
          <p:nvPr>
            <p:ph idx="1"/>
          </p:nvPr>
        </p:nvSpPr>
        <p:spPr>
          <a:xfrm>
            <a:off x="4475403" y="1430086"/>
            <a:ext cx="6572814" cy="3997828"/>
          </a:xfrm>
        </p:spPr>
        <p:txBody>
          <a:bodyPr anchor="t">
            <a:normAutofit/>
          </a:bodyPr>
          <a:lstStyle/>
          <a:p>
            <a:pPr marL="0" indent="0">
              <a:buNone/>
            </a:pPr>
            <a:r>
              <a:rPr lang="en-GB" sz="3600" dirty="0">
                <a:solidFill>
                  <a:srgbClr val="0070C0"/>
                </a:solidFill>
              </a:rPr>
              <a:t>Over half (56%) think that </a:t>
            </a:r>
            <a:r>
              <a:rPr lang="en-GB" sz="3600" b="1" dirty="0">
                <a:solidFill>
                  <a:srgbClr val="0070C0"/>
                </a:solidFill>
              </a:rPr>
              <a:t>humanity is doomed </a:t>
            </a:r>
            <a:endParaRPr lang="en-US" sz="3600" b="1" dirty="0">
              <a:solidFill>
                <a:srgbClr val="0070C0"/>
              </a:solidFill>
            </a:endParaRPr>
          </a:p>
          <a:p>
            <a:endParaRPr lang="en-US" sz="3600" dirty="0">
              <a:solidFill>
                <a:srgbClr val="0070C0"/>
              </a:solidFill>
            </a:endParaRPr>
          </a:p>
        </p:txBody>
      </p:sp>
    </p:spTree>
    <p:extLst>
      <p:ext uri="{BB962C8B-B14F-4D97-AF65-F5344CB8AC3E}">
        <p14:creationId xmlns:p14="http://schemas.microsoft.com/office/powerpoint/2010/main" val="3177587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C0A83EBB-9449-DF4E-814B-7DAEBD22C3B7}"/>
              </a:ext>
            </a:extLst>
          </p:cNvPr>
          <p:cNvGraphicFramePr>
            <a:graphicFrameLocks noGrp="1"/>
          </p:cNvGraphicFramePr>
          <p:nvPr>
            <p:ph idx="4294967295"/>
            <p:extLst>
              <p:ext uri="{D42A27DB-BD31-4B8C-83A1-F6EECF244321}">
                <p14:modId xmlns:p14="http://schemas.microsoft.com/office/powerpoint/2010/main" val="1194633358"/>
              </p:ext>
            </p:extLst>
          </p:nvPr>
        </p:nvGraphicFramePr>
        <p:xfrm>
          <a:off x="3675996" y="1430337"/>
          <a:ext cx="7959725" cy="399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2992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34297F-0D83-7543-A8AC-8777D832ABCE}"/>
              </a:ext>
            </a:extLst>
          </p:cNvPr>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286000"/>
                    </a14:imgEffect>
                  </a14:imgLayer>
                </a14:imgProps>
              </a:ext>
              <a:ext uri="{28A0092B-C50C-407E-A947-70E740481C1C}">
                <a14:useLocalDpi xmlns:a14="http://schemas.microsoft.com/office/drawing/2010/main"/>
              </a:ext>
            </a:extLst>
          </a:blip>
          <a:srcRect r="-428"/>
          <a:stretch/>
        </p:blipFill>
        <p:spPr bwMode="auto">
          <a:xfrm>
            <a:off x="1534263" y="112565"/>
            <a:ext cx="10390908" cy="6447913"/>
          </a:xfrm>
          <a:prstGeom prst="rect">
            <a:avLst/>
          </a:prstGeom>
          <a:solidFill>
            <a:schemeClr val="bg1"/>
          </a:solidFill>
        </p:spPr>
      </p:pic>
      <p:sp>
        <p:nvSpPr>
          <p:cNvPr id="6" name="TextBox 5">
            <a:extLst>
              <a:ext uri="{FF2B5EF4-FFF2-40B4-BE49-F238E27FC236}">
                <a16:creationId xmlns:a16="http://schemas.microsoft.com/office/drawing/2014/main" id="{4A0EF536-711E-E54F-AE88-36DB5EBA2014}"/>
              </a:ext>
            </a:extLst>
          </p:cNvPr>
          <p:cNvSpPr txBox="1"/>
          <p:nvPr/>
        </p:nvSpPr>
        <p:spPr>
          <a:xfrm>
            <a:off x="266829" y="112565"/>
            <a:ext cx="10277406" cy="400110"/>
          </a:xfrm>
          <a:prstGeom prst="rect">
            <a:avLst/>
          </a:prstGeom>
          <a:noFill/>
        </p:spPr>
        <p:txBody>
          <a:bodyPr wrap="square" rtlCol="0">
            <a:spAutoFit/>
          </a:bodyPr>
          <a:lstStyle/>
          <a:p>
            <a:r>
              <a:rPr lang="en-US" sz="2000" dirty="0"/>
              <a:t>In relation to climate change, I believe that my government / other governments are: </a:t>
            </a:r>
          </a:p>
        </p:txBody>
      </p:sp>
      <p:sp>
        <p:nvSpPr>
          <p:cNvPr id="2" name="Oval 1">
            <a:extLst>
              <a:ext uri="{FF2B5EF4-FFF2-40B4-BE49-F238E27FC236}">
                <a16:creationId xmlns:a16="http://schemas.microsoft.com/office/drawing/2014/main" id="{C7F452EB-E955-C392-B7B4-1D90B029C2DD}"/>
              </a:ext>
            </a:extLst>
          </p:cNvPr>
          <p:cNvSpPr/>
          <p:nvPr/>
        </p:nvSpPr>
        <p:spPr>
          <a:xfrm>
            <a:off x="1863269" y="5370755"/>
            <a:ext cx="1047882" cy="6808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72135BE-AC6E-A425-256E-A59AB2BAE486}"/>
              </a:ext>
            </a:extLst>
          </p:cNvPr>
          <p:cNvSpPr/>
          <p:nvPr/>
        </p:nvSpPr>
        <p:spPr>
          <a:xfrm>
            <a:off x="6230306" y="5370755"/>
            <a:ext cx="1047882" cy="6808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E9783A-FEB6-5B20-177F-3FB018F38A3C}"/>
              </a:ext>
            </a:extLst>
          </p:cNvPr>
          <p:cNvSpPr/>
          <p:nvPr/>
        </p:nvSpPr>
        <p:spPr>
          <a:xfrm>
            <a:off x="8513722" y="5370756"/>
            <a:ext cx="1047882" cy="70342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B5B0768-93E5-82D7-B39D-18529285A7BE}"/>
              </a:ext>
            </a:extLst>
          </p:cNvPr>
          <p:cNvSpPr/>
          <p:nvPr/>
        </p:nvSpPr>
        <p:spPr>
          <a:xfrm>
            <a:off x="10657737" y="5370755"/>
            <a:ext cx="1047882" cy="6808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2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6562-D442-7E1B-E35C-C83A0FC89D46}"/>
              </a:ext>
            </a:extLst>
          </p:cNvPr>
          <p:cNvSpPr>
            <a:spLocks noGrp="1"/>
          </p:cNvSpPr>
          <p:nvPr>
            <p:ph type="title"/>
          </p:nvPr>
        </p:nvSpPr>
        <p:spPr/>
        <p:txBody>
          <a:bodyPr anchor="t"/>
          <a:lstStyle/>
          <a:p>
            <a:r>
              <a:rPr lang="en-US" sz="3600" b="1" dirty="0"/>
              <a:t>There can be hope…</a:t>
            </a:r>
            <a:br>
              <a:rPr lang="en-US" sz="3600" b="1" dirty="0"/>
            </a:br>
            <a:endParaRPr lang="en-US" dirty="0"/>
          </a:p>
        </p:txBody>
      </p:sp>
      <p:sp>
        <p:nvSpPr>
          <p:cNvPr id="6" name="Content Placeholder 5">
            <a:extLst>
              <a:ext uri="{FF2B5EF4-FFF2-40B4-BE49-F238E27FC236}">
                <a16:creationId xmlns:a16="http://schemas.microsoft.com/office/drawing/2014/main" id="{D4BA714A-A2D0-0741-A91C-BFDEDFEB1C23}"/>
              </a:ext>
            </a:extLst>
          </p:cNvPr>
          <p:cNvSpPr>
            <a:spLocks noGrp="1"/>
          </p:cNvSpPr>
          <p:nvPr>
            <p:ph idx="4294967295"/>
          </p:nvPr>
        </p:nvSpPr>
        <p:spPr>
          <a:xfrm>
            <a:off x="4063746" y="1594158"/>
            <a:ext cx="7524750" cy="3997325"/>
          </a:xfrm>
        </p:spPr>
        <p:txBody>
          <a:bodyPr anchor="t">
            <a:normAutofit/>
          </a:bodyPr>
          <a:lstStyle/>
          <a:p>
            <a:pPr marL="0" indent="0">
              <a:buNone/>
            </a:pPr>
            <a:r>
              <a:rPr lang="en-US" sz="4400" dirty="0">
                <a:solidFill>
                  <a:srgbClr val="0070C0"/>
                </a:solidFill>
              </a:rPr>
              <a:t>Reassured		Valued</a:t>
            </a:r>
          </a:p>
          <a:p>
            <a:pPr marL="0" indent="0">
              <a:buNone/>
            </a:pPr>
            <a:r>
              <a:rPr lang="en-US" sz="4400" dirty="0">
                <a:solidFill>
                  <a:srgbClr val="0070C0"/>
                </a:solidFill>
              </a:rPr>
              <a:t>Protected		Hopeful</a:t>
            </a:r>
          </a:p>
        </p:txBody>
      </p:sp>
      <p:sp>
        <p:nvSpPr>
          <p:cNvPr id="3" name="Rounded Rectangle 2">
            <a:extLst>
              <a:ext uri="{FF2B5EF4-FFF2-40B4-BE49-F238E27FC236}">
                <a16:creationId xmlns:a16="http://schemas.microsoft.com/office/drawing/2014/main" id="{2921A9E1-E6D9-0532-A6EC-D7AFA3667FD4}"/>
              </a:ext>
            </a:extLst>
          </p:cNvPr>
          <p:cNvSpPr/>
          <p:nvPr/>
        </p:nvSpPr>
        <p:spPr>
          <a:xfrm>
            <a:off x="4063746" y="1335324"/>
            <a:ext cx="6919443" cy="216026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Distress and anxiety associated with:</a:t>
            </a:r>
          </a:p>
          <a:p>
            <a:r>
              <a:rPr lang="en-US" sz="2000" dirty="0"/>
              <a:t> </a:t>
            </a:r>
          </a:p>
          <a:p>
            <a:pPr marL="342900" indent="-342900">
              <a:buFont typeface="Arial" panose="020B0604020202020204" pitchFamily="34" charset="0"/>
              <a:buChar char="•"/>
            </a:pPr>
            <a:r>
              <a:rPr lang="en-US" sz="2400" dirty="0"/>
              <a:t>eco-crisis itself</a:t>
            </a:r>
          </a:p>
          <a:p>
            <a:pPr marL="342900" indent="-342900">
              <a:buFont typeface="Arial" panose="020B0604020202020204" pitchFamily="34" charset="0"/>
              <a:buChar char="•"/>
            </a:pPr>
            <a:r>
              <a:rPr lang="en-US" sz="2400" dirty="0"/>
              <a:t>not being able to talk about it </a:t>
            </a:r>
          </a:p>
          <a:p>
            <a:pPr marL="342900" indent="-342900">
              <a:buFont typeface="Arial" panose="020B0604020202020204" pitchFamily="34" charset="0"/>
              <a:buChar char="•"/>
            </a:pPr>
            <a:r>
              <a:rPr lang="en-US" sz="2400" dirty="0"/>
              <a:t>AND witnessing government inaction </a:t>
            </a:r>
          </a:p>
        </p:txBody>
      </p:sp>
    </p:spTree>
    <p:extLst>
      <p:ext uri="{BB962C8B-B14F-4D97-AF65-F5344CB8AC3E}">
        <p14:creationId xmlns:p14="http://schemas.microsoft.com/office/powerpoint/2010/main" val="2654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B9B6AE-183B-168C-BC8C-3ACCE7E119BB}"/>
              </a:ext>
            </a:extLst>
          </p:cNvPr>
          <p:cNvSpPr>
            <a:spLocks noGrp="1"/>
          </p:cNvSpPr>
          <p:nvPr>
            <p:ph type="ctrTitle"/>
          </p:nvPr>
        </p:nvSpPr>
        <p:spPr>
          <a:xfrm>
            <a:off x="601789" y="574157"/>
            <a:ext cx="7534500" cy="5380075"/>
          </a:xfrm>
        </p:spPr>
        <p:txBody>
          <a:bodyPr>
            <a:normAutofit/>
          </a:bodyPr>
          <a:lstStyle/>
          <a:p>
            <a:pPr algn="ctr"/>
            <a:r>
              <a:rPr lang="en-US" dirty="0"/>
              <a:t>Nature-based perspective</a:t>
            </a:r>
            <a:br>
              <a:rPr lang="en-US" dirty="0"/>
            </a:br>
            <a:br>
              <a:rPr lang="en-US" dirty="0"/>
            </a:br>
            <a:r>
              <a:rPr lang="en-US" sz="4900" dirty="0"/>
              <a:t>Ecological/biodiversity crisis</a:t>
            </a:r>
            <a:br>
              <a:rPr lang="en-US" sz="4900" dirty="0"/>
            </a:br>
            <a:br>
              <a:rPr lang="en-US" sz="4900" dirty="0"/>
            </a:br>
            <a:br>
              <a:rPr lang="en-US" sz="4900" dirty="0"/>
            </a:br>
            <a:r>
              <a:rPr lang="en-US" sz="4900" dirty="0"/>
              <a:t>Nature connection</a:t>
            </a:r>
          </a:p>
        </p:txBody>
      </p:sp>
      <p:sp>
        <p:nvSpPr>
          <p:cNvPr id="6" name="Oval 5">
            <a:extLst>
              <a:ext uri="{FF2B5EF4-FFF2-40B4-BE49-F238E27FC236}">
                <a16:creationId xmlns:a16="http://schemas.microsoft.com/office/drawing/2014/main" id="{327400A3-5B24-ECBF-15A6-975400E6B014}"/>
              </a:ext>
            </a:extLst>
          </p:cNvPr>
          <p:cNvSpPr/>
          <p:nvPr/>
        </p:nvSpPr>
        <p:spPr>
          <a:xfrm>
            <a:off x="7990089" y="1759802"/>
            <a:ext cx="2545116" cy="2550345"/>
          </a:xfrm>
          <a:prstGeom prst="ellipse">
            <a:avLst/>
          </a:prstGeom>
          <a:solidFill>
            <a:schemeClr val="accent5">
              <a:alpha val="48974"/>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dirty="0"/>
              <a:t>Climate</a:t>
            </a:r>
          </a:p>
        </p:txBody>
      </p:sp>
      <p:sp>
        <p:nvSpPr>
          <p:cNvPr id="7" name="Oval 6">
            <a:extLst>
              <a:ext uri="{FF2B5EF4-FFF2-40B4-BE49-F238E27FC236}">
                <a16:creationId xmlns:a16="http://schemas.microsoft.com/office/drawing/2014/main" id="{D41F5B53-907F-C621-FDB3-7849F2230C67}"/>
              </a:ext>
            </a:extLst>
          </p:cNvPr>
          <p:cNvSpPr/>
          <p:nvPr/>
        </p:nvSpPr>
        <p:spPr>
          <a:xfrm>
            <a:off x="8818487" y="296350"/>
            <a:ext cx="2545116" cy="2768136"/>
          </a:xfrm>
          <a:prstGeom prst="ellipse">
            <a:avLst/>
          </a:prstGeom>
          <a:solidFill>
            <a:schemeClr val="accent5">
              <a:alpha val="48974"/>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t>Social justice</a:t>
            </a:r>
          </a:p>
        </p:txBody>
      </p:sp>
      <p:sp>
        <p:nvSpPr>
          <p:cNvPr id="8" name="Oval 7">
            <a:extLst>
              <a:ext uri="{FF2B5EF4-FFF2-40B4-BE49-F238E27FC236}">
                <a16:creationId xmlns:a16="http://schemas.microsoft.com/office/drawing/2014/main" id="{EC38916E-30D6-AE1F-DD40-D2AC61651EAE}"/>
              </a:ext>
            </a:extLst>
          </p:cNvPr>
          <p:cNvSpPr/>
          <p:nvPr/>
        </p:nvSpPr>
        <p:spPr>
          <a:xfrm>
            <a:off x="9745010" y="1750660"/>
            <a:ext cx="2446990" cy="2550345"/>
          </a:xfrm>
          <a:prstGeom prst="ellipse">
            <a:avLst/>
          </a:prstGeom>
          <a:solidFill>
            <a:schemeClr val="accent5">
              <a:alpha val="48974"/>
            </a:schemeClr>
          </a:solid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dirty="0"/>
              <a:t>Nature</a:t>
            </a:r>
          </a:p>
        </p:txBody>
      </p:sp>
      <p:sp>
        <p:nvSpPr>
          <p:cNvPr id="9" name="Oval 8">
            <a:extLst>
              <a:ext uri="{FF2B5EF4-FFF2-40B4-BE49-F238E27FC236}">
                <a16:creationId xmlns:a16="http://schemas.microsoft.com/office/drawing/2014/main" id="{258EE8A8-3E6C-66F2-AA4F-E3CB84E561E4}"/>
              </a:ext>
            </a:extLst>
          </p:cNvPr>
          <p:cNvSpPr/>
          <p:nvPr/>
        </p:nvSpPr>
        <p:spPr>
          <a:xfrm>
            <a:off x="8964687" y="2142462"/>
            <a:ext cx="2545116" cy="783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Interconnected</a:t>
            </a:r>
          </a:p>
        </p:txBody>
      </p:sp>
      <p:sp>
        <p:nvSpPr>
          <p:cNvPr id="2" name="Oval 1">
            <a:extLst>
              <a:ext uri="{FF2B5EF4-FFF2-40B4-BE49-F238E27FC236}">
                <a16:creationId xmlns:a16="http://schemas.microsoft.com/office/drawing/2014/main" id="{DBF88EA1-F737-5942-CCC3-0B19821DD51F}"/>
              </a:ext>
            </a:extLst>
          </p:cNvPr>
          <p:cNvSpPr/>
          <p:nvPr/>
        </p:nvSpPr>
        <p:spPr>
          <a:xfrm>
            <a:off x="3279311" y="3948640"/>
            <a:ext cx="2179456" cy="1190847"/>
          </a:xfrm>
          <a:prstGeom prst="ellipse">
            <a:avLst/>
          </a:prstGeom>
          <a:solidFill>
            <a:srgbClr val="FFC000">
              <a:alpha val="7527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Threat</a:t>
            </a:r>
          </a:p>
          <a:p>
            <a:pPr algn="ctr"/>
            <a:endParaRPr lang="en-US" dirty="0"/>
          </a:p>
          <a:p>
            <a:pPr algn="ctr"/>
            <a:r>
              <a:rPr lang="en-US" dirty="0"/>
              <a:t>Opportunity</a:t>
            </a:r>
          </a:p>
        </p:txBody>
      </p:sp>
      <p:sp>
        <p:nvSpPr>
          <p:cNvPr id="3" name="Rounded Rectangle 2">
            <a:extLst>
              <a:ext uri="{FF2B5EF4-FFF2-40B4-BE49-F238E27FC236}">
                <a16:creationId xmlns:a16="http://schemas.microsoft.com/office/drawing/2014/main" id="{210757B7-3D6F-8D18-C314-C4E90392EAC0}"/>
              </a:ext>
            </a:extLst>
          </p:cNvPr>
          <p:cNvSpPr/>
          <p:nvPr/>
        </p:nvSpPr>
        <p:spPr>
          <a:xfrm>
            <a:off x="7990089" y="4680857"/>
            <a:ext cx="4201911" cy="107445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Our common future is becoming critically dependent on making health and the environment our top priorities</a:t>
            </a:r>
          </a:p>
        </p:txBody>
      </p:sp>
    </p:spTree>
    <p:extLst>
      <p:ext uri="{BB962C8B-B14F-4D97-AF65-F5344CB8AC3E}">
        <p14:creationId xmlns:p14="http://schemas.microsoft.com/office/powerpoint/2010/main" val="275358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B82B-189E-F7EB-F2B7-2458689F8712}"/>
              </a:ext>
            </a:extLst>
          </p:cNvPr>
          <p:cNvSpPr>
            <a:spLocks noGrp="1"/>
          </p:cNvSpPr>
          <p:nvPr>
            <p:ph type="title"/>
          </p:nvPr>
        </p:nvSpPr>
        <p:spPr>
          <a:xfrm>
            <a:off x="252919" y="1123837"/>
            <a:ext cx="2092256" cy="4601183"/>
          </a:xfrm>
        </p:spPr>
        <p:txBody>
          <a:bodyPr/>
          <a:lstStyle/>
          <a:p>
            <a:pPr algn="ctr"/>
            <a:r>
              <a:rPr lang="en-US" dirty="0"/>
              <a:t>Ecological crisis is a health crisis</a:t>
            </a:r>
          </a:p>
        </p:txBody>
      </p:sp>
      <p:pic>
        <p:nvPicPr>
          <p:cNvPr id="3" name="Picture 2">
            <a:extLst>
              <a:ext uri="{FF2B5EF4-FFF2-40B4-BE49-F238E27FC236}">
                <a16:creationId xmlns:a16="http://schemas.microsoft.com/office/drawing/2014/main" id="{03030513-290E-AD0B-3F7A-CF6538355F3B}"/>
              </a:ext>
            </a:extLst>
          </p:cNvPr>
          <p:cNvPicPr>
            <a:picLocks noChangeAspect="1"/>
          </p:cNvPicPr>
          <p:nvPr/>
        </p:nvPicPr>
        <p:blipFill rotWithShape="1">
          <a:blip r:embed="rId3" cstate="email">
            <a:alphaModFix amt="90000"/>
            <a:extLst>
              <a:ext uri="{28A0092B-C50C-407E-A947-70E740481C1C}">
                <a14:useLocalDpi xmlns:a14="http://schemas.microsoft.com/office/drawing/2010/main"/>
              </a:ext>
            </a:extLst>
          </a:blip>
          <a:srcRect/>
          <a:stretch/>
        </p:blipFill>
        <p:spPr>
          <a:xfrm>
            <a:off x="4977860" y="879995"/>
            <a:ext cx="7201571" cy="5088866"/>
          </a:xfrm>
          <a:prstGeom prst="rect">
            <a:avLst/>
          </a:prstGeom>
        </p:spPr>
      </p:pic>
      <p:pic>
        <p:nvPicPr>
          <p:cNvPr id="4" name="Picture 4" descr="Ecosystem is defined as a biological community of interacting organisms and  their physical environment. I… | Environmental science, Ecosystems, Life  science lessons">
            <a:extLst>
              <a:ext uri="{FF2B5EF4-FFF2-40B4-BE49-F238E27FC236}">
                <a16:creationId xmlns:a16="http://schemas.microsoft.com/office/drawing/2014/main" id="{06A0E13B-8566-C73F-6CF8-3FD7AD823F3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5175" y="0"/>
            <a:ext cx="3251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py of &quot;Our Wonderful Planet Earth&quot;">
            <a:extLst>
              <a:ext uri="{FF2B5EF4-FFF2-40B4-BE49-F238E27FC236}">
                <a16:creationId xmlns:a16="http://schemas.microsoft.com/office/drawing/2014/main" id="{41BBD44D-D459-0102-BFBA-1866DA8DA341}"/>
              </a:ext>
            </a:extLst>
          </p:cNvPr>
          <p:cNvPicPr>
            <a:picLocks noChangeAspect="1" noChangeArrowheads="1"/>
          </p:cNvPicPr>
          <p:nvPr/>
        </p:nvPicPr>
        <p:blipFill>
          <a:blip r:embed="rId5" cstate="email">
            <a:alphaModFix amt="56000"/>
            <a:extLst>
              <a:ext uri="{28A0092B-C50C-407E-A947-70E740481C1C}">
                <a14:useLocalDpi xmlns:a14="http://schemas.microsoft.com/office/drawing/2010/main"/>
              </a:ext>
            </a:extLst>
          </a:blip>
          <a:srcRect/>
          <a:stretch>
            <a:fillRect/>
          </a:stretch>
        </p:blipFill>
        <p:spPr bwMode="auto">
          <a:xfrm>
            <a:off x="7519614" y="2000736"/>
            <a:ext cx="256645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uman evolution infographics with development stages from single cell to  homo sapiens on white background vector illustration Stock Vector Image &amp;  Art - Alamy">
            <a:extLst>
              <a:ext uri="{FF2B5EF4-FFF2-40B4-BE49-F238E27FC236}">
                <a16:creationId xmlns:a16="http://schemas.microsoft.com/office/drawing/2014/main" id="{E7E4D53F-2BDB-8836-A2F7-7303601F3BC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596374" y="351889"/>
            <a:ext cx="6583057" cy="65061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6DA85CD-0B8C-527B-F0AB-2EDC9F08C070}"/>
              </a:ext>
            </a:extLst>
          </p:cNvPr>
          <p:cNvSpPr/>
          <p:nvPr/>
        </p:nvSpPr>
        <p:spPr>
          <a:xfrm>
            <a:off x="5596372" y="315850"/>
            <a:ext cx="3590157" cy="283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7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F4C9C-B5F1-590F-B679-7A9D241D6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7933" y="5041"/>
            <a:ext cx="8856133" cy="6852959"/>
          </a:xfrm>
          <a:prstGeom prst="rect">
            <a:avLst/>
          </a:prstGeom>
        </p:spPr>
      </p:pic>
    </p:spTree>
    <p:extLst>
      <p:ext uri="{BB962C8B-B14F-4D97-AF65-F5344CB8AC3E}">
        <p14:creationId xmlns:p14="http://schemas.microsoft.com/office/powerpoint/2010/main" val="1917754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2DA72FB-4010-88AD-E5D4-18C8B97F5D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269" y="2444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808C72-31CC-8EB9-9126-7658772D6913}"/>
              </a:ext>
            </a:extLst>
          </p:cNvPr>
          <p:cNvSpPr/>
          <p:nvPr/>
        </p:nvSpPr>
        <p:spPr>
          <a:xfrm>
            <a:off x="119270" y="1823499"/>
            <a:ext cx="1736036" cy="457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A056E0-A30A-93AC-3FA9-4C3A0FFF593C}"/>
              </a:ext>
            </a:extLst>
          </p:cNvPr>
          <p:cNvSpPr/>
          <p:nvPr/>
        </p:nvSpPr>
        <p:spPr>
          <a:xfrm>
            <a:off x="3260034" y="1972421"/>
            <a:ext cx="3432314"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8C7EA1-3EF6-5C03-38C9-116722ADC85A}"/>
              </a:ext>
            </a:extLst>
          </p:cNvPr>
          <p:cNvSpPr/>
          <p:nvPr/>
        </p:nvSpPr>
        <p:spPr>
          <a:xfrm>
            <a:off x="2199860" y="3200399"/>
            <a:ext cx="1934818" cy="65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4D9F39-A44D-55C7-DC89-CAB35737FB20}"/>
              </a:ext>
            </a:extLst>
          </p:cNvPr>
          <p:cNvSpPr/>
          <p:nvPr/>
        </p:nvSpPr>
        <p:spPr>
          <a:xfrm>
            <a:off x="7785651" y="2531165"/>
            <a:ext cx="1934818" cy="102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C9CB30-A241-E792-5C66-F2D627EE7B92}"/>
              </a:ext>
            </a:extLst>
          </p:cNvPr>
          <p:cNvSpPr/>
          <p:nvPr/>
        </p:nvSpPr>
        <p:spPr>
          <a:xfrm>
            <a:off x="8030816" y="4184373"/>
            <a:ext cx="1431235" cy="639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9F2AD1-01B0-B7E5-6197-C32324168EDC}"/>
              </a:ext>
            </a:extLst>
          </p:cNvPr>
          <p:cNvSpPr/>
          <p:nvPr/>
        </p:nvSpPr>
        <p:spPr>
          <a:xfrm>
            <a:off x="4976191" y="4615207"/>
            <a:ext cx="2286000" cy="30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4720DB-DD44-C90A-557F-195FC35BEF5F}"/>
              </a:ext>
            </a:extLst>
          </p:cNvPr>
          <p:cNvSpPr/>
          <p:nvPr/>
        </p:nvSpPr>
        <p:spPr>
          <a:xfrm>
            <a:off x="10164417" y="1542222"/>
            <a:ext cx="1908314" cy="399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B77BF8-30B7-6422-6690-0253FEACEDC7}"/>
              </a:ext>
            </a:extLst>
          </p:cNvPr>
          <p:cNvSpPr/>
          <p:nvPr/>
        </p:nvSpPr>
        <p:spPr>
          <a:xfrm>
            <a:off x="10455965" y="1928191"/>
            <a:ext cx="1736035" cy="339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EEA889-064B-FA03-9401-7F84BD7E1CB8}"/>
              </a:ext>
            </a:extLst>
          </p:cNvPr>
          <p:cNvSpPr/>
          <p:nvPr/>
        </p:nvSpPr>
        <p:spPr>
          <a:xfrm>
            <a:off x="119268" y="1506770"/>
            <a:ext cx="2232993" cy="457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31F95B-1FF8-2E27-C96F-18F95F334C1B}"/>
              </a:ext>
            </a:extLst>
          </p:cNvPr>
          <p:cNvSpPr/>
          <p:nvPr/>
        </p:nvSpPr>
        <p:spPr>
          <a:xfrm>
            <a:off x="4310250" y="6136657"/>
            <a:ext cx="4234070" cy="530722"/>
          </a:xfrm>
          <a:prstGeom prst="rect">
            <a:avLst/>
          </a:prstGeom>
          <a:solidFill>
            <a:srgbClr val="CED159"/>
          </a:solidFill>
          <a:ln>
            <a:solidFill>
              <a:srgbClr val="CED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47B1CE-D6F4-A629-312F-C0A76EAC4766}"/>
              </a:ext>
            </a:extLst>
          </p:cNvPr>
          <p:cNvSpPr/>
          <p:nvPr/>
        </p:nvSpPr>
        <p:spPr>
          <a:xfrm>
            <a:off x="5247859" y="3697358"/>
            <a:ext cx="1934818" cy="409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43DFD8-B51B-73F3-C488-195BFB46EE27}"/>
              </a:ext>
            </a:extLst>
          </p:cNvPr>
          <p:cNvSpPr/>
          <p:nvPr/>
        </p:nvSpPr>
        <p:spPr>
          <a:xfrm>
            <a:off x="4757529" y="3165742"/>
            <a:ext cx="2915477" cy="63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44500">
              <a:lnSpc>
                <a:spcPct val="90000"/>
              </a:lnSpc>
              <a:spcAft>
                <a:spcPct val="35000"/>
              </a:spcAft>
              <a:defRPr/>
            </a:pPr>
            <a:r>
              <a:rPr lang="en-US" b="1" dirty="0">
                <a:solidFill>
                  <a:schemeClr val="accent5">
                    <a:lumMod val="50000"/>
                  </a:schemeClr>
                </a:solidFill>
                <a:latin typeface="Avenir Next Condensed" panose="020B0506020202020204" pitchFamily="34" charset="0"/>
              </a:rPr>
              <a:t>Rejuvenation of green and blue places </a:t>
            </a:r>
          </a:p>
        </p:txBody>
      </p:sp>
      <p:sp>
        <p:nvSpPr>
          <p:cNvPr id="3" name="Rounded Rectangle 2">
            <a:extLst>
              <a:ext uri="{FF2B5EF4-FFF2-40B4-BE49-F238E27FC236}">
                <a16:creationId xmlns:a16="http://schemas.microsoft.com/office/drawing/2014/main" id="{266434B6-58B8-6487-8F71-18B0907E5801}"/>
              </a:ext>
            </a:extLst>
          </p:cNvPr>
          <p:cNvSpPr/>
          <p:nvPr/>
        </p:nvSpPr>
        <p:spPr>
          <a:xfrm>
            <a:off x="1774623" y="6009067"/>
            <a:ext cx="8873654" cy="802640"/>
          </a:xfrm>
          <a:prstGeom prst="roundRect">
            <a:avLst/>
          </a:prstGeom>
          <a:solidFill>
            <a:srgbClr val="74A450"/>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Contact and connection with nature confer myriad mental and physical health benefits for CYP and nature-based interventions improve health outcomes</a:t>
            </a:r>
          </a:p>
        </p:txBody>
      </p:sp>
      <p:sp>
        <p:nvSpPr>
          <p:cNvPr id="13" name="TextBox 12">
            <a:extLst>
              <a:ext uri="{FF2B5EF4-FFF2-40B4-BE49-F238E27FC236}">
                <a16:creationId xmlns:a16="http://schemas.microsoft.com/office/drawing/2014/main" id="{D07A29F8-F63A-AB83-F072-0AEA0DFEA502}"/>
              </a:ext>
            </a:extLst>
          </p:cNvPr>
          <p:cNvSpPr txBox="1"/>
          <p:nvPr/>
        </p:nvSpPr>
        <p:spPr>
          <a:xfrm>
            <a:off x="16723360" y="-3048000"/>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31C9B8CC-2D96-E618-1FC7-6913DEB1E8CA}"/>
              </a:ext>
            </a:extLst>
          </p:cNvPr>
          <p:cNvSpPr/>
          <p:nvPr/>
        </p:nvSpPr>
        <p:spPr>
          <a:xfrm>
            <a:off x="253779" y="1007928"/>
            <a:ext cx="2632856" cy="410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DC2A83-E92D-930C-1359-8331347E8C8A}"/>
              </a:ext>
            </a:extLst>
          </p:cNvPr>
          <p:cNvSpPr/>
          <p:nvPr/>
        </p:nvSpPr>
        <p:spPr>
          <a:xfrm>
            <a:off x="9204960" y="1043752"/>
            <a:ext cx="2886635" cy="410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B2BC94-47B4-0009-1201-49382B8EB8DD}"/>
              </a:ext>
            </a:extLst>
          </p:cNvPr>
          <p:cNvSpPr/>
          <p:nvPr/>
        </p:nvSpPr>
        <p:spPr>
          <a:xfrm>
            <a:off x="3679642" y="1746064"/>
            <a:ext cx="3151464" cy="399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7EBCD6D-8BF9-3C1D-3A52-14760A0F73B5}"/>
              </a:ext>
            </a:extLst>
          </p:cNvPr>
          <p:cNvSpPr/>
          <p:nvPr/>
        </p:nvSpPr>
        <p:spPr>
          <a:xfrm>
            <a:off x="2469147" y="2540636"/>
            <a:ext cx="1381774" cy="65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2FDC69-8559-DEFA-14CD-9A9A6A92F5C4}"/>
              </a:ext>
            </a:extLst>
          </p:cNvPr>
          <p:cNvSpPr/>
          <p:nvPr/>
        </p:nvSpPr>
        <p:spPr>
          <a:xfrm>
            <a:off x="7883680" y="1994118"/>
            <a:ext cx="1321280" cy="601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6529F3-EB25-CB98-6219-8F201EBCE47D}"/>
              </a:ext>
            </a:extLst>
          </p:cNvPr>
          <p:cNvSpPr/>
          <p:nvPr/>
        </p:nvSpPr>
        <p:spPr>
          <a:xfrm>
            <a:off x="7908897" y="3625629"/>
            <a:ext cx="1986149" cy="514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1A0FF0-E0AB-1E39-B041-9BE1E67DF53F}"/>
              </a:ext>
            </a:extLst>
          </p:cNvPr>
          <p:cNvSpPr/>
          <p:nvPr/>
        </p:nvSpPr>
        <p:spPr>
          <a:xfrm>
            <a:off x="4784873" y="2867039"/>
            <a:ext cx="2760914" cy="1841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6BFA1D2-C93E-4E9A-2052-F9DFBAD4499A}"/>
              </a:ext>
            </a:extLst>
          </p:cNvPr>
          <p:cNvSpPr/>
          <p:nvPr/>
        </p:nvSpPr>
        <p:spPr>
          <a:xfrm>
            <a:off x="4247797" y="3720277"/>
            <a:ext cx="3892162" cy="1016581"/>
          </a:xfrm>
          <a:prstGeom prst="roundRect">
            <a:avLst/>
          </a:prstGeom>
          <a:solidFill>
            <a:srgbClr val="74A4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we see our </a:t>
            </a:r>
            <a:r>
              <a:rPr lang="en-US" dirty="0" err="1"/>
              <a:t>human:nature</a:t>
            </a:r>
            <a:r>
              <a:rPr lang="en-US" dirty="0"/>
              <a:t> relationship is closely linked to the climate crisis </a:t>
            </a:r>
          </a:p>
        </p:txBody>
      </p:sp>
    </p:spTree>
    <p:extLst>
      <p:ext uri="{BB962C8B-B14F-4D97-AF65-F5344CB8AC3E}">
        <p14:creationId xmlns:p14="http://schemas.microsoft.com/office/powerpoint/2010/main" val="17656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8" grpId="0" animBg="1"/>
      <p:bldP spid="20" grpId="0" animBg="1"/>
      <p:bldP spid="21" grpId="0" animBg="1"/>
      <p:bldP spid="23"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
            <a:extLst>
              <a:ext uri="{FF2B5EF4-FFF2-40B4-BE49-F238E27FC236}">
                <a16:creationId xmlns:a16="http://schemas.microsoft.com/office/drawing/2014/main" id="{5C6CCB9B-1C7C-46C2-F4F6-01881C9D9B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228" y="4615420"/>
            <a:ext cx="2947481" cy="1936301"/>
          </a:xfrm>
          <a:prstGeom prst="rect">
            <a:avLst/>
          </a:prstGeom>
        </p:spPr>
      </p:pic>
      <p:pic>
        <p:nvPicPr>
          <p:cNvPr id="3" name="Content Placeholder 8">
            <a:extLst>
              <a:ext uri="{FF2B5EF4-FFF2-40B4-BE49-F238E27FC236}">
                <a16:creationId xmlns:a16="http://schemas.microsoft.com/office/drawing/2014/main" id="{57CAD7DD-9434-31FF-3774-F0F07F4DB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1232" b="17455"/>
          <a:stretch/>
        </p:blipFill>
        <p:spPr>
          <a:xfrm>
            <a:off x="3619501" y="817559"/>
            <a:ext cx="8163692" cy="3645386"/>
          </a:xfrm>
          <a:prstGeom prst="rect">
            <a:avLst/>
          </a:prstGeom>
          <a:solidFill>
            <a:schemeClr val="accent3"/>
          </a:solidFill>
        </p:spPr>
      </p:pic>
      <p:sp>
        <p:nvSpPr>
          <p:cNvPr id="10" name="Rectangle 9">
            <a:extLst>
              <a:ext uri="{FF2B5EF4-FFF2-40B4-BE49-F238E27FC236}">
                <a16:creationId xmlns:a16="http://schemas.microsoft.com/office/drawing/2014/main" id="{B590798A-9D3A-D35B-355E-BB8E5DB169A5}"/>
              </a:ext>
            </a:extLst>
          </p:cNvPr>
          <p:cNvSpPr/>
          <p:nvPr/>
        </p:nvSpPr>
        <p:spPr>
          <a:xfrm>
            <a:off x="8783917" y="803560"/>
            <a:ext cx="1692935" cy="428611"/>
          </a:xfrm>
          <a:prstGeom prst="rect">
            <a:avLst/>
          </a:prstGeom>
          <a:solidFill>
            <a:srgbClr val="009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Climate justice</a:t>
            </a:r>
          </a:p>
        </p:txBody>
      </p:sp>
      <p:sp>
        <p:nvSpPr>
          <p:cNvPr id="6" name="U-turn Arrow 5">
            <a:extLst>
              <a:ext uri="{FF2B5EF4-FFF2-40B4-BE49-F238E27FC236}">
                <a16:creationId xmlns:a16="http://schemas.microsoft.com/office/drawing/2014/main" id="{99537E32-BD61-5799-5B93-0C72FF9E6CA5}"/>
              </a:ext>
            </a:extLst>
          </p:cNvPr>
          <p:cNvSpPr/>
          <p:nvPr/>
        </p:nvSpPr>
        <p:spPr>
          <a:xfrm rot="13936625">
            <a:off x="2819824" y="3237015"/>
            <a:ext cx="2945588" cy="1244620"/>
          </a:xfrm>
          <a:prstGeom prst="utur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ECA5DE3C-99B1-6875-3FDE-AB6856B0AF4B}"/>
              </a:ext>
            </a:extLst>
          </p:cNvPr>
          <p:cNvSpPr/>
          <p:nvPr/>
        </p:nvSpPr>
        <p:spPr>
          <a:xfrm>
            <a:off x="7277792" y="685882"/>
            <a:ext cx="4505401" cy="3645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427CCBF-558D-0C6C-2B12-DEEF97306BF2}"/>
              </a:ext>
            </a:extLst>
          </p:cNvPr>
          <p:cNvSpPr/>
          <p:nvPr/>
        </p:nvSpPr>
        <p:spPr>
          <a:xfrm>
            <a:off x="4292618" y="817559"/>
            <a:ext cx="2311400" cy="5715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Vulnerability and inequality amplifier</a:t>
            </a:r>
          </a:p>
        </p:txBody>
      </p:sp>
      <p:sp>
        <p:nvSpPr>
          <p:cNvPr id="2" name="Title 1">
            <a:extLst>
              <a:ext uri="{FF2B5EF4-FFF2-40B4-BE49-F238E27FC236}">
                <a16:creationId xmlns:a16="http://schemas.microsoft.com/office/drawing/2014/main" id="{8A66727C-FD0B-C4FE-10F7-A49E5D1DB852}"/>
              </a:ext>
            </a:extLst>
          </p:cNvPr>
          <p:cNvSpPr>
            <a:spLocks noGrp="1"/>
          </p:cNvSpPr>
          <p:nvPr>
            <p:ph type="title"/>
          </p:nvPr>
        </p:nvSpPr>
        <p:spPr/>
        <p:txBody>
          <a:bodyPr/>
          <a:lstStyle/>
          <a:p>
            <a:r>
              <a:rPr lang="en-US" dirty="0"/>
              <a:t>Healthy planet = </a:t>
            </a:r>
            <a:br>
              <a:rPr lang="en-US" dirty="0"/>
            </a:br>
            <a:r>
              <a:rPr lang="en-US" dirty="0"/>
              <a:t>Healthy people</a:t>
            </a:r>
          </a:p>
        </p:txBody>
      </p:sp>
      <p:pic>
        <p:nvPicPr>
          <p:cNvPr id="15" name="Picture 14">
            <a:extLst>
              <a:ext uri="{FF2B5EF4-FFF2-40B4-BE49-F238E27FC236}">
                <a16:creationId xmlns:a16="http://schemas.microsoft.com/office/drawing/2014/main" id="{B8A7933B-AC95-C5EA-9D85-B45C13CD11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0766" y="5724159"/>
            <a:ext cx="1371832" cy="748272"/>
          </a:xfrm>
          <a:prstGeom prst="rect">
            <a:avLst/>
          </a:prstGeom>
          <a:scene3d>
            <a:camera prst="orthographicFront">
              <a:rot lat="0" lon="0" rev="16200000"/>
            </a:camera>
            <a:lightRig rig="threePt" dir="t"/>
          </a:scene3d>
        </p:spPr>
      </p:pic>
      <p:pic>
        <p:nvPicPr>
          <p:cNvPr id="17" name="Picture 16">
            <a:extLst>
              <a:ext uri="{FF2B5EF4-FFF2-40B4-BE49-F238E27FC236}">
                <a16:creationId xmlns:a16="http://schemas.microsoft.com/office/drawing/2014/main" id="{FDA99911-CFD3-01EF-0D2F-91EECF43F8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2739" y="5405031"/>
            <a:ext cx="1581042" cy="1146690"/>
          </a:xfrm>
          <a:prstGeom prst="rect">
            <a:avLst/>
          </a:prstGeom>
          <a:scene3d>
            <a:camera prst="orthographicFront">
              <a:rot lat="0" lon="0" rev="16200000"/>
            </a:camera>
            <a:lightRig rig="threePt" dir="t"/>
          </a:scene3d>
        </p:spPr>
      </p:pic>
      <p:pic>
        <p:nvPicPr>
          <p:cNvPr id="6146" name="Picture 2" descr="Clipart Hospital Building - Hospital Clipart , Transparent Cartoon ...">
            <a:extLst>
              <a:ext uri="{FF2B5EF4-FFF2-40B4-BE49-F238E27FC236}">
                <a16:creationId xmlns:a16="http://schemas.microsoft.com/office/drawing/2014/main" id="{2434EA3A-EDAE-35A9-07D1-C5CFFE63CF2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6118" y="4020687"/>
            <a:ext cx="2618534" cy="14572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S Logo and symbol, meaning, history, PNG, brand">
            <a:extLst>
              <a:ext uri="{FF2B5EF4-FFF2-40B4-BE49-F238E27FC236}">
                <a16:creationId xmlns:a16="http://schemas.microsoft.com/office/drawing/2014/main" id="{D469F760-EA2D-89BB-F7D5-CCE350C0903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65253" y="3968427"/>
            <a:ext cx="1007024" cy="4588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What Is Carbon Footprint - Daily Two Cents">
            <a:extLst>
              <a:ext uri="{FF2B5EF4-FFF2-40B4-BE49-F238E27FC236}">
                <a16:creationId xmlns:a16="http://schemas.microsoft.com/office/drawing/2014/main" id="{11FCD0F2-FB30-5C1D-0302-0C7E423B603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46746" y="4980928"/>
            <a:ext cx="890023" cy="11301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8F5A0FF2-4654-EF1A-EB3C-D4D2ACE50777}"/>
              </a:ext>
            </a:extLst>
          </p:cNvPr>
          <p:cNvSpPr/>
          <p:nvPr/>
        </p:nvSpPr>
        <p:spPr>
          <a:xfrm>
            <a:off x="8085403" y="4373071"/>
            <a:ext cx="3419128" cy="234590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“Avoiding climate breakdown will require cathedral thinking. We must lay the foundation while we may not know exactly how to build the ceiling.” </a:t>
            </a:r>
          </a:p>
          <a:p>
            <a:pPr algn="r"/>
            <a:r>
              <a:rPr lang="en-US" dirty="0"/>
              <a:t>Greta Thunberg</a:t>
            </a:r>
          </a:p>
        </p:txBody>
      </p:sp>
    </p:spTree>
    <p:extLst>
      <p:ext uri="{BB962C8B-B14F-4D97-AF65-F5344CB8AC3E}">
        <p14:creationId xmlns:p14="http://schemas.microsoft.com/office/powerpoint/2010/main" val="306832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14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4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150"/>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71DC6-0AEB-7E98-4183-66C618F3651D}"/>
              </a:ext>
            </a:extLst>
          </p:cNvPr>
          <p:cNvPicPr>
            <a:picLocks noChangeAspect="1"/>
          </p:cNvPicPr>
          <p:nvPr/>
        </p:nvPicPr>
        <p:blipFill>
          <a:blip r:embed="rId3"/>
          <a:stretch>
            <a:fillRect/>
          </a:stretch>
        </p:blipFill>
        <p:spPr>
          <a:xfrm rot="5400000">
            <a:off x="3315637" y="-3228272"/>
            <a:ext cx="4438182" cy="13314544"/>
          </a:xfrm>
          <a:prstGeom prst="rect">
            <a:avLst/>
          </a:prstGeom>
          <a:ln w="25400">
            <a:solidFill>
              <a:schemeClr val="accent2"/>
            </a:solidFill>
          </a:ln>
        </p:spPr>
      </p:pic>
      <p:sp>
        <p:nvSpPr>
          <p:cNvPr id="2" name="Title 1">
            <a:extLst>
              <a:ext uri="{FF2B5EF4-FFF2-40B4-BE49-F238E27FC236}">
                <a16:creationId xmlns:a16="http://schemas.microsoft.com/office/drawing/2014/main" id="{A7B9AEE6-E93A-3340-88C4-497D7DD1343F}"/>
              </a:ext>
            </a:extLst>
          </p:cNvPr>
          <p:cNvSpPr>
            <a:spLocks noGrp="1"/>
          </p:cNvSpPr>
          <p:nvPr>
            <p:ph type="title"/>
          </p:nvPr>
        </p:nvSpPr>
        <p:spPr>
          <a:xfrm>
            <a:off x="165297" y="3771791"/>
            <a:ext cx="11764433" cy="2209799"/>
          </a:xfrm>
          <a:solidFill>
            <a:schemeClr val="bg1">
              <a:lumMod val="50000"/>
              <a:alpha val="34000"/>
            </a:schemeClr>
          </a:solidFill>
        </p:spPr>
        <p:txBody>
          <a:bodyPr>
            <a:normAutofit fontScale="90000"/>
          </a:bodyPr>
          <a:lstStyle/>
          <a:p>
            <a:r>
              <a:rPr lang="en-GB" i="1" dirty="0">
                <a:solidFill>
                  <a:schemeClr val="bg1"/>
                </a:solidFill>
                <a:latin typeface="Cambria" panose="02040503050406030204" pitchFamily="18" charset="0"/>
                <a:cs typeface="APPLE CHANCERY" panose="03020702040506060504" pitchFamily="66" charset="-79"/>
              </a:rPr>
              <a:t>“</a:t>
            </a:r>
            <a:r>
              <a:rPr lang="en-GB" sz="3100" i="1" dirty="0">
                <a:solidFill>
                  <a:schemeClr val="bg1"/>
                </a:solidFill>
                <a:latin typeface="Cambria" panose="02040503050406030204" pitchFamily="18" charset="0"/>
                <a:cs typeface="APPLE CHANCERY" panose="03020702040506060504" pitchFamily="66" charset="-79"/>
              </a:rPr>
              <a:t>It really boils down to this: that all life is interrelated. </a:t>
            </a:r>
            <a:br>
              <a:rPr lang="en-GB" sz="3100" i="1" dirty="0">
                <a:solidFill>
                  <a:schemeClr val="bg1"/>
                </a:solidFill>
                <a:latin typeface="Cambria" panose="02040503050406030204" pitchFamily="18" charset="0"/>
                <a:cs typeface="APPLE CHANCERY" panose="03020702040506060504" pitchFamily="66" charset="-79"/>
              </a:rPr>
            </a:br>
            <a:r>
              <a:rPr lang="en-GB" sz="3100" i="1" dirty="0">
                <a:solidFill>
                  <a:schemeClr val="bg1"/>
                </a:solidFill>
                <a:latin typeface="Cambria" panose="02040503050406030204" pitchFamily="18" charset="0"/>
                <a:cs typeface="APPLE CHANCERY" panose="03020702040506060504" pitchFamily="66" charset="-79"/>
              </a:rPr>
              <a:t>We are all caught in an inescapable network of mutuality, tied into a single garment of destiny. </a:t>
            </a:r>
            <a:br>
              <a:rPr lang="en-GB" sz="3100" i="1" dirty="0">
                <a:solidFill>
                  <a:schemeClr val="bg1"/>
                </a:solidFill>
                <a:latin typeface="Cambria" panose="02040503050406030204" pitchFamily="18" charset="0"/>
                <a:cs typeface="APPLE CHANCERY" panose="03020702040506060504" pitchFamily="66" charset="-79"/>
              </a:rPr>
            </a:br>
            <a:r>
              <a:rPr lang="en-GB" sz="3100" i="1" dirty="0">
                <a:solidFill>
                  <a:schemeClr val="bg1"/>
                </a:solidFill>
                <a:latin typeface="Cambria" panose="02040503050406030204" pitchFamily="18" charset="0"/>
                <a:cs typeface="APPLE CHANCERY" panose="03020702040506060504" pitchFamily="66" charset="-79"/>
              </a:rPr>
              <a:t>Whatever affects one directly, affects all indirectly</a:t>
            </a:r>
            <a:r>
              <a:rPr lang="en-GB" sz="3100" dirty="0">
                <a:solidFill>
                  <a:schemeClr val="bg1"/>
                </a:solidFill>
                <a:latin typeface="Cambria" panose="02040503050406030204" pitchFamily="18" charset="0"/>
                <a:cs typeface="Apple Chancery" panose="03020702040506060504" pitchFamily="66" charset="-79"/>
              </a:rPr>
              <a:t>.”</a:t>
            </a:r>
            <a:br>
              <a:rPr lang="en-GB" sz="3100" dirty="0">
                <a:solidFill>
                  <a:schemeClr val="bg1"/>
                </a:solidFill>
              </a:rPr>
            </a:br>
            <a:r>
              <a:rPr lang="en-GB" sz="3100" dirty="0">
                <a:solidFill>
                  <a:schemeClr val="bg1"/>
                </a:solidFill>
              </a:rPr>
              <a:t>								Dr Martin Luther King 1967</a:t>
            </a:r>
            <a:br>
              <a:rPr lang="en-GB" sz="3100" dirty="0"/>
            </a:br>
            <a:endParaRPr lang="en-US" sz="3100" dirty="0"/>
          </a:p>
        </p:txBody>
      </p:sp>
      <p:sp>
        <p:nvSpPr>
          <p:cNvPr id="4" name="Rectangle 3">
            <a:extLst>
              <a:ext uri="{FF2B5EF4-FFF2-40B4-BE49-F238E27FC236}">
                <a16:creationId xmlns:a16="http://schemas.microsoft.com/office/drawing/2014/main" id="{B5C829BD-1FA8-2229-C292-433A5F80B408}"/>
              </a:ext>
            </a:extLst>
          </p:cNvPr>
          <p:cNvSpPr/>
          <p:nvPr/>
        </p:nvSpPr>
        <p:spPr>
          <a:xfrm>
            <a:off x="262270" y="3750526"/>
            <a:ext cx="10979471" cy="173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Interconnectedness				</a:t>
            </a:r>
            <a:r>
              <a:rPr lang="en-US" sz="2800" dirty="0"/>
              <a:t>Systemic Holistic View		</a:t>
            </a:r>
          </a:p>
          <a:p>
            <a:pPr algn="ctr"/>
            <a:r>
              <a:rPr lang="en-US" sz="2800" dirty="0"/>
              <a:t>			</a:t>
            </a:r>
          </a:p>
          <a:p>
            <a:pPr algn="ctr"/>
            <a:r>
              <a:rPr lang="en-US" sz="2000" dirty="0"/>
              <a:t>mental-physical health 	planetary-human health 	nature-climate 	social justice</a:t>
            </a:r>
          </a:p>
          <a:p>
            <a:endParaRPr lang="en-US" sz="2800" dirty="0"/>
          </a:p>
        </p:txBody>
      </p:sp>
    </p:spTree>
    <p:extLst>
      <p:ext uri="{BB962C8B-B14F-4D97-AF65-F5344CB8AC3E}">
        <p14:creationId xmlns:p14="http://schemas.microsoft.com/office/powerpoint/2010/main" val="253693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5186-D8EB-49B3-E3B2-D5832CEC8603}"/>
              </a:ext>
            </a:extLst>
          </p:cNvPr>
          <p:cNvSpPr>
            <a:spLocks noGrp="1"/>
          </p:cNvSpPr>
          <p:nvPr>
            <p:ph type="title"/>
          </p:nvPr>
        </p:nvSpPr>
        <p:spPr>
          <a:xfrm>
            <a:off x="152500" y="-1172183"/>
            <a:ext cx="3472850" cy="4601183"/>
          </a:xfrm>
        </p:spPr>
        <p:txBody>
          <a:bodyPr/>
          <a:lstStyle/>
          <a:p>
            <a:r>
              <a:rPr lang="en-US" dirty="0"/>
              <a:t> </a:t>
            </a:r>
            <a:br>
              <a:rPr lang="en-US" dirty="0"/>
            </a:br>
            <a:r>
              <a:rPr lang="en-US" sz="2800" dirty="0" err="1"/>
              <a:t>ECObiopsychosocial</a:t>
            </a:r>
            <a:r>
              <a:rPr lang="en-US" sz="2800" dirty="0"/>
              <a:t>?</a:t>
            </a:r>
          </a:p>
        </p:txBody>
      </p:sp>
      <p:grpSp>
        <p:nvGrpSpPr>
          <p:cNvPr id="3" name="Group 2">
            <a:extLst>
              <a:ext uri="{FF2B5EF4-FFF2-40B4-BE49-F238E27FC236}">
                <a16:creationId xmlns:a16="http://schemas.microsoft.com/office/drawing/2014/main" id="{66C4F025-CC1D-CA29-8ABE-3112E2222ED7}"/>
              </a:ext>
            </a:extLst>
          </p:cNvPr>
          <p:cNvGrpSpPr/>
          <p:nvPr/>
        </p:nvGrpSpPr>
        <p:grpSpPr>
          <a:xfrm>
            <a:off x="3862419" y="-135464"/>
            <a:ext cx="7584518" cy="6993464"/>
            <a:chOff x="5430981" y="181210"/>
            <a:chExt cx="6270652" cy="5889633"/>
          </a:xfrm>
        </p:grpSpPr>
        <p:pic>
          <p:nvPicPr>
            <p:cNvPr id="9228" name="Picture 12" descr="Cultivate Care Farms- Farm-Based Therapy">
              <a:extLst>
                <a:ext uri="{FF2B5EF4-FFF2-40B4-BE49-F238E27FC236}">
                  <a16:creationId xmlns:a16="http://schemas.microsoft.com/office/drawing/2014/main" id="{DDAEF2DD-7FC4-2A09-7F65-7B47526AB9D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866909" y="181210"/>
              <a:ext cx="2834724" cy="392500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UZH - Life Science Zurich Communication &amp; Events - Rethinking Our  Relationship with Nature">
              <a:extLst>
                <a:ext uri="{FF2B5EF4-FFF2-40B4-BE49-F238E27FC236}">
                  <a16:creationId xmlns:a16="http://schemas.microsoft.com/office/drawing/2014/main" id="{C4A71738-338D-5752-24A9-78B517786E2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0983" y="2286398"/>
              <a:ext cx="3815110" cy="2147957"/>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Nurturing awe and wonder: The Curiosity Approach | CareforKids.co.nz">
              <a:extLst>
                <a:ext uri="{FF2B5EF4-FFF2-40B4-BE49-F238E27FC236}">
                  <a16:creationId xmlns:a16="http://schemas.microsoft.com/office/drawing/2014/main" id="{13E42D89-5C78-79A9-9B5D-DA572FD254D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66233" y="3999367"/>
              <a:ext cx="3235400" cy="2071476"/>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4,776 Kids Swimming River Stock Photos, Pictures &amp; Royalty-Free Images -  iStock">
              <a:extLst>
                <a:ext uri="{FF2B5EF4-FFF2-40B4-BE49-F238E27FC236}">
                  <a16:creationId xmlns:a16="http://schemas.microsoft.com/office/drawing/2014/main" id="{802772EF-28A7-3167-85B3-C13D81A6A55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30982" y="4047342"/>
              <a:ext cx="3035251" cy="202350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Be Like Nature: Mindfulness for Young Children | Greater Good In Education">
              <a:extLst>
                <a:ext uri="{FF2B5EF4-FFF2-40B4-BE49-F238E27FC236}">
                  <a16:creationId xmlns:a16="http://schemas.microsoft.com/office/drawing/2014/main" id="{DAA5EF31-4670-EC77-0FC4-E6061E04D5B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0981" y="283464"/>
              <a:ext cx="3815111" cy="20029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0819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618F-F657-0BCC-D349-3E82F1D37DBC}"/>
              </a:ext>
            </a:extLst>
          </p:cNvPr>
          <p:cNvSpPr>
            <a:spLocks noGrp="1"/>
          </p:cNvSpPr>
          <p:nvPr>
            <p:ph type="title"/>
          </p:nvPr>
        </p:nvSpPr>
        <p:spPr>
          <a:xfrm>
            <a:off x="252919" y="1128408"/>
            <a:ext cx="1930037" cy="4601183"/>
          </a:xfrm>
        </p:spPr>
        <p:txBody>
          <a:bodyPr/>
          <a:lstStyle/>
          <a:p>
            <a:pPr algn="ctr"/>
            <a:r>
              <a:rPr lang="en-US" dirty="0"/>
              <a:t>Please use the chat box to share</a:t>
            </a:r>
          </a:p>
        </p:txBody>
      </p:sp>
      <p:sp>
        <p:nvSpPr>
          <p:cNvPr id="3" name="TextBox 2">
            <a:extLst>
              <a:ext uri="{FF2B5EF4-FFF2-40B4-BE49-F238E27FC236}">
                <a16:creationId xmlns:a16="http://schemas.microsoft.com/office/drawing/2014/main" id="{AF5E81EF-2913-C48F-797B-E027E8741287}"/>
              </a:ext>
            </a:extLst>
          </p:cNvPr>
          <p:cNvSpPr txBox="1"/>
          <p:nvPr/>
        </p:nvSpPr>
        <p:spPr>
          <a:xfrm>
            <a:off x="3603812" y="1159040"/>
            <a:ext cx="7900482" cy="523220"/>
          </a:xfrm>
          <a:prstGeom prst="rect">
            <a:avLst/>
          </a:prstGeom>
          <a:noFill/>
        </p:spPr>
        <p:txBody>
          <a:bodyPr wrap="square" rtlCol="0">
            <a:spAutoFit/>
          </a:bodyPr>
          <a:lstStyle/>
          <a:p>
            <a:r>
              <a:rPr lang="en-US" sz="2800" dirty="0"/>
              <a:t>A place that you love and that holds meaning for you</a:t>
            </a:r>
          </a:p>
        </p:txBody>
      </p:sp>
      <p:pic>
        <p:nvPicPr>
          <p:cNvPr id="4" name="Picture 3">
            <a:extLst>
              <a:ext uri="{FF2B5EF4-FFF2-40B4-BE49-F238E27FC236}">
                <a16:creationId xmlns:a16="http://schemas.microsoft.com/office/drawing/2014/main" id="{052712E4-75EF-DE2A-8355-FCA7EEAF4D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337880" y="-580258"/>
            <a:ext cx="3154925" cy="9464773"/>
          </a:xfrm>
          <a:prstGeom prst="rect">
            <a:avLst/>
          </a:prstGeom>
          <a:ln w="25400">
            <a:solidFill>
              <a:schemeClr val="accent2"/>
            </a:solidFill>
          </a:ln>
        </p:spPr>
      </p:pic>
    </p:spTree>
    <p:extLst>
      <p:ext uri="{BB962C8B-B14F-4D97-AF65-F5344CB8AC3E}">
        <p14:creationId xmlns:p14="http://schemas.microsoft.com/office/powerpoint/2010/main" val="42456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25075BD-2393-87B3-1D2B-541FE3A5AC41}"/>
              </a:ext>
            </a:extLst>
          </p:cNvPr>
          <p:cNvSpPr txBox="1">
            <a:spLocks/>
          </p:cNvSpPr>
          <p:nvPr/>
        </p:nvSpPr>
        <p:spPr>
          <a:xfrm>
            <a:off x="3869268" y="646143"/>
            <a:ext cx="7315200" cy="5556570"/>
          </a:xfrm>
          <a:prstGeom prst="rect">
            <a:avLst/>
          </a:prstGeom>
          <a:gradFill>
            <a:gsLst>
              <a:gs pos="0">
                <a:schemeClr val="accent1"/>
              </a:gs>
              <a:gs pos="67000">
                <a:schemeClr val="accent1">
                  <a:lumMod val="45000"/>
                  <a:lumOff val="55000"/>
                </a:schemeClr>
              </a:gs>
              <a:gs pos="99000">
                <a:schemeClr val="bg1"/>
              </a:gs>
            </a:gsLst>
            <a:lin ang="5400000" scaled="1"/>
          </a:gradFill>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US" dirty="0"/>
          </a:p>
        </p:txBody>
      </p:sp>
      <p:sp>
        <p:nvSpPr>
          <p:cNvPr id="2" name="Title 1">
            <a:extLst>
              <a:ext uri="{FF2B5EF4-FFF2-40B4-BE49-F238E27FC236}">
                <a16:creationId xmlns:a16="http://schemas.microsoft.com/office/drawing/2014/main" id="{55E13E65-BB40-D1DB-9F0C-FEFBAB5AC323}"/>
              </a:ext>
            </a:extLst>
          </p:cNvPr>
          <p:cNvSpPr>
            <a:spLocks noGrp="1"/>
          </p:cNvSpPr>
          <p:nvPr>
            <p:ph type="title"/>
          </p:nvPr>
        </p:nvSpPr>
        <p:spPr/>
        <p:txBody>
          <a:bodyPr/>
          <a:lstStyle/>
          <a:p>
            <a:r>
              <a:rPr lang="en-US" dirty="0"/>
              <a:t>Summary</a:t>
            </a:r>
            <a:br>
              <a:rPr lang="en-US" dirty="0"/>
            </a:br>
            <a:endParaRPr lang="en-US" dirty="0"/>
          </a:p>
        </p:txBody>
      </p:sp>
      <p:sp>
        <p:nvSpPr>
          <p:cNvPr id="3" name="Content Placeholder 2">
            <a:extLst>
              <a:ext uri="{FF2B5EF4-FFF2-40B4-BE49-F238E27FC236}">
                <a16:creationId xmlns:a16="http://schemas.microsoft.com/office/drawing/2014/main" id="{C2D75AFE-0E6A-DE06-89C7-CA51395F8716}"/>
              </a:ext>
            </a:extLst>
          </p:cNvPr>
          <p:cNvSpPr>
            <a:spLocks noGrp="1"/>
          </p:cNvSpPr>
          <p:nvPr>
            <p:ph idx="1"/>
          </p:nvPr>
        </p:nvSpPr>
        <p:spPr>
          <a:xfrm>
            <a:off x="3869268" y="471331"/>
            <a:ext cx="7315200" cy="5906194"/>
          </a:xfrm>
        </p:spPr>
        <p:txBody>
          <a:bodyPr>
            <a:normAutofit/>
          </a:bodyPr>
          <a:lstStyle/>
          <a:p>
            <a:pPr>
              <a:buClr>
                <a:schemeClr val="bg1">
                  <a:lumMod val="95000"/>
                </a:schemeClr>
              </a:buClr>
              <a:buFont typeface="Arial" panose="020B0604020202020204" pitchFamily="34" charset="0"/>
              <a:buChar char="•"/>
            </a:pPr>
            <a:r>
              <a:rPr lang="en-US" sz="2800" dirty="0">
                <a:solidFill>
                  <a:schemeClr val="bg1"/>
                </a:solidFill>
              </a:rPr>
              <a:t>Child and adolescent psychiatry perspective</a:t>
            </a:r>
          </a:p>
          <a:p>
            <a:pPr>
              <a:buClr>
                <a:schemeClr val="bg1">
                  <a:lumMod val="85000"/>
                </a:schemeClr>
              </a:buClr>
            </a:pPr>
            <a:r>
              <a:rPr lang="en-US" sz="2800" dirty="0">
                <a:solidFill>
                  <a:schemeClr val="bg1">
                    <a:lumMod val="85000"/>
                  </a:schemeClr>
                </a:solidFill>
              </a:rPr>
              <a:t>Difficult stuff</a:t>
            </a:r>
          </a:p>
          <a:p>
            <a:pPr lvl="1">
              <a:buClr>
                <a:schemeClr val="bg1">
                  <a:lumMod val="85000"/>
                </a:schemeClr>
              </a:buClr>
            </a:pPr>
            <a:r>
              <a:rPr lang="en-US" sz="2600" dirty="0">
                <a:solidFill>
                  <a:schemeClr val="bg1">
                    <a:lumMod val="85000"/>
                  </a:schemeClr>
                </a:solidFill>
              </a:rPr>
              <a:t>Collective enquiry and interconnectedness</a:t>
            </a:r>
            <a:endParaRPr lang="en-US" sz="2800" dirty="0">
              <a:solidFill>
                <a:schemeClr val="bg1">
                  <a:lumMod val="85000"/>
                </a:schemeClr>
              </a:solidFill>
            </a:endParaRPr>
          </a:p>
          <a:p>
            <a:pPr>
              <a:buClr>
                <a:schemeClr val="bg1">
                  <a:lumMod val="95000"/>
                </a:schemeClr>
              </a:buClr>
              <a:buFont typeface="Arial" panose="020B0604020202020204" pitchFamily="34" charset="0"/>
              <a:buChar char="•"/>
            </a:pPr>
            <a:r>
              <a:rPr lang="en-US" sz="2800" dirty="0">
                <a:solidFill>
                  <a:schemeClr val="bg1">
                    <a:lumMod val="85000"/>
                  </a:schemeClr>
                </a:solidFill>
              </a:rPr>
              <a:t>Scale and complexity of eco-crisis is hard to contemplate but impacts us, our patients and our services at multiple levels</a:t>
            </a:r>
          </a:p>
          <a:p>
            <a:pPr lvl="1">
              <a:buClr>
                <a:schemeClr val="bg1">
                  <a:lumMod val="95000"/>
                </a:schemeClr>
              </a:buClr>
              <a:buFont typeface="Arial" panose="020B0604020202020204" pitchFamily="34" charset="0"/>
              <a:buChar char="•"/>
            </a:pPr>
            <a:r>
              <a:rPr lang="en-US" sz="2400" dirty="0">
                <a:solidFill>
                  <a:schemeClr val="bg1">
                    <a:lumMod val="85000"/>
                  </a:schemeClr>
                </a:solidFill>
              </a:rPr>
              <a:t>Impacts on mental health and health inequalities</a:t>
            </a:r>
          </a:p>
          <a:p>
            <a:pPr>
              <a:buClr>
                <a:schemeClr val="tx1">
                  <a:lumMod val="65000"/>
                  <a:lumOff val="35000"/>
                </a:schemeClr>
              </a:buClr>
            </a:pPr>
            <a:r>
              <a:rPr lang="en-US" sz="2800" dirty="0">
                <a:solidFill>
                  <a:schemeClr val="tx1">
                    <a:lumMod val="50000"/>
                    <a:lumOff val="50000"/>
                  </a:schemeClr>
                </a:solidFill>
              </a:rPr>
              <a:t>Human relationship with nature, and the biodiversity crisis</a:t>
            </a:r>
          </a:p>
        </p:txBody>
      </p:sp>
    </p:spTree>
    <p:extLst>
      <p:ext uri="{BB962C8B-B14F-4D97-AF65-F5344CB8AC3E}">
        <p14:creationId xmlns:p14="http://schemas.microsoft.com/office/powerpoint/2010/main" val="1547208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71DC6-0AEB-7E98-4183-66C618F3651D}"/>
              </a:ext>
            </a:extLst>
          </p:cNvPr>
          <p:cNvPicPr>
            <a:picLocks noChangeAspect="1"/>
          </p:cNvPicPr>
          <p:nvPr/>
        </p:nvPicPr>
        <p:blipFill>
          <a:blip r:embed="rId3"/>
          <a:stretch>
            <a:fillRect/>
          </a:stretch>
        </p:blipFill>
        <p:spPr>
          <a:xfrm rot="5400000">
            <a:off x="3315637" y="-3228272"/>
            <a:ext cx="4438182" cy="13314544"/>
          </a:xfrm>
          <a:prstGeom prst="rect">
            <a:avLst/>
          </a:prstGeom>
          <a:ln w="25400">
            <a:solidFill>
              <a:schemeClr val="accent2"/>
            </a:solidFill>
          </a:ln>
        </p:spPr>
      </p:pic>
      <p:sp>
        <p:nvSpPr>
          <p:cNvPr id="2" name="Title 1">
            <a:extLst>
              <a:ext uri="{FF2B5EF4-FFF2-40B4-BE49-F238E27FC236}">
                <a16:creationId xmlns:a16="http://schemas.microsoft.com/office/drawing/2014/main" id="{A7B9AEE6-E93A-3340-88C4-497D7DD1343F}"/>
              </a:ext>
            </a:extLst>
          </p:cNvPr>
          <p:cNvSpPr>
            <a:spLocks noGrp="1"/>
          </p:cNvSpPr>
          <p:nvPr>
            <p:ph type="title"/>
          </p:nvPr>
        </p:nvSpPr>
        <p:spPr>
          <a:xfrm>
            <a:off x="165297" y="3750526"/>
            <a:ext cx="11764433" cy="2209799"/>
          </a:xfrm>
          <a:solidFill>
            <a:schemeClr val="bg1">
              <a:lumMod val="50000"/>
              <a:alpha val="34000"/>
            </a:schemeClr>
          </a:solidFill>
        </p:spPr>
        <p:txBody>
          <a:bodyPr>
            <a:normAutofit fontScale="90000"/>
          </a:bodyPr>
          <a:lstStyle/>
          <a:p>
            <a:r>
              <a:rPr lang="en-GB" i="1" dirty="0">
                <a:solidFill>
                  <a:schemeClr val="bg1"/>
                </a:solidFill>
                <a:latin typeface="Cambria" panose="02040503050406030204" pitchFamily="18" charset="0"/>
                <a:cs typeface="APPLE CHANCERY" panose="03020702040506060504" pitchFamily="66" charset="-79"/>
              </a:rPr>
              <a:t>“</a:t>
            </a:r>
            <a:r>
              <a:rPr lang="en-GB" sz="3100" i="1" dirty="0">
                <a:solidFill>
                  <a:schemeClr val="bg1"/>
                </a:solidFill>
                <a:latin typeface="Cambria" panose="02040503050406030204" pitchFamily="18" charset="0"/>
                <a:cs typeface="APPLE CHANCERY" panose="03020702040506060504" pitchFamily="66" charset="-79"/>
              </a:rPr>
              <a:t>It really boils down to this: that all life is interrelated. </a:t>
            </a:r>
            <a:br>
              <a:rPr lang="en-GB" sz="3100" i="1" dirty="0">
                <a:solidFill>
                  <a:schemeClr val="bg1"/>
                </a:solidFill>
                <a:latin typeface="Cambria" panose="02040503050406030204" pitchFamily="18" charset="0"/>
                <a:cs typeface="APPLE CHANCERY" panose="03020702040506060504" pitchFamily="66" charset="-79"/>
              </a:rPr>
            </a:br>
            <a:r>
              <a:rPr lang="en-GB" sz="3100" i="1" dirty="0">
                <a:solidFill>
                  <a:schemeClr val="bg1"/>
                </a:solidFill>
                <a:latin typeface="Cambria" panose="02040503050406030204" pitchFamily="18" charset="0"/>
                <a:cs typeface="APPLE CHANCERY" panose="03020702040506060504" pitchFamily="66" charset="-79"/>
              </a:rPr>
              <a:t>We are all caught in an inescapable network of mutuality, tied into a single garment of destiny. </a:t>
            </a:r>
            <a:br>
              <a:rPr lang="en-GB" sz="3100" i="1" dirty="0">
                <a:solidFill>
                  <a:schemeClr val="bg1"/>
                </a:solidFill>
                <a:latin typeface="Cambria" panose="02040503050406030204" pitchFamily="18" charset="0"/>
                <a:cs typeface="APPLE CHANCERY" panose="03020702040506060504" pitchFamily="66" charset="-79"/>
              </a:rPr>
            </a:br>
            <a:r>
              <a:rPr lang="en-GB" sz="3100" i="1" dirty="0">
                <a:solidFill>
                  <a:schemeClr val="bg1"/>
                </a:solidFill>
                <a:latin typeface="Cambria" panose="02040503050406030204" pitchFamily="18" charset="0"/>
                <a:cs typeface="APPLE CHANCERY" panose="03020702040506060504" pitchFamily="66" charset="-79"/>
              </a:rPr>
              <a:t>Whatever affects one directly, affects all indirectly</a:t>
            </a:r>
            <a:r>
              <a:rPr lang="en-GB" sz="3100" dirty="0">
                <a:solidFill>
                  <a:schemeClr val="bg1"/>
                </a:solidFill>
                <a:latin typeface="Cambria" panose="02040503050406030204" pitchFamily="18" charset="0"/>
                <a:cs typeface="Apple Chancery" panose="03020702040506060504" pitchFamily="66" charset="-79"/>
              </a:rPr>
              <a:t>.”</a:t>
            </a:r>
            <a:br>
              <a:rPr lang="en-GB" sz="3100" dirty="0">
                <a:solidFill>
                  <a:schemeClr val="bg1"/>
                </a:solidFill>
              </a:rPr>
            </a:br>
            <a:r>
              <a:rPr lang="en-GB" sz="3100" dirty="0">
                <a:solidFill>
                  <a:schemeClr val="bg1"/>
                </a:solidFill>
              </a:rPr>
              <a:t>								Dr Martin Luther King 1967</a:t>
            </a:r>
            <a:br>
              <a:rPr lang="en-GB" sz="3100" dirty="0"/>
            </a:br>
            <a:endParaRPr lang="en-US" sz="3100" dirty="0"/>
          </a:p>
        </p:txBody>
      </p:sp>
    </p:spTree>
    <p:extLst>
      <p:ext uri="{BB962C8B-B14F-4D97-AF65-F5344CB8AC3E}">
        <p14:creationId xmlns:p14="http://schemas.microsoft.com/office/powerpoint/2010/main" val="78899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698C-6410-4385-3B16-E44BFBAAE57E}"/>
              </a:ext>
            </a:extLst>
          </p:cNvPr>
          <p:cNvSpPr>
            <a:spLocks noGrp="1"/>
          </p:cNvSpPr>
          <p:nvPr>
            <p:ph type="title"/>
          </p:nvPr>
        </p:nvSpPr>
        <p:spPr/>
        <p:txBody>
          <a:bodyPr anchor="t"/>
          <a:lstStyle/>
          <a:p>
            <a:pPr algn="ctr"/>
            <a:r>
              <a:rPr lang="en-US" dirty="0"/>
              <a:t>Thank you</a:t>
            </a:r>
          </a:p>
        </p:txBody>
      </p:sp>
      <p:pic>
        <p:nvPicPr>
          <p:cNvPr id="5" name="Picture 4">
            <a:extLst>
              <a:ext uri="{FF2B5EF4-FFF2-40B4-BE49-F238E27FC236}">
                <a16:creationId xmlns:a16="http://schemas.microsoft.com/office/drawing/2014/main" id="{EA00E4FB-1D27-D658-D155-022AA9BC2B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919" y="3750439"/>
            <a:ext cx="2976777" cy="1983724"/>
          </a:xfrm>
          <a:prstGeom prst="rect">
            <a:avLst/>
          </a:prstGeom>
          <a:ln w="38100">
            <a:solidFill>
              <a:srgbClr val="FFC000"/>
            </a:solidFill>
          </a:ln>
        </p:spPr>
      </p:pic>
    </p:spTree>
    <p:extLst>
      <p:ext uri="{BB962C8B-B14F-4D97-AF65-F5344CB8AC3E}">
        <p14:creationId xmlns:p14="http://schemas.microsoft.com/office/powerpoint/2010/main" val="3364098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07DF-5369-6A0F-B067-E7DDB578EABD}"/>
              </a:ext>
            </a:extLst>
          </p:cNvPr>
          <p:cNvSpPr>
            <a:spLocks noGrp="1"/>
          </p:cNvSpPr>
          <p:nvPr>
            <p:ph type="title"/>
          </p:nvPr>
        </p:nvSpPr>
        <p:spPr/>
        <p:txBody>
          <a:bodyPr/>
          <a:lstStyle/>
          <a:p>
            <a:r>
              <a:rPr lang="en-US" dirty="0"/>
              <a:t>Resources for</a:t>
            </a:r>
            <a:br>
              <a:rPr lang="en-US" dirty="0"/>
            </a:br>
            <a:r>
              <a:rPr lang="en-US" dirty="0"/>
              <a:t>eco distress</a:t>
            </a:r>
          </a:p>
        </p:txBody>
      </p:sp>
      <p:sp>
        <p:nvSpPr>
          <p:cNvPr id="3" name="TextBox 2">
            <a:extLst>
              <a:ext uri="{FF2B5EF4-FFF2-40B4-BE49-F238E27FC236}">
                <a16:creationId xmlns:a16="http://schemas.microsoft.com/office/drawing/2014/main" id="{F767B7DA-8E1C-B867-9B13-34BF2E3CB95A}"/>
              </a:ext>
            </a:extLst>
          </p:cNvPr>
          <p:cNvSpPr txBox="1"/>
          <p:nvPr/>
        </p:nvSpPr>
        <p:spPr>
          <a:xfrm>
            <a:off x="3617843" y="700605"/>
            <a:ext cx="8010939" cy="544764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1"/>
                </a:solidFill>
              </a:rPr>
              <a:t>Eco distress Fact sheet, Royal College Psychiatrists</a:t>
            </a:r>
            <a:r>
              <a:rPr lang="en-US" sz="2400" dirty="0">
                <a:solidFill>
                  <a:schemeClr val="accent1"/>
                </a:solidFill>
              </a:rPr>
              <a:t>:  </a:t>
            </a:r>
            <a:r>
              <a:rPr lang="en-US" dirty="0">
                <a:solidFill>
                  <a:schemeClr val="accent1"/>
                </a:solidFill>
                <a:hlinkClick r:id="rId2">
                  <a:extLst>
                    <a:ext uri="{A12FA001-AC4F-418D-AE19-62706E023703}">
                      <ahyp:hlinkClr xmlns:ahyp="http://schemas.microsoft.com/office/drawing/2018/hyperlinkcolor" val="tx"/>
                    </a:ext>
                  </a:extLst>
                </a:hlinkClick>
              </a:rPr>
              <a:t>https://www.rcpsych.ac.uk/mental-health/parents-and-young-people/young-people/eco-distress---for-young-people</a:t>
            </a:r>
            <a:r>
              <a:rPr lang="en-US" dirty="0">
                <a:solidFill>
                  <a:schemeClr val="accent1"/>
                </a:solidFill>
              </a:rPr>
              <a:t> </a:t>
            </a:r>
          </a:p>
          <a:p>
            <a:pPr marL="285750" indent="-285750">
              <a:buFont typeface="Arial" panose="020B0604020202020204" pitchFamily="34" charset="0"/>
              <a:buChar char="•"/>
            </a:pPr>
            <a:endParaRPr lang="en-US" sz="2400" dirty="0">
              <a:solidFill>
                <a:schemeClr val="accent1"/>
              </a:solidFill>
            </a:endParaRPr>
          </a:p>
          <a:p>
            <a:pPr marL="285750" indent="-285750">
              <a:buFont typeface="Arial" panose="020B0604020202020204" pitchFamily="34" charset="0"/>
              <a:buChar char="•"/>
            </a:pPr>
            <a:r>
              <a:rPr lang="en-US" sz="2800" dirty="0">
                <a:solidFill>
                  <a:schemeClr val="accent1"/>
                </a:solidFill>
              </a:rPr>
              <a:t>Climate Psychology Alliance resources</a:t>
            </a:r>
            <a:r>
              <a:rPr lang="en-US" sz="2400" dirty="0">
                <a:solidFill>
                  <a:schemeClr val="accent1"/>
                </a:solidFill>
              </a:rPr>
              <a:t>:  </a:t>
            </a:r>
            <a:r>
              <a:rPr lang="en-US" dirty="0">
                <a:solidFill>
                  <a:schemeClr val="accent1"/>
                </a:solidFill>
                <a:hlinkClick r:id="rId3">
                  <a:extLst>
                    <a:ext uri="{A12FA001-AC4F-418D-AE19-62706E023703}">
                      <ahyp:hlinkClr xmlns:ahyp="http://schemas.microsoft.com/office/drawing/2018/hyperlinkcolor" val="tx"/>
                    </a:ext>
                  </a:extLst>
                </a:hlinkClick>
              </a:rPr>
              <a:t>https://www.climatepsychologyalliance.org/support</a:t>
            </a:r>
            <a:r>
              <a:rPr lang="en-US" dirty="0">
                <a:solidFill>
                  <a:schemeClr val="accent1"/>
                </a:solidFill>
              </a:rPr>
              <a:t> </a:t>
            </a:r>
          </a:p>
          <a:p>
            <a:endParaRPr lang="en-US" dirty="0">
              <a:solidFill>
                <a:schemeClr val="accent1"/>
              </a:solidFill>
            </a:endParaRPr>
          </a:p>
          <a:p>
            <a:pPr marL="285750" indent="-285750">
              <a:buFont typeface="Arial" panose="020B0604020202020204" pitchFamily="34" charset="0"/>
              <a:buChar char="•"/>
            </a:pPr>
            <a:r>
              <a:rPr lang="en-GB" sz="2800" dirty="0">
                <a:solidFill>
                  <a:schemeClr val="accent1"/>
                </a:solidFill>
              </a:rPr>
              <a:t>Active Hope online</a:t>
            </a:r>
            <a:r>
              <a:rPr lang="en-GB" sz="2400" dirty="0">
                <a:solidFill>
                  <a:schemeClr val="accent1"/>
                </a:solidFill>
              </a:rPr>
              <a:t>: </a:t>
            </a:r>
            <a:r>
              <a:rPr lang="en-GB" dirty="0">
                <a:solidFill>
                  <a:schemeClr val="accent1"/>
                </a:solidFill>
                <a:hlinkClick r:id="rId4">
                  <a:extLst>
                    <a:ext uri="{A12FA001-AC4F-418D-AE19-62706E023703}">
                      <ahyp:hlinkClr xmlns:ahyp="http://schemas.microsoft.com/office/drawing/2018/hyperlinkcolor" val="tx"/>
                    </a:ext>
                  </a:extLst>
                </a:hlinkClick>
              </a:rPr>
              <a:t>https://www.activehope.info/free-training</a:t>
            </a:r>
            <a:r>
              <a:rPr lang="en-GB" dirty="0">
                <a:solidFill>
                  <a:schemeClr val="accent1"/>
                </a:solidFill>
              </a:rPr>
              <a:t> </a:t>
            </a:r>
          </a:p>
          <a:p>
            <a:pPr marL="285750" indent="-285750">
              <a:buFont typeface="Arial" panose="020B0604020202020204" pitchFamily="34" charset="0"/>
              <a:buChar char="•"/>
            </a:pPr>
            <a:endParaRPr lang="en-GB" sz="2800" dirty="0">
              <a:solidFill>
                <a:schemeClr val="accent1"/>
              </a:solidFill>
            </a:endParaRPr>
          </a:p>
          <a:p>
            <a:pPr marL="285750" indent="-285750">
              <a:buFont typeface="Arial" panose="020B0604020202020204" pitchFamily="34" charset="0"/>
              <a:buChar char="•"/>
            </a:pPr>
            <a:r>
              <a:rPr lang="en-GB" sz="2800" dirty="0">
                <a:solidFill>
                  <a:schemeClr val="accent1"/>
                </a:solidFill>
              </a:rPr>
              <a:t>Gen Dread and All We Can Save</a:t>
            </a:r>
            <a:r>
              <a:rPr lang="en-GB" sz="2400" dirty="0">
                <a:solidFill>
                  <a:schemeClr val="accent1"/>
                </a:solidFill>
              </a:rPr>
              <a:t>: Resources for working with climate emotions. </a:t>
            </a:r>
            <a:r>
              <a:rPr lang="en-GB" dirty="0">
                <a:solidFill>
                  <a:schemeClr val="accent1"/>
                </a:solidFill>
                <a:hlinkClick r:id="rId5">
                  <a:extLst>
                    <a:ext uri="{A12FA001-AC4F-418D-AE19-62706E023703}">
                      <ahyp:hlinkClr xmlns:ahyp="http://schemas.microsoft.com/office/drawing/2018/hyperlinkcolor" val="tx"/>
                    </a:ext>
                  </a:extLst>
                </a:hlinkClick>
              </a:rPr>
              <a:t>https://www.allwecansave.earth/emotions</a:t>
            </a:r>
            <a:endParaRPr lang="en-GB" dirty="0">
              <a:solidFill>
                <a:schemeClr val="accent1"/>
              </a:solidFill>
            </a:endParaRPr>
          </a:p>
          <a:p>
            <a:r>
              <a:rPr lang="en-GB" sz="2400" dirty="0">
                <a:solidFill>
                  <a:schemeClr val="accent1"/>
                </a:solidFill>
              </a:rPr>
              <a:t> </a:t>
            </a:r>
          </a:p>
          <a:p>
            <a:pPr marL="285750" indent="-285750">
              <a:buFont typeface="Arial" panose="020B0604020202020204" pitchFamily="34" charset="0"/>
              <a:buChar char="•"/>
            </a:pPr>
            <a:r>
              <a:rPr lang="en-GB" sz="2800" dirty="0">
                <a:solidFill>
                  <a:schemeClr val="accent1"/>
                </a:solidFill>
              </a:rPr>
              <a:t>Don’t look up </a:t>
            </a:r>
            <a:r>
              <a:rPr lang="en-GB" sz="2400" dirty="0">
                <a:solidFill>
                  <a:schemeClr val="accent1"/>
                </a:solidFill>
              </a:rPr>
              <a:t>- </a:t>
            </a:r>
            <a:r>
              <a:rPr lang="en-GB" dirty="0">
                <a:solidFill>
                  <a:schemeClr val="accent1"/>
                </a:solidFill>
              </a:rPr>
              <a:t>https://</a:t>
            </a:r>
            <a:r>
              <a:rPr lang="en-GB" dirty="0" err="1">
                <a:solidFill>
                  <a:schemeClr val="accent1"/>
                </a:solidFill>
              </a:rPr>
              <a:t>dontlookup.count</a:t>
            </a:r>
            <a:r>
              <a:rPr lang="en-GB" dirty="0">
                <a:solidFill>
                  <a:schemeClr val="accent1"/>
                </a:solidFill>
              </a:rPr>
              <a:t>-us-</a:t>
            </a:r>
            <a:r>
              <a:rPr lang="en-GB" dirty="0" err="1">
                <a:solidFill>
                  <a:schemeClr val="accent1"/>
                </a:solidFill>
              </a:rPr>
              <a:t>in.com</a:t>
            </a:r>
            <a:r>
              <a:rPr lang="en-GB" dirty="0">
                <a:solidFill>
                  <a:schemeClr val="accent1"/>
                </a:solidFill>
              </a:rPr>
              <a:t>/step-detail/be-kind-to-your-mind</a:t>
            </a:r>
          </a:p>
          <a:p>
            <a:endParaRPr lang="en-US" dirty="0"/>
          </a:p>
        </p:txBody>
      </p:sp>
    </p:spTree>
    <p:extLst>
      <p:ext uri="{BB962C8B-B14F-4D97-AF65-F5344CB8AC3E}">
        <p14:creationId xmlns:p14="http://schemas.microsoft.com/office/powerpoint/2010/main" val="1251265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2B7040-C449-B84C-86B0-EEEFAD13FA27}"/>
              </a:ext>
            </a:extLst>
          </p:cNvPr>
          <p:cNvSpPr>
            <a:spLocks noGrp="1"/>
          </p:cNvSpPr>
          <p:nvPr>
            <p:ph type="subTitle" idx="1"/>
          </p:nvPr>
        </p:nvSpPr>
        <p:spPr/>
        <p:txBody>
          <a:bodyPr/>
          <a:lstStyle/>
          <a:p>
            <a:r>
              <a:rPr lang="en-US" dirty="0">
                <a:solidFill>
                  <a:schemeClr val="accent3">
                    <a:lumMod val="75000"/>
                  </a:schemeClr>
                </a:solidFill>
              </a:rPr>
              <a:t>Climate anxiety and Mental Health impacts of Eco Crisis</a:t>
            </a:r>
          </a:p>
        </p:txBody>
      </p:sp>
      <p:sp>
        <p:nvSpPr>
          <p:cNvPr id="5" name="TextBox 4">
            <a:extLst>
              <a:ext uri="{FF2B5EF4-FFF2-40B4-BE49-F238E27FC236}">
                <a16:creationId xmlns:a16="http://schemas.microsoft.com/office/drawing/2014/main" id="{DDF8AD35-5E0F-044E-A450-0A91016FBEFB}"/>
              </a:ext>
            </a:extLst>
          </p:cNvPr>
          <p:cNvSpPr txBox="1"/>
          <p:nvPr/>
        </p:nvSpPr>
        <p:spPr>
          <a:xfrm>
            <a:off x="0" y="733989"/>
            <a:ext cx="9084365" cy="6032421"/>
          </a:xfrm>
          <a:prstGeom prst="rect">
            <a:avLst/>
          </a:prstGeom>
          <a:noFill/>
        </p:spPr>
        <p:txBody>
          <a:bodyPr wrap="square" rtlCol="0">
            <a:spAutoFit/>
          </a:bodyPr>
          <a:lstStyle/>
          <a:p>
            <a:r>
              <a:rPr lang="en-GB" sz="1600" dirty="0" err="1">
                <a:solidFill>
                  <a:schemeClr val="bg1"/>
                </a:solidFill>
                <a:effectLst/>
                <a:ea typeface="Times New Roman" panose="02020603050405020304" pitchFamily="18" charset="0"/>
                <a:cs typeface="Arial" panose="020B0604020202020204" pitchFamily="34" charset="0"/>
              </a:rPr>
              <a:t>Lawrance</a:t>
            </a:r>
            <a:r>
              <a:rPr lang="en-GB" sz="1600" dirty="0">
                <a:solidFill>
                  <a:schemeClr val="bg1"/>
                </a:solidFill>
                <a:effectLst/>
                <a:ea typeface="Times New Roman" panose="02020603050405020304" pitchFamily="18" charset="0"/>
                <a:cs typeface="Arial" panose="020B0604020202020204" pitchFamily="34" charset="0"/>
              </a:rPr>
              <a:t>, E.L., Thompson, R., Newberry Le </a:t>
            </a:r>
            <a:r>
              <a:rPr lang="en-GB" sz="1600" dirty="0" err="1">
                <a:solidFill>
                  <a:schemeClr val="bg1"/>
                </a:solidFill>
                <a:effectLst/>
                <a:ea typeface="Times New Roman" panose="02020603050405020304" pitchFamily="18" charset="0"/>
                <a:cs typeface="Arial" panose="020B0604020202020204" pitchFamily="34" charset="0"/>
              </a:rPr>
              <a:t>Vay</a:t>
            </a:r>
            <a:r>
              <a:rPr lang="en-GB" sz="1600" dirty="0">
                <a:solidFill>
                  <a:schemeClr val="bg1"/>
                </a:solidFill>
                <a:effectLst/>
                <a:ea typeface="Times New Roman" panose="02020603050405020304" pitchFamily="18" charset="0"/>
                <a:cs typeface="Arial" panose="020B0604020202020204" pitchFamily="34" charset="0"/>
              </a:rPr>
              <a:t>, J., Page, L., Jennings, N., (2022). The Impact of Climate Change on Mental Health and Emotional Wellbeing:  A Narrative Review of Current Evidence, and its Implications. International Review of Psychiatry 34, 443–498</a:t>
            </a:r>
            <a:r>
              <a:rPr lang="en-GB" sz="1600" dirty="0">
                <a:solidFill>
                  <a:schemeClr val="bg1"/>
                </a:solidFill>
                <a:effectLst/>
              </a:rPr>
              <a:t> </a:t>
            </a:r>
            <a:endParaRPr lang="en-US" sz="1600" dirty="0">
              <a:solidFill>
                <a:schemeClr val="bg1"/>
              </a:solidFill>
            </a:endParaRPr>
          </a:p>
          <a:p>
            <a:r>
              <a:rPr lang="en-GB" sz="1600" dirty="0">
                <a:solidFill>
                  <a:schemeClr val="bg1"/>
                </a:solidFill>
              </a:rPr>
              <a:t>Hickman C. &amp; Marks E., </a:t>
            </a:r>
            <a:r>
              <a:rPr lang="en-GB" sz="1600" dirty="0" err="1">
                <a:solidFill>
                  <a:schemeClr val="bg1"/>
                </a:solidFill>
              </a:rPr>
              <a:t>Pihkala</a:t>
            </a:r>
            <a:r>
              <a:rPr lang="en-GB" sz="1600" dirty="0">
                <a:solidFill>
                  <a:schemeClr val="bg1"/>
                </a:solidFill>
              </a:rPr>
              <a:t> P., Clayton S., Lewandowski E., </a:t>
            </a:r>
            <a:r>
              <a:rPr lang="en-GB" sz="1600" dirty="0" err="1">
                <a:solidFill>
                  <a:schemeClr val="bg1"/>
                </a:solidFill>
              </a:rPr>
              <a:t>Mayal</a:t>
            </a:r>
            <a:r>
              <a:rPr lang="en-GB" sz="1600" dirty="0">
                <a:solidFill>
                  <a:schemeClr val="bg1"/>
                </a:solidFill>
              </a:rPr>
              <a:t> E., Wray B., Mellor C., van </a:t>
            </a:r>
            <a:r>
              <a:rPr lang="en-GB" sz="1600" dirty="0" err="1">
                <a:solidFill>
                  <a:schemeClr val="bg1"/>
                </a:solidFill>
              </a:rPr>
              <a:t>Susteren</a:t>
            </a:r>
            <a:r>
              <a:rPr lang="en-GB" sz="1600" dirty="0">
                <a:solidFill>
                  <a:schemeClr val="bg1"/>
                </a:solidFill>
              </a:rPr>
              <a:t> L. (2021) A global survey of climate anxiety in children and young people and their beliefs about government responses to climate change. Pre-print, Lancet Planetary Health</a:t>
            </a:r>
          </a:p>
          <a:p>
            <a:pPr algn="l"/>
            <a:r>
              <a:rPr lang="en-GB" sz="1600" b="0" i="0" dirty="0" err="1">
                <a:solidFill>
                  <a:schemeClr val="bg1"/>
                </a:solidFill>
                <a:effectLst/>
              </a:rPr>
              <a:t>Pihkala</a:t>
            </a:r>
            <a:r>
              <a:rPr lang="en-GB" sz="1600" b="0" i="0" dirty="0">
                <a:solidFill>
                  <a:schemeClr val="bg1"/>
                </a:solidFill>
                <a:effectLst/>
              </a:rPr>
              <a:t>, P. The Process of Eco-Anxiety and Ecological Grief: A Narrative Review and a New Proposal. </a:t>
            </a:r>
            <a:r>
              <a:rPr lang="en-GB" sz="1600" b="0" i="1" dirty="0">
                <a:solidFill>
                  <a:schemeClr val="bg1"/>
                </a:solidFill>
                <a:effectLst/>
              </a:rPr>
              <a:t>Sustainability</a:t>
            </a:r>
            <a:r>
              <a:rPr lang="en-GB" sz="1600" b="0" i="0" dirty="0">
                <a:solidFill>
                  <a:schemeClr val="bg1"/>
                </a:solidFill>
                <a:effectLst/>
              </a:rPr>
              <a:t> (</a:t>
            </a:r>
            <a:r>
              <a:rPr lang="en-GB" sz="1600" i="0" dirty="0">
                <a:solidFill>
                  <a:schemeClr val="bg1"/>
                </a:solidFill>
                <a:effectLst/>
              </a:rPr>
              <a:t>2022), </a:t>
            </a:r>
            <a:r>
              <a:rPr lang="en-GB" sz="1600" b="0" i="1" dirty="0">
                <a:solidFill>
                  <a:schemeClr val="bg1"/>
                </a:solidFill>
                <a:effectLst/>
              </a:rPr>
              <a:t>14</a:t>
            </a:r>
            <a:r>
              <a:rPr lang="en-GB" sz="1600" b="0" i="0" dirty="0">
                <a:solidFill>
                  <a:schemeClr val="bg1"/>
                </a:solidFill>
                <a:effectLst/>
              </a:rPr>
              <a:t>, 16628. https://</a:t>
            </a:r>
            <a:r>
              <a:rPr lang="en-GB" sz="1600" b="0" i="0" dirty="0" err="1">
                <a:solidFill>
                  <a:schemeClr val="bg1"/>
                </a:solidFill>
                <a:effectLst/>
              </a:rPr>
              <a:t>doi.org</a:t>
            </a:r>
            <a:r>
              <a:rPr lang="en-GB" sz="1600" b="0" i="0" dirty="0">
                <a:solidFill>
                  <a:schemeClr val="bg1"/>
                </a:solidFill>
                <a:effectLst/>
              </a:rPr>
              <a:t>/10.3390/su142416628</a:t>
            </a:r>
            <a:endParaRPr lang="en-GB" sz="1600" dirty="0">
              <a:solidFill>
                <a:schemeClr val="bg1"/>
              </a:solidFill>
            </a:endParaRPr>
          </a:p>
          <a:p>
            <a:r>
              <a:rPr lang="en-GB" sz="1600" dirty="0">
                <a:solidFill>
                  <a:schemeClr val="bg1"/>
                </a:solidFill>
              </a:rPr>
              <a:t>Mental Health and Our Changing Climate, American Psychological Association, Climate for Health, </a:t>
            </a:r>
            <a:r>
              <a:rPr lang="en-GB" sz="1600" dirty="0" err="1">
                <a:solidFill>
                  <a:schemeClr val="bg1"/>
                </a:solidFill>
              </a:rPr>
              <a:t>EcoAmerica</a:t>
            </a:r>
            <a:r>
              <a:rPr lang="en-GB" sz="1600" dirty="0">
                <a:solidFill>
                  <a:schemeClr val="bg1"/>
                </a:solidFill>
              </a:rPr>
              <a:t>: </a:t>
            </a:r>
            <a:r>
              <a:rPr lang="en-GB" sz="1600" dirty="0">
                <a:solidFill>
                  <a:schemeClr val="bg1"/>
                </a:solidFill>
                <a:hlinkClick r:id="rId3">
                  <a:extLst>
                    <a:ext uri="{A12FA001-AC4F-418D-AE19-62706E023703}">
                      <ahyp:hlinkClr xmlns:ahyp="http://schemas.microsoft.com/office/drawing/2018/hyperlinkcolor" val="tx"/>
                    </a:ext>
                  </a:extLst>
                </a:hlinkClick>
              </a:rPr>
              <a:t>https://www.apa.org/news/press/releases/mental-health-climate-change.pdf</a:t>
            </a:r>
            <a:r>
              <a:rPr lang="en-GB" sz="1600" dirty="0">
                <a:solidFill>
                  <a:schemeClr val="bg1"/>
                </a:solidFill>
              </a:rPr>
              <a:t>  </a:t>
            </a:r>
          </a:p>
          <a:p>
            <a:r>
              <a:rPr lang="en-GB" sz="1600" dirty="0">
                <a:solidFill>
                  <a:schemeClr val="bg1"/>
                </a:solidFill>
              </a:rPr>
              <a:t>Our Planet’s Climate and Ecological Emergency. Royal College Psychiatrists Position Statement (2021). Mental Health impacts and Psychological dimensions. </a:t>
            </a:r>
            <a:r>
              <a:rPr lang="en-GB" sz="1600" dirty="0">
                <a:solidFill>
                  <a:schemeClr val="bg1"/>
                </a:solidFill>
                <a:hlinkClick r:id="rId4">
                  <a:extLst>
                    <a:ext uri="{A12FA001-AC4F-418D-AE19-62706E023703}">
                      <ahyp:hlinkClr xmlns:ahyp="http://schemas.microsoft.com/office/drawing/2018/hyperlinkcolor" val="tx"/>
                    </a:ext>
                  </a:extLst>
                </a:hlinkClick>
              </a:rPr>
              <a:t>https://www.rcpsych.ac.uk/docs/default-source/improving-care/better-mh-policy/position-statements/position-statement-ps03-21-climate-and-ecological-emergencies-2021.pdf?sfvrsn=281fb719_8</a:t>
            </a:r>
            <a:r>
              <a:rPr lang="en-GB" sz="1600" dirty="0">
                <a:solidFill>
                  <a:schemeClr val="bg1"/>
                </a:solidFill>
              </a:rPr>
              <a:t> </a:t>
            </a:r>
          </a:p>
          <a:p>
            <a:r>
              <a:rPr lang="en-US" altLang="en-US" sz="1600" dirty="0">
                <a:solidFill>
                  <a:schemeClr val="bg1"/>
                </a:solidFill>
              </a:rPr>
              <a:t>Clemens V, von </a:t>
            </a:r>
            <a:r>
              <a:rPr lang="en-US" altLang="en-US" sz="1600" dirty="0" err="1">
                <a:solidFill>
                  <a:schemeClr val="bg1"/>
                </a:solidFill>
              </a:rPr>
              <a:t>Hirschhausen</a:t>
            </a:r>
            <a:r>
              <a:rPr lang="en-US" altLang="en-US" sz="1600" dirty="0">
                <a:solidFill>
                  <a:schemeClr val="bg1"/>
                </a:solidFill>
              </a:rPr>
              <a:t> E, </a:t>
            </a:r>
            <a:r>
              <a:rPr lang="en-US" altLang="en-US" sz="1600" dirty="0" err="1">
                <a:solidFill>
                  <a:schemeClr val="bg1"/>
                </a:solidFill>
              </a:rPr>
              <a:t>Fegert</a:t>
            </a:r>
            <a:r>
              <a:rPr lang="en-US" altLang="en-US" sz="1600" dirty="0">
                <a:solidFill>
                  <a:schemeClr val="bg1"/>
                </a:solidFill>
              </a:rPr>
              <a:t> JM. (2020) Report of the IPCC: implications for the mental health policy of children and adolescents in Europe – a scoping review. European Child &amp; Adolescent Psychiatry. </a:t>
            </a:r>
            <a:r>
              <a:rPr lang="en-GB" sz="1600" dirty="0">
                <a:solidFill>
                  <a:schemeClr val="bg1"/>
                </a:solidFill>
              </a:rPr>
              <a:t>https://</a:t>
            </a:r>
            <a:r>
              <a:rPr lang="en-GB" sz="1600" dirty="0" err="1">
                <a:solidFill>
                  <a:schemeClr val="bg1"/>
                </a:solidFill>
              </a:rPr>
              <a:t>doi.org</a:t>
            </a:r>
            <a:r>
              <a:rPr lang="en-GB" sz="1600" dirty="0">
                <a:solidFill>
                  <a:schemeClr val="bg1"/>
                </a:solidFill>
              </a:rPr>
              <a:t>/10.1007/s00787-020-01615-3</a:t>
            </a:r>
            <a:endParaRPr lang="en-US" altLang="en-US" sz="1600" dirty="0">
              <a:solidFill>
                <a:schemeClr val="bg1"/>
              </a:solidFill>
            </a:endParaRPr>
          </a:p>
          <a:p>
            <a:r>
              <a:rPr lang="en-US" altLang="en-US" sz="1600" dirty="0">
                <a:solidFill>
                  <a:schemeClr val="bg1"/>
                </a:solidFill>
              </a:rPr>
              <a:t>Hayes K, </a:t>
            </a:r>
            <a:r>
              <a:rPr lang="en-US" altLang="en-US" sz="1600" dirty="0" err="1">
                <a:solidFill>
                  <a:schemeClr val="bg1"/>
                </a:solidFill>
              </a:rPr>
              <a:t>Blashki</a:t>
            </a:r>
            <a:r>
              <a:rPr lang="en-US" altLang="en-US" sz="1600" dirty="0">
                <a:solidFill>
                  <a:schemeClr val="bg1"/>
                </a:solidFill>
              </a:rPr>
              <a:t> G, Wiseman J, Burke S, </a:t>
            </a:r>
            <a:r>
              <a:rPr lang="en-US" altLang="en-US" sz="1600" dirty="0" err="1">
                <a:solidFill>
                  <a:schemeClr val="bg1"/>
                </a:solidFill>
              </a:rPr>
              <a:t>Reifels</a:t>
            </a:r>
            <a:r>
              <a:rPr lang="en-US" altLang="en-US" sz="1600" dirty="0">
                <a:solidFill>
                  <a:schemeClr val="bg1"/>
                </a:solidFill>
              </a:rPr>
              <a:t> L. (2018) Climate change and mental health: risks, impacts and priority actions. Int Journal of Mental Health Systems 12:28</a:t>
            </a:r>
          </a:p>
          <a:p>
            <a:r>
              <a:rPr lang="en-US" altLang="en-US" sz="1600" dirty="0">
                <a:solidFill>
                  <a:schemeClr val="bg1"/>
                </a:solidFill>
              </a:rPr>
              <a:t>Burke S, </a:t>
            </a:r>
            <a:r>
              <a:rPr lang="en-US" altLang="en-US" sz="1600" dirty="0" err="1">
                <a:solidFill>
                  <a:schemeClr val="bg1"/>
                </a:solidFill>
              </a:rPr>
              <a:t>Sanson</a:t>
            </a:r>
            <a:r>
              <a:rPr lang="en-US" altLang="en-US" sz="1600" dirty="0">
                <a:solidFill>
                  <a:schemeClr val="bg1"/>
                </a:solidFill>
              </a:rPr>
              <a:t> A, Van Hoorn J. (2018) The Psychological Effects of Climate Change on Children. Current Psychiatry Reports 20:35</a:t>
            </a:r>
          </a:p>
          <a:p>
            <a:r>
              <a:rPr lang="en-GB" sz="1600" dirty="0" err="1">
                <a:solidFill>
                  <a:schemeClr val="bg1"/>
                </a:solidFill>
              </a:rPr>
              <a:t>Diffenbaugh</a:t>
            </a:r>
            <a:r>
              <a:rPr lang="en-GB" sz="1600" dirty="0">
                <a:solidFill>
                  <a:schemeClr val="bg1"/>
                </a:solidFill>
              </a:rPr>
              <a:t> N &amp; Burke M (2019). Global warming has increased global economic inequality. PNAS 116 (20)</a:t>
            </a:r>
          </a:p>
          <a:p>
            <a:endParaRPr lang="en-US" sz="1600" dirty="0">
              <a:solidFill>
                <a:schemeClr val="bg1"/>
              </a:solidFill>
            </a:endParaRPr>
          </a:p>
          <a:p>
            <a:endParaRPr lang="en-US" dirty="0"/>
          </a:p>
        </p:txBody>
      </p:sp>
      <p:sp>
        <p:nvSpPr>
          <p:cNvPr id="4" name="TextBox 3">
            <a:extLst>
              <a:ext uri="{FF2B5EF4-FFF2-40B4-BE49-F238E27FC236}">
                <a16:creationId xmlns:a16="http://schemas.microsoft.com/office/drawing/2014/main" id="{3E78460C-8211-962D-4070-009E0ACD6468}"/>
              </a:ext>
            </a:extLst>
          </p:cNvPr>
          <p:cNvSpPr txBox="1"/>
          <p:nvPr/>
        </p:nvSpPr>
        <p:spPr>
          <a:xfrm>
            <a:off x="9362661" y="1013791"/>
            <a:ext cx="2829339" cy="1354217"/>
          </a:xfrm>
          <a:prstGeom prst="rect">
            <a:avLst/>
          </a:prstGeom>
          <a:noFill/>
        </p:spPr>
        <p:txBody>
          <a:bodyPr wrap="square" rtlCol="0">
            <a:spAutoFit/>
          </a:bodyPr>
          <a:lstStyle/>
          <a:p>
            <a:r>
              <a:rPr lang="en-US" sz="2800" dirty="0">
                <a:solidFill>
                  <a:schemeClr val="accent1"/>
                </a:solidFill>
                <a:latin typeface="+mj-lt"/>
              </a:rPr>
              <a:t>REFERENCES</a:t>
            </a:r>
          </a:p>
          <a:p>
            <a:endParaRPr lang="en-US" dirty="0">
              <a:solidFill>
                <a:schemeClr val="accent1"/>
              </a:solidFill>
              <a:latin typeface="+mj-lt"/>
            </a:endParaRPr>
          </a:p>
          <a:p>
            <a:r>
              <a:rPr lang="en-US" dirty="0">
                <a:solidFill>
                  <a:schemeClr val="accent1"/>
                </a:solidFill>
                <a:latin typeface="+mj-lt"/>
              </a:rPr>
              <a:t>Climate anxiety and MH impacts of eco crisis</a:t>
            </a:r>
          </a:p>
        </p:txBody>
      </p:sp>
    </p:spTree>
    <p:extLst>
      <p:ext uri="{BB962C8B-B14F-4D97-AF65-F5344CB8AC3E}">
        <p14:creationId xmlns:p14="http://schemas.microsoft.com/office/powerpoint/2010/main" val="2999055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A1A04D-2AE8-414C-B377-227D8686F79B}"/>
              </a:ext>
            </a:extLst>
          </p:cNvPr>
          <p:cNvSpPr/>
          <p:nvPr/>
        </p:nvSpPr>
        <p:spPr>
          <a:xfrm>
            <a:off x="0" y="675683"/>
            <a:ext cx="9064487" cy="5586145"/>
          </a:xfrm>
          <a:prstGeom prst="rect">
            <a:avLst/>
          </a:prstGeom>
        </p:spPr>
        <p:txBody>
          <a:bodyPr wrap="square">
            <a:spAutoFit/>
          </a:bodyPr>
          <a:lstStyle/>
          <a:p>
            <a:r>
              <a:rPr lang="en-US" altLang="en-US" sz="1700" dirty="0">
                <a:solidFill>
                  <a:schemeClr val="bg1"/>
                </a:solidFill>
                <a:ea typeface="ＭＳ Ｐゴシック" panose="020B0600070205080204" pitchFamily="34" charset="-128"/>
              </a:rPr>
              <a:t>Richardson M, Sheffield D, </a:t>
            </a:r>
            <a:r>
              <a:rPr lang="en-US" altLang="en-US" sz="1700" dirty="0" err="1">
                <a:solidFill>
                  <a:schemeClr val="bg1"/>
                </a:solidFill>
                <a:ea typeface="ＭＳ Ｐゴシック" panose="020B0600070205080204" pitchFamily="34" charset="-128"/>
              </a:rPr>
              <a:t>Harvery</a:t>
            </a:r>
            <a:r>
              <a:rPr lang="en-US" altLang="en-US" sz="1700" dirty="0">
                <a:solidFill>
                  <a:schemeClr val="bg1"/>
                </a:solidFill>
                <a:ea typeface="ＭＳ Ｐゴシック" panose="020B0600070205080204" pitchFamily="34" charset="-128"/>
              </a:rPr>
              <a:t> C, </a:t>
            </a:r>
            <a:r>
              <a:rPr lang="en-US" altLang="en-US" sz="1700" dirty="0" err="1">
                <a:solidFill>
                  <a:schemeClr val="bg1"/>
                </a:solidFill>
                <a:ea typeface="ＭＳ Ｐゴシック" panose="020B0600070205080204" pitchFamily="34" charset="-128"/>
              </a:rPr>
              <a:t>Petronzi</a:t>
            </a:r>
            <a:r>
              <a:rPr lang="en-US" altLang="en-US" sz="1700" dirty="0">
                <a:solidFill>
                  <a:schemeClr val="bg1"/>
                </a:solidFill>
                <a:ea typeface="ＭＳ Ｐゴシック" panose="020B0600070205080204" pitchFamily="34" charset="-128"/>
              </a:rPr>
              <a:t> D (2015). The Impact of Children’s connection to Nature. A report for the RSPB, available from </a:t>
            </a:r>
            <a:r>
              <a:rPr lang="en-US" altLang="en-US" sz="1700" dirty="0">
                <a:solidFill>
                  <a:schemeClr val="bg1"/>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https://www.rspb.org.uk/globalassets/downloads/documents/positions/education/the-impact-of-childrens-connection-to-nature.pdf</a:t>
            </a:r>
            <a:r>
              <a:rPr lang="en-US" altLang="en-US" sz="1700" dirty="0">
                <a:solidFill>
                  <a:schemeClr val="bg1"/>
                </a:solidFill>
                <a:ea typeface="ＭＳ Ｐゴシック" panose="020B0600070205080204" pitchFamily="34" charset="-128"/>
              </a:rPr>
              <a:t>   </a:t>
            </a:r>
          </a:p>
          <a:p>
            <a:r>
              <a:rPr lang="en-US" altLang="en-US" sz="1700" dirty="0">
                <a:solidFill>
                  <a:schemeClr val="bg1"/>
                </a:solidFill>
                <a:ea typeface="ＭＳ Ｐゴシック" panose="020B0600070205080204" pitchFamily="34" charset="-128"/>
              </a:rPr>
              <a:t>Bratman G, Anderson C, Berman M, Cochran B, de Vries S, Flanders J, </a:t>
            </a:r>
            <a:r>
              <a:rPr lang="en-US" altLang="en-US" sz="1700" dirty="0" err="1">
                <a:solidFill>
                  <a:schemeClr val="bg1"/>
                </a:solidFill>
                <a:ea typeface="ＭＳ Ｐゴシック" panose="020B0600070205080204" pitchFamily="34" charset="-128"/>
              </a:rPr>
              <a:t>Folke</a:t>
            </a:r>
            <a:r>
              <a:rPr lang="en-US" altLang="en-US" sz="1700" dirty="0">
                <a:solidFill>
                  <a:schemeClr val="bg1"/>
                </a:solidFill>
                <a:ea typeface="ＭＳ Ｐゴシック" panose="020B0600070205080204" pitchFamily="34" charset="-128"/>
              </a:rPr>
              <a:t> C, </a:t>
            </a:r>
            <a:r>
              <a:rPr lang="en-US" altLang="en-US" sz="1700" dirty="0" err="1">
                <a:solidFill>
                  <a:schemeClr val="bg1"/>
                </a:solidFill>
                <a:ea typeface="ＭＳ Ｐゴシック" panose="020B0600070205080204" pitchFamily="34" charset="-128"/>
              </a:rPr>
              <a:t>Frumkin</a:t>
            </a:r>
            <a:r>
              <a:rPr lang="en-US" altLang="en-US" sz="1700" dirty="0">
                <a:solidFill>
                  <a:schemeClr val="bg1"/>
                </a:solidFill>
                <a:ea typeface="ＭＳ Ｐゴシック" panose="020B0600070205080204" pitchFamily="34" charset="-128"/>
              </a:rPr>
              <a:t> H et al (2019) Nature and mental health: an ecosystem service perspective. Sci </a:t>
            </a:r>
            <a:r>
              <a:rPr lang="en-US" altLang="en-US" sz="1700" dirty="0" err="1">
                <a:solidFill>
                  <a:schemeClr val="bg1"/>
                </a:solidFill>
                <a:ea typeface="ＭＳ Ｐゴシック" panose="020B0600070205080204" pitchFamily="34" charset="-128"/>
              </a:rPr>
              <a:t>Advan</a:t>
            </a:r>
            <a:r>
              <a:rPr lang="en-US" altLang="en-US" sz="1700" dirty="0">
                <a:solidFill>
                  <a:schemeClr val="bg1"/>
                </a:solidFill>
                <a:ea typeface="ＭＳ Ｐゴシック" panose="020B0600070205080204" pitchFamily="34" charset="-128"/>
              </a:rPr>
              <a:t> 5: eaax0903</a:t>
            </a:r>
          </a:p>
          <a:p>
            <a:r>
              <a:rPr lang="en-US" altLang="en-US" sz="1700" dirty="0" err="1">
                <a:solidFill>
                  <a:schemeClr val="bg1"/>
                </a:solidFill>
                <a:ea typeface="ＭＳ Ｐゴシック" panose="020B0600070205080204" pitchFamily="34" charset="-128"/>
              </a:rPr>
              <a:t>Engemann</a:t>
            </a:r>
            <a:r>
              <a:rPr lang="en-US" altLang="en-US" sz="1700" dirty="0">
                <a:solidFill>
                  <a:schemeClr val="bg1"/>
                </a:solidFill>
                <a:ea typeface="ＭＳ Ｐゴシック" panose="020B0600070205080204" pitchFamily="34" charset="-128"/>
              </a:rPr>
              <a:t> K, Pedersen C, </a:t>
            </a:r>
            <a:r>
              <a:rPr lang="en-US" altLang="en-US" sz="1700" dirty="0" err="1">
                <a:solidFill>
                  <a:schemeClr val="bg1"/>
                </a:solidFill>
                <a:ea typeface="ＭＳ Ｐゴシック" panose="020B0600070205080204" pitchFamily="34" charset="-128"/>
              </a:rPr>
              <a:t>Arge</a:t>
            </a:r>
            <a:r>
              <a:rPr lang="en-US" altLang="en-US" sz="1700" dirty="0">
                <a:solidFill>
                  <a:schemeClr val="bg1"/>
                </a:solidFill>
                <a:ea typeface="ＭＳ Ｐゴシック" panose="020B0600070205080204" pitchFamily="34" charset="-128"/>
              </a:rPr>
              <a:t> L, </a:t>
            </a:r>
            <a:r>
              <a:rPr lang="en-US" altLang="en-US" sz="1700" dirty="0" err="1">
                <a:solidFill>
                  <a:schemeClr val="bg1"/>
                </a:solidFill>
                <a:ea typeface="ＭＳ Ｐゴシック" panose="020B0600070205080204" pitchFamily="34" charset="-128"/>
              </a:rPr>
              <a:t>Tsirogiannis</a:t>
            </a:r>
            <a:r>
              <a:rPr lang="en-US" altLang="en-US" sz="1700" dirty="0">
                <a:solidFill>
                  <a:schemeClr val="bg1"/>
                </a:solidFill>
                <a:ea typeface="ＭＳ Ｐゴシック" panose="020B0600070205080204" pitchFamily="34" charset="-128"/>
              </a:rPr>
              <a:t> C, Mortensen P, </a:t>
            </a:r>
            <a:r>
              <a:rPr lang="en-US" altLang="en-US" sz="1700" dirty="0" err="1">
                <a:solidFill>
                  <a:schemeClr val="bg1"/>
                </a:solidFill>
                <a:ea typeface="ＭＳ Ｐゴシック" panose="020B0600070205080204" pitchFamily="34" charset="-128"/>
              </a:rPr>
              <a:t>Svenning</a:t>
            </a:r>
            <a:r>
              <a:rPr lang="en-US" altLang="en-US" sz="1700" dirty="0">
                <a:solidFill>
                  <a:schemeClr val="bg1"/>
                </a:solidFill>
                <a:ea typeface="ＭＳ Ｐゴシック" panose="020B0600070205080204" pitchFamily="34" charset="-128"/>
              </a:rPr>
              <a:t> J (2019). Residential green space in childhood is associated with lower risk of psychiatric disorders from adolescence into adulthood.  Proceedings of the National Academy of Sciences 116 (11)</a:t>
            </a:r>
            <a:r>
              <a:rPr lang="en-GB" altLang="en-US" sz="1700" dirty="0">
                <a:solidFill>
                  <a:schemeClr val="bg1"/>
                </a:solidFill>
                <a:ea typeface="ＭＳ Ｐゴシック" panose="020B0600070205080204" pitchFamily="34" charset="-128"/>
              </a:rPr>
              <a:t> </a:t>
            </a:r>
          </a:p>
          <a:p>
            <a:r>
              <a:rPr lang="en-GB" sz="1700" dirty="0">
                <a:solidFill>
                  <a:schemeClr val="bg1"/>
                </a:solidFill>
              </a:rPr>
              <a:t>Rook G. (2013) Regulation of the immune system by biodiversity from the natural environment; an ecosystem essential to health. </a:t>
            </a:r>
            <a:r>
              <a:rPr lang="en-GB" sz="1700" i="1" dirty="0">
                <a:solidFill>
                  <a:schemeClr val="bg1"/>
                </a:solidFill>
              </a:rPr>
              <a:t>PNAS</a:t>
            </a:r>
            <a:r>
              <a:rPr lang="en-GB" sz="1700" dirty="0">
                <a:solidFill>
                  <a:schemeClr val="bg1"/>
                </a:solidFill>
              </a:rPr>
              <a:t> 10 (46) </a:t>
            </a:r>
            <a:endParaRPr lang="en-GB" sz="1700" dirty="0">
              <a:solidFill>
                <a:schemeClr val="bg1"/>
              </a:solidFill>
              <a:cs typeface="Calibri"/>
            </a:endParaRPr>
          </a:p>
          <a:p>
            <a:r>
              <a:rPr lang="en-GB" sz="1700" dirty="0">
                <a:solidFill>
                  <a:schemeClr val="bg1"/>
                </a:solidFill>
                <a:cs typeface="Calibri"/>
              </a:rPr>
              <a:t>Cooley, S., Jones, C., Kurtz, A., and Robertson, N. (2020) ‘Into the Wild: a meta-synthesis of talking therapy in natural outdoor spaces. Clinical Psychology Review 77:101841</a:t>
            </a:r>
          </a:p>
          <a:p>
            <a:r>
              <a:rPr lang="en-GB" sz="1700" dirty="0">
                <a:solidFill>
                  <a:schemeClr val="bg1"/>
                </a:solidFill>
                <a:cs typeface="Calibri"/>
              </a:rPr>
              <a:t>Roszak T., Gomes, M and </a:t>
            </a:r>
            <a:r>
              <a:rPr lang="en-GB" sz="1700" dirty="0" err="1">
                <a:solidFill>
                  <a:schemeClr val="bg1"/>
                </a:solidFill>
                <a:cs typeface="Calibri"/>
              </a:rPr>
              <a:t>Kanner</a:t>
            </a:r>
            <a:r>
              <a:rPr lang="en-GB" sz="1700" dirty="0">
                <a:solidFill>
                  <a:schemeClr val="bg1"/>
                </a:solidFill>
                <a:cs typeface="Calibri"/>
              </a:rPr>
              <a:t>, A (1995) Ecopsychology: Restoring the Earth, Healing the Mind. Crown Publishers</a:t>
            </a:r>
          </a:p>
          <a:p>
            <a:r>
              <a:rPr lang="en-GB" sz="1700" dirty="0">
                <a:solidFill>
                  <a:schemeClr val="bg1"/>
                </a:solidFill>
                <a:cs typeface="Calibri"/>
              </a:rPr>
              <a:t>Richardson, M., &amp; Hamlin I., (2021) Nature engagement for human and nature’s well-being during the Corona pandemic. Journal of Public Mental Health 20 (2)</a:t>
            </a:r>
          </a:p>
          <a:p>
            <a:r>
              <a:rPr lang="en-GB" sz="1700" dirty="0">
                <a:solidFill>
                  <a:schemeClr val="bg1"/>
                </a:solidFill>
                <a:cs typeface="Calibri"/>
              </a:rPr>
              <a:t>Lumber, R., Richardson, M., Sheffield, D. (2017) Beyond knowing nature: Contact, emotion, compassion, meaning and beauty are pathways to nature connection. </a:t>
            </a:r>
            <a:r>
              <a:rPr lang="en-GB" sz="1700" dirty="0" err="1">
                <a:solidFill>
                  <a:schemeClr val="bg1"/>
                </a:solidFill>
                <a:cs typeface="Calibri"/>
              </a:rPr>
              <a:t>PLoS</a:t>
            </a:r>
            <a:r>
              <a:rPr lang="en-GB" sz="1700" dirty="0">
                <a:solidFill>
                  <a:schemeClr val="bg1"/>
                </a:solidFill>
                <a:cs typeface="Calibri"/>
              </a:rPr>
              <a:t> ONE 12(5):e0177186. </a:t>
            </a:r>
          </a:p>
          <a:p>
            <a:r>
              <a:rPr lang="en-GB" sz="1700" dirty="0">
                <a:solidFill>
                  <a:schemeClr val="bg1"/>
                </a:solidFill>
                <a:cs typeface="Calibri"/>
              </a:rPr>
              <a:t>Lovell, R  (2014) </a:t>
            </a:r>
            <a:r>
              <a:rPr lang="en-GB" sz="1700" dirty="0">
                <a:solidFill>
                  <a:schemeClr val="bg1"/>
                </a:solidFill>
              </a:rPr>
              <a:t>Natural England Access to Evidence Notes.  Links between natural environments and Mental Health (EIN018)</a:t>
            </a:r>
            <a:r>
              <a:rPr lang="en-GB" sz="1700" b="1" dirty="0">
                <a:solidFill>
                  <a:schemeClr val="bg1"/>
                </a:solidFill>
              </a:rPr>
              <a:t> </a:t>
            </a:r>
            <a:r>
              <a:rPr lang="en-GB" sz="1700" dirty="0">
                <a:solidFill>
                  <a:schemeClr val="bg1"/>
                </a:solidFill>
                <a:hlinkClick r:id="rId3">
                  <a:extLst>
                    <a:ext uri="{A12FA001-AC4F-418D-AE19-62706E023703}">
                      <ahyp:hlinkClr xmlns:ahyp="http://schemas.microsoft.com/office/drawing/2018/hyperlinkcolor" val="tx"/>
                    </a:ext>
                  </a:extLst>
                </a:hlinkClick>
              </a:rPr>
              <a:t>http://publications.naturalengland.org.uk/category/6159558569361408</a:t>
            </a:r>
            <a:endParaRPr lang="en-GB" sz="1700" dirty="0">
              <a:solidFill>
                <a:schemeClr val="bg1"/>
              </a:solidFill>
              <a:cs typeface="Calibri"/>
            </a:endParaRPr>
          </a:p>
        </p:txBody>
      </p:sp>
      <p:sp>
        <p:nvSpPr>
          <p:cNvPr id="10" name="TextBox 9">
            <a:extLst>
              <a:ext uri="{FF2B5EF4-FFF2-40B4-BE49-F238E27FC236}">
                <a16:creationId xmlns:a16="http://schemas.microsoft.com/office/drawing/2014/main" id="{62B40ACC-8A75-C3F8-F5F7-BFF102223D85}"/>
              </a:ext>
            </a:extLst>
          </p:cNvPr>
          <p:cNvSpPr txBox="1"/>
          <p:nvPr/>
        </p:nvSpPr>
        <p:spPr>
          <a:xfrm>
            <a:off x="9369285" y="980660"/>
            <a:ext cx="2822715" cy="1077218"/>
          </a:xfrm>
          <a:prstGeom prst="rect">
            <a:avLst/>
          </a:prstGeom>
          <a:noFill/>
        </p:spPr>
        <p:txBody>
          <a:bodyPr wrap="square">
            <a:spAutoFit/>
          </a:bodyPr>
          <a:lstStyle/>
          <a:p>
            <a:r>
              <a:rPr lang="en-US" sz="2800" dirty="0">
                <a:solidFill>
                  <a:schemeClr val="accent1"/>
                </a:solidFill>
              </a:rPr>
              <a:t>REFERENCES</a:t>
            </a:r>
          </a:p>
          <a:p>
            <a:endParaRPr lang="en-US" dirty="0">
              <a:solidFill>
                <a:schemeClr val="accent1"/>
              </a:solidFill>
            </a:endParaRPr>
          </a:p>
          <a:p>
            <a:r>
              <a:rPr lang="en-US" dirty="0">
                <a:solidFill>
                  <a:schemeClr val="accent1"/>
                </a:solidFill>
              </a:rPr>
              <a:t>Nature and  Health</a:t>
            </a:r>
          </a:p>
        </p:txBody>
      </p:sp>
    </p:spTree>
    <p:extLst>
      <p:ext uri="{BB962C8B-B14F-4D97-AF65-F5344CB8AC3E}">
        <p14:creationId xmlns:p14="http://schemas.microsoft.com/office/powerpoint/2010/main" val="2457454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6CC-C753-8764-4F88-D4B4EBE762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695AF8-34D4-A935-54C2-1C3B4B529F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27356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239E-9E28-B24F-37CE-62B7FBCAC87A}"/>
              </a:ext>
            </a:extLst>
          </p:cNvPr>
          <p:cNvSpPr>
            <a:spLocks noGrp="1"/>
          </p:cNvSpPr>
          <p:nvPr>
            <p:ph type="title"/>
          </p:nvPr>
        </p:nvSpPr>
        <p:spPr/>
        <p:txBody>
          <a:bodyPr/>
          <a:lstStyle/>
          <a:p>
            <a:r>
              <a:rPr lang="en-US" dirty="0"/>
              <a:t>Impact on CYP MH</a:t>
            </a:r>
          </a:p>
        </p:txBody>
      </p:sp>
      <p:graphicFrame>
        <p:nvGraphicFramePr>
          <p:cNvPr id="12" name="Diagram 11">
            <a:extLst>
              <a:ext uri="{FF2B5EF4-FFF2-40B4-BE49-F238E27FC236}">
                <a16:creationId xmlns:a16="http://schemas.microsoft.com/office/drawing/2014/main" id="{6E0075B2-5CFC-DB13-9F11-5564022F1D6F}"/>
              </a:ext>
            </a:extLst>
          </p:cNvPr>
          <p:cNvGraphicFramePr/>
          <p:nvPr/>
        </p:nvGraphicFramePr>
        <p:xfrm>
          <a:off x="3779370" y="1801906"/>
          <a:ext cx="5390776" cy="3923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08E8D1D4-B848-E0CC-7ECB-36650192287F}"/>
              </a:ext>
            </a:extLst>
          </p:cNvPr>
          <p:cNvSpPr txBox="1"/>
          <p:nvPr/>
        </p:nvSpPr>
        <p:spPr>
          <a:xfrm>
            <a:off x="3200401" y="255817"/>
            <a:ext cx="6804211" cy="1754326"/>
          </a:xfrm>
          <a:prstGeom prst="rect">
            <a:avLst/>
          </a:prstGeom>
          <a:noFill/>
        </p:spPr>
        <p:txBody>
          <a:bodyPr wrap="square" rtlCol="0">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R</a:t>
            </a:r>
            <a:r>
              <a:rPr lang="en-GB" sz="1800" dirty="0">
                <a:effectLst/>
                <a:latin typeface="Calibri" panose="020F0502020204030204" pitchFamily="34" charset="0"/>
                <a:ea typeface="Calibri" panose="020F0502020204030204" pitchFamily="34" charset="0"/>
                <a:cs typeface="Times New Roman" panose="02020603050405020304" pitchFamily="18" charset="0"/>
              </a:rPr>
              <a:t>eduction in blood pressure, cortisol levels and stress</a:t>
            </a:r>
          </a:p>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improved sleep, attention, pro-social behaviours, self-regulation under pressures, academic performance, ADHD symptoms, memory, competence, self-discipline, language and communication skills functioning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Frumkin</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al., 2017; Seers et al., 2022a)  </a:t>
            </a:r>
          </a:p>
          <a:p>
            <a:endParaRPr lang="en-US" dirty="0"/>
          </a:p>
        </p:txBody>
      </p:sp>
      <p:sp>
        <p:nvSpPr>
          <p:cNvPr id="14" name="TextBox 13">
            <a:extLst>
              <a:ext uri="{FF2B5EF4-FFF2-40B4-BE49-F238E27FC236}">
                <a16:creationId xmlns:a16="http://schemas.microsoft.com/office/drawing/2014/main" id="{422736DD-CF21-566E-D11F-F06C5172C9FA}"/>
              </a:ext>
            </a:extLst>
          </p:cNvPr>
          <p:cNvSpPr txBox="1"/>
          <p:nvPr/>
        </p:nvSpPr>
        <p:spPr>
          <a:xfrm>
            <a:off x="8952379" y="2056686"/>
            <a:ext cx="3239621" cy="4801314"/>
          </a:xfrm>
          <a:prstGeom prst="rect">
            <a:avLst/>
          </a:prstGeom>
          <a:solidFill>
            <a:schemeClr val="bg1"/>
          </a:solidFill>
        </p:spPr>
        <p:txBody>
          <a:bodyPr wrap="square" rtlCol="0">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a:t>
            </a:r>
            <a:r>
              <a:rPr lang="en-GB" sz="1800" dirty="0">
                <a:effectLst/>
                <a:latin typeface="Calibri" panose="020F0502020204030204" pitchFamily="34" charset="0"/>
                <a:ea typeface="Calibri" panose="020F0502020204030204" pitchFamily="34" charset="0"/>
                <a:cs typeface="Times New Roman" panose="02020603050405020304" pitchFamily="18" charset="0"/>
              </a:rPr>
              <a:t>ower levels of emotional and behavioural problems, in particular inattentive and hyperactive domains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Vanaken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Danckaerts</a:t>
            </a:r>
            <a:r>
              <a:rPr lang="en-GB" sz="1800" dirty="0">
                <a:effectLst/>
                <a:latin typeface="Calibri" panose="020F0502020204030204" pitchFamily="34" charset="0"/>
                <a:ea typeface="Calibri" panose="020F0502020204030204" pitchFamily="34" charset="0"/>
                <a:cs typeface="Times New Roman" panose="02020603050405020304" pitchFamily="18" charset="0"/>
              </a:rPr>
              <a:t>, 2018) </a:t>
            </a:r>
          </a:p>
          <a:p>
            <a:r>
              <a:rPr lang="en-GB" dirty="0">
                <a:latin typeface="Calibri" panose="020F0502020204030204" pitchFamily="34" charset="0"/>
                <a:ea typeface="Calibri" panose="020F0502020204030204" pitchFamily="34" charset="0"/>
                <a:cs typeface="Times New Roman" panose="02020603050405020304" pitchFamily="18" charset="0"/>
              </a:rPr>
              <a:t>L</a:t>
            </a:r>
            <a:r>
              <a:rPr lang="en-GB" sz="1800" dirty="0">
                <a:effectLst/>
                <a:latin typeface="Calibri" panose="020F0502020204030204" pitchFamily="34" charset="0"/>
                <a:ea typeface="Calibri" panose="020F0502020204030204" pitchFamily="34" charset="0"/>
                <a:cs typeface="Times New Roman" panose="02020603050405020304" pitchFamily="18" charset="0"/>
              </a:rPr>
              <a:t>ower risk of psychiatric disorders from adolescence into adulthood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Engemann</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al., 2019)</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Improved physical activity, immune function, overall cognitive development, self-esteem, self-efficacy, resilience, academic performance, and lower rates of obesity (Seers et al., 2022a)</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97F60DE-37B1-0C13-0683-F6303AC1BB8B}"/>
              </a:ext>
            </a:extLst>
          </p:cNvPr>
          <p:cNvSpPr txBox="1"/>
          <p:nvPr/>
        </p:nvSpPr>
        <p:spPr>
          <a:xfrm>
            <a:off x="992468" y="4995499"/>
            <a:ext cx="3239621" cy="1477328"/>
          </a:xfrm>
          <a:prstGeom prst="rect">
            <a:avLst/>
          </a:prstGeom>
          <a:solidFill>
            <a:schemeClr val="bg1"/>
          </a:solidFill>
        </p:spPr>
        <p:txBody>
          <a:bodyPr wrap="square" rtlCol="0">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a:t>
            </a:r>
            <a:r>
              <a:rPr lang="en-GB" sz="1800" dirty="0">
                <a:effectLst/>
                <a:latin typeface="Calibri" panose="020F0502020204030204" pitchFamily="34" charset="0"/>
                <a:ea typeface="Calibri" panose="020F0502020204030204" pitchFamily="34" charset="0"/>
                <a:cs typeface="Times New Roman" panose="02020603050405020304" pitchFamily="18" charset="0"/>
              </a:rPr>
              <a:t>ower levels of anxiety, distress, hyperactivity, peer and emotional difficulties and psychosomatic symptoms (Seers et al., 2022b). </a:t>
            </a:r>
            <a:endParaRPr lang="en-US" dirty="0"/>
          </a:p>
        </p:txBody>
      </p:sp>
    </p:spTree>
    <p:extLst>
      <p:ext uri="{BB962C8B-B14F-4D97-AF65-F5344CB8AC3E}">
        <p14:creationId xmlns:p14="http://schemas.microsoft.com/office/powerpoint/2010/main" val="264404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5CC-4A9C-B6C2-7CBC-62278E7164B6}"/>
              </a:ext>
            </a:extLst>
          </p:cNvPr>
          <p:cNvSpPr>
            <a:spLocks noGrp="1"/>
          </p:cNvSpPr>
          <p:nvPr>
            <p:ph type="title"/>
          </p:nvPr>
        </p:nvSpPr>
        <p:spPr>
          <a:xfrm>
            <a:off x="234990" y="887509"/>
            <a:ext cx="2947482" cy="1550892"/>
          </a:xfrm>
        </p:spPr>
        <p:txBody>
          <a:bodyPr>
            <a:normAutofit fontScale="90000"/>
          </a:bodyPr>
          <a:lstStyle/>
          <a:p>
            <a:pPr algn="ctr"/>
            <a:br>
              <a:rPr lang="en-US" i="1" dirty="0"/>
            </a:br>
            <a:r>
              <a:rPr lang="en-US" sz="4400" i="1" dirty="0"/>
              <a:t>Collective </a:t>
            </a:r>
            <a:br>
              <a:rPr lang="en-US" sz="4400" i="1" dirty="0"/>
            </a:br>
            <a:r>
              <a:rPr lang="en-US" sz="4400" i="1" dirty="0"/>
              <a:t>enquiry</a:t>
            </a:r>
            <a:br>
              <a:rPr lang="en-US" dirty="0"/>
            </a:br>
            <a:br>
              <a:rPr lang="en-US" dirty="0"/>
            </a:br>
            <a:endParaRPr lang="en-US" sz="2700" dirty="0"/>
          </a:p>
        </p:txBody>
      </p:sp>
      <p:sp>
        <p:nvSpPr>
          <p:cNvPr id="10" name="Rounded Rectangle 9">
            <a:extLst>
              <a:ext uri="{FF2B5EF4-FFF2-40B4-BE49-F238E27FC236}">
                <a16:creationId xmlns:a16="http://schemas.microsoft.com/office/drawing/2014/main" id="{3F2822BF-1B23-02E8-BE80-16AFF3F89375}"/>
              </a:ext>
            </a:extLst>
          </p:cNvPr>
          <p:cNvSpPr/>
          <p:nvPr/>
        </p:nvSpPr>
        <p:spPr>
          <a:xfrm>
            <a:off x="3819236" y="1936376"/>
            <a:ext cx="7709375" cy="2671483"/>
          </a:xfrm>
          <a:prstGeom prst="roundRect">
            <a:avLst/>
          </a:prstGeom>
          <a:solidFill>
            <a:schemeClr val="accent1">
              <a:alpha val="5968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t>“</a:t>
            </a:r>
            <a:r>
              <a:rPr lang="en-GB" sz="3000" i="1" dirty="0"/>
              <a:t>Avoiding climate breakdown will require cathedral thinking. We must lay the foundation while we may not know exactly how to build the ceiling”</a:t>
            </a:r>
            <a:r>
              <a:rPr lang="en-GB" sz="3000" b="1" dirty="0"/>
              <a:t> </a:t>
            </a:r>
          </a:p>
          <a:p>
            <a:pPr algn="r"/>
            <a:r>
              <a:rPr lang="en-US" sz="2800" dirty="0"/>
              <a:t>Greta Thunberg</a:t>
            </a:r>
          </a:p>
        </p:txBody>
      </p:sp>
      <p:sp>
        <p:nvSpPr>
          <p:cNvPr id="3" name="TextBox 2">
            <a:extLst>
              <a:ext uri="{FF2B5EF4-FFF2-40B4-BE49-F238E27FC236}">
                <a16:creationId xmlns:a16="http://schemas.microsoft.com/office/drawing/2014/main" id="{0BBBD478-2AFC-25B4-FA63-3FBF43737B12}"/>
              </a:ext>
            </a:extLst>
          </p:cNvPr>
          <p:cNvSpPr txBox="1"/>
          <p:nvPr/>
        </p:nvSpPr>
        <p:spPr>
          <a:xfrm>
            <a:off x="64663" y="2861948"/>
            <a:ext cx="3117809" cy="3108543"/>
          </a:xfrm>
          <a:prstGeom prst="rect">
            <a:avLst/>
          </a:prstGeom>
          <a:noFill/>
        </p:spPr>
        <p:txBody>
          <a:bodyPr wrap="square" rtlCol="0">
            <a:spAutoFit/>
          </a:bodyPr>
          <a:lstStyle/>
          <a:p>
            <a:pPr algn="ctr"/>
            <a:r>
              <a:rPr lang="en-US" sz="2800" dirty="0">
                <a:solidFill>
                  <a:schemeClr val="bg1"/>
                </a:solidFill>
              </a:rPr>
              <a:t>What is the role of Child and Adolescent Psychiatrists in responding to Climate and Ecological Crisis?</a:t>
            </a:r>
          </a:p>
        </p:txBody>
      </p:sp>
    </p:spTree>
    <p:extLst>
      <p:ext uri="{BB962C8B-B14F-4D97-AF65-F5344CB8AC3E}">
        <p14:creationId xmlns:p14="http://schemas.microsoft.com/office/powerpoint/2010/main" val="40941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97EEB-4452-5348-BE8D-87F21BB03BAC}"/>
              </a:ext>
            </a:extLst>
          </p:cNvPr>
          <p:cNvSpPr>
            <a:spLocks noGrp="1"/>
          </p:cNvSpPr>
          <p:nvPr>
            <p:ph type="title"/>
          </p:nvPr>
        </p:nvSpPr>
        <p:spPr/>
        <p:txBody>
          <a:bodyPr/>
          <a:lstStyle/>
          <a:p>
            <a:endParaRPr lang="en-US" dirty="0"/>
          </a:p>
        </p:txBody>
      </p:sp>
      <p:sp>
        <p:nvSpPr>
          <p:cNvPr id="5" name="Rectangle 4">
            <a:extLst>
              <a:ext uri="{FF2B5EF4-FFF2-40B4-BE49-F238E27FC236}">
                <a16:creationId xmlns:a16="http://schemas.microsoft.com/office/drawing/2014/main" id="{8BE24445-E1E7-D443-B921-E0989DBCE832}"/>
              </a:ext>
            </a:extLst>
          </p:cNvPr>
          <p:cNvSpPr/>
          <p:nvPr/>
        </p:nvSpPr>
        <p:spPr>
          <a:xfrm>
            <a:off x="6096000" y="4868948"/>
            <a:ext cx="5684874" cy="1736735"/>
          </a:xfrm>
          <a:prstGeom prst="rect">
            <a:avLst/>
          </a:prstGeom>
          <a:solidFill>
            <a:schemeClr val="bg2">
              <a:lumMod val="25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60000"/>
                    <a:lumOff val="40000"/>
                  </a:schemeClr>
                </a:solidFill>
              </a:rPr>
              <a:t>NATUREWELL - training for staff</a:t>
            </a:r>
          </a:p>
          <a:p>
            <a:pPr algn="ctr"/>
            <a:r>
              <a:rPr lang="en-GB" i="1" dirty="0"/>
              <a:t>I didn’t realise how much I would get out of it and how much I need to take time out for myself </a:t>
            </a:r>
            <a:endParaRPr lang="en-US" dirty="0"/>
          </a:p>
          <a:p>
            <a:pPr algn="ctr"/>
            <a:endParaRPr lang="en-US" dirty="0"/>
          </a:p>
        </p:txBody>
      </p:sp>
      <p:sp>
        <p:nvSpPr>
          <p:cNvPr id="16" name="Rectangle 15">
            <a:extLst>
              <a:ext uri="{FF2B5EF4-FFF2-40B4-BE49-F238E27FC236}">
                <a16:creationId xmlns:a16="http://schemas.microsoft.com/office/drawing/2014/main" id="{F5B70544-1C50-8B4F-9758-FE04EFC9AC8E}"/>
              </a:ext>
            </a:extLst>
          </p:cNvPr>
          <p:cNvSpPr/>
          <p:nvPr/>
        </p:nvSpPr>
        <p:spPr>
          <a:xfrm>
            <a:off x="6096000" y="269819"/>
            <a:ext cx="5684874" cy="2052066"/>
          </a:xfrm>
          <a:prstGeom prst="rect">
            <a:avLst/>
          </a:prstGeom>
          <a:solidFill>
            <a:schemeClr val="bg2">
              <a:lumMod val="25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90000"/>
                  </a:schemeClr>
                </a:solidFill>
              </a:rPr>
              <a:t>FAMILIES IN  THE WILD - multi family ecotherapy woodland intervention</a:t>
            </a:r>
          </a:p>
          <a:p>
            <a:pPr algn="ctr"/>
            <a:r>
              <a:rPr lang="en-GB" altLang="en-US" i="1" dirty="0">
                <a:solidFill>
                  <a:srgbClr val="FFFFFF"/>
                </a:solidFill>
              </a:rPr>
              <a:t>That evening was the first time he’s fallen asleep easily for  months</a:t>
            </a:r>
          </a:p>
          <a:p>
            <a:pPr algn="ctr"/>
            <a:r>
              <a:rPr lang="en-GB" altLang="en-US" i="1" dirty="0">
                <a:solidFill>
                  <a:srgbClr val="FFFFFF"/>
                </a:solidFill>
              </a:rPr>
              <a:t>We never get a chance to enjoy ourselves like this as a family</a:t>
            </a:r>
          </a:p>
          <a:p>
            <a:pPr algn="ctr"/>
            <a:endParaRPr lang="en-US" dirty="0"/>
          </a:p>
        </p:txBody>
      </p:sp>
      <p:sp>
        <p:nvSpPr>
          <p:cNvPr id="17" name="Rectangle 16">
            <a:extLst>
              <a:ext uri="{FF2B5EF4-FFF2-40B4-BE49-F238E27FC236}">
                <a16:creationId xmlns:a16="http://schemas.microsoft.com/office/drawing/2014/main" id="{4DD37FC0-FE58-DF4C-8C02-710FD41149EF}"/>
              </a:ext>
            </a:extLst>
          </p:cNvPr>
          <p:cNvSpPr/>
          <p:nvPr/>
        </p:nvSpPr>
        <p:spPr>
          <a:xfrm>
            <a:off x="6096000" y="2569384"/>
            <a:ext cx="5684874" cy="2052065"/>
          </a:xfrm>
          <a:prstGeom prst="rect">
            <a:avLst/>
          </a:prstGeom>
          <a:solidFill>
            <a:schemeClr val="bg2">
              <a:lumMod val="25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90000"/>
                  </a:schemeClr>
                </a:solidFill>
              </a:rPr>
              <a:t>WILD WALKS</a:t>
            </a:r>
          </a:p>
          <a:p>
            <a:pPr algn="ctr"/>
            <a:r>
              <a:rPr lang="en-US" i="1" dirty="0"/>
              <a:t>It felt like freedom</a:t>
            </a:r>
          </a:p>
          <a:p>
            <a:pPr algn="ctr"/>
            <a:r>
              <a:rPr lang="en-US" i="1" dirty="0"/>
              <a:t>Coming into the trees was like a big hug</a:t>
            </a:r>
          </a:p>
          <a:p>
            <a:pPr algn="ctr"/>
            <a:r>
              <a:rPr lang="en-US" i="1" dirty="0"/>
              <a:t>It relaxed me so when I got back to the ward my anxiety was less</a:t>
            </a:r>
          </a:p>
          <a:p>
            <a:pPr algn="ctr"/>
            <a:endParaRPr lang="en-US" dirty="0"/>
          </a:p>
        </p:txBody>
      </p:sp>
      <p:pic>
        <p:nvPicPr>
          <p:cNvPr id="19" name="Picture 18">
            <a:extLst>
              <a:ext uri="{FF2B5EF4-FFF2-40B4-BE49-F238E27FC236}">
                <a16:creationId xmlns:a16="http://schemas.microsoft.com/office/drawing/2014/main" id="{7499EC90-FB96-CE47-B6A6-4B0DCF2DB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771" y="269819"/>
            <a:ext cx="4977218" cy="6335864"/>
          </a:xfrm>
          <a:prstGeom prst="rect">
            <a:avLst/>
          </a:prstGeom>
          <a:ln w="25400">
            <a:solidFill>
              <a:srgbClr val="4A7EBB"/>
            </a:solidFill>
          </a:ln>
        </p:spPr>
      </p:pic>
    </p:spTree>
    <p:extLst>
      <p:ext uri="{BB962C8B-B14F-4D97-AF65-F5344CB8AC3E}">
        <p14:creationId xmlns:p14="http://schemas.microsoft.com/office/powerpoint/2010/main" val="2084082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239E-9E28-B24F-37CE-62B7FBCAC87A}"/>
              </a:ext>
            </a:extLst>
          </p:cNvPr>
          <p:cNvSpPr>
            <a:spLocks noGrp="1"/>
          </p:cNvSpPr>
          <p:nvPr>
            <p:ph type="ctrTitle"/>
          </p:nvPr>
        </p:nvSpPr>
        <p:spPr/>
        <p:txBody>
          <a:bodyPr anchor="t"/>
          <a:lstStyle/>
          <a:p>
            <a:r>
              <a:rPr lang="en-US" dirty="0"/>
              <a:t>Inequalities and green space</a:t>
            </a:r>
          </a:p>
        </p:txBody>
      </p:sp>
      <p:sp>
        <p:nvSpPr>
          <p:cNvPr id="3" name="Content Placeholder 2">
            <a:extLst>
              <a:ext uri="{FF2B5EF4-FFF2-40B4-BE49-F238E27FC236}">
                <a16:creationId xmlns:a16="http://schemas.microsoft.com/office/drawing/2014/main" id="{AC427E07-30AE-3E1B-5A68-32DAF4F0C648}"/>
              </a:ext>
            </a:extLst>
          </p:cNvPr>
          <p:cNvSpPr>
            <a:spLocks noGrp="1"/>
          </p:cNvSpPr>
          <p:nvPr>
            <p:ph type="subTitle" idx="1"/>
          </p:nvPr>
        </p:nvSpPr>
        <p:spPr>
          <a:xfrm>
            <a:off x="1100015" y="3429000"/>
            <a:ext cx="7315200" cy="2155646"/>
          </a:xfrm>
        </p:spPr>
        <p:txBody>
          <a:bodyPr>
            <a:normAutofit fontScale="77500" lnSpcReduction="20000"/>
          </a:bodyPr>
          <a:lstStyle/>
          <a:p>
            <a:r>
              <a:rPr lang="en-US" dirty="0">
                <a:solidFill>
                  <a:schemeClr val="bg1"/>
                </a:solidFill>
              </a:rPr>
              <a:t>In urban areas the most affluent 20% of wards have FIVE times the amount of green space per person than the most deprived 10% of wards CABE Space 2010</a:t>
            </a:r>
          </a:p>
          <a:p>
            <a:r>
              <a:rPr lang="en-US" dirty="0">
                <a:solidFill>
                  <a:schemeClr val="bg1"/>
                </a:solidFill>
              </a:rPr>
              <a:t>Monitoring visits to green and blue space in urban areas shows that people who are older, from lower socioeconomic groups or from minority ethnic backgrounds are more likely to be infrequent visitors</a:t>
            </a:r>
          </a:p>
          <a:p>
            <a:r>
              <a:rPr lang="en-GB" sz="2000" dirty="0">
                <a:solidFill>
                  <a:schemeClr val="bg1"/>
                </a:solidFill>
                <a:effectLst/>
                <a:latin typeface="Arial" panose="020B0604020202020204" pitchFamily="34" charset="0"/>
                <a:ea typeface="Yu Mincho" panose="02020400000000000000" pitchFamily="18" charset="-128"/>
              </a:rPr>
              <a:t>For people growing up in the most disadvantaged neighbourhoods, access to green space in childhood is linked to lower anxiety in old age Pearce et al, 2018</a:t>
            </a:r>
            <a:endParaRPr lang="en-US" dirty="0">
              <a:solidFill>
                <a:schemeClr val="bg1"/>
              </a:solidFill>
            </a:endParaRPr>
          </a:p>
          <a:p>
            <a:endParaRPr lang="en-US" dirty="0"/>
          </a:p>
        </p:txBody>
      </p:sp>
      <p:pic>
        <p:nvPicPr>
          <p:cNvPr id="5" name="Picture 4">
            <a:extLst>
              <a:ext uri="{FF2B5EF4-FFF2-40B4-BE49-F238E27FC236}">
                <a16:creationId xmlns:a16="http://schemas.microsoft.com/office/drawing/2014/main" id="{86798D25-9325-C29B-8B2F-53B9BDE84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1415" y="476458"/>
            <a:ext cx="7772400" cy="5905083"/>
          </a:xfrm>
          <a:prstGeom prst="rect">
            <a:avLst/>
          </a:prstGeom>
        </p:spPr>
      </p:pic>
    </p:spTree>
    <p:extLst>
      <p:ext uri="{BB962C8B-B14F-4D97-AF65-F5344CB8AC3E}">
        <p14:creationId xmlns:p14="http://schemas.microsoft.com/office/powerpoint/2010/main" val="389994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3AB2F6-0898-5DD1-691C-C00B16B263B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1745" y="1123836"/>
            <a:ext cx="11328509" cy="4601183"/>
          </a:xfrm>
        </p:spPr>
      </p:pic>
      <p:sp>
        <p:nvSpPr>
          <p:cNvPr id="6" name="TextBox 5">
            <a:extLst>
              <a:ext uri="{FF2B5EF4-FFF2-40B4-BE49-F238E27FC236}">
                <a16:creationId xmlns:a16="http://schemas.microsoft.com/office/drawing/2014/main" id="{23BA9EE7-0143-FD4A-2FA9-5FBC1B6C64AC}"/>
              </a:ext>
            </a:extLst>
          </p:cNvPr>
          <p:cNvSpPr txBox="1"/>
          <p:nvPr/>
        </p:nvSpPr>
        <p:spPr>
          <a:xfrm>
            <a:off x="6096000" y="6068291"/>
            <a:ext cx="5664254" cy="369332"/>
          </a:xfrm>
          <a:prstGeom prst="rect">
            <a:avLst/>
          </a:prstGeom>
          <a:noFill/>
        </p:spPr>
        <p:txBody>
          <a:bodyPr wrap="square" rtlCol="0">
            <a:spAutoFit/>
          </a:bodyPr>
          <a:lstStyle/>
          <a:p>
            <a:pPr algn="r"/>
            <a:r>
              <a:rPr lang="en-US" dirty="0" err="1"/>
              <a:t>Diffenbaugh</a:t>
            </a:r>
            <a:r>
              <a:rPr lang="en-US" dirty="0"/>
              <a:t> &amp; Burke, 2019</a:t>
            </a:r>
          </a:p>
        </p:txBody>
      </p:sp>
    </p:spTree>
    <p:extLst>
      <p:ext uri="{BB962C8B-B14F-4D97-AF65-F5344CB8AC3E}">
        <p14:creationId xmlns:p14="http://schemas.microsoft.com/office/powerpoint/2010/main" val="6556804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67EBA-C9B8-8FDF-2438-9335DA0EE9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FAA65C-A48B-AA29-9161-6F7640804A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BC8887-1412-62F7-94A0-4F0D738A22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4101" y="0"/>
            <a:ext cx="7040033" cy="6991923"/>
          </a:xfrm>
          <a:prstGeom prst="rect">
            <a:avLst/>
          </a:prstGeom>
        </p:spPr>
      </p:pic>
    </p:spTree>
    <p:extLst>
      <p:ext uri="{BB962C8B-B14F-4D97-AF65-F5344CB8AC3E}">
        <p14:creationId xmlns:p14="http://schemas.microsoft.com/office/powerpoint/2010/main" val="4130353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5242D54-DE6D-E7CE-6061-04B290547C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400" y="-117135"/>
            <a:ext cx="5638799" cy="705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31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B8AA-F944-A44E-BA99-44F1A2C4980B}"/>
              </a:ext>
            </a:extLst>
          </p:cNvPr>
          <p:cNvSpPr>
            <a:spLocks noGrp="1"/>
          </p:cNvSpPr>
          <p:nvPr>
            <p:ph type="title"/>
          </p:nvPr>
        </p:nvSpPr>
        <p:spPr/>
        <p:txBody>
          <a:bodyPr anchor="t"/>
          <a:lstStyle/>
          <a:p>
            <a:r>
              <a:rPr lang="en-US" dirty="0" err="1">
                <a:solidFill>
                  <a:schemeClr val="bg1"/>
                </a:solidFill>
              </a:rPr>
              <a:t>EcoCAMHS</a:t>
            </a:r>
            <a:endParaRPr lang="en-US" dirty="0">
              <a:solidFill>
                <a:schemeClr val="bg1"/>
              </a:solidFill>
            </a:endParaRPr>
          </a:p>
        </p:txBody>
      </p:sp>
      <p:graphicFrame>
        <p:nvGraphicFramePr>
          <p:cNvPr id="4" name="Diagram 3">
            <a:extLst>
              <a:ext uri="{FF2B5EF4-FFF2-40B4-BE49-F238E27FC236}">
                <a16:creationId xmlns:a16="http://schemas.microsoft.com/office/drawing/2014/main" id="{D0DF6485-869D-B449-8120-B8F802F11C1A}"/>
              </a:ext>
            </a:extLst>
          </p:cNvPr>
          <p:cNvGraphicFramePr/>
          <p:nvPr/>
        </p:nvGraphicFramePr>
        <p:xfrm>
          <a:off x="4552707" y="164215"/>
          <a:ext cx="7153468" cy="4103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BC1FCDB2-3521-9447-AFA8-949B060E8503}"/>
              </a:ext>
            </a:extLst>
          </p:cNvPr>
          <p:cNvSpPr/>
          <p:nvPr/>
        </p:nvSpPr>
        <p:spPr>
          <a:xfrm>
            <a:off x="315982" y="2368296"/>
            <a:ext cx="2884419" cy="2621148"/>
          </a:xfrm>
          <a:prstGeom prst="ellips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t>SCOPE</a:t>
            </a:r>
            <a:r>
              <a:rPr lang="en-US" sz="2000" dirty="0"/>
              <a:t> </a:t>
            </a:r>
          </a:p>
          <a:p>
            <a:pPr algn="ctr"/>
            <a:r>
              <a:rPr lang="en-US" sz="2000" dirty="0"/>
              <a:t>MH impacts of CEE on CYP </a:t>
            </a:r>
          </a:p>
          <a:p>
            <a:pPr algn="ctr"/>
            <a:r>
              <a:rPr lang="en-US" sz="2000" i="1" dirty="0"/>
              <a:t>and</a:t>
            </a:r>
            <a:r>
              <a:rPr lang="en-US" sz="2000" dirty="0"/>
              <a:t> </a:t>
            </a:r>
          </a:p>
          <a:p>
            <a:pPr algn="ctr"/>
            <a:r>
              <a:rPr lang="en-US" sz="2000" dirty="0"/>
              <a:t>Nature’s Role in CAMHS</a:t>
            </a:r>
          </a:p>
        </p:txBody>
      </p:sp>
      <p:pic>
        <p:nvPicPr>
          <p:cNvPr id="2052" name="Picture 4" descr="British Schoolchildren Walk Out to Protest Climate Change ...">
            <a:extLst>
              <a:ext uri="{FF2B5EF4-FFF2-40B4-BE49-F238E27FC236}">
                <a16:creationId xmlns:a16="http://schemas.microsoft.com/office/drawing/2014/main" id="{0D3BD678-C4BD-624C-9907-0FB82C8008CF}"/>
              </a:ext>
            </a:extLst>
          </p:cNvPr>
          <p:cNvPicPr>
            <a:picLocks noChangeAspect="1" noChangeArrowheads="1"/>
          </p:cNvPicPr>
          <p:nvPr/>
        </p:nvPicPr>
        <p:blipFill>
          <a:blip r:embed="rId8" cstate="email">
            <a:alphaModFix amt="82000"/>
            <a:extLst>
              <a:ext uri="{28A0092B-C50C-407E-A947-70E740481C1C}">
                <a14:useLocalDpi xmlns:a14="http://schemas.microsoft.com/office/drawing/2010/main"/>
              </a:ext>
            </a:extLst>
          </a:blip>
          <a:srcRect/>
          <a:stretch>
            <a:fillRect/>
          </a:stretch>
        </p:blipFill>
        <p:spPr bwMode="auto">
          <a:xfrm>
            <a:off x="3102990" y="4591204"/>
            <a:ext cx="2899433" cy="1932955"/>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03FA62F-24FC-868B-48E2-B24B88BA2517}"/>
              </a:ext>
            </a:extLst>
          </p:cNvPr>
          <p:cNvGrpSpPr/>
          <p:nvPr/>
        </p:nvGrpSpPr>
        <p:grpSpPr>
          <a:xfrm>
            <a:off x="7043090" y="3849717"/>
            <a:ext cx="1027484" cy="2844068"/>
            <a:chOff x="4213714" y="3305331"/>
            <a:chExt cx="1099276" cy="3262989"/>
          </a:xfrm>
        </p:grpSpPr>
        <p:pic>
          <p:nvPicPr>
            <p:cNvPr id="10" name="Picture 4">
              <a:extLst>
                <a:ext uri="{FF2B5EF4-FFF2-40B4-BE49-F238E27FC236}">
                  <a16:creationId xmlns:a16="http://schemas.microsoft.com/office/drawing/2014/main" id="{094B0550-3D89-3940-8E67-FB76F4B32998}"/>
                </a:ext>
              </a:extLst>
            </p:cNvPr>
            <p:cNvPicPr>
              <a:picLocks noChangeAspect="1"/>
            </p:cNvPicPr>
            <p:nvPr/>
          </p:nvPicPr>
          <p:blipFill>
            <a:blip r:embed="rId9" cstate="email">
              <a:alphaModFix amt="85000"/>
              <a:extLst>
                <a:ext uri="{28A0092B-C50C-407E-A947-70E740481C1C}">
                  <a14:useLocalDpi xmlns:a14="http://schemas.microsoft.com/office/drawing/2010/main"/>
                </a:ext>
              </a:extLst>
            </a:blip>
            <a:srcRect/>
            <a:stretch>
              <a:fillRect/>
            </a:stretch>
          </p:blipFill>
          <p:spPr bwMode="auto">
            <a:xfrm>
              <a:off x="4213714" y="5382102"/>
              <a:ext cx="1099276" cy="118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r Bernadka Dubicka – Government Events">
              <a:extLst>
                <a:ext uri="{FF2B5EF4-FFF2-40B4-BE49-F238E27FC236}">
                  <a16:creationId xmlns:a16="http://schemas.microsoft.com/office/drawing/2014/main" id="{FB09C1DA-EB20-9440-BFA9-68D9EFEA9C26}"/>
                </a:ext>
              </a:extLst>
            </p:cNvPr>
            <p:cNvPicPr>
              <a:picLocks noChangeAspect="1" noChangeArrowheads="1"/>
            </p:cNvPicPr>
            <p:nvPr/>
          </p:nvPicPr>
          <p:blipFill rotWithShape="1">
            <a:blip r:embed="rId10" cstate="email">
              <a:alphaModFix amt="85000"/>
              <a:extLst>
                <a:ext uri="{28A0092B-C50C-407E-A947-70E740481C1C}">
                  <a14:useLocalDpi xmlns:a14="http://schemas.microsoft.com/office/drawing/2010/main"/>
                </a:ext>
              </a:extLst>
            </a:blip>
            <a:srcRect/>
            <a:stretch/>
          </p:blipFill>
          <p:spPr bwMode="auto">
            <a:xfrm>
              <a:off x="4268365" y="3305331"/>
              <a:ext cx="996470" cy="100267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6" name="Picture 2" descr="Sustainable Mental Healthcare | Centre for Sustainable ...">
              <a:extLst>
                <a:ext uri="{FF2B5EF4-FFF2-40B4-BE49-F238E27FC236}">
                  <a16:creationId xmlns:a16="http://schemas.microsoft.com/office/drawing/2014/main" id="{DFA395C9-332D-DA48-87D0-17029F9DF554}"/>
                </a:ext>
              </a:extLst>
            </p:cNvPr>
            <p:cNvPicPr>
              <a:picLocks noChangeAspect="1" noChangeArrowheads="1"/>
            </p:cNvPicPr>
            <p:nvPr/>
          </p:nvPicPr>
          <p:blipFill rotWithShape="1">
            <a:blip r:embed="rId11" cstate="email">
              <a:alphaModFix amt="90000"/>
              <a:extLst>
                <a:ext uri="{28A0092B-C50C-407E-A947-70E740481C1C}">
                  <a14:useLocalDpi xmlns:a14="http://schemas.microsoft.com/office/drawing/2010/main"/>
                </a:ext>
              </a:extLst>
            </a:blip>
            <a:srcRect/>
            <a:stretch/>
          </p:blipFill>
          <p:spPr bwMode="auto">
            <a:xfrm>
              <a:off x="4268365" y="4303226"/>
              <a:ext cx="996470" cy="100809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0210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8BE7A1-EBAA-8517-DF78-BDDA90156585}"/>
              </a:ext>
            </a:extLst>
          </p:cNvPr>
          <p:cNvSpPr>
            <a:spLocks noGrp="1"/>
          </p:cNvSpPr>
          <p:nvPr>
            <p:ph type="title"/>
          </p:nvPr>
        </p:nvSpPr>
        <p:spPr>
          <a:xfrm>
            <a:off x="252919" y="864108"/>
            <a:ext cx="2947482" cy="4601183"/>
          </a:xfrm>
        </p:spPr>
        <p:txBody>
          <a:bodyPr anchor="t"/>
          <a:lstStyle/>
          <a:p>
            <a:r>
              <a:rPr lang="en-US" dirty="0">
                <a:solidFill>
                  <a:schemeClr val="bg1"/>
                </a:solidFill>
              </a:rPr>
              <a:t>Support for eco distress</a:t>
            </a:r>
            <a:br>
              <a:rPr lang="en-US" sz="4400" dirty="0">
                <a:solidFill>
                  <a:schemeClr val="bg1"/>
                </a:solidFill>
              </a:rPr>
            </a:br>
            <a:r>
              <a:rPr lang="en-US" sz="1800" dirty="0">
                <a:solidFill>
                  <a:schemeClr val="bg1"/>
                </a:solidFill>
              </a:rPr>
              <a:t>cultivating resilience and optimism</a:t>
            </a:r>
            <a:endParaRPr lang="en-US" sz="1800" dirty="0"/>
          </a:p>
        </p:txBody>
      </p:sp>
      <p:sp>
        <p:nvSpPr>
          <p:cNvPr id="3" name="Content Placeholder 2">
            <a:extLst>
              <a:ext uri="{FF2B5EF4-FFF2-40B4-BE49-F238E27FC236}">
                <a16:creationId xmlns:a16="http://schemas.microsoft.com/office/drawing/2014/main" id="{FBA4DEAE-D748-8E4B-B216-DA633E95F913}"/>
              </a:ext>
            </a:extLst>
          </p:cNvPr>
          <p:cNvSpPr>
            <a:spLocks noGrp="1"/>
          </p:cNvSpPr>
          <p:nvPr>
            <p:ph idx="1"/>
          </p:nvPr>
        </p:nvSpPr>
        <p:spPr>
          <a:xfrm>
            <a:off x="3551216" y="864108"/>
            <a:ext cx="7315200" cy="5120640"/>
          </a:xfrm>
        </p:spPr>
        <p:txBody>
          <a:bodyPr>
            <a:noAutofit/>
          </a:bodyPr>
          <a:lstStyle/>
          <a:p>
            <a:pPr>
              <a:buFont typeface="Wingdings" pitchFamily="2" charset="2"/>
              <a:buChar char="v"/>
            </a:pPr>
            <a:r>
              <a:rPr lang="en-GB" sz="2800" b="1" dirty="0">
                <a:solidFill>
                  <a:schemeClr val="bg1"/>
                </a:solidFill>
                <a:highlight>
                  <a:srgbClr val="FF9300"/>
                </a:highlight>
              </a:rPr>
              <a:t>Advocate </a:t>
            </a:r>
            <a:r>
              <a:rPr lang="en-GB" sz="2800" dirty="0">
                <a:solidFill>
                  <a:schemeClr val="bg1"/>
                </a:solidFill>
                <a:highlight>
                  <a:srgbClr val="FF9300"/>
                </a:highlight>
              </a:rPr>
              <a:t>for systemic action</a:t>
            </a:r>
          </a:p>
          <a:p>
            <a:pPr>
              <a:buFont typeface="Wingdings" pitchFamily="2" charset="2"/>
              <a:buChar char="v"/>
            </a:pPr>
            <a:r>
              <a:rPr lang="en-GB" sz="2800" b="1" dirty="0">
                <a:solidFill>
                  <a:schemeClr val="accent3"/>
                </a:solidFill>
              </a:rPr>
              <a:t>Validate</a:t>
            </a:r>
            <a:r>
              <a:rPr lang="en-GB" sz="2800" dirty="0">
                <a:solidFill>
                  <a:schemeClr val="accent3"/>
                </a:solidFill>
              </a:rPr>
              <a:t> the emotional experience</a:t>
            </a:r>
          </a:p>
          <a:p>
            <a:pPr lvl="1">
              <a:buFont typeface="Wingdings" pitchFamily="2" charset="2"/>
              <a:buChar char="v"/>
            </a:pPr>
            <a:r>
              <a:rPr lang="en-GB" sz="2400" dirty="0">
                <a:solidFill>
                  <a:schemeClr val="accent3"/>
                </a:solidFill>
              </a:rPr>
              <a:t>Is a massive intervention. Promote intentional self-care</a:t>
            </a:r>
          </a:p>
          <a:p>
            <a:pPr lvl="1">
              <a:buFont typeface="Wingdings" pitchFamily="2" charset="2"/>
              <a:buChar char="v"/>
            </a:pPr>
            <a:endParaRPr lang="en-GB" sz="2000" dirty="0">
              <a:solidFill>
                <a:schemeClr val="accent3"/>
              </a:solidFill>
            </a:endParaRPr>
          </a:p>
          <a:p>
            <a:pPr>
              <a:buFont typeface="Wingdings" pitchFamily="2" charset="2"/>
              <a:buChar char="v"/>
            </a:pPr>
            <a:r>
              <a:rPr lang="en-GB" sz="3000" dirty="0">
                <a:solidFill>
                  <a:schemeClr val="accent3"/>
                </a:solidFill>
              </a:rPr>
              <a:t>This is </a:t>
            </a:r>
            <a:r>
              <a:rPr lang="en-GB" sz="3000" b="1" dirty="0">
                <a:solidFill>
                  <a:schemeClr val="accent3"/>
                </a:solidFill>
              </a:rPr>
              <a:t>Collective</a:t>
            </a:r>
            <a:r>
              <a:rPr lang="en-GB" sz="3000" dirty="0">
                <a:solidFill>
                  <a:schemeClr val="accent3"/>
                </a:solidFill>
              </a:rPr>
              <a:t> </a:t>
            </a:r>
            <a:r>
              <a:rPr lang="en-GB" sz="3000" b="1" dirty="0">
                <a:solidFill>
                  <a:schemeClr val="accent3"/>
                </a:solidFill>
              </a:rPr>
              <a:t>and Systemic</a:t>
            </a:r>
            <a:endParaRPr lang="en-GB" sz="3000" dirty="0">
              <a:solidFill>
                <a:schemeClr val="accent3"/>
              </a:solidFill>
            </a:endParaRPr>
          </a:p>
          <a:p>
            <a:pPr lvl="1">
              <a:buFont typeface="Arial" panose="020B0604020202020204" pitchFamily="34" charset="0"/>
              <a:buChar char="•"/>
            </a:pPr>
            <a:r>
              <a:rPr lang="en-GB" sz="2600" dirty="0">
                <a:solidFill>
                  <a:schemeClr val="accent3"/>
                </a:solidFill>
              </a:rPr>
              <a:t>Link people to groups that value internal and external activism</a:t>
            </a:r>
          </a:p>
          <a:p>
            <a:pPr lvl="1">
              <a:buFont typeface="Arial" panose="020B0604020202020204" pitchFamily="34" charset="0"/>
              <a:buChar char="•"/>
            </a:pPr>
            <a:r>
              <a:rPr lang="en-GB" sz="2600" dirty="0">
                <a:solidFill>
                  <a:schemeClr val="accent3"/>
                </a:solidFill>
              </a:rPr>
              <a:t>Taking action helps and is vital: start small, shared responsibility, stay involved as it evolves</a:t>
            </a:r>
          </a:p>
          <a:p>
            <a:pPr marL="0" lvl="1" indent="-146304">
              <a:buNone/>
            </a:pPr>
            <a:endParaRPr lang="en-GB" sz="2600" dirty="0">
              <a:solidFill>
                <a:schemeClr val="accent3"/>
              </a:solidFill>
            </a:endParaRPr>
          </a:p>
          <a:p>
            <a:pPr>
              <a:buFont typeface="Wingdings" pitchFamily="2" charset="2"/>
              <a:buChar char="v"/>
            </a:pPr>
            <a:r>
              <a:rPr lang="en-GB" sz="2800" b="1" dirty="0">
                <a:solidFill>
                  <a:schemeClr val="accent3"/>
                </a:solidFill>
              </a:rPr>
              <a:t>Buffer the pain</a:t>
            </a:r>
            <a:r>
              <a:rPr lang="en-GB" sz="2800" dirty="0">
                <a:solidFill>
                  <a:schemeClr val="accent3"/>
                </a:solidFill>
              </a:rPr>
              <a:t>: cultivate connection to what makes life feel good and meaningful</a:t>
            </a:r>
          </a:p>
          <a:p>
            <a:pPr lvl="1">
              <a:buFont typeface="Arial" panose="020B0604020202020204" pitchFamily="34" charset="0"/>
              <a:buChar char="•"/>
            </a:pPr>
            <a:r>
              <a:rPr lang="en-GB" sz="2400" dirty="0">
                <a:solidFill>
                  <a:schemeClr val="accent3"/>
                </a:solidFill>
              </a:rPr>
              <a:t>Nature, creativity, sport, religious/spiritual practice, friends, music</a:t>
            </a:r>
          </a:p>
        </p:txBody>
      </p:sp>
      <p:graphicFrame>
        <p:nvGraphicFramePr>
          <p:cNvPr id="4" name="Diagram 3">
            <a:extLst>
              <a:ext uri="{FF2B5EF4-FFF2-40B4-BE49-F238E27FC236}">
                <a16:creationId xmlns:a16="http://schemas.microsoft.com/office/drawing/2014/main" id="{FBF5294A-251C-1540-8F73-8CB385407532}"/>
              </a:ext>
            </a:extLst>
          </p:cNvPr>
          <p:cNvGraphicFramePr/>
          <p:nvPr/>
        </p:nvGraphicFramePr>
        <p:xfrm>
          <a:off x="-320801" y="2663688"/>
          <a:ext cx="4094921" cy="4055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081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C20B-17DE-772C-F078-71CFA924F517}"/>
              </a:ext>
            </a:extLst>
          </p:cNvPr>
          <p:cNvSpPr>
            <a:spLocks noGrp="1"/>
          </p:cNvSpPr>
          <p:nvPr>
            <p:ph type="title"/>
          </p:nvPr>
        </p:nvSpPr>
        <p:spPr/>
        <p:txBody>
          <a:bodyPr anchor="t"/>
          <a:lstStyle/>
          <a:p>
            <a:r>
              <a:rPr lang="en-US" dirty="0">
                <a:solidFill>
                  <a:schemeClr val="bg1"/>
                </a:solidFill>
              </a:rPr>
              <a:t>CLIMATE CHANGE</a:t>
            </a:r>
          </a:p>
        </p:txBody>
      </p:sp>
      <p:sp>
        <p:nvSpPr>
          <p:cNvPr id="3" name="Content Placeholder 2">
            <a:extLst>
              <a:ext uri="{FF2B5EF4-FFF2-40B4-BE49-F238E27FC236}">
                <a16:creationId xmlns:a16="http://schemas.microsoft.com/office/drawing/2014/main" id="{D32F3A74-75A6-96DD-5732-6F4B5C355E78}"/>
              </a:ext>
            </a:extLst>
          </p:cNvPr>
          <p:cNvSpPr>
            <a:spLocks noGrp="1"/>
          </p:cNvSpPr>
          <p:nvPr>
            <p:ph idx="1"/>
          </p:nvPr>
        </p:nvSpPr>
        <p:spPr/>
        <p:txBody>
          <a:bodyPr>
            <a:normAutofit fontScale="77500" lnSpcReduction="20000"/>
          </a:bodyPr>
          <a:lstStyle/>
          <a:p>
            <a:r>
              <a:rPr lang="en-GB" sz="3200" dirty="0">
                <a:solidFill>
                  <a:schemeClr val="accent2">
                    <a:lumMod val="50000"/>
                  </a:schemeClr>
                </a:solidFill>
              </a:rPr>
              <a:t>It is </a:t>
            </a:r>
            <a:r>
              <a:rPr lang="en-GB" sz="3200" b="1" dirty="0">
                <a:solidFill>
                  <a:schemeClr val="accent2">
                    <a:lumMod val="50000"/>
                  </a:schemeClr>
                </a:solidFill>
              </a:rPr>
              <a:t>not</a:t>
            </a:r>
            <a:r>
              <a:rPr lang="en-GB" sz="3200" dirty="0">
                <a:solidFill>
                  <a:schemeClr val="accent2">
                    <a:lumMod val="50000"/>
                  </a:schemeClr>
                </a:solidFill>
              </a:rPr>
              <a:t> a scientific problem waiting for a technical solution </a:t>
            </a:r>
          </a:p>
          <a:p>
            <a:pPr lvl="1"/>
            <a:r>
              <a:rPr lang="en-GB" sz="2800" dirty="0">
                <a:solidFill>
                  <a:schemeClr val="accent2">
                    <a:lumMod val="75000"/>
                  </a:schemeClr>
                </a:solidFill>
              </a:rPr>
              <a:t>It is a paradigmatic challenge to an economic system driven by fossil fuels and consuming life styles</a:t>
            </a:r>
          </a:p>
          <a:p>
            <a:pPr lvl="2"/>
            <a:r>
              <a:rPr lang="en-GB" sz="2600" dirty="0">
                <a:solidFill>
                  <a:schemeClr val="accent2">
                    <a:lumMod val="75000"/>
                  </a:schemeClr>
                </a:solidFill>
              </a:rPr>
              <a:t>Separation of human – nature, othering of nature/peoples as resources for exploitation and growth</a:t>
            </a:r>
          </a:p>
          <a:p>
            <a:pPr lvl="1"/>
            <a:r>
              <a:rPr lang="en-GB" sz="2800" dirty="0">
                <a:solidFill>
                  <a:schemeClr val="accent2">
                    <a:lumMod val="75000"/>
                  </a:schemeClr>
                </a:solidFill>
              </a:rPr>
              <a:t>It’s an urgent, frightening, systemic problem involving environment, culture and politics</a:t>
            </a:r>
            <a:r>
              <a:rPr lang="en-GB" dirty="0">
                <a:solidFill>
                  <a:schemeClr val="accent2">
                    <a:lumMod val="75000"/>
                  </a:schemeClr>
                </a:solidFill>
              </a:rPr>
              <a:t>.</a:t>
            </a:r>
            <a:endParaRPr lang="en-GB" sz="3200" dirty="0">
              <a:solidFill>
                <a:schemeClr val="accent2">
                  <a:lumMod val="75000"/>
                </a:schemeClr>
              </a:solidFill>
            </a:endParaRPr>
          </a:p>
          <a:p>
            <a:r>
              <a:rPr lang="en-GB" sz="3200" dirty="0">
                <a:solidFill>
                  <a:schemeClr val="accent2">
                    <a:lumMod val="50000"/>
                  </a:schemeClr>
                </a:solidFill>
              </a:rPr>
              <a:t>It challenges all of us in modern societies both personally and politically.</a:t>
            </a:r>
          </a:p>
          <a:p>
            <a:pPr lvl="1"/>
            <a:r>
              <a:rPr lang="en-GB" sz="2600" dirty="0">
                <a:solidFill>
                  <a:schemeClr val="accent2">
                    <a:lumMod val="75000"/>
                  </a:schemeClr>
                </a:solidFill>
              </a:rPr>
              <a:t>It engenders fear, denial and despair amongst individuals</a:t>
            </a:r>
          </a:p>
          <a:p>
            <a:pPr lvl="1"/>
            <a:r>
              <a:rPr lang="en-GB" sz="2600" dirty="0">
                <a:solidFill>
                  <a:schemeClr val="accent2">
                    <a:lumMod val="75000"/>
                  </a:schemeClr>
                </a:solidFill>
              </a:rPr>
              <a:t>It engenders evasion, indifference and duplicity amongst the powerful</a:t>
            </a:r>
          </a:p>
          <a:p>
            <a:pPr lvl="1"/>
            <a:r>
              <a:rPr lang="en-GB" sz="2600" dirty="0">
                <a:solidFill>
                  <a:schemeClr val="accent2">
                    <a:lumMod val="75000"/>
                  </a:schemeClr>
                </a:solidFill>
              </a:rPr>
              <a:t>It forces uncomfortable dilemmas about justice, nature and equality into consciousness</a:t>
            </a:r>
            <a:r>
              <a:rPr lang="en-GB" sz="2400" dirty="0">
                <a:solidFill>
                  <a:schemeClr val="accent2">
                    <a:lumMod val="75000"/>
                  </a:schemeClr>
                </a:solidFill>
              </a:rPr>
              <a:t>.</a:t>
            </a:r>
          </a:p>
          <a:p>
            <a:pPr marL="128016" lvl="1" indent="0">
              <a:buNone/>
            </a:pPr>
            <a:endParaRPr lang="en-GB" sz="2200" dirty="0"/>
          </a:p>
          <a:p>
            <a:pPr marL="128016" lvl="1" indent="0">
              <a:buNone/>
            </a:pPr>
            <a:endParaRPr lang="en-GB" dirty="0"/>
          </a:p>
          <a:p>
            <a:pPr marL="0" indent="0">
              <a:buNone/>
            </a:pPr>
            <a:endParaRPr lang="en-US" dirty="0"/>
          </a:p>
        </p:txBody>
      </p:sp>
      <p:pic>
        <p:nvPicPr>
          <p:cNvPr id="4" name="Picture 2" descr="CPA logo rgb">
            <a:hlinkClick r:id="rId3"/>
            <a:extLst>
              <a:ext uri="{FF2B5EF4-FFF2-40B4-BE49-F238E27FC236}">
                <a16:creationId xmlns:a16="http://schemas.microsoft.com/office/drawing/2014/main" id="{2D682D16-6162-47FF-30B2-8B1B9D4953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1912" y="4113789"/>
            <a:ext cx="3049495" cy="1575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9CF833-A8B2-88D3-9BA4-2232C30BE4F6}"/>
              </a:ext>
            </a:extLst>
          </p:cNvPr>
          <p:cNvSpPr txBox="1"/>
          <p:nvPr/>
        </p:nvSpPr>
        <p:spPr>
          <a:xfrm>
            <a:off x="8528410" y="6450576"/>
            <a:ext cx="4025489" cy="369332"/>
          </a:xfrm>
          <a:prstGeom prst="rect">
            <a:avLst/>
          </a:prstGeom>
          <a:noFill/>
        </p:spPr>
        <p:txBody>
          <a:bodyPr wrap="square" rtlCol="0">
            <a:spAutoFit/>
          </a:bodyPr>
          <a:lstStyle/>
          <a:p>
            <a:r>
              <a:rPr lang="en-US" i="1" dirty="0">
                <a:solidFill>
                  <a:schemeClr val="accent3">
                    <a:lumMod val="50000"/>
                  </a:schemeClr>
                </a:solidFill>
              </a:rPr>
              <a:t>= Culture (not Climate) Change Work</a:t>
            </a:r>
          </a:p>
        </p:txBody>
      </p:sp>
    </p:spTree>
    <p:extLst>
      <p:ext uri="{BB962C8B-B14F-4D97-AF65-F5344CB8AC3E}">
        <p14:creationId xmlns:p14="http://schemas.microsoft.com/office/powerpoint/2010/main" val="1350569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3A15-B214-E285-7224-0B42FFC6AA2D}"/>
              </a:ext>
            </a:extLst>
          </p:cNvPr>
          <p:cNvSpPr>
            <a:spLocks noGrp="1"/>
          </p:cNvSpPr>
          <p:nvPr>
            <p:ph type="ctrTitle"/>
          </p:nvPr>
        </p:nvSpPr>
        <p:spPr>
          <a:xfrm>
            <a:off x="220762" y="1480457"/>
            <a:ext cx="9990038" cy="4506686"/>
          </a:xfrm>
        </p:spPr>
        <p:txBody>
          <a:bodyPr>
            <a:normAutofit/>
          </a:bodyPr>
          <a:lstStyle/>
          <a:p>
            <a:r>
              <a:rPr lang="en-US" sz="2400" dirty="0">
                <a:solidFill>
                  <a:schemeClr val="bg1"/>
                </a:solidFill>
                <a:latin typeface="+mn-lt"/>
              </a:rPr>
              <a:t>Drastic, Just, Climate Action by those in power</a:t>
            </a:r>
            <a:br>
              <a:rPr lang="en-US" sz="2400" dirty="0">
                <a:solidFill>
                  <a:schemeClr val="bg1"/>
                </a:solidFill>
                <a:latin typeface="+mn-lt"/>
              </a:rPr>
            </a:br>
            <a:r>
              <a:rPr lang="en-US" sz="2400" dirty="0">
                <a:solidFill>
                  <a:schemeClr val="bg1"/>
                </a:solidFill>
                <a:latin typeface="+mn-lt"/>
              </a:rPr>
              <a:t>	Zero Carbon, Nature Positive </a:t>
            </a:r>
            <a:br>
              <a:rPr lang="en-US" sz="2400" dirty="0">
                <a:solidFill>
                  <a:schemeClr val="bg1"/>
                </a:solidFill>
                <a:latin typeface="+mn-lt"/>
              </a:rPr>
            </a:br>
            <a:br>
              <a:rPr lang="en-US" sz="2400" dirty="0">
                <a:solidFill>
                  <a:schemeClr val="bg1"/>
                </a:solidFill>
                <a:latin typeface="+mn-lt"/>
              </a:rPr>
            </a:br>
            <a:r>
              <a:rPr lang="en-US" sz="2400" dirty="0">
                <a:solidFill>
                  <a:schemeClr val="bg1"/>
                </a:solidFill>
                <a:latin typeface="+mn-lt"/>
              </a:rPr>
              <a:t>Developing a response to emotional and mental health burden of these crises</a:t>
            </a:r>
            <a:br>
              <a:rPr lang="en-US" sz="2400" dirty="0">
                <a:solidFill>
                  <a:schemeClr val="bg1"/>
                </a:solidFill>
                <a:latin typeface="+mn-lt"/>
              </a:rPr>
            </a:br>
            <a:r>
              <a:rPr lang="en-US" sz="2400" dirty="0">
                <a:solidFill>
                  <a:schemeClr val="bg1"/>
                </a:solidFill>
                <a:latin typeface="+mn-lt"/>
              </a:rPr>
              <a:t>	Awareness, education, impact, policy</a:t>
            </a:r>
            <a:br>
              <a:rPr lang="en-US" sz="2400" dirty="0">
                <a:solidFill>
                  <a:schemeClr val="bg1"/>
                </a:solidFill>
                <a:latin typeface="+mn-lt"/>
              </a:rPr>
            </a:br>
            <a:r>
              <a:rPr lang="en-US" sz="2400" dirty="0">
                <a:solidFill>
                  <a:schemeClr val="bg1"/>
                </a:solidFill>
                <a:latin typeface="+mn-lt"/>
              </a:rPr>
              <a:t>	Co creation of effective locally relevant interventions</a:t>
            </a:r>
            <a:br>
              <a:rPr lang="en-US" sz="2400" dirty="0">
                <a:solidFill>
                  <a:schemeClr val="bg1"/>
                </a:solidFill>
                <a:latin typeface="+mn-lt"/>
              </a:rPr>
            </a:br>
            <a:r>
              <a:rPr lang="en-US" sz="2400" dirty="0">
                <a:solidFill>
                  <a:schemeClr val="bg1"/>
                </a:solidFill>
                <a:latin typeface="+mn-lt"/>
              </a:rPr>
              <a:t>	Ensure research and investment directed at most affected communities</a:t>
            </a:r>
            <a:br>
              <a:rPr lang="en-US" sz="2400" dirty="0">
                <a:solidFill>
                  <a:schemeClr val="bg1"/>
                </a:solidFill>
                <a:latin typeface="+mn-lt"/>
              </a:rPr>
            </a:br>
            <a:br>
              <a:rPr lang="en-US" sz="2400" dirty="0">
                <a:solidFill>
                  <a:schemeClr val="bg1"/>
                </a:solidFill>
                <a:latin typeface="+mn-lt"/>
              </a:rPr>
            </a:br>
            <a:r>
              <a:rPr lang="en-US" sz="2400" dirty="0">
                <a:solidFill>
                  <a:schemeClr val="bg1"/>
                </a:solidFill>
                <a:latin typeface="+mn-lt"/>
              </a:rPr>
              <a:t>Support for eco distress</a:t>
            </a:r>
            <a:br>
              <a:rPr lang="en-US" sz="2400" dirty="0">
                <a:solidFill>
                  <a:schemeClr val="bg1"/>
                </a:solidFill>
                <a:latin typeface="+mn-lt"/>
              </a:rPr>
            </a:br>
            <a:r>
              <a:rPr lang="en-US" sz="2400" dirty="0">
                <a:solidFill>
                  <a:schemeClr val="bg1"/>
                </a:solidFill>
                <a:latin typeface="+mn-lt"/>
              </a:rPr>
              <a:t>	Children, Young People, Parents, Teachers, Ourselves, Anyone</a:t>
            </a:r>
            <a:br>
              <a:rPr lang="en-US" sz="2400" dirty="0">
                <a:solidFill>
                  <a:schemeClr val="bg1"/>
                </a:solidFill>
                <a:latin typeface="+mn-lt"/>
              </a:rPr>
            </a:br>
            <a:r>
              <a:rPr lang="en-US" sz="2400" dirty="0">
                <a:solidFill>
                  <a:schemeClr val="bg1"/>
                </a:solidFill>
                <a:latin typeface="+mn-lt"/>
              </a:rPr>
              <a:t>	Feel, Think, Breathe, Understand, Act</a:t>
            </a:r>
            <a:br>
              <a:rPr lang="en-US" sz="2400" dirty="0">
                <a:solidFill>
                  <a:schemeClr val="bg1"/>
                </a:solidFill>
                <a:latin typeface="+mn-lt"/>
              </a:rPr>
            </a:br>
            <a:r>
              <a:rPr lang="en-US" sz="2400" dirty="0">
                <a:solidFill>
                  <a:schemeClr val="bg1"/>
                </a:solidFill>
                <a:latin typeface="+mn-lt"/>
              </a:rPr>
              <a:t>	Join with others for emotional support as well as action</a:t>
            </a:r>
            <a:br>
              <a:rPr lang="en-US" sz="2400" dirty="0">
                <a:solidFill>
                  <a:schemeClr val="bg1"/>
                </a:solidFill>
                <a:latin typeface="+mn-lt"/>
              </a:rPr>
            </a:br>
            <a:endParaRPr lang="en-US" sz="2400" dirty="0">
              <a:solidFill>
                <a:schemeClr val="bg1"/>
              </a:solidFill>
              <a:latin typeface="+mn-lt"/>
            </a:endParaRPr>
          </a:p>
        </p:txBody>
      </p:sp>
      <p:sp>
        <p:nvSpPr>
          <p:cNvPr id="3" name="Subtitle 2">
            <a:extLst>
              <a:ext uri="{FF2B5EF4-FFF2-40B4-BE49-F238E27FC236}">
                <a16:creationId xmlns:a16="http://schemas.microsoft.com/office/drawing/2014/main" id="{652285E8-D51B-9C98-9C08-ABC79C17383B}"/>
              </a:ext>
            </a:extLst>
          </p:cNvPr>
          <p:cNvSpPr>
            <a:spLocks noGrp="1"/>
          </p:cNvSpPr>
          <p:nvPr>
            <p:ph type="subTitle" idx="1"/>
          </p:nvPr>
        </p:nvSpPr>
        <p:spPr>
          <a:xfrm>
            <a:off x="220761" y="870857"/>
            <a:ext cx="8966781" cy="914400"/>
          </a:xfrm>
        </p:spPr>
        <p:txBody>
          <a:bodyPr>
            <a:noAutofit/>
          </a:bodyPr>
          <a:lstStyle/>
          <a:p>
            <a:r>
              <a:rPr lang="en-US" sz="3600" b="1" dirty="0">
                <a:solidFill>
                  <a:schemeClr val="bg1"/>
                </a:solidFill>
              </a:rPr>
              <a:t>MHCP RESPONSE TO MH IMPACTS OF CEE</a:t>
            </a:r>
          </a:p>
        </p:txBody>
      </p:sp>
      <p:pic>
        <p:nvPicPr>
          <p:cNvPr id="4" name="Picture 3" descr="Just Peachy Comic 🍑 — Another self care plant. Whatever you've been...">
            <a:extLst>
              <a:ext uri="{FF2B5EF4-FFF2-40B4-BE49-F238E27FC236}">
                <a16:creationId xmlns:a16="http://schemas.microsoft.com/office/drawing/2014/main" id="{10429F71-3681-009E-56EE-02FE2724FD7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367519" y="1545773"/>
            <a:ext cx="2824481"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406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C2C9-0EBD-3CCA-CA75-F577243248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51FC18-A2C0-3DF3-ACBC-A187A03D83F5}"/>
              </a:ext>
            </a:extLst>
          </p:cNvPr>
          <p:cNvSpPr>
            <a:spLocks noGrp="1"/>
          </p:cNvSpPr>
          <p:nvPr>
            <p:ph idx="1"/>
          </p:nvPr>
        </p:nvSpPr>
        <p:spPr/>
        <p:txBody>
          <a:bodyPr/>
          <a:lstStyle/>
          <a:p>
            <a:endParaRPr lang="en-US"/>
          </a:p>
        </p:txBody>
      </p:sp>
      <p:pic>
        <p:nvPicPr>
          <p:cNvPr id="2052" name="Picture 4">
            <a:extLst>
              <a:ext uri="{FF2B5EF4-FFF2-40B4-BE49-F238E27FC236}">
                <a16:creationId xmlns:a16="http://schemas.microsoft.com/office/drawing/2014/main" id="{62C56F65-510A-E880-EAFE-771D3B57FD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3713" y="0"/>
            <a:ext cx="6122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68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5CC-4A9C-B6C2-7CBC-62278E7164B6}"/>
              </a:ext>
            </a:extLst>
          </p:cNvPr>
          <p:cNvSpPr>
            <a:spLocks noGrp="1"/>
          </p:cNvSpPr>
          <p:nvPr>
            <p:ph type="title"/>
          </p:nvPr>
        </p:nvSpPr>
        <p:spPr>
          <a:xfrm>
            <a:off x="234990" y="887509"/>
            <a:ext cx="2947482" cy="1550892"/>
          </a:xfrm>
        </p:spPr>
        <p:txBody>
          <a:bodyPr>
            <a:normAutofit fontScale="90000"/>
          </a:bodyPr>
          <a:lstStyle/>
          <a:p>
            <a:pPr algn="ctr"/>
            <a:br>
              <a:rPr lang="en-US" i="1" dirty="0"/>
            </a:br>
            <a:r>
              <a:rPr lang="en-US" sz="4400" i="1" dirty="0"/>
              <a:t>Collective </a:t>
            </a:r>
            <a:br>
              <a:rPr lang="en-US" sz="4400" i="1" dirty="0"/>
            </a:br>
            <a:r>
              <a:rPr lang="en-US" sz="4400" i="1" dirty="0"/>
              <a:t>enquiry</a:t>
            </a:r>
            <a:br>
              <a:rPr lang="en-US" dirty="0"/>
            </a:br>
            <a:br>
              <a:rPr lang="en-US" dirty="0"/>
            </a:br>
            <a:endParaRPr lang="en-US" sz="2700" dirty="0"/>
          </a:p>
        </p:txBody>
      </p:sp>
      <p:pic>
        <p:nvPicPr>
          <p:cNvPr id="7" name="Picture 6">
            <a:extLst>
              <a:ext uri="{FF2B5EF4-FFF2-40B4-BE49-F238E27FC236}">
                <a16:creationId xmlns:a16="http://schemas.microsoft.com/office/drawing/2014/main" id="{040A840D-22F0-9350-C7E8-30C91383B9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5928" y="1558244"/>
            <a:ext cx="6071911" cy="936208"/>
          </a:xfrm>
          <a:prstGeom prst="rect">
            <a:avLst/>
          </a:prstGeom>
        </p:spPr>
      </p:pic>
      <p:sp>
        <p:nvSpPr>
          <p:cNvPr id="12" name="Rectangle 11">
            <a:extLst>
              <a:ext uri="{FF2B5EF4-FFF2-40B4-BE49-F238E27FC236}">
                <a16:creationId xmlns:a16="http://schemas.microsoft.com/office/drawing/2014/main" id="{BEF0F4AF-547D-E5C0-FE79-0074ACC4B2AC}"/>
              </a:ext>
            </a:extLst>
          </p:cNvPr>
          <p:cNvSpPr/>
          <p:nvPr/>
        </p:nvSpPr>
        <p:spPr>
          <a:xfrm>
            <a:off x="4052047" y="1386456"/>
            <a:ext cx="7297271" cy="533707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BBD478-2AFC-25B4-FA63-3FBF43737B12}"/>
              </a:ext>
            </a:extLst>
          </p:cNvPr>
          <p:cNvSpPr txBox="1"/>
          <p:nvPr/>
        </p:nvSpPr>
        <p:spPr>
          <a:xfrm>
            <a:off x="64663" y="2861948"/>
            <a:ext cx="3117809" cy="3108543"/>
          </a:xfrm>
          <a:prstGeom prst="rect">
            <a:avLst/>
          </a:prstGeom>
          <a:noFill/>
        </p:spPr>
        <p:txBody>
          <a:bodyPr wrap="square" rtlCol="0">
            <a:spAutoFit/>
          </a:bodyPr>
          <a:lstStyle/>
          <a:p>
            <a:pPr algn="ctr"/>
            <a:r>
              <a:rPr lang="en-US" sz="2800" dirty="0">
                <a:solidFill>
                  <a:schemeClr val="bg1"/>
                </a:solidFill>
              </a:rPr>
              <a:t>What is the role of Child and Adolescent Psychiatrist in responding to Climate and Ecological Crisis?</a:t>
            </a:r>
          </a:p>
        </p:txBody>
      </p:sp>
      <p:sp>
        <p:nvSpPr>
          <p:cNvPr id="4" name="TextBox 3">
            <a:extLst>
              <a:ext uri="{FF2B5EF4-FFF2-40B4-BE49-F238E27FC236}">
                <a16:creationId xmlns:a16="http://schemas.microsoft.com/office/drawing/2014/main" id="{BB39AE48-9F23-27B4-8910-3D6A9F6CFB37}"/>
              </a:ext>
            </a:extLst>
          </p:cNvPr>
          <p:cNvSpPr txBox="1"/>
          <p:nvPr/>
        </p:nvSpPr>
        <p:spPr>
          <a:xfrm>
            <a:off x="4088401" y="192566"/>
            <a:ext cx="6866964" cy="1107996"/>
          </a:xfrm>
          <a:prstGeom prst="rect">
            <a:avLst/>
          </a:prstGeom>
          <a:noFill/>
        </p:spPr>
        <p:txBody>
          <a:bodyPr wrap="square" rtlCol="0">
            <a:spAutoFit/>
          </a:bodyPr>
          <a:lstStyle/>
          <a:p>
            <a:pPr algn="ctr"/>
            <a:r>
              <a:rPr lang="en-US" sz="2400" b="1" dirty="0">
                <a:solidFill>
                  <a:schemeClr val="accent1"/>
                </a:solidFill>
              </a:rPr>
              <a:t>How do you see your own role in this? </a:t>
            </a:r>
          </a:p>
          <a:p>
            <a:pPr algn="ctr"/>
            <a:r>
              <a:rPr lang="en-US" sz="2400" b="1" dirty="0">
                <a:solidFill>
                  <a:schemeClr val="accent1"/>
                </a:solidFill>
              </a:rPr>
              <a:t>How can we support each other?</a:t>
            </a:r>
          </a:p>
          <a:p>
            <a:endParaRPr lang="en-US" dirty="0"/>
          </a:p>
        </p:txBody>
      </p:sp>
      <p:sp>
        <p:nvSpPr>
          <p:cNvPr id="6" name="TextBox 5">
            <a:extLst>
              <a:ext uri="{FF2B5EF4-FFF2-40B4-BE49-F238E27FC236}">
                <a16:creationId xmlns:a16="http://schemas.microsoft.com/office/drawing/2014/main" id="{807DC7D3-56FD-B996-3D47-0A9E98F74383}"/>
              </a:ext>
            </a:extLst>
          </p:cNvPr>
          <p:cNvSpPr txBox="1"/>
          <p:nvPr/>
        </p:nvSpPr>
        <p:spPr>
          <a:xfrm>
            <a:off x="4485928" y="2563056"/>
            <a:ext cx="6382871" cy="3816429"/>
          </a:xfrm>
          <a:prstGeom prst="rect">
            <a:avLst/>
          </a:prstGeom>
          <a:noFill/>
        </p:spPr>
        <p:txBody>
          <a:bodyPr wrap="square" rtlCol="0">
            <a:spAutoFit/>
          </a:bodyPr>
          <a:lstStyle/>
          <a:p>
            <a:r>
              <a:rPr lang="en-US" sz="2000" dirty="0"/>
              <a:t>Patients must be able to trust doctors with their lives and health. To justify that trust you must show respect for human life and make sure your practice meets the standards expected of you in four domains:</a:t>
            </a:r>
          </a:p>
          <a:p>
            <a:endParaRPr lang="en-US" dirty="0"/>
          </a:p>
          <a:p>
            <a:r>
              <a:rPr lang="en-US" sz="2800" b="1" dirty="0"/>
              <a:t>Knowledge, skills and performance</a:t>
            </a:r>
          </a:p>
          <a:p>
            <a:endParaRPr lang="en-US" sz="2800" b="1" dirty="0"/>
          </a:p>
          <a:p>
            <a:r>
              <a:rPr lang="en-US" sz="2800" b="1" dirty="0"/>
              <a:t>Safety and quality</a:t>
            </a:r>
          </a:p>
          <a:p>
            <a:pPr marL="285750" indent="-285750">
              <a:buFont typeface="Arial" panose="020B0604020202020204" pitchFamily="34" charset="0"/>
              <a:buChar char="•"/>
            </a:pPr>
            <a:r>
              <a:rPr lang="en-US" sz="2000" dirty="0"/>
              <a:t>Take prompt action if you think that patient safety, dignity or comfort is being compromised. Protect and promote the health of patients and the public.</a:t>
            </a:r>
          </a:p>
        </p:txBody>
      </p:sp>
    </p:spTree>
    <p:extLst>
      <p:ext uri="{BB962C8B-B14F-4D97-AF65-F5344CB8AC3E}">
        <p14:creationId xmlns:p14="http://schemas.microsoft.com/office/powerpoint/2010/main" val="9762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5B1B-8502-DCBA-D182-1A524B3708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4DBB05-99E4-25B7-95BB-8CA82A15099B}"/>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C9A56CC0-1639-CE85-63A2-59A9011C2E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2288" y="0"/>
            <a:ext cx="6067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40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1728-138C-348E-7A0C-5392E93AC7F9}"/>
              </a:ext>
            </a:extLst>
          </p:cNvPr>
          <p:cNvSpPr>
            <a:spLocks noGrp="1"/>
          </p:cNvSpPr>
          <p:nvPr>
            <p:ph type="title"/>
          </p:nvPr>
        </p:nvSpPr>
        <p:spPr>
          <a:xfrm>
            <a:off x="168527" y="1173316"/>
            <a:ext cx="2947482" cy="4601183"/>
          </a:xfrm>
        </p:spPr>
        <p:txBody>
          <a:bodyPr/>
          <a:lstStyle/>
          <a:p>
            <a:pPr algn="ctr"/>
            <a:r>
              <a:rPr lang="en-US" dirty="0"/>
              <a:t>Listen, understand, advocate</a:t>
            </a:r>
          </a:p>
        </p:txBody>
      </p:sp>
      <p:pic>
        <p:nvPicPr>
          <p:cNvPr id="5" name="Picture 4">
            <a:extLst>
              <a:ext uri="{FF2B5EF4-FFF2-40B4-BE49-F238E27FC236}">
                <a16:creationId xmlns:a16="http://schemas.microsoft.com/office/drawing/2014/main" id="{B449CABD-A6BA-9B0B-9E74-8BF491057D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0480" y="527076"/>
            <a:ext cx="7345680" cy="4048847"/>
          </a:xfrm>
          <a:prstGeom prst="rect">
            <a:avLst/>
          </a:prstGeom>
          <a:ln w="25400">
            <a:solidFill>
              <a:schemeClr val="tx1">
                <a:lumMod val="95000"/>
                <a:lumOff val="5000"/>
              </a:schemeClr>
            </a:solidFill>
          </a:ln>
        </p:spPr>
      </p:pic>
      <p:sp>
        <p:nvSpPr>
          <p:cNvPr id="7" name="TextBox 6">
            <a:extLst>
              <a:ext uri="{FF2B5EF4-FFF2-40B4-BE49-F238E27FC236}">
                <a16:creationId xmlns:a16="http://schemas.microsoft.com/office/drawing/2014/main" id="{2A51FA61-F52B-D6A3-9E32-4C07B955EDA4}"/>
              </a:ext>
            </a:extLst>
          </p:cNvPr>
          <p:cNvSpPr txBox="1"/>
          <p:nvPr/>
        </p:nvSpPr>
        <p:spPr>
          <a:xfrm>
            <a:off x="3840480" y="496255"/>
            <a:ext cx="7345680" cy="923330"/>
          </a:xfrm>
          <a:prstGeom prst="rect">
            <a:avLst/>
          </a:prstGeom>
          <a:noFill/>
        </p:spPr>
        <p:txBody>
          <a:bodyPr wrap="square" rtlCol="0">
            <a:spAutoFit/>
          </a:bodyPr>
          <a:lstStyle/>
          <a:p>
            <a:pPr algn="r"/>
            <a:r>
              <a:rPr lang="en-GB" b="0" i="0" dirty="0">
                <a:solidFill>
                  <a:srgbClr val="000000"/>
                </a:solidFill>
                <a:effectLst/>
                <a:latin typeface="CheltenhamStd-Light"/>
              </a:rPr>
              <a:t>“</a:t>
            </a:r>
            <a:r>
              <a:rPr lang="en-GB" b="1" i="0" dirty="0">
                <a:solidFill>
                  <a:srgbClr val="000000"/>
                </a:solidFill>
                <a:effectLst/>
                <a:latin typeface="CheltenhamStd-Light"/>
              </a:rPr>
              <a:t>I have always been that girl in the back who doesn’t say anything.</a:t>
            </a:r>
          </a:p>
          <a:p>
            <a:pPr algn="r"/>
            <a:r>
              <a:rPr lang="en-GB" b="1" i="0" dirty="0">
                <a:solidFill>
                  <a:srgbClr val="000000"/>
                </a:solidFill>
                <a:effectLst/>
                <a:latin typeface="CheltenhamStd-Light"/>
              </a:rPr>
              <a:t> I thought I couldn’t make a difference </a:t>
            </a:r>
          </a:p>
          <a:p>
            <a:pPr algn="r"/>
            <a:r>
              <a:rPr lang="en-GB" b="1" i="0" dirty="0">
                <a:solidFill>
                  <a:srgbClr val="000000"/>
                </a:solidFill>
                <a:effectLst/>
                <a:latin typeface="CheltenhamStd-Light"/>
              </a:rPr>
              <a:t>because I was too small</a:t>
            </a:r>
            <a:r>
              <a:rPr lang="en-GB" b="0" i="0" dirty="0">
                <a:solidFill>
                  <a:srgbClr val="000000"/>
                </a:solidFill>
                <a:effectLst/>
                <a:latin typeface="CheltenhamStd-Light"/>
              </a:rPr>
              <a:t>.”</a:t>
            </a:r>
            <a:endParaRPr lang="en-US" dirty="0"/>
          </a:p>
        </p:txBody>
      </p:sp>
      <p:pic>
        <p:nvPicPr>
          <p:cNvPr id="3078" name="Picture 6" descr="Students hold a demonstration to protest against climate change, Friday, March 15, 2019 in Montreal">
            <a:extLst>
              <a:ext uri="{FF2B5EF4-FFF2-40B4-BE49-F238E27FC236}">
                <a16:creationId xmlns:a16="http://schemas.microsoft.com/office/drawing/2014/main" id="{D1595A3C-3E8C-9FB0-435C-3D8CC5D8B39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2312" y="240329"/>
            <a:ext cx="7829804" cy="440120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5FEB420-B6AA-2E42-4204-5065B5FE0A76}"/>
              </a:ext>
            </a:extLst>
          </p:cNvPr>
          <p:cNvSpPr/>
          <p:nvPr/>
        </p:nvSpPr>
        <p:spPr>
          <a:xfrm>
            <a:off x="362112" y="4504073"/>
            <a:ext cx="2746338" cy="1911811"/>
          </a:xfrm>
          <a:prstGeom prst="rect">
            <a:avLst/>
          </a:prstGeom>
          <a:blipFill rotWithShape="1">
            <a:blip r:embed="rId5" cstate="email">
              <a:extLst>
                <a:ext uri="{28A0092B-C50C-407E-A947-70E740481C1C}">
                  <a14:useLocalDpi xmlns:a14="http://schemas.microsoft.com/office/drawing/2010/main"/>
                </a:ext>
              </a:extLst>
            </a:blip>
            <a:srcRect/>
            <a:stretch>
              <a:fillRect/>
            </a:stretch>
          </a:blipFill>
          <a:ln w="2540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11" name="Picture 10">
            <a:extLst>
              <a:ext uri="{FF2B5EF4-FFF2-40B4-BE49-F238E27FC236}">
                <a16:creationId xmlns:a16="http://schemas.microsoft.com/office/drawing/2014/main" id="{55603B9B-7B58-6B9A-786E-DF8360F177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206" y="810259"/>
            <a:ext cx="3242150" cy="1516247"/>
          </a:xfrm>
          <a:prstGeom prst="rect">
            <a:avLst/>
          </a:prstGeom>
          <a:ln w="25400">
            <a:solidFill>
              <a:schemeClr val="bg1"/>
            </a:solidFill>
          </a:ln>
        </p:spPr>
      </p:pic>
      <p:pic>
        <p:nvPicPr>
          <p:cNvPr id="8" name="Picture 7">
            <a:extLst>
              <a:ext uri="{FF2B5EF4-FFF2-40B4-BE49-F238E27FC236}">
                <a16:creationId xmlns:a16="http://schemas.microsoft.com/office/drawing/2014/main" id="{CF101800-8434-1C22-781F-9F30E79F33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68075" y="574885"/>
            <a:ext cx="2636740" cy="2107567"/>
          </a:xfrm>
          <a:prstGeom prst="rect">
            <a:avLst/>
          </a:prstGeom>
          <a:ln w="38100">
            <a:solidFill>
              <a:schemeClr val="lt1">
                <a:hueOff val="0"/>
                <a:satOff val="0"/>
                <a:lumOff val="0"/>
              </a:schemeClr>
            </a:solidFill>
          </a:ln>
        </p:spPr>
      </p:pic>
      <p:pic>
        <p:nvPicPr>
          <p:cNvPr id="9" name="Picture 8">
            <a:extLst>
              <a:ext uri="{FF2B5EF4-FFF2-40B4-BE49-F238E27FC236}">
                <a16:creationId xmlns:a16="http://schemas.microsoft.com/office/drawing/2014/main" id="{9BDD3B75-75D5-6F41-6B88-C819F13F46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99091" y="574885"/>
            <a:ext cx="1580675" cy="2107567"/>
          </a:xfrm>
          <a:prstGeom prst="rect">
            <a:avLst/>
          </a:prstGeom>
          <a:ln w="38100">
            <a:solidFill>
              <a:schemeClr val="bg1"/>
            </a:solidFill>
          </a:ln>
        </p:spPr>
      </p:pic>
      <p:pic>
        <p:nvPicPr>
          <p:cNvPr id="6" name="Picture 5">
            <a:extLst>
              <a:ext uri="{FF2B5EF4-FFF2-40B4-BE49-F238E27FC236}">
                <a16:creationId xmlns:a16="http://schemas.microsoft.com/office/drawing/2014/main" id="{6EF05216-2B22-9B04-AD8C-CEC3F8FA64F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198520" y="3584199"/>
            <a:ext cx="5051210" cy="2525605"/>
          </a:xfrm>
          <a:prstGeom prst="rect">
            <a:avLst/>
          </a:prstGeom>
          <a:ln w="38100">
            <a:solidFill>
              <a:schemeClr val="bg1"/>
            </a:solidFill>
          </a:ln>
        </p:spPr>
      </p:pic>
      <p:pic>
        <p:nvPicPr>
          <p:cNvPr id="3080" name="Picture 8" descr="Stream episode Birth Strike: Socialism and the Women's Movement in 2019 w/  Jenny Brown by Dead Pundits Society podcast | Listen online for free on  SoundCloud">
            <a:extLst>
              <a:ext uri="{FF2B5EF4-FFF2-40B4-BE49-F238E27FC236}">
                <a16:creationId xmlns:a16="http://schemas.microsoft.com/office/drawing/2014/main" id="{1DA902D4-8C0A-3700-B0E4-63EA9F0FCF9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26843" y="590317"/>
            <a:ext cx="2525972" cy="2525972"/>
          </a:xfrm>
          <a:prstGeom prst="rect">
            <a:avLst/>
          </a:prstGeom>
          <a:noFill/>
          <a:ln w="38100">
            <a:solidFill>
              <a:schemeClr val="lt1">
                <a:hueOff val="0"/>
                <a:satOff val="0"/>
                <a:lumOff val="0"/>
              </a:schemeClr>
            </a:solidFill>
          </a:ln>
          <a:extLst>
            <a:ext uri="{909E8E84-426E-40DD-AFC4-6F175D3DCCD1}">
              <a14:hiddenFill xmlns:a14="http://schemas.microsoft.com/office/drawing/2010/main">
                <a:solidFill>
                  <a:srgbClr val="FFFFFF"/>
                </a:solidFill>
              </a14:hiddenFill>
            </a:ext>
          </a:extLst>
        </p:spPr>
      </p:pic>
      <p:pic>
        <p:nvPicPr>
          <p:cNvPr id="3" name="Content Placeholder 4">
            <a:extLst>
              <a:ext uri="{FF2B5EF4-FFF2-40B4-BE49-F238E27FC236}">
                <a16:creationId xmlns:a16="http://schemas.microsoft.com/office/drawing/2014/main" id="{D3AA1B6E-6284-5D98-96F9-865AC82A55C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186445" y="3362251"/>
            <a:ext cx="5221935" cy="3495749"/>
          </a:xfrm>
          <a:prstGeom prst="rect">
            <a:avLst/>
          </a:prstGeom>
        </p:spPr>
      </p:pic>
    </p:spTree>
    <p:extLst>
      <p:ext uri="{BB962C8B-B14F-4D97-AF65-F5344CB8AC3E}">
        <p14:creationId xmlns:p14="http://schemas.microsoft.com/office/powerpoint/2010/main" val="3735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9233-B8B1-CE92-37CD-6A934CEF80D9}"/>
              </a:ext>
            </a:extLst>
          </p:cNvPr>
          <p:cNvSpPr>
            <a:spLocks noGrp="1"/>
          </p:cNvSpPr>
          <p:nvPr>
            <p:ph type="title"/>
          </p:nvPr>
        </p:nvSpPr>
        <p:spPr>
          <a:xfrm>
            <a:off x="252919" y="3433573"/>
            <a:ext cx="2947482" cy="2291447"/>
          </a:xfrm>
        </p:spPr>
        <p:txBody>
          <a:bodyPr>
            <a:normAutofit/>
          </a:bodyPr>
          <a:lstStyle/>
          <a:p>
            <a:pPr algn="ctr"/>
            <a:r>
              <a:rPr lang="en-US" sz="2000" dirty="0"/>
              <a:t>Connection </a:t>
            </a:r>
            <a:br>
              <a:rPr lang="en-US" sz="2000" dirty="0"/>
            </a:br>
            <a:r>
              <a:rPr lang="en-US" sz="2000" dirty="0"/>
              <a:t>Enjoyment</a:t>
            </a:r>
            <a:br>
              <a:rPr lang="en-US" sz="2000" dirty="0"/>
            </a:br>
            <a:r>
              <a:rPr lang="en-US" sz="2000" dirty="0"/>
              <a:t>Calm</a:t>
            </a:r>
            <a:br>
              <a:rPr lang="en-US" sz="2000" dirty="0"/>
            </a:br>
            <a:r>
              <a:rPr lang="en-US" sz="2000" dirty="0"/>
              <a:t>Vitality</a:t>
            </a:r>
            <a:br>
              <a:rPr lang="en-US" sz="2000" dirty="0"/>
            </a:br>
            <a:r>
              <a:rPr lang="en-US" sz="2000" dirty="0"/>
              <a:t>Love</a:t>
            </a:r>
            <a:br>
              <a:rPr lang="en-US" sz="2000" dirty="0"/>
            </a:br>
            <a:endParaRPr lang="en-US" sz="2000" dirty="0"/>
          </a:p>
        </p:txBody>
      </p:sp>
      <p:pic>
        <p:nvPicPr>
          <p:cNvPr id="5" name="Picture 4">
            <a:extLst>
              <a:ext uri="{FF2B5EF4-FFF2-40B4-BE49-F238E27FC236}">
                <a16:creationId xmlns:a16="http://schemas.microsoft.com/office/drawing/2014/main" id="{3B31428B-85EE-4F0A-5750-72F2C6DE44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9831" y="3560716"/>
            <a:ext cx="4676267" cy="3116263"/>
          </a:xfrm>
          <a:prstGeom prst="rect">
            <a:avLst/>
          </a:prstGeom>
          <a:ln w="38100">
            <a:solidFill>
              <a:srgbClr val="FFC000"/>
            </a:solidFill>
          </a:ln>
        </p:spPr>
      </p:pic>
      <p:pic>
        <p:nvPicPr>
          <p:cNvPr id="3" name="Picture 2">
            <a:extLst>
              <a:ext uri="{FF2B5EF4-FFF2-40B4-BE49-F238E27FC236}">
                <a16:creationId xmlns:a16="http://schemas.microsoft.com/office/drawing/2014/main" id="{CBAE2AF9-4FF0-29A4-3E2E-535AEB5D3E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767614" y="-2337377"/>
            <a:ext cx="2880903" cy="8642707"/>
          </a:xfrm>
          <a:prstGeom prst="rect">
            <a:avLst/>
          </a:prstGeom>
          <a:ln w="25400">
            <a:solidFill>
              <a:schemeClr val="accent2"/>
            </a:solidFill>
          </a:ln>
        </p:spPr>
      </p:pic>
      <p:sp>
        <p:nvSpPr>
          <p:cNvPr id="4" name="TextBox 3">
            <a:extLst>
              <a:ext uri="{FF2B5EF4-FFF2-40B4-BE49-F238E27FC236}">
                <a16:creationId xmlns:a16="http://schemas.microsoft.com/office/drawing/2014/main" id="{33BD3DCF-97ED-7B72-C67F-26D26521F26C}"/>
              </a:ext>
            </a:extLst>
          </p:cNvPr>
          <p:cNvSpPr txBox="1"/>
          <p:nvPr/>
        </p:nvSpPr>
        <p:spPr>
          <a:xfrm>
            <a:off x="0" y="1524000"/>
            <a:ext cx="2947482" cy="954107"/>
          </a:xfrm>
          <a:prstGeom prst="rect">
            <a:avLst/>
          </a:prstGeom>
          <a:noFill/>
        </p:spPr>
        <p:txBody>
          <a:bodyPr wrap="square" rtlCol="0">
            <a:spAutoFit/>
          </a:bodyPr>
          <a:lstStyle/>
          <a:p>
            <a:pPr algn="ctr"/>
            <a:r>
              <a:rPr lang="en-US" sz="2800" dirty="0">
                <a:solidFill>
                  <a:schemeClr val="bg1"/>
                </a:solidFill>
              </a:rPr>
              <a:t>Nature-based </a:t>
            </a:r>
          </a:p>
          <a:p>
            <a:pPr algn="ctr"/>
            <a:r>
              <a:rPr lang="en-US" sz="2800" dirty="0">
                <a:solidFill>
                  <a:schemeClr val="bg1"/>
                </a:solidFill>
              </a:rPr>
              <a:t>perspective</a:t>
            </a:r>
          </a:p>
        </p:txBody>
      </p:sp>
      <p:sp>
        <p:nvSpPr>
          <p:cNvPr id="6" name="Oval 5">
            <a:extLst>
              <a:ext uri="{FF2B5EF4-FFF2-40B4-BE49-F238E27FC236}">
                <a16:creationId xmlns:a16="http://schemas.microsoft.com/office/drawing/2014/main" id="{7BB38585-6429-5C58-C960-5F13C08EFF65}"/>
              </a:ext>
            </a:extLst>
          </p:cNvPr>
          <p:cNvSpPr/>
          <p:nvPr/>
        </p:nvSpPr>
        <p:spPr>
          <a:xfrm>
            <a:off x="8506292" y="2849108"/>
            <a:ext cx="2143779" cy="2348753"/>
          </a:xfrm>
          <a:prstGeom prst="ellipse">
            <a:avLst/>
          </a:prstGeom>
          <a:solidFill>
            <a:schemeClr val="accent1">
              <a:alpha val="7877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Systemic</a:t>
            </a:r>
          </a:p>
          <a:p>
            <a:pPr algn="ctr"/>
            <a:r>
              <a:rPr lang="en-US" dirty="0"/>
              <a:t>Professional</a:t>
            </a:r>
          </a:p>
          <a:p>
            <a:pPr algn="ctr"/>
            <a:r>
              <a:rPr lang="en-US" dirty="0"/>
              <a:t>Personal</a:t>
            </a:r>
          </a:p>
        </p:txBody>
      </p:sp>
    </p:spTree>
    <p:extLst>
      <p:ext uri="{BB962C8B-B14F-4D97-AF65-F5344CB8AC3E}">
        <p14:creationId xmlns:p14="http://schemas.microsoft.com/office/powerpoint/2010/main" val="319889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FDB4-1D0A-BDE6-8E89-02A685DCD2CB}"/>
              </a:ext>
            </a:extLst>
          </p:cNvPr>
          <p:cNvSpPr>
            <a:spLocks noGrp="1"/>
          </p:cNvSpPr>
          <p:nvPr>
            <p:ph type="ctrTitle"/>
          </p:nvPr>
        </p:nvSpPr>
        <p:spPr/>
        <p:txBody>
          <a:bodyPr>
            <a:normAutofit/>
          </a:bodyPr>
          <a:lstStyle/>
          <a:p>
            <a:r>
              <a:rPr lang="en-US" sz="5400" dirty="0"/>
              <a:t>The climate crisis</a:t>
            </a:r>
            <a:br>
              <a:rPr lang="en-US" sz="5400" dirty="0"/>
            </a:br>
            <a:endParaRPr lang="en-US" sz="5400" dirty="0"/>
          </a:p>
        </p:txBody>
      </p:sp>
      <p:sp>
        <p:nvSpPr>
          <p:cNvPr id="3" name="Content Placeholder 2">
            <a:extLst>
              <a:ext uri="{FF2B5EF4-FFF2-40B4-BE49-F238E27FC236}">
                <a16:creationId xmlns:a16="http://schemas.microsoft.com/office/drawing/2014/main" id="{95A0E641-DC53-4249-0FD7-AD3D1D853848}"/>
              </a:ext>
            </a:extLst>
          </p:cNvPr>
          <p:cNvSpPr>
            <a:spLocks noGrp="1"/>
          </p:cNvSpPr>
          <p:nvPr>
            <p:ph type="subTitle" idx="1"/>
          </p:nvPr>
        </p:nvSpPr>
        <p:spPr/>
        <p:txBody>
          <a:bodyPr/>
          <a:lstStyle/>
          <a:p>
            <a:endParaRPr lang="en-US" dirty="0"/>
          </a:p>
        </p:txBody>
      </p:sp>
      <p:sp>
        <p:nvSpPr>
          <p:cNvPr id="4" name="Rounded Rectangle 3">
            <a:extLst>
              <a:ext uri="{FF2B5EF4-FFF2-40B4-BE49-F238E27FC236}">
                <a16:creationId xmlns:a16="http://schemas.microsoft.com/office/drawing/2014/main" id="{FB72639B-67A6-709F-4EE3-E6ADBDB835A6}"/>
              </a:ext>
            </a:extLst>
          </p:cNvPr>
          <p:cNvSpPr/>
          <p:nvPr/>
        </p:nvSpPr>
        <p:spPr>
          <a:xfrm>
            <a:off x="4727448" y="4892176"/>
            <a:ext cx="7315200" cy="161800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t>“Climate change is fundamentally an issue of human rights and environmental justice that connects the local to the global”</a:t>
            </a:r>
          </a:p>
        </p:txBody>
      </p:sp>
    </p:spTree>
    <p:extLst>
      <p:ext uri="{BB962C8B-B14F-4D97-AF65-F5344CB8AC3E}">
        <p14:creationId xmlns:p14="http://schemas.microsoft.com/office/powerpoint/2010/main" val="5938498"/>
      </p:ext>
    </p:extLst>
  </p:cSld>
  <p:clrMapOvr>
    <a:masterClrMapping/>
  </p:clrMapOvr>
</p:sld>
</file>

<file path=ppt/theme/theme1.xml><?xml version="1.0" encoding="utf-8"?>
<a:theme xmlns:a="http://schemas.openxmlformats.org/drawingml/2006/main" name="Fra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{D5636B1E-8DAB-FC45-96A3-83ABD98254FD}tf10001124</Template>
  <TotalTime>19041</TotalTime>
  <Words>9397</Words>
  <Application>Microsoft Macintosh PowerPoint</Application>
  <PresentationFormat>Widescreen</PresentationFormat>
  <Paragraphs>1040</Paragraphs>
  <Slides>60</Slides>
  <Notes>53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Arial</vt:lpstr>
      <vt:lpstr>Avenir Next Condensed</vt:lpstr>
      <vt:lpstr>Calibri</vt:lpstr>
      <vt:lpstr>Cambria</vt:lpstr>
      <vt:lpstr>CheltenhamStd-Light</vt:lpstr>
      <vt:lpstr>Corbel</vt:lpstr>
      <vt:lpstr>f37_janregular</vt:lpstr>
      <vt:lpstr>Open sans</vt:lpstr>
      <vt:lpstr>Source Sans Pro</vt:lpstr>
      <vt:lpstr>Times New Roman</vt:lpstr>
      <vt:lpstr>Wingdings</vt:lpstr>
      <vt:lpstr>Wingdings 2</vt:lpstr>
      <vt:lpstr>Frame</vt:lpstr>
      <vt:lpstr>Eco Crisis and CAMHS:  Threat and opportunities   1/3/23</vt:lpstr>
      <vt:lpstr>EcoCrisis and CAMHS: threat and opportunities  Main messages and overview </vt:lpstr>
      <vt:lpstr>Role of child and adolescent psychiatrists</vt:lpstr>
      <vt:lpstr>“It really boils down to this: that all life is interrelated.  We are all caught in an inescapable network of mutuality, tied into a single garment of destiny.  Whatever affects one directly, affects all indirectly.”         Dr Martin Luther King 1967 </vt:lpstr>
      <vt:lpstr> Collective  enquiry  </vt:lpstr>
      <vt:lpstr> Collective  enquiry  </vt:lpstr>
      <vt:lpstr>Listen, understand, advocate</vt:lpstr>
      <vt:lpstr>Connection  Enjoyment Calm Vitality Love </vt:lpstr>
      <vt:lpstr>The climate crisis </vt:lpstr>
      <vt:lpstr>PowerPoint Presentation</vt:lpstr>
      <vt:lpstr>Bigger picture</vt:lpstr>
      <vt:lpstr>PowerPoint Presentation</vt:lpstr>
      <vt:lpstr>PowerPoint Presentation</vt:lpstr>
      <vt:lpstr>Climate crisis is a child rights crisis   </vt:lpstr>
      <vt:lpstr>Please use the chat box to share</vt:lpstr>
      <vt:lpstr>Climate crisis: impact on CYP MH</vt:lpstr>
      <vt:lpstr>PowerPoint Presentation</vt:lpstr>
      <vt:lpstr>Forced Migration</vt:lpstr>
      <vt:lpstr>Air pollution     Ella Roberta Adoo  Kissi Debrah </vt:lpstr>
      <vt:lpstr>Eco distress   </vt:lpstr>
      <vt:lpstr>Eco distress </vt:lpstr>
      <vt:lpstr>PowerPoint Presentation</vt:lpstr>
      <vt:lpstr>PowerPoint Presentation</vt:lpstr>
      <vt:lpstr>PowerPoint Presentation</vt:lpstr>
      <vt:lpstr>PowerPoint Presentation</vt:lpstr>
      <vt:lpstr>Climate change makes me feel… (% worldwide)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can be hope… </vt:lpstr>
      <vt:lpstr>Nature-based perspective  Ecological/biodiversity crisis   Nature connection</vt:lpstr>
      <vt:lpstr>Ecological crisis is a health crisis</vt:lpstr>
      <vt:lpstr>PowerPoint Presentation</vt:lpstr>
      <vt:lpstr>PowerPoint Presentation</vt:lpstr>
      <vt:lpstr>Healthy planet =  Healthy people</vt:lpstr>
      <vt:lpstr>  ECObiopsychosocial?</vt:lpstr>
      <vt:lpstr>Please use the chat box to share</vt:lpstr>
      <vt:lpstr>Summary </vt:lpstr>
      <vt:lpstr>“It really boils down to this: that all life is interrelated.  We are all caught in an inescapable network of mutuality, tied into a single garment of destiny.  Whatever affects one directly, affects all indirectly.”         Dr Martin Luther King 1967 </vt:lpstr>
      <vt:lpstr>Thank you</vt:lpstr>
      <vt:lpstr>Resources for eco distress</vt:lpstr>
      <vt:lpstr>PowerPoint Presentation</vt:lpstr>
      <vt:lpstr>PowerPoint Presentation</vt:lpstr>
      <vt:lpstr>PowerPoint Presentation</vt:lpstr>
      <vt:lpstr>Impact on CYP MH</vt:lpstr>
      <vt:lpstr>PowerPoint Presentation</vt:lpstr>
      <vt:lpstr>Inequalities and green space</vt:lpstr>
      <vt:lpstr>PowerPoint Presentation</vt:lpstr>
      <vt:lpstr>PowerPoint Presentation</vt:lpstr>
      <vt:lpstr>PowerPoint Presentation</vt:lpstr>
      <vt:lpstr>EcoCAMHS</vt:lpstr>
      <vt:lpstr>Support for eco distress cultivating resilience and optimism</vt:lpstr>
      <vt:lpstr>CLIMATE CHANGE</vt:lpstr>
      <vt:lpstr>Drastic, Just, Climate Action by those in power  Zero Carbon, Nature Positive   Developing a response to emotional and mental health burden of these crises  Awareness, education, impact, policy  Co creation of effective locally relevant interventions  Ensure research and investment directed at most affected communities  Support for eco distress  Children, Young People, Parents, Teachers, Ourselves, Anyone  Feel, Think, Breathe, Understand, Act  Join with others for emotional support as well as action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mellor</dc:creator>
  <cp:lastModifiedBy>Catriona Mellor</cp:lastModifiedBy>
  <cp:revision>119</cp:revision>
  <dcterms:created xsi:type="dcterms:W3CDTF">2023-01-27T13:03:32Z</dcterms:created>
  <dcterms:modified xsi:type="dcterms:W3CDTF">2023-05-23T16:24:53Z</dcterms:modified>
</cp:coreProperties>
</file>