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2"/>
  </p:notesMasterIdLst>
  <p:sldIdLst>
    <p:sldId id="262" r:id="rId2"/>
    <p:sldId id="333" r:id="rId3"/>
    <p:sldId id="337" r:id="rId4"/>
    <p:sldId id="267" r:id="rId5"/>
    <p:sldId id="332" r:id="rId6"/>
    <p:sldId id="269" r:id="rId7"/>
    <p:sldId id="268" r:id="rId8"/>
    <p:sldId id="334" r:id="rId9"/>
    <p:sldId id="335" r:id="rId10"/>
    <p:sldId id="33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2EB7E-AB61-4E04-8BA9-14858BDA562C}" v="321" dt="2020-07-03T10:41:0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FC494-D1FD-4B32-BE64-87E16B7A5B0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A9118-9BFA-4DC4-A940-250911941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1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CC35-E06B-4735-8FA8-CD5EBAE65375}" type="datetime1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making suicide prevention everyone's business, because every life matters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1A0-76FE-49AC-AA84-3EE34CB86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73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720F-3FB6-42F2-A297-914253B22C55}" type="datetime1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making suicide prevention everyone's business, because every life matters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1A0-76FE-49AC-AA84-3EE34CB86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0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FC54-C28D-4FA2-8DD7-A88991A26F79}" type="datetime1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making suicide prevention everyone's business, because every life matters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1A0-76FE-49AC-AA84-3EE34CB86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4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35B-C294-4135-9764-D984D8FDC305}" type="datetime1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making suicide prevention everyone's business, because every life matters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1A0-76FE-49AC-AA84-3EE34CB86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18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E582-0746-4BEB-A2B9-731DEE654F2F}" type="datetime1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making suicide prevention everyone's business, because every life matters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1A0-76FE-49AC-AA84-3EE34CB86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4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BFD3-48AF-4120-8FE2-F57189F88DBB}" type="datetime1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making suicide prevention everyone's business, because every life matters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1A0-76FE-49AC-AA84-3EE34CB86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49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2ED7-6C60-45F8-AA80-6BB262696A8F}" type="datetime1">
              <a:rPr lang="en-GB" smtClean="0"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making suicide prevention everyone's business, because every life matters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1A0-76FE-49AC-AA84-3EE34CB86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B1F9-3281-4381-BF9C-147653E337FD}" type="datetime1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making suicide prevention everyone's business, because every life matters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1A0-76FE-49AC-AA84-3EE34CB86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4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29C2-1DC7-428B-8D9E-1C6287526A35}" type="datetime1">
              <a:rPr lang="en-GB" smtClean="0"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making suicide prevention everyone's business, because every life matters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1A0-76FE-49AC-AA84-3EE34CB86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49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C331-D997-4225-AB9B-D914A2E4289D}" type="datetime1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making suicide prevention everyone's business, because every life matters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1A0-76FE-49AC-AA84-3EE34CB86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4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5C2B-3315-4A0D-A2A4-A908FB33DA2B}" type="datetime1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making suicide prevention everyone's business, because every life matters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1A0-76FE-49AC-AA84-3EE34CB86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3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BA68A-2EBA-4118-8C29-3CDBC83550FC}" type="datetime1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making suicide prevention everyone's business, because every life matters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A1A0-76FE-49AC-AA84-3EE34CB86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36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scot/publications/scotlands-suicide-prevention-action-plan-life-matter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4500" dirty="0">
                <a:latin typeface="Bell MT" panose="02020503060305020303" pitchFamily="18" charset="0"/>
              </a:rPr>
              <a:t>Suicide and </a:t>
            </a:r>
            <a:r>
              <a:rPr lang="en-GB" sz="4500">
                <a:latin typeface="Bell MT" panose="02020503060305020303" pitchFamily="18" charset="0"/>
              </a:rPr>
              <a:t>the COVID-19 </a:t>
            </a:r>
            <a:r>
              <a:rPr lang="en-GB" sz="4500" dirty="0">
                <a:latin typeface="Bell MT" panose="02020503060305020303" pitchFamily="18" charset="0"/>
              </a:rPr>
              <a:t>Pandemic</a:t>
            </a:r>
            <a:br>
              <a:rPr lang="en-GB" sz="4500" dirty="0">
                <a:latin typeface="Bell MT" panose="02020503060305020303" pitchFamily="18" charset="0"/>
              </a:rPr>
            </a:br>
            <a:endParaRPr lang="en-GB" sz="4500" dirty="0"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 fontScale="85000" lnSpcReduction="20000"/>
          </a:bodyPr>
          <a:lstStyle/>
          <a:p>
            <a:r>
              <a:rPr lang="en-GB" sz="2800" dirty="0">
                <a:latin typeface="Bell MT" panose="02020503060305020303" pitchFamily="18" charset="0"/>
              </a:rPr>
              <a:t>David J Hall</a:t>
            </a:r>
            <a:br>
              <a:rPr lang="en-GB" sz="2800" dirty="0">
                <a:latin typeface="Bell MT" panose="02020503060305020303" pitchFamily="18" charset="0"/>
              </a:rPr>
            </a:br>
            <a:r>
              <a:rPr lang="en-GB" sz="2800" dirty="0" err="1">
                <a:latin typeface="Bell MT" panose="02020503060305020303" pitchFamily="18" charset="0"/>
              </a:rPr>
              <a:t>RCPsychiS</a:t>
            </a:r>
            <a:r>
              <a:rPr lang="en-GB" sz="2800" dirty="0">
                <a:latin typeface="Bell MT" panose="02020503060305020303" pitchFamily="18" charset="0"/>
              </a:rPr>
              <a:t> Suicide Prevention lead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17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140C-58CB-46EA-9451-EE2AB1F5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need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7DBED-9596-4328-A55E-DE9501F3F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Prepare</a:t>
            </a:r>
          </a:p>
          <a:p>
            <a:r>
              <a:rPr lang="en-GB" dirty="0"/>
              <a:t>Innovate</a:t>
            </a:r>
          </a:p>
          <a:p>
            <a:r>
              <a:rPr lang="en-GB" dirty="0"/>
              <a:t>Prioritise</a:t>
            </a:r>
          </a:p>
          <a:p>
            <a:r>
              <a:rPr lang="en-GB" dirty="0"/>
              <a:t>Collaborate</a:t>
            </a:r>
          </a:p>
          <a:p>
            <a:r>
              <a:rPr lang="en-GB" dirty="0"/>
              <a:t>Reflect </a:t>
            </a:r>
          </a:p>
          <a:p>
            <a:r>
              <a:rPr lang="en-GB" dirty="0"/>
              <a:t>Learn</a:t>
            </a:r>
          </a:p>
          <a:p>
            <a:r>
              <a:rPr lang="en-GB" dirty="0"/>
              <a:t>#</a:t>
            </a:r>
            <a:r>
              <a:rPr lang="en-GB" dirty="0" err="1"/>
              <a:t>MHimprove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7C953-BEE8-42DA-994C-80A6098A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making suicide prevention everyone's business, because every life matters</a:t>
            </a:r>
          </a:p>
        </p:txBody>
      </p:sp>
    </p:spTree>
    <p:extLst>
      <p:ext uri="{BB962C8B-B14F-4D97-AF65-F5344CB8AC3E}">
        <p14:creationId xmlns:p14="http://schemas.microsoft.com/office/powerpoint/2010/main" val="418056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BC9F-05AC-4132-A13E-E9F619853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likely effect of the pandemic on suicide rates?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66278-9D30-46C0-B6DE-589EF3759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Reduction in wartime (world cups even)?</a:t>
            </a:r>
          </a:p>
          <a:p>
            <a:r>
              <a:rPr lang="en-GB" dirty="0"/>
              <a:t>National unity- ‘all in this together’</a:t>
            </a:r>
          </a:p>
          <a:p>
            <a:r>
              <a:rPr lang="en-GB" dirty="0"/>
              <a:t>Durkheim- Anomie and </a:t>
            </a:r>
            <a:r>
              <a:rPr lang="en-GB" dirty="0" err="1"/>
              <a:t>Synnomie</a:t>
            </a:r>
            <a:endParaRPr lang="en-GB" dirty="0"/>
          </a:p>
          <a:p>
            <a:r>
              <a:rPr lang="en-GB" dirty="0"/>
              <a:t>However…</a:t>
            </a:r>
          </a:p>
          <a:p>
            <a:r>
              <a:rPr lang="en-GB" dirty="0"/>
              <a:t>‘There is unequivocal evidence that economic recessions are associated with increases in the incidence of suicide…’ (International Handbook of Suicide Prevention)</a:t>
            </a:r>
          </a:p>
          <a:p>
            <a:r>
              <a:rPr lang="en-GB" dirty="0"/>
              <a:t>Inequalities magnify risk</a:t>
            </a:r>
          </a:p>
          <a:p>
            <a:r>
              <a:rPr lang="en-GB" dirty="0"/>
              <a:t>The timing and extent of this likely rise is unclear</a:t>
            </a:r>
          </a:p>
          <a:p>
            <a:r>
              <a:rPr lang="en-GB" dirty="0"/>
              <a:t>Mitigation may be possible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D26EB-D083-47DA-9F30-9945C5A3D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making suicide prevention everyone's business, because every life matters</a:t>
            </a:r>
          </a:p>
        </p:txBody>
      </p:sp>
    </p:spTree>
    <p:extLst>
      <p:ext uri="{BB962C8B-B14F-4D97-AF65-F5344CB8AC3E}">
        <p14:creationId xmlns:p14="http://schemas.microsoft.com/office/powerpoint/2010/main" val="277360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442FDF-EE47-46B6-9E07-A0C2BE8D5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Suicide Prevention Action Plan 2018</a:t>
            </a:r>
            <a:br>
              <a:rPr lang="en-GB" dirty="0"/>
            </a:br>
            <a:r>
              <a:rPr lang="en-GB" dirty="0"/>
              <a:t>‘Every life matters’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CBE1296-A27E-4572-A544-CFF726409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5275"/>
            <a:ext cx="9144000" cy="1655762"/>
          </a:xfrm>
        </p:spPr>
        <p:txBody>
          <a:bodyPr/>
          <a:lstStyle/>
          <a:p>
            <a:r>
              <a:rPr lang="en-GB" sz="3600" dirty="0"/>
              <a:t>20% reduction in suicide by 2022</a:t>
            </a:r>
          </a:p>
          <a:p>
            <a:r>
              <a:rPr lang="en-GB" dirty="0"/>
              <a:t>(from 2017 baseline)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2553E-829E-47EA-8D53-F7A1FE42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making suicide prevention everyone's business, because every life matters</a:t>
            </a:r>
          </a:p>
        </p:txBody>
      </p:sp>
    </p:spTree>
    <p:extLst>
      <p:ext uri="{BB962C8B-B14F-4D97-AF65-F5344CB8AC3E}">
        <p14:creationId xmlns:p14="http://schemas.microsoft.com/office/powerpoint/2010/main" val="259552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03" y="820950"/>
            <a:ext cx="10515600" cy="658722"/>
          </a:xfrm>
        </p:spPr>
        <p:txBody>
          <a:bodyPr/>
          <a:lstStyle/>
          <a:p>
            <a:r>
              <a:rPr lang="en-GB" sz="2400" b="1" dirty="0">
                <a:latin typeface="Bell MT" panose="02020503060305020303" pitchFamily="18" charset="0"/>
              </a:rPr>
              <a:t>SUICIDE PREVENTION ACTION PLAN: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5920"/>
            <a:ext cx="10515600" cy="4698609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GB" sz="2200" dirty="0">
                <a:solidFill>
                  <a:prstClr val="black"/>
                </a:solidFill>
                <a:latin typeface="Bell MT" panose="02020503060305020303" pitchFamily="18" charset="0"/>
              </a:rPr>
              <a:t>Establishing the National Suicide Prevention Leadership Group and supporting the development of local action plans.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GB" sz="2200" dirty="0">
                <a:solidFill>
                  <a:prstClr val="black"/>
                </a:solidFill>
                <a:latin typeface="Bell MT" panose="02020503060305020303" pitchFamily="18" charset="0"/>
              </a:rPr>
              <a:t>Creating and implementing refreshed mental health and suicide prevention training by May 2019.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GB" sz="2200" dirty="0">
                <a:solidFill>
                  <a:prstClr val="black"/>
                </a:solidFill>
                <a:latin typeface="Bell MT" panose="02020503060305020303" pitchFamily="18" charset="0"/>
              </a:rPr>
              <a:t>A coordinated approach to public awareness about suicide prevention.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GB" sz="2200" dirty="0">
                <a:solidFill>
                  <a:prstClr val="black"/>
                </a:solidFill>
                <a:latin typeface="Bell MT" panose="02020503060305020303" pitchFamily="18" charset="0"/>
              </a:rPr>
              <a:t>Timely and effective support for those affected by suicide.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GB" sz="2200" dirty="0">
                <a:solidFill>
                  <a:prstClr val="black"/>
                </a:solidFill>
                <a:latin typeface="Bell MT" panose="02020503060305020303" pitchFamily="18" charset="0"/>
              </a:rPr>
              <a:t>Improved crisis support services for people in distress.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GB" sz="2200" dirty="0">
                <a:solidFill>
                  <a:prstClr val="black"/>
                </a:solidFill>
                <a:latin typeface="Bell MT" panose="02020503060305020303" pitchFamily="18" charset="0"/>
              </a:rPr>
              <a:t>Use of digital innovation to improve suicide prevention.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GB" sz="2200" dirty="0">
                <a:solidFill>
                  <a:prstClr val="black"/>
                </a:solidFill>
                <a:latin typeface="Bell MT" panose="02020503060305020303" pitchFamily="18" charset="0"/>
              </a:rPr>
              <a:t>Targeted preventative activity for at-risk groups.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GB" sz="2200" dirty="0">
                <a:solidFill>
                  <a:prstClr val="black"/>
                </a:solidFill>
                <a:latin typeface="Bell MT" panose="02020503060305020303" pitchFamily="18" charset="0"/>
              </a:rPr>
              <a:t>Ensuring the needs of children and young people are reflected across all of the actions.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GB" sz="2200" dirty="0">
                <a:solidFill>
                  <a:prstClr val="black"/>
                </a:solidFill>
                <a:latin typeface="Bell MT" panose="02020503060305020303" pitchFamily="18" charset="0"/>
              </a:rPr>
              <a:t>Ensuring that data, evidence and guidance is used to maximise impact in and improve service planning and delivery.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GB" sz="2200" dirty="0">
                <a:solidFill>
                  <a:prstClr val="black"/>
                </a:solidFill>
                <a:latin typeface="Bell MT" panose="02020503060305020303" pitchFamily="18" charset="0"/>
              </a:rPr>
              <a:t>Developing appropriate reviews into all deaths by suicide.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solidFill>
                <a:prstClr val="black"/>
              </a:solidFill>
              <a:latin typeface="Bell MT" panose="02020503060305020303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>
                <a:solidFill>
                  <a:prstClr val="black"/>
                </a:solidFill>
                <a:latin typeface="Bell MT" panose="02020503060305020303" pitchFamily="18" charset="0"/>
              </a:rPr>
              <a:t>Full Suicide Prevention Action Plan can be found here - </a:t>
            </a:r>
            <a:r>
              <a:rPr lang="en-GB" sz="2200" dirty="0">
                <a:solidFill>
                  <a:prstClr val="black"/>
                </a:solidFill>
                <a:latin typeface="Bell MT" panose="02020503060305020303" pitchFamily="18" charset="0"/>
                <a:hlinkClick r:id="rId2"/>
              </a:rPr>
              <a:t>https://www.gov.scot/publications/scotlands-suicide-prevention-action-plan-life-matters/</a:t>
            </a:r>
            <a:r>
              <a:rPr lang="en-GB" sz="2200" dirty="0">
                <a:solidFill>
                  <a:prstClr val="black"/>
                </a:solidFill>
                <a:latin typeface="Bell MT" panose="02020503060305020303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1182" y="6217920"/>
            <a:ext cx="10930596" cy="503555"/>
          </a:xfrm>
        </p:spPr>
        <p:txBody>
          <a:bodyPr/>
          <a:lstStyle/>
          <a:p>
            <a:r>
              <a:rPr lang="en-GB" sz="1800" i="1" dirty="0">
                <a:solidFill>
                  <a:schemeClr val="accent2"/>
                </a:solidFill>
                <a:latin typeface="Bell MT" panose="02020503060305020303" pitchFamily="18" charset="0"/>
              </a:rPr>
              <a:t>making suicide prevention everyone's business, because every life matters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4227" y="337625"/>
            <a:ext cx="935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NATIONAL SUICIDE PREVENTION LEADERSHIP GROUP</a:t>
            </a:r>
          </a:p>
        </p:txBody>
      </p:sp>
    </p:spTree>
    <p:extLst>
      <p:ext uri="{BB962C8B-B14F-4D97-AF65-F5344CB8AC3E}">
        <p14:creationId xmlns:p14="http://schemas.microsoft.com/office/powerpoint/2010/main" val="17915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771" y="3435398"/>
            <a:ext cx="2392286" cy="1183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92" y="6200399"/>
            <a:ext cx="1765889" cy="542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1097" y="2252020"/>
            <a:ext cx="8803746" cy="374571"/>
          </a:xfrm>
          <a:prstGeom prst="flowChartAlternateProcess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GB" sz="1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In 2018, there were 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784 probable deaths by suicide 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in Scotland – an increase from 680 in 2017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1097" y="2758964"/>
            <a:ext cx="8803746" cy="64698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GB" sz="1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Suicide deaths were 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almost three times more likely among those living in the most deprived areas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, than among those living in the least deprived.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1098" y="4843057"/>
            <a:ext cx="8803745" cy="374571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GB" sz="1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The highest rate of suicide occurs in the 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35-44 age group for males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0373" y="5378001"/>
            <a:ext cx="8820751" cy="37457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GB" sz="1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The highest rate of suicide occurs in the 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45-54 age group for females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98" y="1041537"/>
            <a:ext cx="1943039" cy="963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0723" y="1016500"/>
            <a:ext cx="1835369" cy="1007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303" y="1041535"/>
            <a:ext cx="2148671" cy="10022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3325" y="1141477"/>
            <a:ext cx="2149733" cy="902312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7894763" y="1328728"/>
            <a:ext cx="369623" cy="4558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594137" y="1268389"/>
            <a:ext cx="369623" cy="4558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0372" y="3537249"/>
            <a:ext cx="5932958" cy="646986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GB" sz="1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The suicide rate in the 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15-24 age group increased from 10 to 15 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(per 100,000) from 2017 to 2018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7923" y="4289566"/>
            <a:ext cx="63741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5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“</a:t>
            </a:r>
            <a:r>
              <a:rPr lang="en-GB" sz="21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a single year of data should not be over-interpreted”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660372" y="251028"/>
            <a:ext cx="8229600" cy="56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6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Where were we before the pandemic?</a:t>
            </a:r>
          </a:p>
        </p:txBody>
      </p:sp>
    </p:spTree>
    <p:extLst>
      <p:ext uri="{BB962C8B-B14F-4D97-AF65-F5344CB8AC3E}">
        <p14:creationId xmlns:p14="http://schemas.microsoft.com/office/powerpoint/2010/main" val="304944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D2FF-1A90-4B41-B0C5-D3E38FAD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403" y="576263"/>
            <a:ext cx="5905738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dirty="0"/>
              <a:t>Suicide risk and prevention during the COVID-19 pandemic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Lancet Psychiatry 2020 Published Online April 21, 2020 https://doi.org/10.1016/ S2215-0366(20)30171-1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7D7094E-4671-41DA-92C7-AA6954A4F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002"/>
          <a:stretch/>
        </p:blipFill>
        <p:spPr>
          <a:xfrm>
            <a:off x="558267" y="696183"/>
            <a:ext cx="4066323" cy="54217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1EF3C-7583-4137-8B78-A4583121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7521" y="6117966"/>
            <a:ext cx="4114800" cy="761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making suicide prevention everyone's business, because every life matters</a:t>
            </a:r>
          </a:p>
        </p:txBody>
      </p:sp>
    </p:spTree>
    <p:extLst>
      <p:ext uri="{BB962C8B-B14F-4D97-AF65-F5344CB8AC3E}">
        <p14:creationId xmlns:p14="http://schemas.microsoft.com/office/powerpoint/2010/main" val="414610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7CE5BCF-ADE0-4863-9250-7271AE14F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03" y="643466"/>
            <a:ext cx="7987193" cy="55710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811759-3B0E-47F5-A89E-4BF998C4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/>
              <a:t>making suicide prevention everyone's business, because every life matters</a:t>
            </a:r>
          </a:p>
        </p:txBody>
      </p:sp>
    </p:spTree>
    <p:extLst>
      <p:ext uri="{BB962C8B-B14F-4D97-AF65-F5344CB8AC3E}">
        <p14:creationId xmlns:p14="http://schemas.microsoft.com/office/powerpoint/2010/main" val="100323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0875-B071-4545-9388-986F33AC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areas for universal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A182C-386D-4EF7-9EE4-F1ECBF50D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62" y="1847850"/>
            <a:ext cx="10515600" cy="4351338"/>
          </a:xfrm>
        </p:spPr>
        <p:txBody>
          <a:bodyPr/>
          <a:lstStyle/>
          <a:p>
            <a:r>
              <a:rPr lang="en-GB" dirty="0"/>
              <a:t>Financial stressors</a:t>
            </a:r>
          </a:p>
          <a:p>
            <a:r>
              <a:rPr lang="en-GB" dirty="0"/>
              <a:t>Domestic violence</a:t>
            </a:r>
          </a:p>
          <a:p>
            <a:r>
              <a:rPr lang="en-GB" dirty="0"/>
              <a:t>Alcohol consumption</a:t>
            </a:r>
          </a:p>
          <a:p>
            <a:r>
              <a:rPr lang="en-GB" dirty="0"/>
              <a:t>Isolation, entrapment, loneliness and bereavement</a:t>
            </a:r>
          </a:p>
          <a:p>
            <a:r>
              <a:rPr lang="en-GB" dirty="0"/>
              <a:t>Access to means</a:t>
            </a:r>
          </a:p>
          <a:p>
            <a:r>
              <a:rPr lang="en-GB" dirty="0"/>
              <a:t>Irresponsible media reporting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57E7F-C104-4F61-8064-CE74A6D1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making suicide prevention everyone's business, because every life matters</a:t>
            </a:r>
          </a:p>
        </p:txBody>
      </p:sp>
    </p:spTree>
    <p:extLst>
      <p:ext uri="{BB962C8B-B14F-4D97-AF65-F5344CB8AC3E}">
        <p14:creationId xmlns:p14="http://schemas.microsoft.com/office/powerpoint/2010/main" val="37451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0875-B071-4545-9388-986F33AC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areas for selected and indicated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A182C-386D-4EF7-9EE4-F1ECBF50D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62" y="1847850"/>
            <a:ext cx="10515600" cy="4351338"/>
          </a:xfrm>
        </p:spPr>
        <p:txBody>
          <a:bodyPr/>
          <a:lstStyle/>
          <a:p>
            <a:r>
              <a:rPr lang="en-GB" dirty="0"/>
              <a:t>Mental illness- services and providers</a:t>
            </a:r>
          </a:p>
          <a:p>
            <a:r>
              <a:rPr lang="en-GB" dirty="0"/>
              <a:t>Experience of suicidal crisis- mental health services and providers</a:t>
            </a:r>
          </a:p>
          <a:p>
            <a:r>
              <a:rPr lang="en-GB" dirty="0"/>
              <a:t>Crisis helplines</a:t>
            </a:r>
          </a:p>
          <a:p>
            <a:r>
              <a:rPr lang="en-GB" dirty="0"/>
              <a:t>Government resources and initiatives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57E7F-C104-4F61-8064-CE74A6D1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making suicide prevention everyone's business, because every life matters</a:t>
            </a:r>
          </a:p>
        </p:txBody>
      </p:sp>
    </p:spTree>
    <p:extLst>
      <p:ext uri="{BB962C8B-B14F-4D97-AF65-F5344CB8AC3E}">
        <p14:creationId xmlns:p14="http://schemas.microsoft.com/office/powerpoint/2010/main" val="2040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1715</TotalTime>
  <Words>553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Bell MT</vt:lpstr>
      <vt:lpstr>Calibri</vt:lpstr>
      <vt:lpstr>Calibri Light</vt:lpstr>
      <vt:lpstr>Office Theme</vt:lpstr>
      <vt:lpstr>Suicide and the COVID-19 Pandemic </vt:lpstr>
      <vt:lpstr>What is the likely effect of the pandemic on suicide rates?</vt:lpstr>
      <vt:lpstr>Suicide Prevention Action Plan 2018 ‘Every life matters’</vt:lpstr>
      <vt:lpstr>SUICIDE PREVENTION ACTION PLAN:</vt:lpstr>
      <vt:lpstr>PowerPoint Presentation</vt:lpstr>
      <vt:lpstr>Suicide risk and prevention during the COVID-19 pandemic  Lancet Psychiatry 2020 Published Online April 21, 2020 https://doi.org/10.1016/ S2215-0366(20)30171-1</vt:lpstr>
      <vt:lpstr>PowerPoint Presentation</vt:lpstr>
      <vt:lpstr>Potential areas for universal intervention</vt:lpstr>
      <vt:lpstr>Potential areas for selected and indicated interventions</vt:lpstr>
      <vt:lpstr>What do we need to do?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 L (Lyndsay)</dc:creator>
  <cp:lastModifiedBy>Aidan Reid</cp:lastModifiedBy>
  <cp:revision>25</cp:revision>
  <dcterms:created xsi:type="dcterms:W3CDTF">2019-01-14T14:28:51Z</dcterms:created>
  <dcterms:modified xsi:type="dcterms:W3CDTF">2020-07-08T17:43:05Z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238a98-5de3-4afa-b492-e6339810853c_Enabled">
    <vt:lpwstr>True</vt:lpwstr>
  </property>
  <property fmtid="{D5CDD505-2E9C-101B-9397-08002B2CF9AE}" pid="3" name="MSIP_Label_bd238a98-5de3-4afa-b492-e6339810853c_SiteId">
    <vt:lpwstr>75aac48a-29ab-4230-adac-69d3e7ed3e77</vt:lpwstr>
  </property>
  <property fmtid="{D5CDD505-2E9C-101B-9397-08002B2CF9AE}" pid="4" name="MSIP_Label_bd238a98-5de3-4afa-b492-e6339810853c_Owner">
    <vt:lpwstr>aidan.reid@rcpsych.ac.uk</vt:lpwstr>
  </property>
  <property fmtid="{D5CDD505-2E9C-101B-9397-08002B2CF9AE}" pid="5" name="MSIP_Label_bd238a98-5de3-4afa-b492-e6339810853c_SetDate">
    <vt:lpwstr>2020-07-08T17:43:05.0540630Z</vt:lpwstr>
  </property>
  <property fmtid="{D5CDD505-2E9C-101B-9397-08002B2CF9AE}" pid="6" name="MSIP_Label_bd238a98-5de3-4afa-b492-e6339810853c_Name">
    <vt:lpwstr>General</vt:lpwstr>
  </property>
  <property fmtid="{D5CDD505-2E9C-101B-9397-08002B2CF9AE}" pid="7" name="MSIP_Label_bd238a98-5de3-4afa-b492-e6339810853c_Application">
    <vt:lpwstr>Microsoft Azure Information Protection</vt:lpwstr>
  </property>
  <property fmtid="{D5CDD505-2E9C-101B-9397-08002B2CF9AE}" pid="8" name="MSIP_Label_bd238a98-5de3-4afa-b492-e6339810853c_ActionId">
    <vt:lpwstr>06376523-d1b8-4ae1-8f34-4c4abbc686e9</vt:lpwstr>
  </property>
  <property fmtid="{D5CDD505-2E9C-101B-9397-08002B2CF9AE}" pid="9" name="MSIP_Label_bd238a98-5de3-4afa-b492-e6339810853c_Extended_MSFT_Method">
    <vt:lpwstr>Automatic</vt:lpwstr>
  </property>
  <property fmtid="{D5CDD505-2E9C-101B-9397-08002B2CF9AE}" pid="10" name="Sensitivity">
    <vt:lpwstr>General</vt:lpwstr>
  </property>
</Properties>
</file>