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8" r:id="rId3"/>
    <p:sldId id="298" r:id="rId4"/>
    <p:sldId id="297" r:id="rId5"/>
    <p:sldId id="299" r:id="rId6"/>
    <p:sldId id="301" r:id="rId7"/>
    <p:sldId id="29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2" autoAdjust="0"/>
    <p:restoredTop sz="77937" autoAdjust="0"/>
  </p:normalViewPr>
  <p:slideViewPr>
    <p:cSldViewPr snapToGrid="0">
      <p:cViewPr varScale="1">
        <p:scale>
          <a:sx n="69" d="100"/>
          <a:sy n="69" d="100"/>
        </p:scale>
        <p:origin x="52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2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0F0C9-4F98-412D-B7AB-B93BA15C9BE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4F5F0-286E-4DBB-88CC-1C405ED3E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809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4F5F0-286E-4DBB-88CC-1C405ED3EC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87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4F5F0-286E-4DBB-88CC-1C405ED3EC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52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4F5F0-286E-4DBB-88CC-1C405ED3EC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799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4F5F0-286E-4DBB-88CC-1C405ED3EC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41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Survey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EP Services across Scotland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4F5F0-286E-4DBB-88CC-1C405ED3EC6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2646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</a:t>
            </a:r>
            <a:r>
              <a:rPr lang="en-GB" baseline="0" dirty="0" smtClean="0"/>
              <a:t> example of how EP Services are supporting the recovery phase based on universal approaches as well as targeted approaches, with an emphasis on the importance of relationships and regulation.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4F5F0-286E-4DBB-88CC-1C405ED3EC6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9301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4F5F0-286E-4DBB-88CC-1C405ED3EC6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154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37C8-6BFC-427A-9A04-DA4AA0D46F7A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00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72C7-D493-434C-8ACC-E5D4B52A5DBB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762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F52E2-FCB0-4B77-9229-6150BF6D847A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93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CBA6-BE49-45EC-8FC6-304F6E637E17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594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3175-E6C1-4965-91F3-22C8AAE09C31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13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33C7-5A7E-462F-93BF-18A0862F0D25}" type="datetime1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97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12DA-0F72-4FC7-AD22-12148BC55E80}" type="datetime1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38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CC97-7AF6-4E0A-B11C-F82A69AA3F29}" type="datetime1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4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22D2-D28D-424C-A51E-F13DBFA01C7B}" type="datetime1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5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90686-FF44-469C-AE1A-01A3326CAC0D}" type="datetime1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07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A04F-4F33-4025-8D80-31D4D48A2D67}" type="datetime1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88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63610-6D4C-4EAE-8DE2-0AF879021C1A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September 2020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75FC1-47A5-42AF-892D-6589A0FC5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9029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IMPACT OF COVID-19 PANDEMIC ON VULNERABLE CHILDREN &amp; YOUNG PEOPLE</a:t>
            </a:r>
            <a:endParaRPr lang="en-GB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126" y="78654"/>
            <a:ext cx="36675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2060"/>
                </a:solidFill>
              </a:rPr>
              <a:t>ASPEP</a:t>
            </a:r>
          </a:p>
          <a:p>
            <a:r>
              <a:rPr lang="en-GB" sz="1400" b="1" dirty="0" smtClean="0">
                <a:solidFill>
                  <a:srgbClr val="002060"/>
                </a:solidFill>
              </a:rPr>
              <a:t>ASSOCIATION OF SCOTTISH PRINCIPAL</a:t>
            </a:r>
          </a:p>
          <a:p>
            <a:r>
              <a:rPr lang="en-GB" sz="1400" b="1" dirty="0" smtClean="0">
                <a:solidFill>
                  <a:srgbClr val="002060"/>
                </a:solidFill>
              </a:rPr>
              <a:t>EDUCATIONAL PSYCHOLOGISTS</a:t>
            </a:r>
            <a:endParaRPr lang="en-GB" sz="14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18327" y="4156364"/>
            <a:ext cx="75553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Morven Graham</a:t>
            </a:r>
          </a:p>
          <a:p>
            <a:pPr algn="ctr"/>
            <a:r>
              <a:rPr lang="en-GB" dirty="0" smtClean="0"/>
              <a:t>Principal Educational Psychologist, Stirling Council</a:t>
            </a:r>
          </a:p>
          <a:p>
            <a:pPr algn="ctr"/>
            <a:r>
              <a:rPr lang="en-GB" dirty="0" smtClean="0"/>
              <a:t>&amp;</a:t>
            </a:r>
            <a:endParaRPr lang="en-GB" dirty="0"/>
          </a:p>
          <a:p>
            <a:pPr algn="ctr"/>
            <a:r>
              <a:rPr lang="en-GB" dirty="0" smtClean="0"/>
              <a:t>ASPEP Secretary</a:t>
            </a:r>
          </a:p>
        </p:txBody>
      </p:sp>
    </p:spTree>
    <p:extLst>
      <p:ext uri="{BB962C8B-B14F-4D97-AF65-F5344CB8AC3E}">
        <p14:creationId xmlns:p14="http://schemas.microsoft.com/office/powerpoint/2010/main" val="17912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95927"/>
            <a:ext cx="10515600" cy="794761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smtClean="0">
                <a:latin typeface="+mn-lt"/>
                <a:cs typeface="Arial" panose="020B0604020202020204" pitchFamily="34" charset="0"/>
              </a:rPr>
              <a:t>Definition of Vulnerable Children and Young People:</a:t>
            </a:r>
            <a:endParaRPr lang="en-GB" sz="36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at </a:t>
            </a:r>
            <a:r>
              <a:rPr lang="en-GB" sz="2400" dirty="0"/>
              <a:t>risk of significant harm, with a child protection plan</a:t>
            </a:r>
          </a:p>
          <a:p>
            <a:r>
              <a:rPr lang="en-GB" sz="2400" dirty="0" smtClean="0"/>
              <a:t>looked </a:t>
            </a:r>
            <a:r>
              <a:rPr lang="en-GB" sz="2400" dirty="0"/>
              <a:t>after at home, or away from home</a:t>
            </a:r>
          </a:p>
          <a:p>
            <a:r>
              <a:rPr lang="en-GB" sz="2400" dirty="0" smtClean="0"/>
              <a:t>‘</a:t>
            </a:r>
            <a:r>
              <a:rPr lang="en-GB" sz="2400" dirty="0"/>
              <a:t>on the edge of care’, where families would benefit from additional support</a:t>
            </a:r>
          </a:p>
          <a:p>
            <a:r>
              <a:rPr lang="en-GB" sz="2400" dirty="0" smtClean="0"/>
              <a:t>with </a:t>
            </a:r>
            <a:r>
              <a:rPr lang="en-GB" sz="2400" dirty="0"/>
              <a:t>additional support needs, where there are one or more factors which require significant or co-ordinated support</a:t>
            </a:r>
          </a:p>
          <a:p>
            <a:r>
              <a:rPr lang="en-GB" sz="2400" dirty="0" smtClean="0"/>
              <a:t>affected </a:t>
            </a:r>
            <a:r>
              <a:rPr lang="en-GB" sz="2400" dirty="0"/>
              <a:t>by disability</a:t>
            </a:r>
          </a:p>
          <a:p>
            <a:r>
              <a:rPr lang="en-GB" sz="2400" dirty="0" smtClean="0"/>
              <a:t>where </a:t>
            </a:r>
            <a:r>
              <a:rPr lang="en-GB" sz="2400" dirty="0"/>
              <a:t>they and/or their parents are experiencing poor physical or mental health</a:t>
            </a:r>
          </a:p>
          <a:p>
            <a:r>
              <a:rPr lang="en-GB" sz="2400" dirty="0" smtClean="0"/>
              <a:t>experiencing </a:t>
            </a:r>
            <a:r>
              <a:rPr lang="en-GB" sz="2400" dirty="0"/>
              <a:t>adversities including domestic abuse and </a:t>
            </a:r>
            <a:r>
              <a:rPr lang="en-GB" sz="2400" dirty="0" smtClean="0"/>
              <a:t>bereavement</a:t>
            </a:r>
          </a:p>
          <a:p>
            <a:r>
              <a:rPr lang="en-GB" sz="2400" dirty="0" smtClean="0"/>
              <a:t>requiring </a:t>
            </a:r>
            <a:r>
              <a:rPr lang="en-GB" sz="2400" dirty="0"/>
              <a:t>support at times of key transitions</a:t>
            </a:r>
          </a:p>
          <a:p>
            <a:pPr marL="0" indent="0">
              <a:buNone/>
            </a:pP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761558" cy="99983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99127" y="5948218"/>
            <a:ext cx="4248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Scottish Government - 2020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102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0" y="1040101"/>
            <a:ext cx="10515600" cy="785524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 smtClean="0">
                <a:latin typeface="+mn-lt"/>
              </a:rPr>
              <a:t>What do we know about children’s experiences of lockdown?</a:t>
            </a:r>
            <a:endParaRPr lang="en-GB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For example:</a:t>
            </a:r>
            <a:endParaRPr lang="en-GB" sz="2400" dirty="0" smtClean="0"/>
          </a:p>
          <a:p>
            <a:r>
              <a:rPr lang="en-GB" sz="2400" dirty="0" smtClean="0"/>
              <a:t>Children’s Parliament – ‘How are you doing?’ A survey for 8-14 year olds – almost 4,000 responses in April </a:t>
            </a:r>
            <a:r>
              <a:rPr lang="en-GB" sz="2400" dirty="0" smtClean="0"/>
              <a:t>2020</a:t>
            </a:r>
          </a:p>
          <a:p>
            <a:pPr marL="0" indent="0">
              <a:buNone/>
            </a:pPr>
            <a:endParaRPr lang="en-GB" sz="2400" dirty="0" smtClean="0"/>
          </a:p>
          <a:p>
            <a:r>
              <a:rPr lang="en-GB" sz="2400" dirty="0" smtClean="0"/>
              <a:t>Scottish Youth Parliament, </a:t>
            </a:r>
            <a:r>
              <a:rPr lang="en-GB" sz="2400" dirty="0" err="1" smtClean="0"/>
              <a:t>Youthlink</a:t>
            </a:r>
            <a:r>
              <a:rPr lang="en-GB" sz="2400" dirty="0" smtClean="0"/>
              <a:t> Scotland and Young Scot – ‘Lockdown Lowdown’ survey – 2400 young people across </a:t>
            </a:r>
            <a:r>
              <a:rPr lang="en-GB" sz="2400" dirty="0" smtClean="0"/>
              <a:t>Scotland</a:t>
            </a:r>
          </a:p>
          <a:p>
            <a:pPr marL="0" indent="0">
              <a:buNone/>
            </a:pPr>
            <a:endParaRPr lang="en-GB" sz="2400" dirty="0" smtClean="0"/>
          </a:p>
          <a:p>
            <a:r>
              <a:rPr lang="en-GB" sz="2400" dirty="0" smtClean="0"/>
              <a:t>Young Minds - </a:t>
            </a:r>
            <a:r>
              <a:rPr lang="en-GB" sz="2400" dirty="0"/>
              <a:t>2036 young people with a history of mental health </a:t>
            </a:r>
            <a:r>
              <a:rPr lang="en-GB" sz="2400" dirty="0" smtClean="0"/>
              <a:t>problems</a:t>
            </a:r>
            <a:endParaRPr lang="en-GB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761558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04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895927"/>
            <a:ext cx="11030527" cy="794761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smtClean="0">
                <a:latin typeface="+mn-lt"/>
              </a:rPr>
              <a:t>What do we know about parent/carers experiences?</a:t>
            </a:r>
            <a:endParaRPr lang="en-GB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900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 smtClean="0"/>
              <a:t>Small-scale r</a:t>
            </a:r>
            <a:r>
              <a:rPr lang="en-GB" sz="2000" dirty="0" smtClean="0"/>
              <a:t>esearch </a:t>
            </a:r>
            <a:r>
              <a:rPr lang="en-GB" sz="2000" dirty="0" smtClean="0"/>
              <a:t>study by the University of Sussex (August 2020)</a:t>
            </a:r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sz="2000" dirty="0" smtClean="0"/>
              <a:t>502 parent/carers of children with additional support needs across the UK (primarily England)</a:t>
            </a:r>
          </a:p>
          <a:p>
            <a:r>
              <a:rPr lang="en-GB" sz="2000" dirty="0"/>
              <a:t>M</a:t>
            </a:r>
            <a:r>
              <a:rPr lang="en-GB" sz="2000" dirty="0" smtClean="0"/>
              <a:t>ost reported that their children felt less stressed and anxious, </a:t>
            </a:r>
          </a:p>
          <a:p>
            <a:r>
              <a:rPr lang="en-GB" sz="2000" dirty="0" smtClean="0"/>
              <a:t>Main impact on social communication and interaction, </a:t>
            </a:r>
          </a:p>
          <a:p>
            <a:r>
              <a:rPr lang="en-GB" sz="2000" dirty="0" smtClean="0"/>
              <a:t>48% reported their children were positive about returning to school to see friends, </a:t>
            </a:r>
          </a:p>
          <a:p>
            <a:r>
              <a:rPr lang="en-GB" sz="2000" dirty="0"/>
              <a:t>S</a:t>
            </a:r>
            <a:r>
              <a:rPr lang="en-GB" sz="2000" dirty="0" smtClean="0"/>
              <a:t>ome found schools very supportive during lockdown, </a:t>
            </a:r>
          </a:p>
          <a:p>
            <a:r>
              <a:rPr lang="en-GB" sz="2000" dirty="0" smtClean="0"/>
              <a:t>Other parent/carers felt isolated, lonely, had less supports and reported increased strain on relationships</a:t>
            </a:r>
            <a:endParaRPr lang="en-GB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761558" cy="99983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199" y="6197600"/>
            <a:ext cx="10515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Education and COVID-19: perspectives from parent/carers of children with SEND (Dr J Shepherd &amp; Dr C L Hancock, University of Sussex, August 2020)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8602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0377"/>
            <a:ext cx="10515600" cy="750311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smtClean="0">
                <a:latin typeface="+mn-lt"/>
              </a:rPr>
              <a:t>ASPEP Survey – May 2020</a:t>
            </a:r>
            <a:endParaRPr lang="en-GB" sz="3600" b="1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761558" cy="999831"/>
          </a:xfrm>
          <a:prstGeom prst="rect">
            <a:avLst/>
          </a:prstGeom>
        </p:spPr>
      </p:pic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897088" y="1847273"/>
            <a:ext cx="8780148" cy="427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4045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smtClean="0">
                <a:latin typeface="+mn-lt"/>
              </a:rPr>
              <a:t>Reconnection and Recovery</a:t>
            </a:r>
            <a:endParaRPr lang="en-GB" sz="3600" b="1" dirty="0"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316" y="1651471"/>
            <a:ext cx="6974885" cy="41117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91491" y="5874327"/>
            <a:ext cx="99475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Nurture, Adverse Childhood Experiences and Trauma Informed Practice: Making the links between these approaches – Education Scotland, 2018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907"/>
            <a:ext cx="3761558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01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073" y="64221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smtClean="0">
                <a:latin typeface="+mn-lt"/>
              </a:rPr>
              <a:t>Key Considerations</a:t>
            </a:r>
            <a:endParaRPr lang="en-GB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sz="2400" dirty="0" smtClean="0"/>
              <a:t>Staff </a:t>
            </a:r>
            <a:r>
              <a:rPr lang="en-GB" sz="2400" dirty="0" smtClean="0"/>
              <a:t>&amp; Parent/Carer Wellbeing </a:t>
            </a:r>
            <a:r>
              <a:rPr lang="en-GB" sz="2400" dirty="0" smtClean="0"/>
              <a:t>– </a:t>
            </a:r>
            <a:r>
              <a:rPr lang="en-GB" sz="2000" dirty="0" smtClean="0"/>
              <a:t>‘an emotionally regulated adult can help to calm an emotionally dysregulated child however an emotionally dysregulated adult cannot help to calm an emotionally dysregulated child’ (B Perry, </a:t>
            </a:r>
            <a:r>
              <a:rPr lang="en-GB" sz="2000" dirty="0" smtClean="0"/>
              <a:t>2020)</a:t>
            </a:r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sz="2400" dirty="0" smtClean="0"/>
              <a:t>Getting it Right for Every Child approach – </a:t>
            </a:r>
            <a:r>
              <a:rPr lang="en-GB" sz="2000" dirty="0" smtClean="0"/>
              <a:t>child centred; focus on wellbeing; importance of partnerships; assessment &amp; </a:t>
            </a:r>
            <a:r>
              <a:rPr lang="en-GB" sz="2000" dirty="0" smtClean="0"/>
              <a:t>planning</a:t>
            </a:r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sz="2400" dirty="0" smtClean="0"/>
              <a:t>National MH priorities </a:t>
            </a:r>
            <a:r>
              <a:rPr lang="en-GB" sz="2000" dirty="0" smtClean="0"/>
              <a:t>– school counselling funds; community mental health supports &amp; services; CAMHS service specification; suicide prevention; perinatal mental </a:t>
            </a:r>
            <a:r>
              <a:rPr lang="en-GB" sz="2000" dirty="0" smtClean="0"/>
              <a:t>health</a:t>
            </a:r>
            <a:endParaRPr lang="en-GB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September 2020</a:t>
            </a:r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761558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08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8186</TotalTime>
  <Words>481</Words>
  <Application>Microsoft Office PowerPoint</Application>
  <PresentationFormat>Widescreen</PresentationFormat>
  <Paragraphs>58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IMPACT OF COVID-19 PANDEMIC ON VULNERABLE CHILDREN &amp; YOUNG PEOPLE</vt:lpstr>
      <vt:lpstr>Definition of Vulnerable Children and Young People:</vt:lpstr>
      <vt:lpstr>What do we know about children’s experiences of lockdown?</vt:lpstr>
      <vt:lpstr>What do we know about parent/carers experiences?</vt:lpstr>
      <vt:lpstr>ASPEP Survey – May 2020</vt:lpstr>
      <vt:lpstr>Reconnection and Recovery</vt:lpstr>
      <vt:lpstr>Key Considerations</vt:lpstr>
    </vt:vector>
  </TitlesOfParts>
  <Company>Aberdeenshire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Educational Psychology in Scotland</dc:title>
  <dc:creator>Anne Wilson</dc:creator>
  <cp:lastModifiedBy>Morven Graham</cp:lastModifiedBy>
  <cp:revision>140</cp:revision>
  <dcterms:created xsi:type="dcterms:W3CDTF">2016-05-03T15:31:34Z</dcterms:created>
  <dcterms:modified xsi:type="dcterms:W3CDTF">2020-09-04T07:10:06Z</dcterms:modified>
</cp:coreProperties>
</file>