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56" r:id="rId2"/>
  </p:sldIdLst>
  <p:sldSz cx="27000200"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rera Alvaro (RNU) Oxford Health" initials="BA(OH" lastIdx="1" clrIdx="0">
    <p:extLst>
      <p:ext uri="{19B8F6BF-5375-455C-9EA6-DF929625EA0E}">
        <p15:presenceInfo xmlns:p15="http://schemas.microsoft.com/office/powerpoint/2012/main" userId="S::Alvaro.Barrera@oxfordhealth.nhs.uk::ff67ae92-b889-4a44-8aa4-f9def1080f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88"/>
    <p:restoredTop sz="94722"/>
  </p:normalViewPr>
  <p:slideViewPr>
    <p:cSldViewPr snapToGrid="0" snapToObjects="1">
      <p:cViewPr>
        <p:scale>
          <a:sx n="40" d="100"/>
          <a:sy n="40" d="100"/>
        </p:scale>
        <p:origin x="490" y="-53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2.xml"/><Relationship Id="rId5" Type="http://schemas.openxmlformats.org/officeDocument/2006/relationships/presProps" Target="presProps.xml"/><Relationship Id="rId10" Type="http://schemas.openxmlformats.org/officeDocument/2006/relationships/customXml" Target="../customXml/item1.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hyte Susannah (RNU) Oxford Health" userId="9e821b17-2826-43b1-a904-e180e268a5ce" providerId="ADAL" clId="{E2E0AF70-962A-4545-B811-A3F824FC3566}"/>
    <pc:docChg chg="modSld">
      <pc:chgData name="Whyte Susannah (RNU) Oxford Health" userId="9e821b17-2826-43b1-a904-e180e268a5ce" providerId="ADAL" clId="{E2E0AF70-962A-4545-B811-A3F824FC3566}" dt="2021-10-19T19:42:48.897" v="23" actId="13926"/>
      <pc:docMkLst>
        <pc:docMk/>
      </pc:docMkLst>
      <pc:sldChg chg="modSp mod">
        <pc:chgData name="Whyte Susannah (RNU) Oxford Health" userId="9e821b17-2826-43b1-a904-e180e268a5ce" providerId="ADAL" clId="{E2E0AF70-962A-4545-B811-A3F824FC3566}" dt="2021-10-19T19:42:48.897" v="23" actId="13926"/>
        <pc:sldMkLst>
          <pc:docMk/>
          <pc:sldMk cId="2256724" sldId="256"/>
        </pc:sldMkLst>
        <pc:spChg chg="mod">
          <ac:chgData name="Whyte Susannah (RNU) Oxford Health" userId="9e821b17-2826-43b1-a904-e180e268a5ce" providerId="ADAL" clId="{E2E0AF70-962A-4545-B811-A3F824FC3566}" dt="2021-10-19T19:42:16.886" v="2" actId="13926"/>
          <ac:spMkLst>
            <pc:docMk/>
            <pc:sldMk cId="2256724" sldId="256"/>
            <ac:spMk id="3" creationId="{4194EEE4-33C1-EB48-8A65-A10DA0F96368}"/>
          </ac:spMkLst>
        </pc:spChg>
        <pc:spChg chg="mod">
          <ac:chgData name="Whyte Susannah (RNU) Oxford Health" userId="9e821b17-2826-43b1-a904-e180e268a5ce" providerId="ADAL" clId="{E2E0AF70-962A-4545-B811-A3F824FC3566}" dt="2021-10-19T19:42:48.897" v="23" actId="13926"/>
          <ac:spMkLst>
            <pc:docMk/>
            <pc:sldMk cId="2256724" sldId="256"/>
            <ac:spMk id="9" creationId="{FC41CEB8-495E-4AF7-AA99-625F087212B4}"/>
          </ac:spMkLst>
        </pc:spChg>
      </pc:sldChg>
    </pc:docChg>
  </pc:docChgLst>
  <pc:docChgLst>
    <pc:chgData name="Barrera Alvaro (RNU) Oxford Health" userId="ff67ae92-b889-4a44-8aa4-f9def1080f52" providerId="ADAL" clId="{7C89E578-18BC-4008-9E65-DA51DA6BC494}"/>
    <pc:docChg chg="modSld">
      <pc:chgData name="Barrera Alvaro (RNU) Oxford Health" userId="ff67ae92-b889-4a44-8aa4-f9def1080f52" providerId="ADAL" clId="{7C89E578-18BC-4008-9E65-DA51DA6BC494}" dt="2021-10-15T15:37:42.904" v="19" actId="13926"/>
      <pc:docMkLst>
        <pc:docMk/>
      </pc:docMkLst>
      <pc:sldChg chg="modSp mod">
        <pc:chgData name="Barrera Alvaro (RNU) Oxford Health" userId="ff67ae92-b889-4a44-8aa4-f9def1080f52" providerId="ADAL" clId="{7C89E578-18BC-4008-9E65-DA51DA6BC494}" dt="2021-10-15T15:37:42.904" v="19" actId="13926"/>
        <pc:sldMkLst>
          <pc:docMk/>
          <pc:sldMk cId="2256724" sldId="256"/>
        </pc:sldMkLst>
        <pc:spChg chg="mod">
          <ac:chgData name="Barrera Alvaro (RNU) Oxford Health" userId="ff67ae92-b889-4a44-8aa4-f9def1080f52" providerId="ADAL" clId="{7C89E578-18BC-4008-9E65-DA51DA6BC494}" dt="2021-10-15T15:37:42.904" v="19" actId="13926"/>
          <ac:spMkLst>
            <pc:docMk/>
            <pc:sldMk cId="2256724" sldId="256"/>
            <ac:spMk id="3" creationId="{4194EEE4-33C1-EB48-8A65-A10DA0F9636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052064-1A16-1D4C-90C4-4D718683F66B}" type="datetimeFigureOut">
              <a:rPr lang="en-GB" smtClean="0"/>
              <a:t>19/10/2021</a:t>
            </a:fld>
            <a:endParaRPr lang="en-GB"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22EAF-A81D-1641-B052-8DC64A48F7FF}" type="slidenum">
              <a:rPr lang="en-GB" smtClean="0"/>
              <a:t>‹#›</a:t>
            </a:fld>
            <a:endParaRPr lang="en-GB" dirty="0"/>
          </a:p>
        </p:txBody>
      </p:sp>
    </p:spTree>
    <p:extLst>
      <p:ext uri="{BB962C8B-B14F-4D97-AF65-F5344CB8AC3E}">
        <p14:creationId xmlns:p14="http://schemas.microsoft.com/office/powerpoint/2010/main" val="2106043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71713" y="1143000"/>
            <a:ext cx="2314575"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8722EAF-A81D-1641-B052-8DC64A48F7FF}" type="slidenum">
              <a:rPr lang="en-GB" smtClean="0"/>
              <a:t>1</a:t>
            </a:fld>
            <a:endParaRPr lang="en-GB" dirty="0"/>
          </a:p>
        </p:txBody>
      </p:sp>
    </p:spTree>
    <p:extLst>
      <p:ext uri="{BB962C8B-B14F-4D97-AF65-F5344CB8AC3E}">
        <p14:creationId xmlns:p14="http://schemas.microsoft.com/office/powerpoint/2010/main" val="2164678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25015" y="5891626"/>
            <a:ext cx="22950170" cy="12533242"/>
          </a:xfrm>
        </p:spPr>
        <p:txBody>
          <a:bodyPr anchor="b"/>
          <a:lstStyle>
            <a:lvl1pPr algn="ctr">
              <a:defRPr sz="17717"/>
            </a:lvl1pPr>
          </a:lstStyle>
          <a:p>
            <a:r>
              <a:rPr lang="en-US"/>
              <a:t>Click to edit Master title style</a:t>
            </a:r>
            <a:endParaRPr lang="en-US" dirty="0"/>
          </a:p>
        </p:txBody>
      </p:sp>
      <p:sp>
        <p:nvSpPr>
          <p:cNvPr id="3" name="Subtitle 2"/>
          <p:cNvSpPr>
            <a:spLocks noGrp="1"/>
          </p:cNvSpPr>
          <p:nvPr>
            <p:ph type="subTitle" idx="1"/>
          </p:nvPr>
        </p:nvSpPr>
        <p:spPr>
          <a:xfrm>
            <a:off x="3375025" y="18908198"/>
            <a:ext cx="20250150" cy="8691601"/>
          </a:xfrm>
        </p:spPr>
        <p:txBody>
          <a:bodyPr/>
          <a:lstStyle>
            <a:lvl1pPr marL="0" indent="0" algn="ctr">
              <a:buNone/>
              <a:defRPr sz="7087"/>
            </a:lvl1pPr>
            <a:lvl2pPr marL="1350020" indent="0" algn="ctr">
              <a:buNone/>
              <a:defRPr sz="5906"/>
            </a:lvl2pPr>
            <a:lvl3pPr marL="2700040" indent="0" algn="ctr">
              <a:buNone/>
              <a:defRPr sz="5315"/>
            </a:lvl3pPr>
            <a:lvl4pPr marL="4050060" indent="0" algn="ctr">
              <a:buNone/>
              <a:defRPr sz="4724"/>
            </a:lvl4pPr>
            <a:lvl5pPr marL="5400081" indent="0" algn="ctr">
              <a:buNone/>
              <a:defRPr sz="4724"/>
            </a:lvl5pPr>
            <a:lvl6pPr marL="6750101" indent="0" algn="ctr">
              <a:buNone/>
              <a:defRPr sz="4724"/>
            </a:lvl6pPr>
            <a:lvl7pPr marL="8100121" indent="0" algn="ctr">
              <a:buNone/>
              <a:defRPr sz="4724"/>
            </a:lvl7pPr>
            <a:lvl8pPr marL="9450141" indent="0" algn="ctr">
              <a:buNone/>
              <a:defRPr sz="4724"/>
            </a:lvl8pPr>
            <a:lvl9pPr marL="10800161" indent="0" algn="ctr">
              <a:buNone/>
              <a:defRPr sz="472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7E969A-018A-2046-AB75-9BA4ABEFF1B4}" type="datetimeFigureOut">
              <a:rPr lang="en-GB" smtClean="0"/>
              <a:t>19/10/2021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19B7F6B-DA8E-4244-A5CD-2A76622735AC}" type="slidenum">
              <a:rPr lang="en-GB" smtClean="0"/>
              <a:t>‹#›</a:t>
            </a:fld>
            <a:endParaRPr lang="en-GB" dirty="0"/>
          </a:p>
        </p:txBody>
      </p:sp>
    </p:spTree>
    <p:extLst>
      <p:ext uri="{BB962C8B-B14F-4D97-AF65-F5344CB8AC3E}">
        <p14:creationId xmlns:p14="http://schemas.microsoft.com/office/powerpoint/2010/main" val="1380017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7E969A-018A-2046-AB75-9BA4ABEFF1B4}" type="datetimeFigureOut">
              <a:rPr lang="en-GB" smtClean="0"/>
              <a:t>19/10/2021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19B7F6B-DA8E-4244-A5CD-2A76622735AC}" type="slidenum">
              <a:rPr lang="en-GB" smtClean="0"/>
              <a:t>‹#›</a:t>
            </a:fld>
            <a:endParaRPr lang="en-GB" dirty="0"/>
          </a:p>
        </p:txBody>
      </p:sp>
    </p:spTree>
    <p:extLst>
      <p:ext uri="{BB962C8B-B14F-4D97-AF65-F5344CB8AC3E}">
        <p14:creationId xmlns:p14="http://schemas.microsoft.com/office/powerpoint/2010/main" val="1628243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322020" y="1916653"/>
            <a:ext cx="5821918" cy="3050811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856265" y="1916653"/>
            <a:ext cx="17128252" cy="305081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7E969A-018A-2046-AB75-9BA4ABEFF1B4}" type="datetimeFigureOut">
              <a:rPr lang="en-GB" smtClean="0"/>
              <a:t>19/10/2021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19B7F6B-DA8E-4244-A5CD-2A76622735AC}" type="slidenum">
              <a:rPr lang="en-GB" smtClean="0"/>
              <a:t>‹#›</a:t>
            </a:fld>
            <a:endParaRPr lang="en-GB" dirty="0"/>
          </a:p>
        </p:txBody>
      </p:sp>
    </p:spTree>
    <p:extLst>
      <p:ext uri="{BB962C8B-B14F-4D97-AF65-F5344CB8AC3E}">
        <p14:creationId xmlns:p14="http://schemas.microsoft.com/office/powerpoint/2010/main" val="2648376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7E969A-018A-2046-AB75-9BA4ABEFF1B4}" type="datetimeFigureOut">
              <a:rPr lang="en-GB" smtClean="0"/>
              <a:t>19/10/2021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19B7F6B-DA8E-4244-A5CD-2A76622735AC}" type="slidenum">
              <a:rPr lang="en-GB" smtClean="0"/>
              <a:t>‹#›</a:t>
            </a:fld>
            <a:endParaRPr lang="en-GB" dirty="0"/>
          </a:p>
        </p:txBody>
      </p:sp>
    </p:spTree>
    <p:extLst>
      <p:ext uri="{BB962C8B-B14F-4D97-AF65-F5344CB8AC3E}">
        <p14:creationId xmlns:p14="http://schemas.microsoft.com/office/powerpoint/2010/main" val="3148935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42202" y="8974945"/>
            <a:ext cx="23287673" cy="14974888"/>
          </a:xfrm>
        </p:spPr>
        <p:txBody>
          <a:bodyPr anchor="b"/>
          <a:lstStyle>
            <a:lvl1pPr>
              <a:defRPr sz="17717"/>
            </a:lvl1pPr>
          </a:lstStyle>
          <a:p>
            <a:r>
              <a:rPr lang="en-US"/>
              <a:t>Click to edit Master title style</a:t>
            </a:r>
            <a:endParaRPr lang="en-US" dirty="0"/>
          </a:p>
        </p:txBody>
      </p:sp>
      <p:sp>
        <p:nvSpPr>
          <p:cNvPr id="3" name="Text Placeholder 2"/>
          <p:cNvSpPr>
            <a:spLocks noGrp="1"/>
          </p:cNvSpPr>
          <p:nvPr>
            <p:ph type="body" idx="1"/>
          </p:nvPr>
        </p:nvSpPr>
        <p:spPr>
          <a:xfrm>
            <a:off x="1842202" y="24091502"/>
            <a:ext cx="23287673" cy="7874940"/>
          </a:xfrm>
        </p:spPr>
        <p:txBody>
          <a:bodyPr/>
          <a:lstStyle>
            <a:lvl1pPr marL="0" indent="0">
              <a:buNone/>
              <a:defRPr sz="7087">
                <a:solidFill>
                  <a:schemeClr val="tx1"/>
                </a:solidFill>
              </a:defRPr>
            </a:lvl1pPr>
            <a:lvl2pPr marL="1350020" indent="0">
              <a:buNone/>
              <a:defRPr sz="5906">
                <a:solidFill>
                  <a:schemeClr val="tx1">
                    <a:tint val="75000"/>
                  </a:schemeClr>
                </a:solidFill>
              </a:defRPr>
            </a:lvl2pPr>
            <a:lvl3pPr marL="2700040" indent="0">
              <a:buNone/>
              <a:defRPr sz="5315">
                <a:solidFill>
                  <a:schemeClr val="tx1">
                    <a:tint val="75000"/>
                  </a:schemeClr>
                </a:solidFill>
              </a:defRPr>
            </a:lvl3pPr>
            <a:lvl4pPr marL="4050060" indent="0">
              <a:buNone/>
              <a:defRPr sz="4724">
                <a:solidFill>
                  <a:schemeClr val="tx1">
                    <a:tint val="75000"/>
                  </a:schemeClr>
                </a:solidFill>
              </a:defRPr>
            </a:lvl4pPr>
            <a:lvl5pPr marL="5400081" indent="0">
              <a:buNone/>
              <a:defRPr sz="4724">
                <a:solidFill>
                  <a:schemeClr val="tx1">
                    <a:tint val="75000"/>
                  </a:schemeClr>
                </a:solidFill>
              </a:defRPr>
            </a:lvl5pPr>
            <a:lvl6pPr marL="6750101" indent="0">
              <a:buNone/>
              <a:defRPr sz="4724">
                <a:solidFill>
                  <a:schemeClr val="tx1">
                    <a:tint val="75000"/>
                  </a:schemeClr>
                </a:solidFill>
              </a:defRPr>
            </a:lvl6pPr>
            <a:lvl7pPr marL="8100121" indent="0">
              <a:buNone/>
              <a:defRPr sz="4724">
                <a:solidFill>
                  <a:schemeClr val="tx1">
                    <a:tint val="75000"/>
                  </a:schemeClr>
                </a:solidFill>
              </a:defRPr>
            </a:lvl7pPr>
            <a:lvl8pPr marL="9450141" indent="0">
              <a:buNone/>
              <a:defRPr sz="4724">
                <a:solidFill>
                  <a:schemeClr val="tx1">
                    <a:tint val="75000"/>
                  </a:schemeClr>
                </a:solidFill>
              </a:defRPr>
            </a:lvl8pPr>
            <a:lvl9pPr marL="10800161" indent="0">
              <a:buNone/>
              <a:defRPr sz="472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7E969A-018A-2046-AB75-9BA4ABEFF1B4}" type="datetimeFigureOut">
              <a:rPr lang="en-GB" smtClean="0"/>
              <a:t>19/10/2021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19B7F6B-DA8E-4244-A5CD-2A76622735AC}" type="slidenum">
              <a:rPr lang="en-GB" smtClean="0"/>
              <a:t>‹#›</a:t>
            </a:fld>
            <a:endParaRPr lang="en-GB" dirty="0"/>
          </a:p>
        </p:txBody>
      </p:sp>
    </p:spTree>
    <p:extLst>
      <p:ext uri="{BB962C8B-B14F-4D97-AF65-F5344CB8AC3E}">
        <p14:creationId xmlns:p14="http://schemas.microsoft.com/office/powerpoint/2010/main" val="1173347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856264" y="9583264"/>
            <a:ext cx="11475085"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3668851" y="9583264"/>
            <a:ext cx="11475085"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47E969A-018A-2046-AB75-9BA4ABEFF1B4}" type="datetimeFigureOut">
              <a:rPr lang="en-GB" smtClean="0"/>
              <a:t>19/10/2021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19B7F6B-DA8E-4244-A5CD-2A76622735AC}" type="slidenum">
              <a:rPr lang="en-GB" smtClean="0"/>
              <a:t>‹#›</a:t>
            </a:fld>
            <a:endParaRPr lang="en-GB" dirty="0"/>
          </a:p>
        </p:txBody>
      </p:sp>
    </p:spTree>
    <p:extLst>
      <p:ext uri="{BB962C8B-B14F-4D97-AF65-F5344CB8AC3E}">
        <p14:creationId xmlns:p14="http://schemas.microsoft.com/office/powerpoint/2010/main" val="2590933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59780" y="1916661"/>
            <a:ext cx="23287673" cy="695828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859784" y="8824938"/>
            <a:ext cx="11422348" cy="4324966"/>
          </a:xfrm>
        </p:spPr>
        <p:txBody>
          <a:bodyPr anchor="b"/>
          <a:lstStyle>
            <a:lvl1pPr marL="0" indent="0">
              <a:buNone/>
              <a:defRPr sz="7087" b="1"/>
            </a:lvl1pPr>
            <a:lvl2pPr marL="1350020" indent="0">
              <a:buNone/>
              <a:defRPr sz="5906" b="1"/>
            </a:lvl2pPr>
            <a:lvl3pPr marL="2700040" indent="0">
              <a:buNone/>
              <a:defRPr sz="5315" b="1"/>
            </a:lvl3pPr>
            <a:lvl4pPr marL="4050060" indent="0">
              <a:buNone/>
              <a:defRPr sz="4724" b="1"/>
            </a:lvl4pPr>
            <a:lvl5pPr marL="5400081" indent="0">
              <a:buNone/>
              <a:defRPr sz="4724" b="1"/>
            </a:lvl5pPr>
            <a:lvl6pPr marL="6750101" indent="0">
              <a:buNone/>
              <a:defRPr sz="4724" b="1"/>
            </a:lvl6pPr>
            <a:lvl7pPr marL="8100121" indent="0">
              <a:buNone/>
              <a:defRPr sz="4724" b="1"/>
            </a:lvl7pPr>
            <a:lvl8pPr marL="9450141" indent="0">
              <a:buNone/>
              <a:defRPr sz="4724" b="1"/>
            </a:lvl8pPr>
            <a:lvl9pPr marL="10800161" indent="0">
              <a:buNone/>
              <a:defRPr sz="4724" b="1"/>
            </a:lvl9pPr>
          </a:lstStyle>
          <a:p>
            <a:pPr lvl="0"/>
            <a:r>
              <a:rPr lang="en-US"/>
              <a:t>Click to edit Master text styles</a:t>
            </a:r>
          </a:p>
        </p:txBody>
      </p:sp>
      <p:sp>
        <p:nvSpPr>
          <p:cNvPr id="4" name="Content Placeholder 3"/>
          <p:cNvSpPr>
            <a:spLocks noGrp="1"/>
          </p:cNvSpPr>
          <p:nvPr>
            <p:ph sz="half" idx="2"/>
          </p:nvPr>
        </p:nvSpPr>
        <p:spPr>
          <a:xfrm>
            <a:off x="1859784" y="13149904"/>
            <a:ext cx="11422348"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3668853" y="8824938"/>
            <a:ext cx="11478602" cy="4324966"/>
          </a:xfrm>
        </p:spPr>
        <p:txBody>
          <a:bodyPr anchor="b"/>
          <a:lstStyle>
            <a:lvl1pPr marL="0" indent="0">
              <a:buNone/>
              <a:defRPr sz="7087" b="1"/>
            </a:lvl1pPr>
            <a:lvl2pPr marL="1350020" indent="0">
              <a:buNone/>
              <a:defRPr sz="5906" b="1"/>
            </a:lvl2pPr>
            <a:lvl3pPr marL="2700040" indent="0">
              <a:buNone/>
              <a:defRPr sz="5315" b="1"/>
            </a:lvl3pPr>
            <a:lvl4pPr marL="4050060" indent="0">
              <a:buNone/>
              <a:defRPr sz="4724" b="1"/>
            </a:lvl4pPr>
            <a:lvl5pPr marL="5400081" indent="0">
              <a:buNone/>
              <a:defRPr sz="4724" b="1"/>
            </a:lvl5pPr>
            <a:lvl6pPr marL="6750101" indent="0">
              <a:buNone/>
              <a:defRPr sz="4724" b="1"/>
            </a:lvl6pPr>
            <a:lvl7pPr marL="8100121" indent="0">
              <a:buNone/>
              <a:defRPr sz="4724" b="1"/>
            </a:lvl7pPr>
            <a:lvl8pPr marL="9450141" indent="0">
              <a:buNone/>
              <a:defRPr sz="4724" b="1"/>
            </a:lvl8pPr>
            <a:lvl9pPr marL="10800161" indent="0">
              <a:buNone/>
              <a:defRPr sz="4724" b="1"/>
            </a:lvl9pPr>
          </a:lstStyle>
          <a:p>
            <a:pPr lvl="0"/>
            <a:r>
              <a:rPr lang="en-US"/>
              <a:t>Click to edit Master text styles</a:t>
            </a:r>
          </a:p>
        </p:txBody>
      </p:sp>
      <p:sp>
        <p:nvSpPr>
          <p:cNvPr id="6" name="Content Placeholder 5"/>
          <p:cNvSpPr>
            <a:spLocks noGrp="1"/>
          </p:cNvSpPr>
          <p:nvPr>
            <p:ph sz="quarter" idx="4"/>
          </p:nvPr>
        </p:nvSpPr>
        <p:spPr>
          <a:xfrm>
            <a:off x="13668853" y="13149904"/>
            <a:ext cx="11478602"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7E969A-018A-2046-AB75-9BA4ABEFF1B4}" type="datetimeFigureOut">
              <a:rPr lang="en-GB" smtClean="0"/>
              <a:t>19/10/2021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19B7F6B-DA8E-4244-A5CD-2A76622735AC}" type="slidenum">
              <a:rPr lang="en-GB" smtClean="0"/>
              <a:t>‹#›</a:t>
            </a:fld>
            <a:endParaRPr lang="en-GB" dirty="0"/>
          </a:p>
        </p:txBody>
      </p:sp>
    </p:spTree>
    <p:extLst>
      <p:ext uri="{BB962C8B-B14F-4D97-AF65-F5344CB8AC3E}">
        <p14:creationId xmlns:p14="http://schemas.microsoft.com/office/powerpoint/2010/main" val="3325015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7E969A-018A-2046-AB75-9BA4ABEFF1B4}" type="datetimeFigureOut">
              <a:rPr lang="en-GB" smtClean="0"/>
              <a:t>19/10/2021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19B7F6B-DA8E-4244-A5CD-2A76622735AC}" type="slidenum">
              <a:rPr lang="en-GB" smtClean="0"/>
              <a:t>‹#›</a:t>
            </a:fld>
            <a:endParaRPr lang="en-GB" dirty="0"/>
          </a:p>
        </p:txBody>
      </p:sp>
    </p:spTree>
    <p:extLst>
      <p:ext uri="{BB962C8B-B14F-4D97-AF65-F5344CB8AC3E}">
        <p14:creationId xmlns:p14="http://schemas.microsoft.com/office/powerpoint/2010/main" val="2574411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7E969A-018A-2046-AB75-9BA4ABEFF1B4}" type="datetimeFigureOut">
              <a:rPr lang="en-GB" smtClean="0"/>
              <a:t>19/10/2021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19B7F6B-DA8E-4244-A5CD-2A76622735AC}" type="slidenum">
              <a:rPr lang="en-GB" smtClean="0"/>
              <a:t>‹#›</a:t>
            </a:fld>
            <a:endParaRPr lang="en-GB" dirty="0"/>
          </a:p>
        </p:txBody>
      </p:sp>
    </p:spTree>
    <p:extLst>
      <p:ext uri="{BB962C8B-B14F-4D97-AF65-F5344CB8AC3E}">
        <p14:creationId xmlns:p14="http://schemas.microsoft.com/office/powerpoint/2010/main" val="1244156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59781" y="2399982"/>
            <a:ext cx="8708267" cy="8399939"/>
          </a:xfrm>
        </p:spPr>
        <p:txBody>
          <a:bodyPr anchor="b"/>
          <a:lstStyle>
            <a:lvl1pPr>
              <a:defRPr sz="9449"/>
            </a:lvl1pPr>
          </a:lstStyle>
          <a:p>
            <a:r>
              <a:rPr lang="en-US"/>
              <a:t>Click to edit Master title style</a:t>
            </a:r>
            <a:endParaRPr lang="en-US" dirty="0"/>
          </a:p>
        </p:txBody>
      </p:sp>
      <p:sp>
        <p:nvSpPr>
          <p:cNvPr id="3" name="Content Placeholder 2"/>
          <p:cNvSpPr>
            <a:spLocks noGrp="1"/>
          </p:cNvSpPr>
          <p:nvPr>
            <p:ph idx="1"/>
          </p:nvPr>
        </p:nvSpPr>
        <p:spPr>
          <a:xfrm>
            <a:off x="11478602" y="5183304"/>
            <a:ext cx="13668851" cy="25583147"/>
          </a:xfrm>
        </p:spPr>
        <p:txBody>
          <a:bodyPr/>
          <a:lstStyle>
            <a:lvl1pPr>
              <a:defRPr sz="9449"/>
            </a:lvl1pPr>
            <a:lvl2pPr>
              <a:defRPr sz="8268"/>
            </a:lvl2pPr>
            <a:lvl3pPr>
              <a:defRPr sz="7087"/>
            </a:lvl3pPr>
            <a:lvl4pPr>
              <a:defRPr sz="5906"/>
            </a:lvl4pPr>
            <a:lvl5pPr>
              <a:defRPr sz="5906"/>
            </a:lvl5pPr>
            <a:lvl6pPr>
              <a:defRPr sz="5906"/>
            </a:lvl6pPr>
            <a:lvl7pPr>
              <a:defRPr sz="5906"/>
            </a:lvl7pPr>
            <a:lvl8pPr>
              <a:defRPr sz="5906"/>
            </a:lvl8pPr>
            <a:lvl9pPr>
              <a:defRPr sz="590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859781" y="10799922"/>
            <a:ext cx="8708267" cy="20008190"/>
          </a:xfrm>
        </p:spPr>
        <p:txBody>
          <a:bodyPr/>
          <a:lstStyle>
            <a:lvl1pPr marL="0" indent="0">
              <a:buNone/>
              <a:defRPr sz="4724"/>
            </a:lvl1pPr>
            <a:lvl2pPr marL="1350020" indent="0">
              <a:buNone/>
              <a:defRPr sz="4134"/>
            </a:lvl2pPr>
            <a:lvl3pPr marL="2700040" indent="0">
              <a:buNone/>
              <a:defRPr sz="3543"/>
            </a:lvl3pPr>
            <a:lvl4pPr marL="4050060" indent="0">
              <a:buNone/>
              <a:defRPr sz="2953"/>
            </a:lvl4pPr>
            <a:lvl5pPr marL="5400081" indent="0">
              <a:buNone/>
              <a:defRPr sz="2953"/>
            </a:lvl5pPr>
            <a:lvl6pPr marL="6750101" indent="0">
              <a:buNone/>
              <a:defRPr sz="2953"/>
            </a:lvl6pPr>
            <a:lvl7pPr marL="8100121" indent="0">
              <a:buNone/>
              <a:defRPr sz="2953"/>
            </a:lvl7pPr>
            <a:lvl8pPr marL="9450141" indent="0">
              <a:buNone/>
              <a:defRPr sz="2953"/>
            </a:lvl8pPr>
            <a:lvl9pPr marL="10800161" indent="0">
              <a:buNone/>
              <a:defRPr sz="2953"/>
            </a:lvl9pPr>
          </a:lstStyle>
          <a:p>
            <a:pPr lvl="0"/>
            <a:r>
              <a:rPr lang="en-US"/>
              <a:t>Click to edit Master text styles</a:t>
            </a:r>
          </a:p>
        </p:txBody>
      </p:sp>
      <p:sp>
        <p:nvSpPr>
          <p:cNvPr id="5" name="Date Placeholder 4"/>
          <p:cNvSpPr>
            <a:spLocks noGrp="1"/>
          </p:cNvSpPr>
          <p:nvPr>
            <p:ph type="dt" sz="half" idx="10"/>
          </p:nvPr>
        </p:nvSpPr>
        <p:spPr/>
        <p:txBody>
          <a:bodyPr/>
          <a:lstStyle/>
          <a:p>
            <a:fld id="{D47E969A-018A-2046-AB75-9BA4ABEFF1B4}" type="datetimeFigureOut">
              <a:rPr lang="en-GB" smtClean="0"/>
              <a:t>19/10/2021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19B7F6B-DA8E-4244-A5CD-2A76622735AC}" type="slidenum">
              <a:rPr lang="en-GB" smtClean="0"/>
              <a:t>‹#›</a:t>
            </a:fld>
            <a:endParaRPr lang="en-GB" dirty="0"/>
          </a:p>
        </p:txBody>
      </p:sp>
    </p:spTree>
    <p:extLst>
      <p:ext uri="{BB962C8B-B14F-4D97-AF65-F5344CB8AC3E}">
        <p14:creationId xmlns:p14="http://schemas.microsoft.com/office/powerpoint/2010/main" val="102198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59781" y="2399982"/>
            <a:ext cx="8708267" cy="8399939"/>
          </a:xfrm>
        </p:spPr>
        <p:txBody>
          <a:bodyPr anchor="b"/>
          <a:lstStyle>
            <a:lvl1pPr>
              <a:defRPr sz="9449"/>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78602" y="5183304"/>
            <a:ext cx="13668851" cy="25583147"/>
          </a:xfrm>
        </p:spPr>
        <p:txBody>
          <a:bodyPr anchor="t"/>
          <a:lstStyle>
            <a:lvl1pPr marL="0" indent="0">
              <a:buNone/>
              <a:defRPr sz="9449"/>
            </a:lvl1pPr>
            <a:lvl2pPr marL="1350020" indent="0">
              <a:buNone/>
              <a:defRPr sz="8268"/>
            </a:lvl2pPr>
            <a:lvl3pPr marL="2700040" indent="0">
              <a:buNone/>
              <a:defRPr sz="7087"/>
            </a:lvl3pPr>
            <a:lvl4pPr marL="4050060" indent="0">
              <a:buNone/>
              <a:defRPr sz="5906"/>
            </a:lvl4pPr>
            <a:lvl5pPr marL="5400081" indent="0">
              <a:buNone/>
              <a:defRPr sz="5906"/>
            </a:lvl5pPr>
            <a:lvl6pPr marL="6750101" indent="0">
              <a:buNone/>
              <a:defRPr sz="5906"/>
            </a:lvl6pPr>
            <a:lvl7pPr marL="8100121" indent="0">
              <a:buNone/>
              <a:defRPr sz="5906"/>
            </a:lvl7pPr>
            <a:lvl8pPr marL="9450141" indent="0">
              <a:buNone/>
              <a:defRPr sz="5906"/>
            </a:lvl8pPr>
            <a:lvl9pPr marL="10800161" indent="0">
              <a:buNone/>
              <a:defRPr sz="5906"/>
            </a:lvl9pPr>
          </a:lstStyle>
          <a:p>
            <a:r>
              <a:rPr lang="en-US"/>
              <a:t>Click icon to add picture</a:t>
            </a:r>
            <a:endParaRPr lang="en-US" dirty="0"/>
          </a:p>
        </p:txBody>
      </p:sp>
      <p:sp>
        <p:nvSpPr>
          <p:cNvPr id="4" name="Text Placeholder 3"/>
          <p:cNvSpPr>
            <a:spLocks noGrp="1"/>
          </p:cNvSpPr>
          <p:nvPr>
            <p:ph type="body" sz="half" idx="2"/>
          </p:nvPr>
        </p:nvSpPr>
        <p:spPr>
          <a:xfrm>
            <a:off x="1859781" y="10799922"/>
            <a:ext cx="8708267" cy="20008190"/>
          </a:xfrm>
        </p:spPr>
        <p:txBody>
          <a:bodyPr/>
          <a:lstStyle>
            <a:lvl1pPr marL="0" indent="0">
              <a:buNone/>
              <a:defRPr sz="4724"/>
            </a:lvl1pPr>
            <a:lvl2pPr marL="1350020" indent="0">
              <a:buNone/>
              <a:defRPr sz="4134"/>
            </a:lvl2pPr>
            <a:lvl3pPr marL="2700040" indent="0">
              <a:buNone/>
              <a:defRPr sz="3543"/>
            </a:lvl3pPr>
            <a:lvl4pPr marL="4050060" indent="0">
              <a:buNone/>
              <a:defRPr sz="2953"/>
            </a:lvl4pPr>
            <a:lvl5pPr marL="5400081" indent="0">
              <a:buNone/>
              <a:defRPr sz="2953"/>
            </a:lvl5pPr>
            <a:lvl6pPr marL="6750101" indent="0">
              <a:buNone/>
              <a:defRPr sz="2953"/>
            </a:lvl6pPr>
            <a:lvl7pPr marL="8100121" indent="0">
              <a:buNone/>
              <a:defRPr sz="2953"/>
            </a:lvl7pPr>
            <a:lvl8pPr marL="9450141" indent="0">
              <a:buNone/>
              <a:defRPr sz="2953"/>
            </a:lvl8pPr>
            <a:lvl9pPr marL="10800161" indent="0">
              <a:buNone/>
              <a:defRPr sz="2953"/>
            </a:lvl9pPr>
          </a:lstStyle>
          <a:p>
            <a:pPr lvl="0"/>
            <a:r>
              <a:rPr lang="en-US"/>
              <a:t>Click to edit Master text styles</a:t>
            </a:r>
          </a:p>
        </p:txBody>
      </p:sp>
      <p:sp>
        <p:nvSpPr>
          <p:cNvPr id="5" name="Date Placeholder 4"/>
          <p:cNvSpPr>
            <a:spLocks noGrp="1"/>
          </p:cNvSpPr>
          <p:nvPr>
            <p:ph type="dt" sz="half" idx="10"/>
          </p:nvPr>
        </p:nvSpPr>
        <p:spPr/>
        <p:txBody>
          <a:bodyPr/>
          <a:lstStyle/>
          <a:p>
            <a:fld id="{D47E969A-018A-2046-AB75-9BA4ABEFF1B4}" type="datetimeFigureOut">
              <a:rPr lang="en-GB" smtClean="0"/>
              <a:t>19/10/2021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19B7F6B-DA8E-4244-A5CD-2A76622735AC}" type="slidenum">
              <a:rPr lang="en-GB" smtClean="0"/>
              <a:t>‹#›</a:t>
            </a:fld>
            <a:endParaRPr lang="en-GB" dirty="0"/>
          </a:p>
        </p:txBody>
      </p:sp>
    </p:spTree>
    <p:extLst>
      <p:ext uri="{BB962C8B-B14F-4D97-AF65-F5344CB8AC3E}">
        <p14:creationId xmlns:p14="http://schemas.microsoft.com/office/powerpoint/2010/main" val="1303310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56264" y="1916661"/>
            <a:ext cx="23287673" cy="69582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856264" y="9583264"/>
            <a:ext cx="23287673" cy="228415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856264" y="33366432"/>
            <a:ext cx="6075045" cy="1916653"/>
          </a:xfrm>
          <a:prstGeom prst="rect">
            <a:avLst/>
          </a:prstGeom>
        </p:spPr>
        <p:txBody>
          <a:bodyPr vert="horz" lIns="91440" tIns="45720" rIns="91440" bIns="45720" rtlCol="0" anchor="ctr"/>
          <a:lstStyle>
            <a:lvl1pPr algn="l">
              <a:defRPr sz="3543">
                <a:solidFill>
                  <a:schemeClr val="tx1">
                    <a:tint val="75000"/>
                  </a:schemeClr>
                </a:solidFill>
              </a:defRPr>
            </a:lvl1pPr>
          </a:lstStyle>
          <a:p>
            <a:fld id="{D47E969A-018A-2046-AB75-9BA4ABEFF1B4}" type="datetimeFigureOut">
              <a:rPr lang="en-GB" smtClean="0"/>
              <a:t>19/10/2021</a:t>
            </a:fld>
            <a:endParaRPr lang="en-GB" dirty="0"/>
          </a:p>
        </p:txBody>
      </p:sp>
      <p:sp>
        <p:nvSpPr>
          <p:cNvPr id="5" name="Footer Placeholder 4"/>
          <p:cNvSpPr>
            <a:spLocks noGrp="1"/>
          </p:cNvSpPr>
          <p:nvPr>
            <p:ph type="ftr" sz="quarter" idx="3"/>
          </p:nvPr>
        </p:nvSpPr>
        <p:spPr>
          <a:xfrm>
            <a:off x="8943816" y="33366432"/>
            <a:ext cx="9112568" cy="1916653"/>
          </a:xfrm>
          <a:prstGeom prst="rect">
            <a:avLst/>
          </a:prstGeom>
        </p:spPr>
        <p:txBody>
          <a:bodyPr vert="horz" lIns="91440" tIns="45720" rIns="91440" bIns="45720" rtlCol="0" anchor="ctr"/>
          <a:lstStyle>
            <a:lvl1pPr algn="ctr">
              <a:defRPr sz="3543">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19068891" y="33366432"/>
            <a:ext cx="6075045" cy="1916653"/>
          </a:xfrm>
          <a:prstGeom prst="rect">
            <a:avLst/>
          </a:prstGeom>
        </p:spPr>
        <p:txBody>
          <a:bodyPr vert="horz" lIns="91440" tIns="45720" rIns="91440" bIns="45720" rtlCol="0" anchor="ctr"/>
          <a:lstStyle>
            <a:lvl1pPr algn="r">
              <a:defRPr sz="3543">
                <a:solidFill>
                  <a:schemeClr val="tx1">
                    <a:tint val="75000"/>
                  </a:schemeClr>
                </a:solidFill>
              </a:defRPr>
            </a:lvl1pPr>
          </a:lstStyle>
          <a:p>
            <a:fld id="{419B7F6B-DA8E-4244-A5CD-2A76622735AC}" type="slidenum">
              <a:rPr lang="en-GB" smtClean="0"/>
              <a:t>‹#›</a:t>
            </a:fld>
            <a:endParaRPr lang="en-GB" dirty="0"/>
          </a:p>
        </p:txBody>
      </p:sp>
    </p:spTree>
    <p:extLst>
      <p:ext uri="{BB962C8B-B14F-4D97-AF65-F5344CB8AC3E}">
        <p14:creationId xmlns:p14="http://schemas.microsoft.com/office/powerpoint/2010/main" val="34082064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2700040" rtl="0" eaLnBrk="1" latinLnBrk="0" hangingPunct="1">
        <a:lnSpc>
          <a:spcPct val="90000"/>
        </a:lnSpc>
        <a:spcBef>
          <a:spcPct val="0"/>
        </a:spcBef>
        <a:buNone/>
        <a:defRPr sz="12992" kern="1200">
          <a:solidFill>
            <a:schemeClr val="tx1"/>
          </a:solidFill>
          <a:latin typeface="+mj-lt"/>
          <a:ea typeface="+mj-ea"/>
          <a:cs typeface="+mj-cs"/>
        </a:defRPr>
      </a:lvl1pPr>
    </p:titleStyle>
    <p:bodyStyle>
      <a:lvl1pPr marL="675010" indent="-675010" algn="l" defTabSz="2700040" rtl="0" eaLnBrk="1" latinLnBrk="0" hangingPunct="1">
        <a:lnSpc>
          <a:spcPct val="90000"/>
        </a:lnSpc>
        <a:spcBef>
          <a:spcPts val="2953"/>
        </a:spcBef>
        <a:buFont typeface="Arial" panose="020B0604020202020204" pitchFamily="34" charset="0"/>
        <a:buChar char="•"/>
        <a:defRPr sz="8268" kern="1200">
          <a:solidFill>
            <a:schemeClr val="tx1"/>
          </a:solidFill>
          <a:latin typeface="+mn-lt"/>
          <a:ea typeface="+mn-ea"/>
          <a:cs typeface="+mn-cs"/>
        </a:defRPr>
      </a:lvl1pPr>
      <a:lvl2pPr marL="2025030" indent="-675010" algn="l" defTabSz="2700040" rtl="0" eaLnBrk="1" latinLnBrk="0" hangingPunct="1">
        <a:lnSpc>
          <a:spcPct val="90000"/>
        </a:lnSpc>
        <a:spcBef>
          <a:spcPts val="1476"/>
        </a:spcBef>
        <a:buFont typeface="Arial" panose="020B0604020202020204" pitchFamily="34" charset="0"/>
        <a:buChar char="•"/>
        <a:defRPr sz="7087" kern="1200">
          <a:solidFill>
            <a:schemeClr val="tx1"/>
          </a:solidFill>
          <a:latin typeface="+mn-lt"/>
          <a:ea typeface="+mn-ea"/>
          <a:cs typeface="+mn-cs"/>
        </a:defRPr>
      </a:lvl2pPr>
      <a:lvl3pPr marL="3375050" indent="-675010" algn="l" defTabSz="2700040" rtl="0" eaLnBrk="1" latinLnBrk="0" hangingPunct="1">
        <a:lnSpc>
          <a:spcPct val="90000"/>
        </a:lnSpc>
        <a:spcBef>
          <a:spcPts val="1476"/>
        </a:spcBef>
        <a:buFont typeface="Arial" panose="020B0604020202020204" pitchFamily="34" charset="0"/>
        <a:buChar char="•"/>
        <a:defRPr sz="5906" kern="1200">
          <a:solidFill>
            <a:schemeClr val="tx1"/>
          </a:solidFill>
          <a:latin typeface="+mn-lt"/>
          <a:ea typeface="+mn-ea"/>
          <a:cs typeface="+mn-cs"/>
        </a:defRPr>
      </a:lvl3pPr>
      <a:lvl4pPr marL="4725071" indent="-675010" algn="l" defTabSz="2700040"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4pPr>
      <a:lvl5pPr marL="6075091" indent="-675010" algn="l" defTabSz="2700040"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5pPr>
      <a:lvl6pPr marL="7425111" indent="-675010" algn="l" defTabSz="2700040"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6pPr>
      <a:lvl7pPr marL="8775131" indent="-675010" algn="l" defTabSz="2700040"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7pPr>
      <a:lvl8pPr marL="10125151" indent="-675010" algn="l" defTabSz="2700040"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8pPr>
      <a:lvl9pPr marL="11475171" indent="-675010" algn="l" defTabSz="2700040"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9pPr>
    </p:bodyStyle>
    <p:otherStyle>
      <a:defPPr>
        <a:defRPr lang="en-US"/>
      </a:defPPr>
      <a:lvl1pPr marL="0" algn="l" defTabSz="2700040" rtl="0" eaLnBrk="1" latinLnBrk="0" hangingPunct="1">
        <a:defRPr sz="5315" kern="1200">
          <a:solidFill>
            <a:schemeClr val="tx1"/>
          </a:solidFill>
          <a:latin typeface="+mn-lt"/>
          <a:ea typeface="+mn-ea"/>
          <a:cs typeface="+mn-cs"/>
        </a:defRPr>
      </a:lvl1pPr>
      <a:lvl2pPr marL="1350020" algn="l" defTabSz="2700040" rtl="0" eaLnBrk="1" latinLnBrk="0" hangingPunct="1">
        <a:defRPr sz="5315" kern="1200">
          <a:solidFill>
            <a:schemeClr val="tx1"/>
          </a:solidFill>
          <a:latin typeface="+mn-lt"/>
          <a:ea typeface="+mn-ea"/>
          <a:cs typeface="+mn-cs"/>
        </a:defRPr>
      </a:lvl2pPr>
      <a:lvl3pPr marL="2700040" algn="l" defTabSz="2700040" rtl="0" eaLnBrk="1" latinLnBrk="0" hangingPunct="1">
        <a:defRPr sz="5315" kern="1200">
          <a:solidFill>
            <a:schemeClr val="tx1"/>
          </a:solidFill>
          <a:latin typeface="+mn-lt"/>
          <a:ea typeface="+mn-ea"/>
          <a:cs typeface="+mn-cs"/>
        </a:defRPr>
      </a:lvl3pPr>
      <a:lvl4pPr marL="4050060" algn="l" defTabSz="2700040" rtl="0" eaLnBrk="1" latinLnBrk="0" hangingPunct="1">
        <a:defRPr sz="5315" kern="1200">
          <a:solidFill>
            <a:schemeClr val="tx1"/>
          </a:solidFill>
          <a:latin typeface="+mn-lt"/>
          <a:ea typeface="+mn-ea"/>
          <a:cs typeface="+mn-cs"/>
        </a:defRPr>
      </a:lvl4pPr>
      <a:lvl5pPr marL="5400081" algn="l" defTabSz="2700040" rtl="0" eaLnBrk="1" latinLnBrk="0" hangingPunct="1">
        <a:defRPr sz="5315" kern="1200">
          <a:solidFill>
            <a:schemeClr val="tx1"/>
          </a:solidFill>
          <a:latin typeface="+mn-lt"/>
          <a:ea typeface="+mn-ea"/>
          <a:cs typeface="+mn-cs"/>
        </a:defRPr>
      </a:lvl5pPr>
      <a:lvl6pPr marL="6750101" algn="l" defTabSz="2700040" rtl="0" eaLnBrk="1" latinLnBrk="0" hangingPunct="1">
        <a:defRPr sz="5315" kern="1200">
          <a:solidFill>
            <a:schemeClr val="tx1"/>
          </a:solidFill>
          <a:latin typeface="+mn-lt"/>
          <a:ea typeface="+mn-ea"/>
          <a:cs typeface="+mn-cs"/>
        </a:defRPr>
      </a:lvl6pPr>
      <a:lvl7pPr marL="8100121" algn="l" defTabSz="2700040" rtl="0" eaLnBrk="1" latinLnBrk="0" hangingPunct="1">
        <a:defRPr sz="5315" kern="1200">
          <a:solidFill>
            <a:schemeClr val="tx1"/>
          </a:solidFill>
          <a:latin typeface="+mn-lt"/>
          <a:ea typeface="+mn-ea"/>
          <a:cs typeface="+mn-cs"/>
        </a:defRPr>
      </a:lvl7pPr>
      <a:lvl8pPr marL="9450141" algn="l" defTabSz="2700040" rtl="0" eaLnBrk="1" latinLnBrk="0" hangingPunct="1">
        <a:defRPr sz="5315" kern="1200">
          <a:solidFill>
            <a:schemeClr val="tx1"/>
          </a:solidFill>
          <a:latin typeface="+mn-lt"/>
          <a:ea typeface="+mn-ea"/>
          <a:cs typeface="+mn-cs"/>
        </a:defRPr>
      </a:lvl8pPr>
      <a:lvl9pPr marL="10800161" algn="l" defTabSz="2700040" rtl="0" eaLnBrk="1" latinLnBrk="0" hangingPunct="1">
        <a:defRPr sz="53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52892FC-A998-5C46-A425-C68ABEA5B5E3}"/>
              </a:ext>
            </a:extLst>
          </p:cNvPr>
          <p:cNvSpPr/>
          <p:nvPr/>
        </p:nvSpPr>
        <p:spPr>
          <a:xfrm>
            <a:off x="1" y="33595"/>
            <a:ext cx="27000200" cy="53774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111" dirty="0"/>
          </a:p>
        </p:txBody>
      </p:sp>
      <p:pic>
        <p:nvPicPr>
          <p:cNvPr id="5" name="Picture 4">
            <a:extLst>
              <a:ext uri="{FF2B5EF4-FFF2-40B4-BE49-F238E27FC236}">
                <a16:creationId xmlns:a16="http://schemas.microsoft.com/office/drawing/2014/main" id="{D1AA3525-2705-084C-B325-1BB3AF454E47}"/>
              </a:ext>
            </a:extLst>
          </p:cNvPr>
          <p:cNvPicPr>
            <a:picLocks noChangeAspect="1"/>
          </p:cNvPicPr>
          <p:nvPr/>
        </p:nvPicPr>
        <p:blipFill>
          <a:blip r:embed="rId3"/>
          <a:stretch>
            <a:fillRect/>
          </a:stretch>
        </p:blipFill>
        <p:spPr>
          <a:xfrm>
            <a:off x="23205061" y="34084223"/>
            <a:ext cx="3437333" cy="1693758"/>
          </a:xfrm>
          <a:prstGeom prst="rect">
            <a:avLst/>
          </a:prstGeom>
        </p:spPr>
      </p:pic>
      <p:sp>
        <p:nvSpPr>
          <p:cNvPr id="3" name="TextBox 2">
            <a:extLst>
              <a:ext uri="{FF2B5EF4-FFF2-40B4-BE49-F238E27FC236}">
                <a16:creationId xmlns:a16="http://schemas.microsoft.com/office/drawing/2014/main" id="{4194EEE4-33C1-EB48-8A65-A10DA0F96368}"/>
              </a:ext>
            </a:extLst>
          </p:cNvPr>
          <p:cNvSpPr txBox="1"/>
          <p:nvPr/>
        </p:nvSpPr>
        <p:spPr>
          <a:xfrm>
            <a:off x="609599" y="5667501"/>
            <a:ext cx="25783207" cy="4616648"/>
          </a:xfrm>
          <a:prstGeom prst="rect">
            <a:avLst/>
          </a:prstGeom>
          <a:noFill/>
        </p:spPr>
        <p:txBody>
          <a:bodyPr wrap="square" rtlCol="0">
            <a:spAutoFit/>
          </a:bodyPr>
          <a:lstStyle/>
          <a:p>
            <a:endParaRPr lang="en-GB" sz="3800" b="1" dirty="0">
              <a:latin typeface="Calibri" panose="020F0502020204030204" pitchFamily="34" charset="0"/>
              <a:cs typeface="Calibri" panose="020F0502020204030204" pitchFamily="34" charset="0"/>
            </a:endParaRPr>
          </a:p>
          <a:p>
            <a:r>
              <a:rPr lang="en-GB" sz="3000" b="1" dirty="0">
                <a:latin typeface="Calibri" panose="020F0502020204030204" pitchFamily="34" charset="0"/>
                <a:cs typeface="Calibri" panose="020F0502020204030204" pitchFamily="34" charset="0"/>
              </a:rPr>
              <a:t>Introduction</a:t>
            </a:r>
          </a:p>
          <a:p>
            <a:endParaRPr lang="en-GB" sz="3800" dirty="0">
              <a:latin typeface="Calibri" panose="020F0502020204030204" pitchFamily="34" charset="0"/>
              <a:cs typeface="Calibri" panose="020F0502020204030204" pitchFamily="34" charset="0"/>
            </a:endParaRPr>
          </a:p>
          <a:p>
            <a:r>
              <a:rPr lang="en-GB" sz="3000" dirty="0">
                <a:latin typeface="Calibri" panose="020F0502020204030204" pitchFamily="34" charset="0"/>
                <a:cs typeface="Calibri" panose="020F0502020204030204" pitchFamily="34" charset="0"/>
              </a:rPr>
              <a:t>Clozapine induced gastrointestinal hypomotility (CIGH) is a common side effect of clozapine treatment, thought to occur in 30-60% of patients on clozapine</a:t>
            </a:r>
            <a:r>
              <a:rPr lang="en-GB" sz="3000" baseline="30000" dirty="0">
                <a:latin typeface="Calibri" panose="020F0502020204030204" pitchFamily="34" charset="0"/>
                <a:cs typeface="Calibri" panose="020F0502020204030204" pitchFamily="34" charset="0"/>
              </a:rPr>
              <a:t>1</a:t>
            </a:r>
            <a:r>
              <a:rPr lang="en-GB" sz="3000" dirty="0">
                <a:latin typeface="Calibri" panose="020F0502020204030204" pitchFamily="34" charset="0"/>
                <a:cs typeface="Calibri" panose="020F0502020204030204" pitchFamily="34" charset="0"/>
              </a:rPr>
              <a:t>. CIGH is a spectrum from slowed gut transit time</a:t>
            </a:r>
            <a:r>
              <a:rPr lang="en-GB" sz="3000" baseline="30000" dirty="0">
                <a:latin typeface="Calibri" panose="020F0502020204030204" pitchFamily="34" charset="0"/>
                <a:cs typeface="Calibri" panose="020F0502020204030204" pitchFamily="34" charset="0"/>
              </a:rPr>
              <a:t>2</a:t>
            </a:r>
            <a:r>
              <a:rPr lang="en-GB" sz="3000" dirty="0">
                <a:latin typeface="Calibri" panose="020F0502020204030204" pitchFamily="34" charset="0"/>
                <a:cs typeface="Calibri" panose="020F0502020204030204" pitchFamily="34" charset="0"/>
              </a:rPr>
              <a:t>, through constipation, through to intestinal obstruction. All of these are significant for patients – while intestinal obstruction can be fatal, constipation in itself can be severely disabling and have an effect on quality of life. CIGH is more common and more fatal than agranulocytosis</a:t>
            </a:r>
            <a:r>
              <a:rPr lang="en-GB" sz="3000" baseline="30000" dirty="0">
                <a:latin typeface="Calibri" panose="020F0502020204030204" pitchFamily="34" charset="0"/>
                <a:cs typeface="Calibri" panose="020F0502020204030204" pitchFamily="34" charset="0"/>
              </a:rPr>
              <a:t>3</a:t>
            </a:r>
            <a:r>
              <a:rPr lang="en-GB" sz="3000" dirty="0">
                <a:latin typeface="Calibri" panose="020F0502020204030204" pitchFamily="34" charset="0"/>
                <a:cs typeface="Calibri" panose="020F0502020204030204" pitchFamily="34" charset="0"/>
              </a:rPr>
              <a:t>, yet there are no formal recommendations for prevention or management within our trust.</a:t>
            </a:r>
          </a:p>
          <a:p>
            <a:endParaRPr lang="en-GB" sz="3000" dirty="0">
              <a:latin typeface="Calibri" panose="020F0502020204030204" pitchFamily="34" charset="0"/>
              <a:cs typeface="Calibri" panose="020F0502020204030204" pitchFamily="34" charset="0"/>
            </a:endParaRPr>
          </a:p>
          <a:p>
            <a:r>
              <a:rPr lang="en-GB" sz="3000" dirty="0">
                <a:latin typeface="Calibri" panose="020F0502020204030204" pitchFamily="34" charset="0"/>
                <a:cs typeface="Calibri" panose="020F0502020204030204" pitchFamily="34" charset="0"/>
              </a:rPr>
              <a:t>We designed an audit to compare current practice within the trust to recommendations from the Maudsley guidelines.</a:t>
            </a:r>
          </a:p>
        </p:txBody>
      </p:sp>
      <p:sp>
        <p:nvSpPr>
          <p:cNvPr id="6" name="TextBox 5">
            <a:extLst>
              <a:ext uri="{FF2B5EF4-FFF2-40B4-BE49-F238E27FC236}">
                <a16:creationId xmlns:a16="http://schemas.microsoft.com/office/drawing/2014/main" id="{6292FB2A-40B8-4743-AB24-39E1153B9024}"/>
              </a:ext>
            </a:extLst>
          </p:cNvPr>
          <p:cNvSpPr txBox="1"/>
          <p:nvPr/>
        </p:nvSpPr>
        <p:spPr>
          <a:xfrm>
            <a:off x="609598" y="10696308"/>
            <a:ext cx="12369801" cy="6555641"/>
          </a:xfrm>
          <a:prstGeom prst="rect">
            <a:avLst/>
          </a:prstGeom>
          <a:noFill/>
        </p:spPr>
        <p:txBody>
          <a:bodyPr wrap="square" rtlCol="0">
            <a:spAutoFit/>
          </a:bodyPr>
          <a:lstStyle/>
          <a:p>
            <a:r>
              <a:rPr lang="en-GB" sz="3000" b="1" dirty="0"/>
              <a:t>Methods</a:t>
            </a:r>
          </a:p>
          <a:p>
            <a:r>
              <a:rPr lang="en-GB" sz="3000" dirty="0"/>
              <a:t> </a:t>
            </a:r>
          </a:p>
          <a:p>
            <a:pPr marL="987796" indent="-987796">
              <a:buFont typeface="Arial" panose="020B0604020202020204" pitchFamily="34" charset="0"/>
              <a:buChar char="•"/>
            </a:pPr>
            <a:r>
              <a:rPr lang="en-GB" sz="3000" dirty="0"/>
              <a:t>We were supplied with details of the 30 patients most recently started on clozapine within our trust by </a:t>
            </a:r>
            <a:r>
              <a:rPr lang="en-GB" sz="3000" dirty="0" err="1"/>
              <a:t>Denzapine</a:t>
            </a:r>
            <a:endParaRPr lang="en-GB" sz="3000" dirty="0"/>
          </a:p>
          <a:p>
            <a:pPr marL="987796" indent="-987796">
              <a:buFont typeface="Arial" panose="020B0604020202020204" pitchFamily="34" charset="0"/>
              <a:buChar char="•"/>
            </a:pPr>
            <a:r>
              <a:rPr lang="en-GB" sz="3000" dirty="0"/>
              <a:t>We searched the clinical records</a:t>
            </a:r>
            <a:r>
              <a:rPr lang="en-GB" sz="3000" dirty="0">
                <a:latin typeface="Calibri" panose="020F0502020204030204" pitchFamily="34" charset="0"/>
                <a:ea typeface="Calibri" panose="020F0502020204030204" pitchFamily="34" charset="0"/>
                <a:cs typeface="Times New Roman" panose="02020603050405020304" pitchFamily="18" charset="0"/>
              </a:rPr>
              <a:t> to identify when clozapine was initiated and checked for evidence of GI history / </a:t>
            </a:r>
            <a:r>
              <a:rPr lang="en-GB" sz="3000" dirty="0" err="1">
                <a:latin typeface="Calibri" panose="020F0502020204030204" pitchFamily="34" charset="0"/>
                <a:ea typeface="Calibri" panose="020F0502020204030204" pitchFamily="34" charset="0"/>
                <a:cs typeface="Times New Roman" panose="02020603050405020304" pitchFamily="18" charset="0"/>
              </a:rPr>
              <a:t>abdo</a:t>
            </a:r>
            <a:r>
              <a:rPr lang="en-GB" sz="3000" dirty="0">
                <a:latin typeface="Calibri" panose="020F0502020204030204" pitchFamily="34" charset="0"/>
                <a:ea typeface="Calibri" panose="020F0502020204030204" pitchFamily="34" charset="0"/>
                <a:cs typeface="Times New Roman" panose="02020603050405020304" pitchFamily="18" charset="0"/>
              </a:rPr>
              <a:t> exam / advice about side effects and dietary and lifestyle modifications.</a:t>
            </a:r>
          </a:p>
          <a:p>
            <a:pPr marL="987796" indent="-987796">
              <a:buFont typeface="Arial" panose="020B0604020202020204" pitchFamily="34" charset="0"/>
              <a:buChar char="•"/>
            </a:pPr>
            <a:r>
              <a:rPr lang="en-GB" sz="3000" dirty="0">
                <a:latin typeface="Calibri" panose="020F0502020204030204" pitchFamily="34" charset="0"/>
                <a:ea typeface="Calibri" panose="020F0502020204030204" pitchFamily="34" charset="0"/>
                <a:cs typeface="Times New Roman" panose="02020603050405020304" pitchFamily="18" charset="0"/>
              </a:rPr>
              <a:t>Following clozapine initiation, clinical records were searched for entries containing the words </a:t>
            </a:r>
            <a:r>
              <a:rPr lang="en-GB" sz="3000" dirty="0" err="1">
                <a:latin typeface="Calibri" panose="020F0502020204030204" pitchFamily="34" charset="0"/>
                <a:ea typeface="Calibri" panose="020F0502020204030204" pitchFamily="34" charset="0"/>
                <a:cs typeface="Times New Roman" panose="02020603050405020304" pitchFamily="18" charset="0"/>
              </a:rPr>
              <a:t>abdom</a:t>
            </a:r>
            <a:r>
              <a:rPr lang="en-GB" sz="3000" dirty="0">
                <a:latin typeface="Calibri" panose="020F0502020204030204" pitchFamily="34" charset="0"/>
                <a:ea typeface="Calibri" panose="020F0502020204030204" pitchFamily="34" charset="0"/>
                <a:cs typeface="Times New Roman" panose="02020603050405020304" pitchFamily="18" charset="0"/>
              </a:rPr>
              <a:t>*/ bowel / stool / </a:t>
            </a:r>
            <a:r>
              <a:rPr lang="en-GB" sz="3000" dirty="0" err="1">
                <a:latin typeface="Calibri" panose="020F0502020204030204" pitchFamily="34" charset="0"/>
                <a:ea typeface="Calibri" panose="020F0502020204030204" pitchFamily="34" charset="0"/>
                <a:cs typeface="Times New Roman" panose="02020603050405020304" pitchFamily="18" charset="0"/>
              </a:rPr>
              <a:t>constip</a:t>
            </a:r>
            <a:r>
              <a:rPr lang="en-GB" sz="3000" dirty="0">
                <a:latin typeface="Calibri" panose="020F0502020204030204" pitchFamily="34" charset="0"/>
                <a:ea typeface="Calibri" panose="020F0502020204030204" pitchFamily="34" charset="0"/>
                <a:cs typeface="Times New Roman" panose="02020603050405020304" pitchFamily="18" charset="0"/>
              </a:rPr>
              <a:t>* / laxatives / senna / docusate / </a:t>
            </a:r>
            <a:r>
              <a:rPr lang="en-GB" sz="3000" dirty="0" err="1">
                <a:latin typeface="Calibri" panose="020F0502020204030204" pitchFamily="34" charset="0"/>
                <a:ea typeface="Calibri" panose="020F0502020204030204" pitchFamily="34" charset="0"/>
                <a:cs typeface="Times New Roman" panose="02020603050405020304" pitchFamily="18" charset="0"/>
              </a:rPr>
              <a:t>laxido</a:t>
            </a:r>
            <a:r>
              <a:rPr lang="en-GB" sz="3000" dirty="0">
                <a:latin typeface="Calibri" panose="020F0502020204030204" pitchFamily="34" charset="0"/>
                <a:ea typeface="Calibri" panose="020F0502020204030204" pitchFamily="34" charset="0"/>
                <a:cs typeface="Times New Roman" panose="02020603050405020304" pitchFamily="18" charset="0"/>
              </a:rPr>
              <a:t> / lactulose to identify cases of CIGH.</a:t>
            </a:r>
          </a:p>
          <a:p>
            <a:pPr marL="987796" indent="-987796">
              <a:buFont typeface="Arial" panose="020B0604020202020204" pitchFamily="34" charset="0"/>
              <a:buChar char="•"/>
            </a:pPr>
            <a:r>
              <a:rPr lang="en-GB" sz="3000" dirty="0">
                <a:latin typeface="Calibri" panose="020F0502020204030204" pitchFamily="34" charset="0"/>
                <a:cs typeface="Times New Roman" panose="02020603050405020304" pitchFamily="18" charset="0"/>
              </a:rPr>
              <a:t>The details for 2 patients supplied by </a:t>
            </a:r>
            <a:r>
              <a:rPr lang="en-GB" sz="3000" dirty="0" err="1">
                <a:latin typeface="Calibri" panose="020F0502020204030204" pitchFamily="34" charset="0"/>
                <a:cs typeface="Times New Roman" panose="02020603050405020304" pitchFamily="18" charset="0"/>
              </a:rPr>
              <a:t>Denzapine</a:t>
            </a:r>
            <a:r>
              <a:rPr lang="en-GB" sz="3000" dirty="0">
                <a:latin typeface="Calibri" panose="020F0502020204030204" pitchFamily="34" charset="0"/>
                <a:cs typeface="Times New Roman" panose="02020603050405020304" pitchFamily="18" charset="0"/>
              </a:rPr>
              <a:t> did not match any records on our system. 1 patient was started on clozapine in a private hospital whose notes were not accessible. Therefore these 3 patients were excluded from our audit.</a:t>
            </a:r>
            <a:endParaRPr lang="en-GB" sz="3000" dirty="0"/>
          </a:p>
        </p:txBody>
      </p:sp>
      <p:sp>
        <p:nvSpPr>
          <p:cNvPr id="8" name="Rectangle 7">
            <a:extLst>
              <a:ext uri="{FF2B5EF4-FFF2-40B4-BE49-F238E27FC236}">
                <a16:creationId xmlns:a16="http://schemas.microsoft.com/office/drawing/2014/main" id="{4AB28BA4-E1E4-924A-8D32-ABDD1A9410BF}"/>
              </a:ext>
            </a:extLst>
          </p:cNvPr>
          <p:cNvSpPr/>
          <p:nvPr/>
        </p:nvSpPr>
        <p:spPr>
          <a:xfrm>
            <a:off x="357806" y="939761"/>
            <a:ext cx="26035000" cy="3477875"/>
          </a:xfrm>
          <a:prstGeom prst="rect">
            <a:avLst/>
          </a:prstGeom>
        </p:spPr>
        <p:txBody>
          <a:bodyPr wrap="square">
            <a:spAutoFit/>
          </a:bodyPr>
          <a:lstStyle/>
          <a:p>
            <a:pPr algn="ctr"/>
            <a:r>
              <a:rPr lang="en-GB" sz="4800" b="1" i="1" dirty="0">
                <a:solidFill>
                  <a:schemeClr val="bg1"/>
                </a:solidFill>
                <a:latin typeface="Calibri" panose="020F0502020204030204" pitchFamily="34" charset="0"/>
                <a:ea typeface="Calibri" panose="020F0502020204030204" pitchFamily="34" charset="0"/>
                <a:cs typeface="Times New Roman" panose="02020603050405020304" pitchFamily="18" charset="0"/>
              </a:rPr>
              <a:t>Time for movement in our practice?</a:t>
            </a:r>
          </a:p>
          <a:p>
            <a:pPr algn="ctr"/>
            <a:r>
              <a:rPr lang="en-GB" sz="48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CIGH monitoring in an acute mental health trust</a:t>
            </a:r>
          </a:p>
          <a:p>
            <a:pPr algn="ctr"/>
            <a:endParaRPr lang="en-GB" sz="4800"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ctr"/>
            <a:r>
              <a:rPr lang="de-DE" sz="3800" dirty="0">
                <a:solidFill>
                  <a:schemeClr val="bg1"/>
                </a:solidFill>
              </a:rPr>
              <a:t>Dr S Whyte, Dr A Barrera </a:t>
            </a:r>
          </a:p>
          <a:p>
            <a:pPr algn="ctr"/>
            <a:r>
              <a:rPr lang="de-DE" sz="3800" dirty="0">
                <a:solidFill>
                  <a:schemeClr val="bg1"/>
                </a:solidFill>
              </a:rPr>
              <a:t>Oxford </a:t>
            </a:r>
            <a:r>
              <a:rPr lang="en-GB" sz="3800" dirty="0">
                <a:solidFill>
                  <a:schemeClr val="bg1"/>
                </a:solidFill>
              </a:rPr>
              <a:t>Health</a:t>
            </a:r>
            <a:r>
              <a:rPr lang="de-DE" sz="3800" dirty="0">
                <a:solidFill>
                  <a:schemeClr val="bg1"/>
                </a:solidFill>
              </a:rPr>
              <a:t> NHS </a:t>
            </a:r>
            <a:r>
              <a:rPr lang="en-GB" sz="3800" dirty="0">
                <a:solidFill>
                  <a:schemeClr val="bg1"/>
                </a:solidFill>
              </a:rPr>
              <a:t>Foundation</a:t>
            </a:r>
            <a:r>
              <a:rPr lang="de-DE" sz="3800" dirty="0">
                <a:solidFill>
                  <a:schemeClr val="bg1"/>
                </a:solidFill>
              </a:rPr>
              <a:t> Trust </a:t>
            </a:r>
            <a:endParaRPr lang="en-GB" sz="3800" dirty="0">
              <a:solidFill>
                <a:schemeClr val="bg1"/>
              </a:solidFill>
              <a:latin typeface="Calibri" panose="020F0502020204030204" pitchFamily="34" charset="0"/>
              <a:cs typeface="Times New Roman" panose="02020603050405020304" pitchFamily="18" charset="0"/>
            </a:endParaRPr>
          </a:p>
        </p:txBody>
      </p:sp>
      <p:sp>
        <p:nvSpPr>
          <p:cNvPr id="16" name="Rectangle 15">
            <a:extLst>
              <a:ext uri="{FF2B5EF4-FFF2-40B4-BE49-F238E27FC236}">
                <a16:creationId xmlns:a16="http://schemas.microsoft.com/office/drawing/2014/main" id="{A4EA3614-15CB-8646-A54A-D6CA76E3701E}"/>
              </a:ext>
            </a:extLst>
          </p:cNvPr>
          <p:cNvSpPr/>
          <p:nvPr/>
        </p:nvSpPr>
        <p:spPr>
          <a:xfrm>
            <a:off x="609598" y="32348225"/>
            <a:ext cx="23868186" cy="5888728"/>
          </a:xfrm>
          <a:prstGeom prst="rect">
            <a:avLst/>
          </a:prstGeom>
        </p:spPr>
        <p:txBody>
          <a:bodyPr wrap="square">
            <a:spAutoFit/>
          </a:bodyPr>
          <a:lstStyle/>
          <a:p>
            <a:r>
              <a:rPr lang="en-GB" sz="3000" b="1" dirty="0">
                <a:latin typeface="Calibri" panose="020F0502020204030204" pitchFamily="34" charset="0"/>
                <a:ea typeface="Calibri" panose="020F0502020204030204" pitchFamily="34" charset="0"/>
                <a:cs typeface="Calibri" panose="020F0502020204030204" pitchFamily="34" charset="0"/>
              </a:rPr>
              <a:t>References</a:t>
            </a:r>
          </a:p>
          <a:p>
            <a:endParaRPr lang="en-GB" sz="3000" b="1" dirty="0">
              <a:latin typeface="Calibri" panose="020F0502020204030204" pitchFamily="34" charset="0"/>
              <a:ea typeface="Calibri" panose="020F0502020204030204" pitchFamily="34" charset="0"/>
              <a:cs typeface="Calibri" panose="020F0502020204030204" pitchFamily="34" charset="0"/>
            </a:endParaRPr>
          </a:p>
          <a:p>
            <a:pPr marL="1015990" indent="-1015990">
              <a:buAutoNum type="arabicPeriod"/>
            </a:pPr>
            <a:r>
              <a:rPr lang="en-GB" sz="2600" dirty="0">
                <a:latin typeface="Calibri" panose="020F0502020204030204" pitchFamily="34" charset="0"/>
                <a:ea typeface="Calibri" panose="020F0502020204030204" pitchFamily="34" charset="0"/>
                <a:cs typeface="Calibri" panose="020F0502020204030204" pitchFamily="34" charset="0"/>
              </a:rPr>
              <a:t>Shirazi A et al (2016</a:t>
            </a:r>
            <a:r>
              <a:rPr lang="en-GB" sz="2600" dirty="0">
                <a:ea typeface="Calibri" panose="020F0502020204030204" pitchFamily="34" charset="0"/>
                <a:cs typeface="Calibri" panose="020F0502020204030204" pitchFamily="34" charset="0"/>
              </a:rPr>
              <a:t>), </a:t>
            </a:r>
            <a:r>
              <a:rPr lang="en-GB" sz="2600" dirty="0"/>
              <a:t>Prevalence and Predictors of Clozapine-Associated Constipation: A Systematic Review and Meta-Analysis, </a:t>
            </a:r>
            <a:r>
              <a:rPr lang="en-GB" sz="2600" i="1" dirty="0"/>
              <a:t>Int J Mol Sci. 2016 Jun 2; 17(6)</a:t>
            </a:r>
          </a:p>
          <a:p>
            <a:pPr marL="1015990" indent="-1015990">
              <a:buAutoNum type="arabicPeriod"/>
            </a:pPr>
            <a:r>
              <a:rPr lang="en-GB" sz="2600" dirty="0"/>
              <a:t>Baptista T et al (2015), Colonic transit diagnostic test shows significant gastrointestinal hypomotility in clozapine-treated patients in comparison with subjects treated with other antipsychotics.</a:t>
            </a:r>
            <a:r>
              <a:rPr lang="en-GB" sz="2600" i="1" dirty="0"/>
              <a:t> </a:t>
            </a:r>
            <a:r>
              <a:rPr lang="en-GB" sz="2600" i="1" dirty="0" err="1"/>
              <a:t>Schizophr</a:t>
            </a:r>
            <a:r>
              <a:rPr lang="en-GB" sz="2600" i="1" dirty="0"/>
              <a:t> Res. 2015 Aug; 166(1-3):207-11.</a:t>
            </a:r>
          </a:p>
          <a:p>
            <a:pPr marL="1015990" indent="-1015990">
              <a:buFontTx/>
              <a:buAutoNum type="arabicPeriod"/>
            </a:pPr>
            <a:r>
              <a:rPr lang="en-GB" sz="2600" dirty="0"/>
              <a:t>Every-Palmer S and Ellis T (2017), </a:t>
            </a:r>
            <a:r>
              <a:rPr lang="en-GB" sz="2600" dirty="0">
                <a:solidFill>
                  <a:srgbClr val="000000"/>
                </a:solidFill>
              </a:rPr>
              <a:t>Clozapine-Induced Gastrointestinal Hypomotility: A 22-Year Bi-National Pharmacovigilance Study of Serious or Fatal ‘Slow Gut’ Reactions, and Comparison with International Drug Safety Advice</a:t>
            </a:r>
            <a:r>
              <a:rPr lang="en-GB" sz="2600" dirty="0"/>
              <a:t>, </a:t>
            </a:r>
            <a:r>
              <a:rPr lang="nl-NL" sz="2600" dirty="0"/>
              <a:t>CNS Drugs. 2017</a:t>
            </a:r>
            <a:r>
              <a:rPr lang="nl-NL" sz="2600" dirty="0">
                <a:solidFill>
                  <a:srgbClr val="000000"/>
                </a:solidFill>
              </a:rPr>
              <a:t>; 31(8): 699–709.</a:t>
            </a:r>
            <a:endParaRPr lang="en-GB" sz="2600" i="1" dirty="0"/>
          </a:p>
          <a:p>
            <a:pPr marL="1015990" indent="-1015990">
              <a:buAutoNum type="arabicPeriod"/>
            </a:pPr>
            <a:endParaRPr lang="en-GB" sz="6222" i="1" dirty="0"/>
          </a:p>
          <a:p>
            <a:endParaRPr lang="en-GB" sz="6222" dirty="0">
              <a:latin typeface="Calibri" panose="020F0502020204030204" pitchFamily="34" charset="0"/>
              <a:ea typeface="Calibri" panose="020F0502020204030204" pitchFamily="34" charset="0"/>
              <a:cs typeface="Calibri" panose="020F0502020204030204" pitchFamily="34" charset="0"/>
            </a:endParaRPr>
          </a:p>
          <a:p>
            <a:endParaRPr lang="en-GB" sz="6222" dirty="0">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24B18C7B-6CAD-439D-A639-3A65BF78AA86}"/>
              </a:ext>
            </a:extLst>
          </p:cNvPr>
          <p:cNvSpPr txBox="1"/>
          <p:nvPr/>
        </p:nvSpPr>
        <p:spPr>
          <a:xfrm>
            <a:off x="13375306" y="10696308"/>
            <a:ext cx="13056123" cy="8402300"/>
          </a:xfrm>
          <a:prstGeom prst="rect">
            <a:avLst/>
          </a:prstGeom>
          <a:noFill/>
        </p:spPr>
        <p:txBody>
          <a:bodyPr wrap="square" rtlCol="0">
            <a:spAutoFit/>
          </a:bodyPr>
          <a:lstStyle/>
          <a:p>
            <a:r>
              <a:rPr lang="en-GB" sz="3000" b="1" dirty="0">
                <a:latin typeface="Calibri" panose="020F0502020204030204" pitchFamily="34" charset="0"/>
                <a:cs typeface="Calibri" panose="020F0502020204030204" pitchFamily="34" charset="0"/>
              </a:rPr>
              <a:t>Standards</a:t>
            </a:r>
          </a:p>
          <a:p>
            <a:endParaRPr lang="en-GB" sz="3000" dirty="0">
              <a:latin typeface="Calibri" panose="020F0502020204030204" pitchFamily="34" charset="0"/>
              <a:cs typeface="Calibri" panose="020F0502020204030204" pitchFamily="34" charset="0"/>
            </a:endParaRPr>
          </a:p>
          <a:p>
            <a:pPr marL="1015990" indent="-1015990">
              <a:buFont typeface="+mj-lt"/>
              <a:buAutoNum type="arabicPeriod"/>
            </a:pPr>
            <a:r>
              <a:rPr lang="en-GB" sz="3000" dirty="0">
                <a:latin typeface="Calibri" panose="020F0502020204030204" pitchFamily="34" charset="0"/>
                <a:ea typeface="Calibri" panose="020F0502020204030204" pitchFamily="34" charset="0"/>
                <a:cs typeface="Times New Roman" panose="02020603050405020304" pitchFamily="18" charset="0"/>
              </a:rPr>
              <a:t>Prior to starting clozapine patients should have a GI history taken </a:t>
            </a:r>
          </a:p>
          <a:p>
            <a:pPr marL="1015990" indent="-1015990">
              <a:buFont typeface="+mj-lt"/>
              <a:buAutoNum type="arabicPeriod"/>
            </a:pPr>
            <a:r>
              <a:rPr lang="en-GB" sz="3000" dirty="0">
                <a:latin typeface="Calibri" panose="020F0502020204030204" pitchFamily="34" charset="0"/>
                <a:ea typeface="Calibri" panose="020F0502020204030204" pitchFamily="34" charset="0"/>
                <a:cs typeface="Times New Roman" panose="02020603050405020304" pitchFamily="18" charset="0"/>
              </a:rPr>
              <a:t>Prior to starting clozapine patients should have an abdominal exam performed</a:t>
            </a:r>
          </a:p>
          <a:p>
            <a:pPr marL="1015990" indent="-1015990">
              <a:buFont typeface="+mj-lt"/>
              <a:buAutoNum type="arabicPeriod"/>
            </a:pPr>
            <a:r>
              <a:rPr lang="en-GB" sz="3000" dirty="0">
                <a:latin typeface="Calibri" panose="020F0502020204030204" pitchFamily="34" charset="0"/>
                <a:ea typeface="Calibri" panose="020F0502020204030204" pitchFamily="34" charset="0"/>
                <a:cs typeface="Times New Roman" panose="02020603050405020304" pitchFamily="18" charset="0"/>
              </a:rPr>
              <a:t>Prior to starting clozapine patients should be assessed for risk factors predisposing to constipation</a:t>
            </a:r>
          </a:p>
          <a:p>
            <a:pPr marL="1015990" indent="-1015990">
              <a:buFont typeface="+mj-lt"/>
              <a:buAutoNum type="arabicPeriod"/>
            </a:pPr>
            <a:r>
              <a:rPr lang="en-GB" sz="3000" dirty="0">
                <a:latin typeface="Calibri" panose="020F0502020204030204" pitchFamily="34" charset="0"/>
                <a:ea typeface="Calibri" panose="020F0502020204030204" pitchFamily="34" charset="0"/>
                <a:cs typeface="Times New Roman" panose="02020603050405020304" pitchFamily="18" charset="0"/>
              </a:rPr>
              <a:t>Prior to starting clozapine patients should be advised about side effects including constipation</a:t>
            </a:r>
          </a:p>
          <a:p>
            <a:pPr marL="1015990" indent="-1015990">
              <a:buFont typeface="+mj-lt"/>
              <a:buAutoNum type="arabicPeriod"/>
            </a:pPr>
            <a:r>
              <a:rPr lang="en-GB" sz="3000" dirty="0">
                <a:latin typeface="Calibri" panose="020F0502020204030204" pitchFamily="34" charset="0"/>
                <a:ea typeface="Calibri" panose="020F0502020204030204" pitchFamily="34" charset="0"/>
                <a:cs typeface="Times New Roman" panose="02020603050405020304" pitchFamily="18" charset="0"/>
              </a:rPr>
              <a:t>Prior to starting clozapine patients should be advised about dietary and lifestyle modifications to reduce risk of constipation</a:t>
            </a:r>
          </a:p>
          <a:p>
            <a:pPr marL="1015990" indent="-1015990">
              <a:buFont typeface="+mj-lt"/>
              <a:buAutoNum type="arabicPeriod"/>
            </a:pPr>
            <a:r>
              <a:rPr lang="en-GB" sz="3000" dirty="0">
                <a:latin typeface="Calibri" panose="020F0502020204030204" pitchFamily="34" charset="0"/>
                <a:ea typeface="Calibri" panose="020F0502020204030204" pitchFamily="34" charset="0"/>
                <a:cs typeface="Times New Roman" panose="02020603050405020304" pitchFamily="18" charset="0"/>
              </a:rPr>
              <a:t>Use of stool charts daily for the first 4 weeks</a:t>
            </a:r>
          </a:p>
          <a:p>
            <a:pPr marL="1015990" indent="-1015990">
              <a:buFont typeface="+mj-lt"/>
              <a:buAutoNum type="arabicPeriod"/>
            </a:pPr>
            <a:r>
              <a:rPr lang="en-GB" sz="3000" dirty="0">
                <a:latin typeface="Calibri" panose="020F0502020204030204" pitchFamily="34" charset="0"/>
                <a:ea typeface="Calibri" panose="020F0502020204030204" pitchFamily="34" charset="0"/>
                <a:cs typeface="Times New Roman" panose="02020603050405020304" pitchFamily="18" charset="0"/>
              </a:rPr>
              <a:t>If there is a change from baseline bowel habit, abdominal examination should be performed and documented</a:t>
            </a:r>
          </a:p>
          <a:p>
            <a:pPr marL="1015990" indent="-1015990">
              <a:buFont typeface="+mj-lt"/>
              <a:buAutoNum type="arabicPeriod"/>
            </a:pPr>
            <a:r>
              <a:rPr lang="en-GB" sz="3000" dirty="0">
                <a:latin typeface="Calibri" panose="020F0502020204030204" pitchFamily="34" charset="0"/>
                <a:ea typeface="Calibri" panose="020F0502020204030204" pitchFamily="34" charset="0"/>
                <a:cs typeface="Times New Roman" panose="02020603050405020304" pitchFamily="18" charset="0"/>
              </a:rPr>
              <a:t>Stimulant and stool-softening laxative should be started if patient is constipated and documented</a:t>
            </a:r>
          </a:p>
          <a:p>
            <a:pPr marL="1015990" indent="-1015990">
              <a:buFont typeface="+mj-lt"/>
              <a:buAutoNum type="arabicPeriod"/>
            </a:pPr>
            <a:r>
              <a:rPr lang="en-GB" sz="3000" dirty="0">
                <a:latin typeface="Calibri" panose="020F0502020204030204" pitchFamily="34" charset="0"/>
                <a:ea typeface="Calibri" panose="020F0502020204030204" pitchFamily="34" charset="0"/>
                <a:cs typeface="Times New Roman" panose="02020603050405020304" pitchFamily="18" charset="0"/>
              </a:rPr>
              <a:t>If symptoms are suggestive of intestinal obstruction, referral should be made promptly to acute hospital (within 2 hours)</a:t>
            </a:r>
          </a:p>
        </p:txBody>
      </p:sp>
      <p:sp>
        <p:nvSpPr>
          <p:cNvPr id="9" name="TextBox 8">
            <a:extLst>
              <a:ext uri="{FF2B5EF4-FFF2-40B4-BE49-F238E27FC236}">
                <a16:creationId xmlns:a16="http://schemas.microsoft.com/office/drawing/2014/main" id="{FC41CEB8-495E-4AF7-AA99-625F087212B4}"/>
              </a:ext>
            </a:extLst>
          </p:cNvPr>
          <p:cNvSpPr txBox="1"/>
          <p:nvPr/>
        </p:nvSpPr>
        <p:spPr>
          <a:xfrm>
            <a:off x="609599" y="26897411"/>
            <a:ext cx="25783207" cy="5170646"/>
          </a:xfrm>
          <a:prstGeom prst="rect">
            <a:avLst/>
          </a:prstGeom>
          <a:noFill/>
        </p:spPr>
        <p:txBody>
          <a:bodyPr wrap="square" rtlCol="0">
            <a:spAutoFit/>
          </a:bodyPr>
          <a:lstStyle/>
          <a:p>
            <a:r>
              <a:rPr lang="en-GB" sz="3000" b="1" dirty="0">
                <a:latin typeface="Calibri" panose="020F0502020204030204" pitchFamily="34" charset="0"/>
                <a:ea typeface="Calibri" panose="020F0502020204030204" pitchFamily="34" charset="0"/>
                <a:cs typeface="Calibri" panose="020F0502020204030204" pitchFamily="34" charset="0"/>
              </a:rPr>
              <a:t>Discussion</a:t>
            </a:r>
          </a:p>
          <a:p>
            <a:endParaRPr lang="en-GB" sz="3000" dirty="0">
              <a:latin typeface="Calibri" panose="020F0502020204030204" pitchFamily="34" charset="0"/>
              <a:ea typeface="Calibri" panose="020F0502020204030204" pitchFamily="34" charset="0"/>
              <a:cs typeface="Calibri" panose="020F0502020204030204" pitchFamily="34" charset="0"/>
            </a:endParaRPr>
          </a:p>
          <a:p>
            <a:pPr marL="987796" indent="-987796">
              <a:buFont typeface="Arial" panose="020B0604020202020204" pitchFamily="34" charset="0"/>
              <a:buChar char="•"/>
            </a:pPr>
            <a:r>
              <a:rPr lang="en-GB" sz="3000" dirty="0"/>
              <a:t>Of the 27 patients identified, 16 were found to have constipation within 3 months of starting clozapine (59%).</a:t>
            </a:r>
          </a:p>
          <a:p>
            <a:pPr marL="987796" indent="-987796">
              <a:buFont typeface="Arial" panose="020B0604020202020204" pitchFamily="34" charset="0"/>
              <a:buChar char="•"/>
            </a:pPr>
            <a:r>
              <a:rPr lang="en-GB" sz="3000" dirty="0">
                <a:latin typeface="Calibri" panose="020F0502020204030204" pitchFamily="34" charset="0"/>
                <a:ea typeface="Calibri" panose="020F0502020204030204" pitchFamily="34" charset="0"/>
                <a:cs typeface="Calibri" panose="020F0502020204030204" pitchFamily="34" charset="0"/>
              </a:rPr>
              <a:t>This audit highlights that current practice within the trust falls significantly short of guidelines, particularly with regards to pre-clozapine assessment and advice.</a:t>
            </a:r>
          </a:p>
          <a:p>
            <a:pPr marL="987796" indent="-987796">
              <a:buFont typeface="Arial" panose="020B0604020202020204" pitchFamily="34" charset="0"/>
              <a:buChar char="•"/>
            </a:pPr>
            <a:r>
              <a:rPr lang="en-GB" sz="3000" dirty="0">
                <a:latin typeface="Calibri" panose="020F0502020204030204" pitchFamily="34" charset="0"/>
                <a:ea typeface="Calibri" panose="020F0502020204030204" pitchFamily="34" charset="0"/>
                <a:cs typeface="Calibri" panose="020F0502020204030204" pitchFamily="34" charset="0"/>
              </a:rPr>
              <a:t>This audit suggests that we are acting in a reactive way to treat constipation rather than actively monitoring for it. There is potential to improve quality of life and reduce morbidity by taking a more proactive attitude.</a:t>
            </a:r>
          </a:p>
          <a:p>
            <a:pPr marL="987796" indent="-987796">
              <a:buFont typeface="Arial" panose="020B0604020202020204" pitchFamily="34" charset="0"/>
              <a:buChar char="•"/>
            </a:pPr>
            <a:r>
              <a:rPr lang="en-GB" sz="3000" dirty="0">
                <a:latin typeface="Calibri" panose="020F0502020204030204" pitchFamily="34" charset="0"/>
                <a:ea typeface="Calibri" panose="020F0502020204030204" pitchFamily="34" charset="0"/>
                <a:cs typeface="Calibri" panose="020F0502020204030204" pitchFamily="34" charset="0"/>
              </a:rPr>
              <a:t>We plan to implement change by leading a teaching session for doctors working on the inpatient wards, and by amending our clozapine titration chart to include prompts reminding the prescribing doctor and nursing staff to consider prevention and management of CIGH.</a:t>
            </a:r>
          </a:p>
          <a:p>
            <a:pPr marL="987796" indent="-987796">
              <a:buFont typeface="Arial" panose="020B0604020202020204" pitchFamily="34" charset="0"/>
              <a:buChar char="•"/>
            </a:pPr>
            <a:r>
              <a:rPr lang="en-GB" sz="3000" dirty="0">
                <a:latin typeface="Calibri" panose="020F0502020204030204" pitchFamily="34" charset="0"/>
                <a:ea typeface="Calibri" panose="020F0502020204030204" pitchFamily="34" charset="0"/>
                <a:cs typeface="Calibri" panose="020F0502020204030204" pitchFamily="34" charset="0"/>
              </a:rPr>
              <a:t>Literature review performed for this audit highlights a lack of clear guidance into best practice around prevention, monitoring, and treatment of CIGH. There is scope for further research into this in the future.</a:t>
            </a:r>
          </a:p>
        </p:txBody>
      </p:sp>
      <p:sp>
        <p:nvSpPr>
          <p:cNvPr id="18" name="TextBox 17">
            <a:extLst>
              <a:ext uri="{FF2B5EF4-FFF2-40B4-BE49-F238E27FC236}">
                <a16:creationId xmlns:a16="http://schemas.microsoft.com/office/drawing/2014/main" id="{39432CBC-0985-4538-895B-BDCD0DD5B7E8}"/>
              </a:ext>
            </a:extLst>
          </p:cNvPr>
          <p:cNvSpPr txBox="1"/>
          <p:nvPr/>
        </p:nvSpPr>
        <p:spPr>
          <a:xfrm>
            <a:off x="5152343" y="19388166"/>
            <a:ext cx="10937013" cy="2202591"/>
          </a:xfrm>
          <a:prstGeom prst="rect">
            <a:avLst/>
          </a:prstGeom>
          <a:noFill/>
        </p:spPr>
        <p:txBody>
          <a:bodyPr wrap="square" rtlCol="0">
            <a:spAutoFit/>
          </a:bodyPr>
          <a:lstStyle/>
          <a:p>
            <a:r>
              <a:rPr lang="en-GB" sz="3000" b="1" dirty="0"/>
              <a:t>Results</a:t>
            </a:r>
          </a:p>
          <a:p>
            <a:r>
              <a:rPr lang="en-GB" sz="3800" dirty="0"/>
              <a:t> </a:t>
            </a:r>
          </a:p>
          <a:p>
            <a:endParaRPr lang="en-GB" sz="6913" dirty="0"/>
          </a:p>
        </p:txBody>
      </p:sp>
      <p:graphicFrame>
        <p:nvGraphicFramePr>
          <p:cNvPr id="2" name="Table 1">
            <a:extLst>
              <a:ext uri="{FF2B5EF4-FFF2-40B4-BE49-F238E27FC236}">
                <a16:creationId xmlns:a16="http://schemas.microsoft.com/office/drawing/2014/main" id="{7B86FF15-8F0E-4BB3-8ECF-87B84C49AB31}"/>
              </a:ext>
            </a:extLst>
          </p:cNvPr>
          <p:cNvGraphicFramePr>
            <a:graphicFrameLocks noGrp="1"/>
          </p:cNvGraphicFramePr>
          <p:nvPr>
            <p:extLst>
              <p:ext uri="{D42A27DB-BD31-4B8C-83A1-F6EECF244321}">
                <p14:modId xmlns:p14="http://schemas.microsoft.com/office/powerpoint/2010/main" val="4146845434"/>
              </p:ext>
            </p:extLst>
          </p:nvPr>
        </p:nvGraphicFramePr>
        <p:xfrm>
          <a:off x="5152343" y="20170500"/>
          <a:ext cx="16197183" cy="6147997"/>
        </p:xfrm>
        <a:graphic>
          <a:graphicData uri="http://schemas.openxmlformats.org/drawingml/2006/table">
            <a:tbl>
              <a:tblPr firstRow="1" firstCol="1" bandRow="1">
                <a:tableStyleId>{5C22544A-7EE6-4342-B048-85BDC9FD1C3A}</a:tableStyleId>
              </a:tblPr>
              <a:tblGrid>
                <a:gridCol w="9700266">
                  <a:extLst>
                    <a:ext uri="{9D8B030D-6E8A-4147-A177-3AD203B41FA5}">
                      <a16:colId xmlns:a16="http://schemas.microsoft.com/office/drawing/2014/main" val="1141000655"/>
                    </a:ext>
                  </a:extLst>
                </a:gridCol>
                <a:gridCol w="2165639">
                  <a:extLst>
                    <a:ext uri="{9D8B030D-6E8A-4147-A177-3AD203B41FA5}">
                      <a16:colId xmlns:a16="http://schemas.microsoft.com/office/drawing/2014/main" val="998687250"/>
                    </a:ext>
                  </a:extLst>
                </a:gridCol>
                <a:gridCol w="2165639">
                  <a:extLst>
                    <a:ext uri="{9D8B030D-6E8A-4147-A177-3AD203B41FA5}">
                      <a16:colId xmlns:a16="http://schemas.microsoft.com/office/drawing/2014/main" val="4205060651"/>
                    </a:ext>
                  </a:extLst>
                </a:gridCol>
                <a:gridCol w="2165639">
                  <a:extLst>
                    <a:ext uri="{9D8B030D-6E8A-4147-A177-3AD203B41FA5}">
                      <a16:colId xmlns:a16="http://schemas.microsoft.com/office/drawing/2014/main" val="3963151880"/>
                    </a:ext>
                  </a:extLst>
                </a:gridCol>
              </a:tblGrid>
              <a:tr h="849557">
                <a:tc>
                  <a:txBody>
                    <a:bodyPr/>
                    <a:lstStyle/>
                    <a:p>
                      <a:pPr>
                        <a:lnSpc>
                          <a:spcPct val="107000"/>
                        </a:lnSpc>
                      </a:pPr>
                      <a:endParaRPr lang="en-GB" sz="3400" dirty="0">
                        <a:effectLst/>
                        <a:latin typeface="Calibri" panose="020F0502020204030204" pitchFamily="34" charset="0"/>
                        <a:cs typeface="Times New Roman" panose="02020603050405020304" pitchFamily="18" charset="0"/>
                      </a:endParaRPr>
                    </a:p>
                  </a:txBody>
                  <a:tcPr marL="76201" marR="76201" marT="0" marB="0" anchor="b"/>
                </a:tc>
                <a:tc>
                  <a:txBody>
                    <a:bodyPr/>
                    <a:lstStyle/>
                    <a:p>
                      <a:pPr>
                        <a:lnSpc>
                          <a:spcPct val="107000"/>
                        </a:lnSpc>
                        <a:spcAft>
                          <a:spcPts val="800"/>
                        </a:spcAft>
                      </a:pPr>
                      <a:r>
                        <a:rPr lang="en-GB" sz="3400">
                          <a:effectLst/>
                        </a:rPr>
                        <a:t>Number</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nSpc>
                          <a:spcPct val="107000"/>
                        </a:lnSpc>
                        <a:spcAft>
                          <a:spcPts val="800"/>
                        </a:spcAft>
                      </a:pPr>
                      <a:r>
                        <a:rPr lang="en-GB" sz="3400">
                          <a:effectLst/>
                        </a:rPr>
                        <a:t>Total</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nSpc>
                          <a:spcPct val="107000"/>
                        </a:lnSpc>
                        <a:spcAft>
                          <a:spcPts val="800"/>
                        </a:spcAft>
                      </a:pPr>
                      <a:r>
                        <a:rPr lang="en-GB" sz="3400">
                          <a:effectLst/>
                        </a:rPr>
                        <a:t>Percent</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extLst>
                  <a:ext uri="{0D108BD9-81ED-4DB2-BD59-A6C34878D82A}">
                    <a16:rowId xmlns:a16="http://schemas.microsoft.com/office/drawing/2014/main" val="1203998847"/>
                  </a:ext>
                </a:extLst>
              </a:tr>
              <a:tr h="452937">
                <a:tc>
                  <a:txBody>
                    <a:bodyPr/>
                    <a:lstStyle/>
                    <a:p>
                      <a:pPr>
                        <a:lnSpc>
                          <a:spcPct val="107000"/>
                        </a:lnSpc>
                        <a:spcAft>
                          <a:spcPts val="800"/>
                        </a:spcAft>
                      </a:pPr>
                      <a:r>
                        <a:rPr lang="en-GB" sz="3400">
                          <a:effectLst/>
                        </a:rPr>
                        <a:t>GI history taken</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1</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27</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3.70%</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extLst>
                  <a:ext uri="{0D108BD9-81ED-4DB2-BD59-A6C34878D82A}">
                    <a16:rowId xmlns:a16="http://schemas.microsoft.com/office/drawing/2014/main" val="1480640087"/>
                  </a:ext>
                </a:extLst>
              </a:tr>
              <a:tr h="452937">
                <a:tc>
                  <a:txBody>
                    <a:bodyPr/>
                    <a:lstStyle/>
                    <a:p>
                      <a:pPr>
                        <a:lnSpc>
                          <a:spcPct val="107000"/>
                        </a:lnSpc>
                        <a:spcAft>
                          <a:spcPts val="800"/>
                        </a:spcAft>
                      </a:pPr>
                      <a:r>
                        <a:rPr lang="en-GB" sz="3400">
                          <a:effectLst/>
                        </a:rPr>
                        <a:t>Abdominal exam performed</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5</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27</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18.52%</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extLst>
                  <a:ext uri="{0D108BD9-81ED-4DB2-BD59-A6C34878D82A}">
                    <a16:rowId xmlns:a16="http://schemas.microsoft.com/office/drawing/2014/main" val="1259180601"/>
                  </a:ext>
                </a:extLst>
              </a:tr>
              <a:tr h="452937">
                <a:tc>
                  <a:txBody>
                    <a:bodyPr/>
                    <a:lstStyle/>
                    <a:p>
                      <a:pPr>
                        <a:lnSpc>
                          <a:spcPct val="107000"/>
                        </a:lnSpc>
                        <a:spcAft>
                          <a:spcPts val="800"/>
                        </a:spcAft>
                      </a:pPr>
                      <a:r>
                        <a:rPr lang="en-GB" sz="3400">
                          <a:effectLst/>
                        </a:rPr>
                        <a:t>Assessment for risk factors</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0</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27</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0.00%</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extLst>
                  <a:ext uri="{0D108BD9-81ED-4DB2-BD59-A6C34878D82A}">
                    <a16:rowId xmlns:a16="http://schemas.microsoft.com/office/drawing/2014/main" val="297723576"/>
                  </a:ext>
                </a:extLst>
              </a:tr>
              <a:tr h="452937">
                <a:tc>
                  <a:txBody>
                    <a:bodyPr/>
                    <a:lstStyle/>
                    <a:p>
                      <a:pPr>
                        <a:lnSpc>
                          <a:spcPct val="107000"/>
                        </a:lnSpc>
                        <a:spcAft>
                          <a:spcPts val="800"/>
                        </a:spcAft>
                      </a:pPr>
                      <a:r>
                        <a:rPr lang="en-GB" sz="3400">
                          <a:effectLst/>
                        </a:rPr>
                        <a:t>Informed about risk</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4</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27</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14.81%</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extLst>
                  <a:ext uri="{0D108BD9-81ED-4DB2-BD59-A6C34878D82A}">
                    <a16:rowId xmlns:a16="http://schemas.microsoft.com/office/drawing/2014/main" val="2966230939"/>
                  </a:ext>
                </a:extLst>
              </a:tr>
              <a:tr h="515216">
                <a:tc>
                  <a:txBody>
                    <a:bodyPr/>
                    <a:lstStyle/>
                    <a:p>
                      <a:pPr>
                        <a:lnSpc>
                          <a:spcPct val="107000"/>
                        </a:lnSpc>
                        <a:spcAft>
                          <a:spcPts val="800"/>
                        </a:spcAft>
                      </a:pPr>
                      <a:r>
                        <a:rPr lang="en-GB" sz="3400">
                          <a:effectLst/>
                        </a:rPr>
                        <a:t>Advised about dietary/lifestyle modifications</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1</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27</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3.70%</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extLst>
                  <a:ext uri="{0D108BD9-81ED-4DB2-BD59-A6C34878D82A}">
                    <a16:rowId xmlns:a16="http://schemas.microsoft.com/office/drawing/2014/main" val="762715046"/>
                  </a:ext>
                </a:extLst>
              </a:tr>
              <a:tr h="452937">
                <a:tc>
                  <a:txBody>
                    <a:bodyPr/>
                    <a:lstStyle/>
                    <a:p>
                      <a:pPr>
                        <a:lnSpc>
                          <a:spcPct val="107000"/>
                        </a:lnSpc>
                      </a:pPr>
                      <a:endParaRPr lang="en-GB" sz="3400">
                        <a:effectLst/>
                        <a:latin typeface="Calibri" panose="020F0502020204030204" pitchFamily="34" charset="0"/>
                        <a:cs typeface="Times New Roman" panose="02020603050405020304" pitchFamily="18" charset="0"/>
                      </a:endParaRPr>
                    </a:p>
                  </a:txBody>
                  <a:tcPr marL="76201" marR="76201" marT="0" marB="0" anchor="b"/>
                </a:tc>
                <a:tc>
                  <a:txBody>
                    <a:bodyPr/>
                    <a:lstStyle/>
                    <a:p>
                      <a:pPr>
                        <a:lnSpc>
                          <a:spcPct val="107000"/>
                        </a:lnSpc>
                      </a:pPr>
                      <a:endParaRPr lang="en-GB" sz="3400">
                        <a:effectLst/>
                        <a:latin typeface="Calibri" panose="020F0502020204030204" pitchFamily="34" charset="0"/>
                        <a:cs typeface="Times New Roman" panose="02020603050405020304" pitchFamily="18" charset="0"/>
                      </a:endParaRPr>
                    </a:p>
                  </a:txBody>
                  <a:tcPr marL="76201" marR="76201" marT="0" marB="0" anchor="b"/>
                </a:tc>
                <a:tc>
                  <a:txBody>
                    <a:bodyPr/>
                    <a:lstStyle/>
                    <a:p>
                      <a:pPr>
                        <a:lnSpc>
                          <a:spcPct val="107000"/>
                        </a:lnSpc>
                      </a:pPr>
                      <a:endParaRPr lang="en-GB" sz="3400">
                        <a:effectLst/>
                        <a:latin typeface="Calibri" panose="020F0502020204030204" pitchFamily="34" charset="0"/>
                        <a:cs typeface="Times New Roman" panose="02020603050405020304" pitchFamily="18" charset="0"/>
                      </a:endParaRPr>
                    </a:p>
                  </a:txBody>
                  <a:tcPr marL="76201" marR="76201" marT="0" marB="0" anchor="b"/>
                </a:tc>
                <a:tc>
                  <a:txBody>
                    <a:bodyPr/>
                    <a:lstStyle/>
                    <a:p>
                      <a:pPr>
                        <a:lnSpc>
                          <a:spcPct val="107000"/>
                        </a:lnSpc>
                      </a:pPr>
                      <a:endParaRPr lang="en-GB" sz="3400">
                        <a:effectLst/>
                        <a:latin typeface="Calibri" panose="020F0502020204030204" pitchFamily="34" charset="0"/>
                        <a:cs typeface="Times New Roman" panose="02020603050405020304" pitchFamily="18" charset="0"/>
                      </a:endParaRPr>
                    </a:p>
                  </a:txBody>
                  <a:tcPr marL="76201" marR="76201" marT="0" marB="0" anchor="b"/>
                </a:tc>
                <a:extLst>
                  <a:ext uri="{0D108BD9-81ED-4DB2-BD59-A6C34878D82A}">
                    <a16:rowId xmlns:a16="http://schemas.microsoft.com/office/drawing/2014/main" val="829670266"/>
                  </a:ext>
                </a:extLst>
              </a:tr>
              <a:tr h="452937">
                <a:tc>
                  <a:txBody>
                    <a:bodyPr/>
                    <a:lstStyle/>
                    <a:p>
                      <a:pPr>
                        <a:lnSpc>
                          <a:spcPct val="107000"/>
                        </a:lnSpc>
                        <a:spcAft>
                          <a:spcPts val="800"/>
                        </a:spcAft>
                      </a:pPr>
                      <a:r>
                        <a:rPr lang="en-GB" sz="3400">
                          <a:effectLst/>
                        </a:rPr>
                        <a:t>Stool chart for 4 weeks</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0</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27</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0.00%</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extLst>
                  <a:ext uri="{0D108BD9-81ED-4DB2-BD59-A6C34878D82A}">
                    <a16:rowId xmlns:a16="http://schemas.microsoft.com/office/drawing/2014/main" val="1716837563"/>
                  </a:ext>
                </a:extLst>
              </a:tr>
              <a:tr h="452937">
                <a:tc>
                  <a:txBody>
                    <a:bodyPr/>
                    <a:lstStyle/>
                    <a:p>
                      <a:pPr>
                        <a:lnSpc>
                          <a:spcPct val="107000"/>
                        </a:lnSpc>
                        <a:spcAft>
                          <a:spcPts val="800"/>
                        </a:spcAft>
                      </a:pPr>
                      <a:r>
                        <a:rPr lang="en-GB" sz="3400">
                          <a:effectLst/>
                        </a:rPr>
                        <a:t>Abdominal exam if change in bowel habit</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7</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16</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43.75%</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extLst>
                  <a:ext uri="{0D108BD9-81ED-4DB2-BD59-A6C34878D82A}">
                    <a16:rowId xmlns:a16="http://schemas.microsoft.com/office/drawing/2014/main" val="1795335248"/>
                  </a:ext>
                </a:extLst>
              </a:tr>
              <a:tr h="452937">
                <a:tc>
                  <a:txBody>
                    <a:bodyPr/>
                    <a:lstStyle/>
                    <a:p>
                      <a:pPr>
                        <a:lnSpc>
                          <a:spcPct val="107000"/>
                        </a:lnSpc>
                        <a:spcAft>
                          <a:spcPts val="800"/>
                        </a:spcAft>
                      </a:pPr>
                      <a:r>
                        <a:rPr lang="en-GB" sz="3400" dirty="0">
                          <a:effectLst/>
                        </a:rPr>
                        <a:t>Laxative started if constipated</a:t>
                      </a:r>
                      <a:endParaRPr lang="en-GB" sz="3400" dirty="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11</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16</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dirty="0">
                          <a:effectLst/>
                        </a:rPr>
                        <a:t>68.75%</a:t>
                      </a:r>
                      <a:endParaRPr lang="en-GB" sz="3400" dirty="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extLst>
                  <a:ext uri="{0D108BD9-81ED-4DB2-BD59-A6C34878D82A}">
                    <a16:rowId xmlns:a16="http://schemas.microsoft.com/office/drawing/2014/main" val="4182781160"/>
                  </a:ext>
                </a:extLst>
              </a:tr>
              <a:tr h="456574">
                <a:tc>
                  <a:txBody>
                    <a:bodyPr/>
                    <a:lstStyle/>
                    <a:p>
                      <a:pPr>
                        <a:lnSpc>
                          <a:spcPct val="107000"/>
                        </a:lnSpc>
                        <a:spcAft>
                          <a:spcPts val="800"/>
                        </a:spcAft>
                      </a:pPr>
                      <a:r>
                        <a:rPr lang="en-GB" sz="3400">
                          <a:effectLst/>
                        </a:rPr>
                        <a:t>Referral if in obstruction</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a:effectLst/>
                        </a:rPr>
                        <a:t>0</a:t>
                      </a:r>
                      <a:endParaRPr lang="en-GB" sz="340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gn="r">
                        <a:lnSpc>
                          <a:spcPct val="107000"/>
                        </a:lnSpc>
                        <a:spcAft>
                          <a:spcPts val="800"/>
                        </a:spcAft>
                      </a:pPr>
                      <a:r>
                        <a:rPr lang="en-GB" sz="3400" dirty="0">
                          <a:effectLst/>
                        </a:rPr>
                        <a:t>0</a:t>
                      </a:r>
                      <a:endParaRPr lang="en-GB" sz="3400" dirty="0">
                        <a:effectLst/>
                        <a:latin typeface="Calibri" panose="020F0502020204030204" pitchFamily="34" charset="0"/>
                        <a:ea typeface="Calibri" panose="020F0502020204030204" pitchFamily="34" charset="0"/>
                        <a:cs typeface="Times New Roman" panose="02020603050405020304" pitchFamily="18" charset="0"/>
                      </a:endParaRPr>
                    </a:p>
                  </a:txBody>
                  <a:tcPr marL="76201" marR="76201" marT="0" marB="0" anchor="b"/>
                </a:tc>
                <a:tc>
                  <a:txBody>
                    <a:bodyPr/>
                    <a:lstStyle/>
                    <a:p>
                      <a:pPr>
                        <a:lnSpc>
                          <a:spcPct val="107000"/>
                        </a:lnSpc>
                      </a:pPr>
                      <a:endParaRPr lang="en-GB" sz="3400" dirty="0">
                        <a:effectLst/>
                        <a:latin typeface="Calibri" panose="020F0502020204030204" pitchFamily="34" charset="0"/>
                        <a:cs typeface="Times New Roman" panose="02020603050405020304" pitchFamily="18" charset="0"/>
                      </a:endParaRPr>
                    </a:p>
                  </a:txBody>
                  <a:tcPr marL="76201" marR="76201" marT="0" marB="0" anchor="b"/>
                </a:tc>
                <a:extLst>
                  <a:ext uri="{0D108BD9-81ED-4DB2-BD59-A6C34878D82A}">
                    <a16:rowId xmlns:a16="http://schemas.microsoft.com/office/drawing/2014/main" val="430186797"/>
                  </a:ext>
                </a:extLst>
              </a:tr>
            </a:tbl>
          </a:graphicData>
        </a:graphic>
      </p:graphicFrame>
    </p:spTree>
    <p:extLst>
      <p:ext uri="{BB962C8B-B14F-4D97-AF65-F5344CB8AC3E}">
        <p14:creationId xmlns:p14="http://schemas.microsoft.com/office/powerpoint/2010/main" val="225672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6A59B8CDB7E30458C4256EFB611B8F3" ma:contentTypeVersion="13" ma:contentTypeDescription="Create a new document." ma:contentTypeScope="" ma:versionID="7cef69babdae1f23550c8146b5b1424b">
  <xsd:schema xmlns:xsd="http://www.w3.org/2001/XMLSchema" xmlns:xs="http://www.w3.org/2001/XMLSchema" xmlns:p="http://schemas.microsoft.com/office/2006/metadata/properties" xmlns:ns2="4b76f36b-060c-4efd-82ce-61953a71530e" xmlns:ns3="c547d238-e516-448d-b813-b1f0443d26bc" targetNamespace="http://schemas.microsoft.com/office/2006/metadata/properties" ma:root="true" ma:fieldsID="ff8e71b5faae2f2435955c0747196ebe" ns2:_="" ns3:_="">
    <xsd:import namespace="4b76f36b-060c-4efd-82ce-61953a71530e"/>
    <xsd:import namespace="c547d238-e516-448d-b813-b1f0443d26b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76f36b-060c-4efd-82ce-61953a71530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547d238-e516-448d-b813-b1f0443d26b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A0420C0-BA33-496C-AA74-C1C006B48953}"/>
</file>

<file path=customXml/itemProps2.xml><?xml version="1.0" encoding="utf-8"?>
<ds:datastoreItem xmlns:ds="http://schemas.openxmlformats.org/officeDocument/2006/customXml" ds:itemID="{D41517B2-E804-4782-B4BA-F7001B1D381B}"/>
</file>

<file path=customXml/itemProps3.xml><?xml version="1.0" encoding="utf-8"?>
<ds:datastoreItem xmlns:ds="http://schemas.openxmlformats.org/officeDocument/2006/customXml" ds:itemID="{D25A57D0-A8AF-4F59-9A5C-4EE14B7616A1}"/>
</file>

<file path=docProps/app.xml><?xml version="1.0" encoding="utf-8"?>
<Properties xmlns="http://schemas.openxmlformats.org/officeDocument/2006/extended-properties" xmlns:vt="http://schemas.openxmlformats.org/officeDocument/2006/docPropsVTypes">
  <Template>Office Theme</Template>
  <TotalTime>2748</TotalTime>
  <Words>765</Words>
  <Application>Microsoft Office PowerPoint</Application>
  <PresentationFormat>Custom</PresentationFormat>
  <Paragraphs>82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Adam Whyte</dc:creator>
  <cp:lastModifiedBy>Whyte Susannah (RNU) Oxford Health</cp:lastModifiedBy>
  <cp:revision>14</cp:revision>
  <dcterms:created xsi:type="dcterms:W3CDTF">2020-10-22T09:41:47Z</dcterms:created>
  <dcterms:modified xsi:type="dcterms:W3CDTF">2021-10-19T19:42:49Z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0x01010006A59B8CDB7E30458C4256EFB611B8F3</vt:lpwstr>
  </property>
</Properties>
</file>