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30267275" cy="42794238"/>
  <p:notesSz cx="32099250" cy="43072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0" d="100"/>
          <a:sy n="50" d="100"/>
        </p:scale>
        <p:origin x="-90" y="-6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 name="PlaceHolder 1"/>
          <p:cNvSpPr>
            <a:spLocks noGrp="1" noRot="1" noChangeAspect="1"/>
          </p:cNvSpPr>
          <p:nvPr>
            <p:ph type="sldImg"/>
          </p:nvPr>
        </p:nvSpPr>
        <p:spPr>
          <a:xfrm>
            <a:off x="216000" y="812520"/>
            <a:ext cx="7127280" cy="4008960"/>
          </a:xfrm>
          <a:prstGeom prst="rect">
            <a:avLst/>
          </a:prstGeom>
        </p:spPr>
        <p:txBody>
          <a:bodyPr lIns="0" tIns="0" rIns="0" bIns="0" anchor="ctr">
            <a:noAutofit/>
          </a:bodyPr>
          <a:lstStyle/>
          <a:p>
            <a:r>
              <a:rPr lang="en-US" sz="9000" b="0" strike="noStrike" spc="-1">
                <a:solidFill>
                  <a:srgbClr val="000000"/>
                </a:solidFill>
                <a:latin typeface="Arial"/>
              </a:rPr>
              <a:t>Click to move the slide</a:t>
            </a:r>
          </a:p>
        </p:txBody>
      </p:sp>
      <p:sp>
        <p:nvSpPr>
          <p:cNvPr id="46" name="PlaceHolder 2"/>
          <p:cNvSpPr>
            <a:spLocks noGrp="1"/>
          </p:cNvSpPr>
          <p:nvPr>
            <p:ph type="body"/>
          </p:nvPr>
        </p:nvSpPr>
        <p:spPr>
          <a:xfrm>
            <a:off x="756000" y="5078520"/>
            <a:ext cx="6047640" cy="4811040"/>
          </a:xfrm>
          <a:prstGeom prst="rect">
            <a:avLst/>
          </a:prstGeom>
        </p:spPr>
        <p:txBody>
          <a:bodyPr lIns="0" tIns="0" rIns="0" bIns="0">
            <a:noAutofit/>
          </a:bodyPr>
          <a:lstStyle/>
          <a:p>
            <a:r>
              <a:rPr lang="en-GB" sz="2000" b="0" strike="noStrike" spc="-1">
                <a:latin typeface="Arial"/>
              </a:rPr>
              <a:t>Click to edit the notes format</a:t>
            </a:r>
          </a:p>
        </p:txBody>
      </p:sp>
      <p:sp>
        <p:nvSpPr>
          <p:cNvPr id="47" name="PlaceHolder 3"/>
          <p:cNvSpPr>
            <a:spLocks noGrp="1"/>
          </p:cNvSpPr>
          <p:nvPr>
            <p:ph type="hdr"/>
          </p:nvPr>
        </p:nvSpPr>
        <p:spPr>
          <a:xfrm>
            <a:off x="0" y="0"/>
            <a:ext cx="3280680" cy="534240"/>
          </a:xfrm>
          <a:prstGeom prst="rect">
            <a:avLst/>
          </a:prstGeom>
        </p:spPr>
        <p:txBody>
          <a:bodyPr lIns="0" tIns="0" rIns="0" bIns="0">
            <a:noAutofit/>
          </a:bodyPr>
          <a:lstStyle/>
          <a:p>
            <a:r>
              <a:rPr lang="en-GB" sz="1400" b="0" strike="noStrike" spc="-1">
                <a:latin typeface="Times New Roman"/>
              </a:rPr>
              <a:t> </a:t>
            </a:r>
          </a:p>
        </p:txBody>
      </p:sp>
      <p:sp>
        <p:nvSpPr>
          <p:cNvPr id="48" name="PlaceHolder 4"/>
          <p:cNvSpPr>
            <a:spLocks noGrp="1"/>
          </p:cNvSpPr>
          <p:nvPr>
            <p:ph type="dt"/>
          </p:nvPr>
        </p:nvSpPr>
        <p:spPr>
          <a:xfrm>
            <a:off x="4278960" y="0"/>
            <a:ext cx="3280680" cy="534240"/>
          </a:xfrm>
          <a:prstGeom prst="rect">
            <a:avLst/>
          </a:prstGeom>
        </p:spPr>
        <p:txBody>
          <a:bodyPr lIns="0" tIns="0" rIns="0" bIns="0">
            <a:noAutofit/>
          </a:bodyPr>
          <a:lstStyle/>
          <a:p>
            <a:pPr algn="r"/>
            <a:r>
              <a:rPr lang="en-GB" sz="1400" b="0" strike="noStrike" spc="-1">
                <a:latin typeface="Times New Roman"/>
              </a:rPr>
              <a:t> </a:t>
            </a:r>
          </a:p>
        </p:txBody>
      </p:sp>
      <p:sp>
        <p:nvSpPr>
          <p:cNvPr id="49" name="PlaceHolder 5"/>
          <p:cNvSpPr>
            <a:spLocks noGrp="1"/>
          </p:cNvSpPr>
          <p:nvPr>
            <p:ph type="ftr"/>
          </p:nvPr>
        </p:nvSpPr>
        <p:spPr>
          <a:xfrm>
            <a:off x="0" y="10157400"/>
            <a:ext cx="3280680" cy="534240"/>
          </a:xfrm>
          <a:prstGeom prst="rect">
            <a:avLst/>
          </a:prstGeom>
        </p:spPr>
        <p:txBody>
          <a:bodyPr lIns="0" tIns="0" rIns="0" bIns="0" anchor="b">
            <a:noAutofit/>
          </a:bodyPr>
          <a:lstStyle/>
          <a:p>
            <a:r>
              <a:rPr lang="en-GB" sz="1400" b="0" strike="noStrike" spc="-1">
                <a:latin typeface="Times New Roman"/>
              </a:rPr>
              <a:t> </a:t>
            </a:r>
          </a:p>
        </p:txBody>
      </p:sp>
      <p:sp>
        <p:nvSpPr>
          <p:cNvPr id="50" name="PlaceHolder 6"/>
          <p:cNvSpPr>
            <a:spLocks noGrp="1"/>
          </p:cNvSpPr>
          <p:nvPr>
            <p:ph type="sldNum"/>
          </p:nvPr>
        </p:nvSpPr>
        <p:spPr>
          <a:xfrm>
            <a:off x="4278960" y="10157400"/>
            <a:ext cx="3280680" cy="534240"/>
          </a:xfrm>
          <a:prstGeom prst="rect">
            <a:avLst/>
          </a:prstGeom>
        </p:spPr>
        <p:txBody>
          <a:bodyPr lIns="0" tIns="0" rIns="0" bIns="0" anchor="b">
            <a:noAutofit/>
          </a:bodyPr>
          <a:lstStyle/>
          <a:p>
            <a:pPr algn="r"/>
            <a:fld id="{B89B15F3-AB04-403A-93F3-7F9B3EF48B12}" type="slidenum">
              <a:rPr lang="en-GB" sz="1400" b="0" strike="noStrike" spc="-1">
                <a:latin typeface="Times New Roman"/>
              </a:rPr>
              <a:t>‹#›</a:t>
            </a:fld>
            <a:endParaRPr lang="en-GB"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extShape 1"/>
          <p:cNvSpPr txBox="1"/>
          <p:nvPr/>
        </p:nvSpPr>
        <p:spPr>
          <a:xfrm>
            <a:off x="18181800" y="40911480"/>
            <a:ext cx="13909320" cy="2152440"/>
          </a:xfrm>
          <a:prstGeom prst="rect">
            <a:avLst/>
          </a:prstGeom>
          <a:noFill/>
          <a:ln>
            <a:noFill/>
          </a:ln>
        </p:spPr>
        <p:txBody>
          <a:bodyPr lIns="429480" tIns="214920" rIns="429480" bIns="214920" anchor="b">
            <a:noAutofit/>
          </a:bodyPr>
          <a:lstStyle/>
          <a:p>
            <a:pPr algn="r">
              <a:lnSpc>
                <a:spcPct val="100000"/>
              </a:lnSpc>
            </a:pPr>
            <a:fld id="{E77C3C1E-6041-444E-9350-0E90A08E4F37}" type="slidenum">
              <a:rPr lang="en-GB" sz="5600" b="0" strike="noStrike" spc="-1">
                <a:solidFill>
                  <a:srgbClr val="000000"/>
                </a:solidFill>
                <a:latin typeface="Arial"/>
              </a:rPr>
              <a:t>1</a:t>
            </a:fld>
            <a:endParaRPr lang="en-GB" sz="5600" b="0" strike="noStrike" spc="-1">
              <a:latin typeface="Times New Roman"/>
            </a:endParaRPr>
          </a:p>
        </p:txBody>
      </p:sp>
      <p:sp>
        <p:nvSpPr>
          <p:cNvPr id="76" name="PlaceHolder 2"/>
          <p:cNvSpPr>
            <a:spLocks noGrp="1" noRot="1" noChangeAspect="1"/>
          </p:cNvSpPr>
          <p:nvPr>
            <p:ph type="sldImg"/>
          </p:nvPr>
        </p:nvSpPr>
        <p:spPr>
          <a:xfrm>
            <a:off x="10339388" y="3230563"/>
            <a:ext cx="11422062" cy="16151225"/>
          </a:xfrm>
          <a:prstGeom prst="rect">
            <a:avLst/>
          </a:prstGeom>
        </p:spPr>
      </p:sp>
      <p:sp>
        <p:nvSpPr>
          <p:cNvPr id="77" name="PlaceHolder 3"/>
          <p:cNvSpPr>
            <a:spLocks noGrp="1"/>
          </p:cNvSpPr>
          <p:nvPr>
            <p:ph type="body"/>
          </p:nvPr>
        </p:nvSpPr>
        <p:spPr>
          <a:xfrm>
            <a:off x="3209760" y="20459880"/>
            <a:ext cx="25679160" cy="19381320"/>
          </a:xfrm>
          <a:prstGeom prst="rect">
            <a:avLst/>
          </a:prstGeom>
        </p:spPr>
        <p:txBody>
          <a:bodyPr lIns="429480" tIns="214920" rIns="429480" bIns="214920">
            <a:noAutofit/>
          </a:bodyPr>
          <a:lstStyle/>
          <a:p>
            <a:endParaRPr lang="en-GB" sz="2000" b="0" strike="noStrike" spc="-1" dirty="0">
              <a:latin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1923840" y="6181560"/>
            <a:ext cx="26446320" cy="9389880"/>
          </a:xfrm>
          <a:prstGeom prst="rect">
            <a:avLst/>
          </a:prstGeom>
        </p:spPr>
        <p:txBody>
          <a:bodyPr lIns="0" tIns="0" rIns="0" bIns="0" anchor="ctr">
            <a:spAutoFit/>
          </a:bodyPr>
          <a:lstStyle/>
          <a:p>
            <a:endParaRPr lang="en-US" sz="9000" b="0" strike="noStrike" spc="-1">
              <a:solidFill>
                <a:srgbClr val="000000"/>
              </a:solidFill>
              <a:latin typeface="Arial"/>
            </a:endParaRPr>
          </a:p>
        </p:txBody>
      </p:sp>
      <p:sp>
        <p:nvSpPr>
          <p:cNvPr id="31" name="PlaceHolder 2"/>
          <p:cNvSpPr>
            <a:spLocks noGrp="1"/>
          </p:cNvSpPr>
          <p:nvPr>
            <p:ph type="body"/>
          </p:nvPr>
        </p:nvSpPr>
        <p:spPr>
          <a:xfrm>
            <a:off x="1513080" y="10013760"/>
            <a:ext cx="27240120" cy="11838960"/>
          </a:xfrm>
          <a:prstGeom prst="rect">
            <a:avLst/>
          </a:prstGeom>
        </p:spPr>
        <p:txBody>
          <a:bodyPr lIns="0" tIns="0" rIns="0" bIns="0">
            <a:normAutofit/>
          </a:bodyPr>
          <a:lstStyle/>
          <a:p>
            <a:endParaRPr lang="en-US" sz="5959" b="0" strike="noStrike" spc="-1">
              <a:solidFill>
                <a:srgbClr val="3D3D3D"/>
              </a:solidFill>
              <a:latin typeface="Gill Sans MT"/>
            </a:endParaRPr>
          </a:p>
        </p:txBody>
      </p:sp>
      <p:sp>
        <p:nvSpPr>
          <p:cNvPr id="32" name="PlaceHolder 3"/>
          <p:cNvSpPr>
            <a:spLocks noGrp="1"/>
          </p:cNvSpPr>
          <p:nvPr>
            <p:ph type="body"/>
          </p:nvPr>
        </p:nvSpPr>
        <p:spPr>
          <a:xfrm>
            <a:off x="1513080" y="22977720"/>
            <a:ext cx="27240120" cy="11838960"/>
          </a:xfrm>
          <a:prstGeom prst="rect">
            <a:avLst/>
          </a:prstGeom>
        </p:spPr>
        <p:txBody>
          <a:bodyPr lIns="0" tIns="0" rIns="0" bIns="0">
            <a:normAutofit/>
          </a:bodyPr>
          <a:lstStyle/>
          <a:p>
            <a:endParaRPr lang="en-US" sz="5959" b="0" strike="noStrike" spc="-1">
              <a:solidFill>
                <a:srgbClr val="3D3D3D"/>
              </a:solidFill>
              <a:latin typeface="Gill Sans MT"/>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1923840" y="6181560"/>
            <a:ext cx="26446320" cy="9389880"/>
          </a:xfrm>
          <a:prstGeom prst="rect">
            <a:avLst/>
          </a:prstGeom>
        </p:spPr>
        <p:txBody>
          <a:bodyPr lIns="0" tIns="0" rIns="0" bIns="0" anchor="ctr">
            <a:spAutoFit/>
          </a:bodyPr>
          <a:lstStyle/>
          <a:p>
            <a:endParaRPr lang="en-US" sz="9000" b="0" strike="noStrike" spc="-1">
              <a:solidFill>
                <a:srgbClr val="000000"/>
              </a:solidFill>
              <a:latin typeface="Arial"/>
            </a:endParaRPr>
          </a:p>
        </p:txBody>
      </p:sp>
      <p:sp>
        <p:nvSpPr>
          <p:cNvPr id="34" name="PlaceHolder 2"/>
          <p:cNvSpPr>
            <a:spLocks noGrp="1"/>
          </p:cNvSpPr>
          <p:nvPr>
            <p:ph type="body"/>
          </p:nvPr>
        </p:nvSpPr>
        <p:spPr>
          <a:xfrm>
            <a:off x="1513080" y="10013760"/>
            <a:ext cx="13293000" cy="11838960"/>
          </a:xfrm>
          <a:prstGeom prst="rect">
            <a:avLst/>
          </a:prstGeom>
        </p:spPr>
        <p:txBody>
          <a:bodyPr lIns="0" tIns="0" rIns="0" bIns="0">
            <a:normAutofit/>
          </a:bodyPr>
          <a:lstStyle/>
          <a:p>
            <a:endParaRPr lang="en-US" sz="5959" b="0" strike="noStrike" spc="-1">
              <a:solidFill>
                <a:srgbClr val="3D3D3D"/>
              </a:solidFill>
              <a:latin typeface="Gill Sans MT"/>
            </a:endParaRPr>
          </a:p>
        </p:txBody>
      </p:sp>
      <p:sp>
        <p:nvSpPr>
          <p:cNvPr id="35" name="PlaceHolder 3"/>
          <p:cNvSpPr>
            <a:spLocks noGrp="1"/>
          </p:cNvSpPr>
          <p:nvPr>
            <p:ph type="body"/>
          </p:nvPr>
        </p:nvSpPr>
        <p:spPr>
          <a:xfrm>
            <a:off x="15471000" y="10013760"/>
            <a:ext cx="13293000" cy="11838960"/>
          </a:xfrm>
          <a:prstGeom prst="rect">
            <a:avLst/>
          </a:prstGeom>
        </p:spPr>
        <p:txBody>
          <a:bodyPr lIns="0" tIns="0" rIns="0" bIns="0">
            <a:normAutofit/>
          </a:bodyPr>
          <a:lstStyle/>
          <a:p>
            <a:endParaRPr lang="en-US" sz="5959" b="0" strike="noStrike" spc="-1">
              <a:solidFill>
                <a:srgbClr val="3D3D3D"/>
              </a:solidFill>
              <a:latin typeface="Gill Sans MT"/>
            </a:endParaRPr>
          </a:p>
        </p:txBody>
      </p:sp>
      <p:sp>
        <p:nvSpPr>
          <p:cNvPr id="36" name="PlaceHolder 4"/>
          <p:cNvSpPr>
            <a:spLocks noGrp="1"/>
          </p:cNvSpPr>
          <p:nvPr>
            <p:ph type="body"/>
          </p:nvPr>
        </p:nvSpPr>
        <p:spPr>
          <a:xfrm>
            <a:off x="1513080" y="22977720"/>
            <a:ext cx="13293000" cy="11838960"/>
          </a:xfrm>
          <a:prstGeom prst="rect">
            <a:avLst/>
          </a:prstGeom>
        </p:spPr>
        <p:txBody>
          <a:bodyPr lIns="0" tIns="0" rIns="0" bIns="0">
            <a:normAutofit/>
          </a:bodyPr>
          <a:lstStyle/>
          <a:p>
            <a:endParaRPr lang="en-US" sz="5959" b="0" strike="noStrike" spc="-1">
              <a:solidFill>
                <a:srgbClr val="3D3D3D"/>
              </a:solidFill>
              <a:latin typeface="Gill Sans MT"/>
            </a:endParaRPr>
          </a:p>
        </p:txBody>
      </p:sp>
      <p:sp>
        <p:nvSpPr>
          <p:cNvPr id="37" name="PlaceHolder 5"/>
          <p:cNvSpPr>
            <a:spLocks noGrp="1"/>
          </p:cNvSpPr>
          <p:nvPr>
            <p:ph type="body"/>
          </p:nvPr>
        </p:nvSpPr>
        <p:spPr>
          <a:xfrm>
            <a:off x="15471000" y="22977720"/>
            <a:ext cx="13293000" cy="11838960"/>
          </a:xfrm>
          <a:prstGeom prst="rect">
            <a:avLst/>
          </a:prstGeom>
        </p:spPr>
        <p:txBody>
          <a:bodyPr lIns="0" tIns="0" rIns="0" bIns="0">
            <a:normAutofit/>
          </a:bodyPr>
          <a:lstStyle/>
          <a:p>
            <a:endParaRPr lang="en-US" sz="5959" b="0" strike="noStrike" spc="-1">
              <a:solidFill>
                <a:srgbClr val="3D3D3D"/>
              </a:solidFill>
              <a:latin typeface="Gill Sans MT"/>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1923840" y="6181560"/>
            <a:ext cx="26446320" cy="9389880"/>
          </a:xfrm>
          <a:prstGeom prst="rect">
            <a:avLst/>
          </a:prstGeom>
        </p:spPr>
        <p:txBody>
          <a:bodyPr lIns="0" tIns="0" rIns="0" bIns="0" anchor="ctr">
            <a:spAutoFit/>
          </a:bodyPr>
          <a:lstStyle/>
          <a:p>
            <a:endParaRPr lang="en-US" sz="9000" b="0" strike="noStrike" spc="-1">
              <a:solidFill>
                <a:srgbClr val="000000"/>
              </a:solidFill>
              <a:latin typeface="Arial"/>
            </a:endParaRPr>
          </a:p>
        </p:txBody>
      </p:sp>
      <p:sp>
        <p:nvSpPr>
          <p:cNvPr id="39" name="PlaceHolder 2"/>
          <p:cNvSpPr>
            <a:spLocks noGrp="1"/>
          </p:cNvSpPr>
          <p:nvPr>
            <p:ph type="body"/>
          </p:nvPr>
        </p:nvSpPr>
        <p:spPr>
          <a:xfrm>
            <a:off x="1513080" y="10013760"/>
            <a:ext cx="8771040" cy="11838960"/>
          </a:xfrm>
          <a:prstGeom prst="rect">
            <a:avLst/>
          </a:prstGeom>
        </p:spPr>
        <p:txBody>
          <a:bodyPr lIns="0" tIns="0" rIns="0" bIns="0">
            <a:normAutofit/>
          </a:bodyPr>
          <a:lstStyle/>
          <a:p>
            <a:endParaRPr lang="en-US" sz="5959" b="0" strike="noStrike" spc="-1">
              <a:solidFill>
                <a:srgbClr val="3D3D3D"/>
              </a:solidFill>
              <a:latin typeface="Gill Sans MT"/>
            </a:endParaRPr>
          </a:p>
        </p:txBody>
      </p:sp>
      <p:sp>
        <p:nvSpPr>
          <p:cNvPr id="40" name="PlaceHolder 3"/>
          <p:cNvSpPr>
            <a:spLocks noGrp="1"/>
          </p:cNvSpPr>
          <p:nvPr>
            <p:ph type="body"/>
          </p:nvPr>
        </p:nvSpPr>
        <p:spPr>
          <a:xfrm>
            <a:off x="10722960" y="10013760"/>
            <a:ext cx="8771040" cy="11838960"/>
          </a:xfrm>
          <a:prstGeom prst="rect">
            <a:avLst/>
          </a:prstGeom>
        </p:spPr>
        <p:txBody>
          <a:bodyPr lIns="0" tIns="0" rIns="0" bIns="0">
            <a:normAutofit/>
          </a:bodyPr>
          <a:lstStyle/>
          <a:p>
            <a:endParaRPr lang="en-US" sz="5959" b="0" strike="noStrike" spc="-1">
              <a:solidFill>
                <a:srgbClr val="3D3D3D"/>
              </a:solidFill>
              <a:latin typeface="Gill Sans MT"/>
            </a:endParaRPr>
          </a:p>
        </p:txBody>
      </p:sp>
      <p:sp>
        <p:nvSpPr>
          <p:cNvPr id="41" name="PlaceHolder 4"/>
          <p:cNvSpPr>
            <a:spLocks noGrp="1"/>
          </p:cNvSpPr>
          <p:nvPr>
            <p:ph type="body"/>
          </p:nvPr>
        </p:nvSpPr>
        <p:spPr>
          <a:xfrm>
            <a:off x="19933200" y="10013760"/>
            <a:ext cx="8771040" cy="11838960"/>
          </a:xfrm>
          <a:prstGeom prst="rect">
            <a:avLst/>
          </a:prstGeom>
        </p:spPr>
        <p:txBody>
          <a:bodyPr lIns="0" tIns="0" rIns="0" bIns="0">
            <a:normAutofit/>
          </a:bodyPr>
          <a:lstStyle/>
          <a:p>
            <a:endParaRPr lang="en-US" sz="5959" b="0" strike="noStrike" spc="-1">
              <a:solidFill>
                <a:srgbClr val="3D3D3D"/>
              </a:solidFill>
              <a:latin typeface="Gill Sans MT"/>
            </a:endParaRPr>
          </a:p>
        </p:txBody>
      </p:sp>
      <p:sp>
        <p:nvSpPr>
          <p:cNvPr id="42" name="PlaceHolder 5"/>
          <p:cNvSpPr>
            <a:spLocks noGrp="1"/>
          </p:cNvSpPr>
          <p:nvPr>
            <p:ph type="body"/>
          </p:nvPr>
        </p:nvSpPr>
        <p:spPr>
          <a:xfrm>
            <a:off x="1513080" y="22977720"/>
            <a:ext cx="8771040" cy="11838960"/>
          </a:xfrm>
          <a:prstGeom prst="rect">
            <a:avLst/>
          </a:prstGeom>
        </p:spPr>
        <p:txBody>
          <a:bodyPr lIns="0" tIns="0" rIns="0" bIns="0">
            <a:normAutofit/>
          </a:bodyPr>
          <a:lstStyle/>
          <a:p>
            <a:endParaRPr lang="en-US" sz="5959" b="0" strike="noStrike" spc="-1">
              <a:solidFill>
                <a:srgbClr val="3D3D3D"/>
              </a:solidFill>
              <a:latin typeface="Gill Sans MT"/>
            </a:endParaRPr>
          </a:p>
        </p:txBody>
      </p:sp>
      <p:sp>
        <p:nvSpPr>
          <p:cNvPr id="43" name="PlaceHolder 6"/>
          <p:cNvSpPr>
            <a:spLocks noGrp="1"/>
          </p:cNvSpPr>
          <p:nvPr>
            <p:ph type="body"/>
          </p:nvPr>
        </p:nvSpPr>
        <p:spPr>
          <a:xfrm>
            <a:off x="10722960" y="22977720"/>
            <a:ext cx="8771040" cy="11838960"/>
          </a:xfrm>
          <a:prstGeom prst="rect">
            <a:avLst/>
          </a:prstGeom>
        </p:spPr>
        <p:txBody>
          <a:bodyPr lIns="0" tIns="0" rIns="0" bIns="0">
            <a:normAutofit/>
          </a:bodyPr>
          <a:lstStyle/>
          <a:p>
            <a:endParaRPr lang="en-US" sz="5959" b="0" strike="noStrike" spc="-1">
              <a:solidFill>
                <a:srgbClr val="3D3D3D"/>
              </a:solidFill>
              <a:latin typeface="Gill Sans MT"/>
            </a:endParaRPr>
          </a:p>
        </p:txBody>
      </p:sp>
      <p:sp>
        <p:nvSpPr>
          <p:cNvPr id="44" name="PlaceHolder 7"/>
          <p:cNvSpPr>
            <a:spLocks noGrp="1"/>
          </p:cNvSpPr>
          <p:nvPr>
            <p:ph type="body"/>
          </p:nvPr>
        </p:nvSpPr>
        <p:spPr>
          <a:xfrm>
            <a:off x="19933200" y="22977720"/>
            <a:ext cx="8771040" cy="11838960"/>
          </a:xfrm>
          <a:prstGeom prst="rect">
            <a:avLst/>
          </a:prstGeom>
        </p:spPr>
        <p:txBody>
          <a:bodyPr lIns="0" tIns="0" rIns="0" bIns="0">
            <a:normAutofit/>
          </a:bodyPr>
          <a:lstStyle/>
          <a:p>
            <a:endParaRPr lang="en-US" sz="5959" b="0" strike="noStrike" spc="-1">
              <a:solidFill>
                <a:srgbClr val="3D3D3D"/>
              </a:solidFill>
              <a:latin typeface="Gill Sans MT"/>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1923840" y="6181560"/>
            <a:ext cx="26446320" cy="9389880"/>
          </a:xfrm>
          <a:prstGeom prst="rect">
            <a:avLst/>
          </a:prstGeom>
        </p:spPr>
        <p:txBody>
          <a:bodyPr lIns="0" tIns="0" rIns="0" bIns="0" anchor="ctr">
            <a:spAutoFit/>
          </a:bodyPr>
          <a:lstStyle/>
          <a:p>
            <a:endParaRPr lang="en-US" sz="9000" b="0" strike="noStrike" spc="-1">
              <a:solidFill>
                <a:srgbClr val="000000"/>
              </a:solidFill>
              <a:latin typeface="Arial"/>
            </a:endParaRPr>
          </a:p>
        </p:txBody>
      </p:sp>
      <p:sp>
        <p:nvSpPr>
          <p:cNvPr id="10" name="PlaceHolder 2"/>
          <p:cNvSpPr>
            <a:spLocks noGrp="1"/>
          </p:cNvSpPr>
          <p:nvPr>
            <p:ph type="subTitle"/>
          </p:nvPr>
        </p:nvSpPr>
        <p:spPr>
          <a:xfrm>
            <a:off x="1513080" y="10013760"/>
            <a:ext cx="27240120" cy="24820200"/>
          </a:xfrm>
          <a:prstGeom prst="rect">
            <a:avLst/>
          </a:prstGeom>
        </p:spPr>
        <p:txBody>
          <a:bodyPr lIns="0" tIns="0" rIns="0" bIns="0" anchor="ctr">
            <a:spAutoFit/>
          </a:bodyPr>
          <a:lstStyle/>
          <a:p>
            <a:pPr algn="ctr"/>
            <a:endParaRPr lang="en-GB"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1923840" y="6181560"/>
            <a:ext cx="26446320" cy="9389880"/>
          </a:xfrm>
          <a:prstGeom prst="rect">
            <a:avLst/>
          </a:prstGeom>
        </p:spPr>
        <p:txBody>
          <a:bodyPr lIns="0" tIns="0" rIns="0" bIns="0" anchor="ctr">
            <a:spAutoFit/>
          </a:bodyPr>
          <a:lstStyle/>
          <a:p>
            <a:endParaRPr lang="en-US" sz="9000" b="0" strike="noStrike" spc="-1">
              <a:solidFill>
                <a:srgbClr val="000000"/>
              </a:solidFill>
              <a:latin typeface="Arial"/>
            </a:endParaRPr>
          </a:p>
        </p:txBody>
      </p:sp>
      <p:sp>
        <p:nvSpPr>
          <p:cNvPr id="12" name="PlaceHolder 2"/>
          <p:cNvSpPr>
            <a:spLocks noGrp="1"/>
          </p:cNvSpPr>
          <p:nvPr>
            <p:ph type="body"/>
          </p:nvPr>
        </p:nvSpPr>
        <p:spPr>
          <a:xfrm>
            <a:off x="1513080" y="10013760"/>
            <a:ext cx="27240120" cy="24820200"/>
          </a:xfrm>
          <a:prstGeom prst="rect">
            <a:avLst/>
          </a:prstGeom>
        </p:spPr>
        <p:txBody>
          <a:bodyPr lIns="0" tIns="0" rIns="0" bIns="0">
            <a:normAutofit/>
          </a:bodyPr>
          <a:lstStyle/>
          <a:p>
            <a:endParaRPr lang="en-US" sz="5959" b="0" strike="noStrike" spc="-1">
              <a:solidFill>
                <a:srgbClr val="3D3D3D"/>
              </a:solidFill>
              <a:latin typeface="Gill Sans MT"/>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1923840" y="6181560"/>
            <a:ext cx="26446320" cy="9389880"/>
          </a:xfrm>
          <a:prstGeom prst="rect">
            <a:avLst/>
          </a:prstGeom>
        </p:spPr>
        <p:txBody>
          <a:bodyPr lIns="0" tIns="0" rIns="0" bIns="0" anchor="ctr">
            <a:spAutoFit/>
          </a:bodyPr>
          <a:lstStyle/>
          <a:p>
            <a:endParaRPr lang="en-US" sz="9000" b="0" strike="noStrike" spc="-1">
              <a:solidFill>
                <a:srgbClr val="000000"/>
              </a:solidFill>
              <a:latin typeface="Arial"/>
            </a:endParaRPr>
          </a:p>
        </p:txBody>
      </p:sp>
      <p:sp>
        <p:nvSpPr>
          <p:cNvPr id="14" name="PlaceHolder 2"/>
          <p:cNvSpPr>
            <a:spLocks noGrp="1"/>
          </p:cNvSpPr>
          <p:nvPr>
            <p:ph type="body"/>
          </p:nvPr>
        </p:nvSpPr>
        <p:spPr>
          <a:xfrm>
            <a:off x="1513080" y="10013760"/>
            <a:ext cx="13293000" cy="24820200"/>
          </a:xfrm>
          <a:prstGeom prst="rect">
            <a:avLst/>
          </a:prstGeom>
        </p:spPr>
        <p:txBody>
          <a:bodyPr lIns="0" tIns="0" rIns="0" bIns="0">
            <a:normAutofit/>
          </a:bodyPr>
          <a:lstStyle/>
          <a:p>
            <a:endParaRPr lang="en-US" sz="5959" b="0" strike="noStrike" spc="-1">
              <a:solidFill>
                <a:srgbClr val="3D3D3D"/>
              </a:solidFill>
              <a:latin typeface="Gill Sans MT"/>
            </a:endParaRPr>
          </a:p>
        </p:txBody>
      </p:sp>
      <p:sp>
        <p:nvSpPr>
          <p:cNvPr id="15" name="PlaceHolder 3"/>
          <p:cNvSpPr>
            <a:spLocks noGrp="1"/>
          </p:cNvSpPr>
          <p:nvPr>
            <p:ph type="body"/>
          </p:nvPr>
        </p:nvSpPr>
        <p:spPr>
          <a:xfrm>
            <a:off x="15471000" y="10013760"/>
            <a:ext cx="13293000" cy="24820200"/>
          </a:xfrm>
          <a:prstGeom prst="rect">
            <a:avLst/>
          </a:prstGeom>
        </p:spPr>
        <p:txBody>
          <a:bodyPr lIns="0" tIns="0" rIns="0" bIns="0">
            <a:normAutofit/>
          </a:bodyPr>
          <a:lstStyle/>
          <a:p>
            <a:endParaRPr lang="en-US" sz="5959" b="0" strike="noStrike" spc="-1">
              <a:solidFill>
                <a:srgbClr val="3D3D3D"/>
              </a:solidFill>
              <a:latin typeface="Gill Sans MT"/>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1923840" y="6181560"/>
            <a:ext cx="26446320" cy="9389880"/>
          </a:xfrm>
          <a:prstGeom prst="rect">
            <a:avLst/>
          </a:prstGeom>
        </p:spPr>
        <p:txBody>
          <a:bodyPr lIns="0" tIns="0" rIns="0" bIns="0" anchor="ctr">
            <a:spAutoFit/>
          </a:bodyPr>
          <a:lstStyle/>
          <a:p>
            <a:endParaRPr lang="en-US" sz="9000" b="0" strike="noStrike" spc="-1">
              <a:solidFill>
                <a:srgbClr val="000000"/>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1923840" y="6181560"/>
            <a:ext cx="26446320" cy="43527240"/>
          </a:xfrm>
          <a:prstGeom prst="rect">
            <a:avLst/>
          </a:prstGeom>
        </p:spPr>
        <p:txBody>
          <a:bodyPr lIns="0" tIns="0" rIns="0" bIns="0" anchor="ctr">
            <a:spAutoFit/>
          </a:bodyPr>
          <a:lstStyle/>
          <a:p>
            <a:pPr algn="ctr"/>
            <a:endParaRPr lang="en-GB"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923840" y="6181560"/>
            <a:ext cx="26446320" cy="9389880"/>
          </a:xfrm>
          <a:prstGeom prst="rect">
            <a:avLst/>
          </a:prstGeom>
        </p:spPr>
        <p:txBody>
          <a:bodyPr lIns="0" tIns="0" rIns="0" bIns="0" anchor="ctr">
            <a:spAutoFit/>
          </a:bodyPr>
          <a:lstStyle/>
          <a:p>
            <a:endParaRPr lang="en-US" sz="9000" b="0" strike="noStrike" spc="-1">
              <a:solidFill>
                <a:srgbClr val="000000"/>
              </a:solidFill>
              <a:latin typeface="Arial"/>
            </a:endParaRPr>
          </a:p>
        </p:txBody>
      </p:sp>
      <p:sp>
        <p:nvSpPr>
          <p:cNvPr id="19" name="PlaceHolder 2"/>
          <p:cNvSpPr>
            <a:spLocks noGrp="1"/>
          </p:cNvSpPr>
          <p:nvPr>
            <p:ph type="body"/>
          </p:nvPr>
        </p:nvSpPr>
        <p:spPr>
          <a:xfrm>
            <a:off x="1513080" y="10013760"/>
            <a:ext cx="13293000" cy="11838960"/>
          </a:xfrm>
          <a:prstGeom prst="rect">
            <a:avLst/>
          </a:prstGeom>
        </p:spPr>
        <p:txBody>
          <a:bodyPr lIns="0" tIns="0" rIns="0" bIns="0">
            <a:normAutofit/>
          </a:bodyPr>
          <a:lstStyle/>
          <a:p>
            <a:endParaRPr lang="en-US" sz="5959" b="0" strike="noStrike" spc="-1">
              <a:solidFill>
                <a:srgbClr val="3D3D3D"/>
              </a:solidFill>
              <a:latin typeface="Gill Sans MT"/>
            </a:endParaRPr>
          </a:p>
        </p:txBody>
      </p:sp>
      <p:sp>
        <p:nvSpPr>
          <p:cNvPr id="20" name="PlaceHolder 3"/>
          <p:cNvSpPr>
            <a:spLocks noGrp="1"/>
          </p:cNvSpPr>
          <p:nvPr>
            <p:ph type="body"/>
          </p:nvPr>
        </p:nvSpPr>
        <p:spPr>
          <a:xfrm>
            <a:off x="15471000" y="10013760"/>
            <a:ext cx="13293000" cy="24820200"/>
          </a:xfrm>
          <a:prstGeom prst="rect">
            <a:avLst/>
          </a:prstGeom>
        </p:spPr>
        <p:txBody>
          <a:bodyPr lIns="0" tIns="0" rIns="0" bIns="0">
            <a:normAutofit/>
          </a:bodyPr>
          <a:lstStyle/>
          <a:p>
            <a:endParaRPr lang="en-US" sz="5959" b="0" strike="noStrike" spc="-1">
              <a:solidFill>
                <a:srgbClr val="3D3D3D"/>
              </a:solidFill>
              <a:latin typeface="Gill Sans MT"/>
            </a:endParaRPr>
          </a:p>
        </p:txBody>
      </p:sp>
      <p:sp>
        <p:nvSpPr>
          <p:cNvPr id="21" name="PlaceHolder 4"/>
          <p:cNvSpPr>
            <a:spLocks noGrp="1"/>
          </p:cNvSpPr>
          <p:nvPr>
            <p:ph type="body"/>
          </p:nvPr>
        </p:nvSpPr>
        <p:spPr>
          <a:xfrm>
            <a:off x="1513080" y="22977720"/>
            <a:ext cx="13293000" cy="11838960"/>
          </a:xfrm>
          <a:prstGeom prst="rect">
            <a:avLst/>
          </a:prstGeom>
        </p:spPr>
        <p:txBody>
          <a:bodyPr lIns="0" tIns="0" rIns="0" bIns="0">
            <a:normAutofit/>
          </a:bodyPr>
          <a:lstStyle/>
          <a:p>
            <a:endParaRPr lang="en-US" sz="5959" b="0" strike="noStrike" spc="-1">
              <a:solidFill>
                <a:srgbClr val="3D3D3D"/>
              </a:solidFill>
              <a:latin typeface="Gill Sans MT"/>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923840" y="6181560"/>
            <a:ext cx="26446320" cy="9389880"/>
          </a:xfrm>
          <a:prstGeom prst="rect">
            <a:avLst/>
          </a:prstGeom>
        </p:spPr>
        <p:txBody>
          <a:bodyPr lIns="0" tIns="0" rIns="0" bIns="0" anchor="ctr">
            <a:spAutoFit/>
          </a:bodyPr>
          <a:lstStyle/>
          <a:p>
            <a:endParaRPr lang="en-US" sz="9000" b="0" strike="noStrike" spc="-1">
              <a:solidFill>
                <a:srgbClr val="000000"/>
              </a:solidFill>
              <a:latin typeface="Arial"/>
            </a:endParaRPr>
          </a:p>
        </p:txBody>
      </p:sp>
      <p:sp>
        <p:nvSpPr>
          <p:cNvPr id="23" name="PlaceHolder 2"/>
          <p:cNvSpPr>
            <a:spLocks noGrp="1"/>
          </p:cNvSpPr>
          <p:nvPr>
            <p:ph type="body"/>
          </p:nvPr>
        </p:nvSpPr>
        <p:spPr>
          <a:xfrm>
            <a:off x="1513080" y="10013760"/>
            <a:ext cx="13293000" cy="24820200"/>
          </a:xfrm>
          <a:prstGeom prst="rect">
            <a:avLst/>
          </a:prstGeom>
        </p:spPr>
        <p:txBody>
          <a:bodyPr lIns="0" tIns="0" rIns="0" bIns="0">
            <a:normAutofit/>
          </a:bodyPr>
          <a:lstStyle/>
          <a:p>
            <a:endParaRPr lang="en-US" sz="5959" b="0" strike="noStrike" spc="-1">
              <a:solidFill>
                <a:srgbClr val="3D3D3D"/>
              </a:solidFill>
              <a:latin typeface="Gill Sans MT"/>
            </a:endParaRPr>
          </a:p>
        </p:txBody>
      </p:sp>
      <p:sp>
        <p:nvSpPr>
          <p:cNvPr id="24" name="PlaceHolder 3"/>
          <p:cNvSpPr>
            <a:spLocks noGrp="1"/>
          </p:cNvSpPr>
          <p:nvPr>
            <p:ph type="body"/>
          </p:nvPr>
        </p:nvSpPr>
        <p:spPr>
          <a:xfrm>
            <a:off x="15471000" y="10013760"/>
            <a:ext cx="13293000" cy="11838960"/>
          </a:xfrm>
          <a:prstGeom prst="rect">
            <a:avLst/>
          </a:prstGeom>
        </p:spPr>
        <p:txBody>
          <a:bodyPr lIns="0" tIns="0" rIns="0" bIns="0">
            <a:normAutofit/>
          </a:bodyPr>
          <a:lstStyle/>
          <a:p>
            <a:endParaRPr lang="en-US" sz="5959" b="0" strike="noStrike" spc="-1">
              <a:solidFill>
                <a:srgbClr val="3D3D3D"/>
              </a:solidFill>
              <a:latin typeface="Gill Sans MT"/>
            </a:endParaRPr>
          </a:p>
        </p:txBody>
      </p:sp>
      <p:sp>
        <p:nvSpPr>
          <p:cNvPr id="25" name="PlaceHolder 4"/>
          <p:cNvSpPr>
            <a:spLocks noGrp="1"/>
          </p:cNvSpPr>
          <p:nvPr>
            <p:ph type="body"/>
          </p:nvPr>
        </p:nvSpPr>
        <p:spPr>
          <a:xfrm>
            <a:off x="15471000" y="22977720"/>
            <a:ext cx="13293000" cy="11838960"/>
          </a:xfrm>
          <a:prstGeom prst="rect">
            <a:avLst/>
          </a:prstGeom>
        </p:spPr>
        <p:txBody>
          <a:bodyPr lIns="0" tIns="0" rIns="0" bIns="0">
            <a:normAutofit/>
          </a:bodyPr>
          <a:lstStyle/>
          <a:p>
            <a:endParaRPr lang="en-US" sz="5959" b="0" strike="noStrike" spc="-1">
              <a:solidFill>
                <a:srgbClr val="3D3D3D"/>
              </a:solidFill>
              <a:latin typeface="Gill Sans MT"/>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923840" y="6181560"/>
            <a:ext cx="26446320" cy="9389880"/>
          </a:xfrm>
          <a:prstGeom prst="rect">
            <a:avLst/>
          </a:prstGeom>
        </p:spPr>
        <p:txBody>
          <a:bodyPr lIns="0" tIns="0" rIns="0" bIns="0" anchor="ctr">
            <a:spAutoFit/>
          </a:bodyPr>
          <a:lstStyle/>
          <a:p>
            <a:endParaRPr lang="en-US" sz="9000" b="0" strike="noStrike" spc="-1">
              <a:solidFill>
                <a:srgbClr val="000000"/>
              </a:solidFill>
              <a:latin typeface="Arial"/>
            </a:endParaRPr>
          </a:p>
        </p:txBody>
      </p:sp>
      <p:sp>
        <p:nvSpPr>
          <p:cNvPr id="27" name="PlaceHolder 2"/>
          <p:cNvSpPr>
            <a:spLocks noGrp="1"/>
          </p:cNvSpPr>
          <p:nvPr>
            <p:ph type="body"/>
          </p:nvPr>
        </p:nvSpPr>
        <p:spPr>
          <a:xfrm>
            <a:off x="1513080" y="10013760"/>
            <a:ext cx="13293000" cy="11838960"/>
          </a:xfrm>
          <a:prstGeom prst="rect">
            <a:avLst/>
          </a:prstGeom>
        </p:spPr>
        <p:txBody>
          <a:bodyPr lIns="0" tIns="0" rIns="0" bIns="0">
            <a:normAutofit/>
          </a:bodyPr>
          <a:lstStyle/>
          <a:p>
            <a:endParaRPr lang="en-US" sz="5959" b="0" strike="noStrike" spc="-1">
              <a:solidFill>
                <a:srgbClr val="3D3D3D"/>
              </a:solidFill>
              <a:latin typeface="Gill Sans MT"/>
            </a:endParaRPr>
          </a:p>
        </p:txBody>
      </p:sp>
      <p:sp>
        <p:nvSpPr>
          <p:cNvPr id="28" name="PlaceHolder 3"/>
          <p:cNvSpPr>
            <a:spLocks noGrp="1"/>
          </p:cNvSpPr>
          <p:nvPr>
            <p:ph type="body"/>
          </p:nvPr>
        </p:nvSpPr>
        <p:spPr>
          <a:xfrm>
            <a:off x="15471000" y="10013760"/>
            <a:ext cx="13293000" cy="11838960"/>
          </a:xfrm>
          <a:prstGeom prst="rect">
            <a:avLst/>
          </a:prstGeom>
        </p:spPr>
        <p:txBody>
          <a:bodyPr lIns="0" tIns="0" rIns="0" bIns="0">
            <a:normAutofit/>
          </a:bodyPr>
          <a:lstStyle/>
          <a:p>
            <a:endParaRPr lang="en-US" sz="5959" b="0" strike="noStrike" spc="-1">
              <a:solidFill>
                <a:srgbClr val="3D3D3D"/>
              </a:solidFill>
              <a:latin typeface="Gill Sans MT"/>
            </a:endParaRPr>
          </a:p>
        </p:txBody>
      </p:sp>
      <p:sp>
        <p:nvSpPr>
          <p:cNvPr id="29" name="PlaceHolder 4"/>
          <p:cNvSpPr>
            <a:spLocks noGrp="1"/>
          </p:cNvSpPr>
          <p:nvPr>
            <p:ph type="body"/>
          </p:nvPr>
        </p:nvSpPr>
        <p:spPr>
          <a:xfrm>
            <a:off x="1513080" y="22977720"/>
            <a:ext cx="27240120" cy="11838960"/>
          </a:xfrm>
          <a:prstGeom prst="rect">
            <a:avLst/>
          </a:prstGeom>
        </p:spPr>
        <p:txBody>
          <a:bodyPr lIns="0" tIns="0" rIns="0" bIns="0">
            <a:normAutofit/>
          </a:bodyPr>
          <a:lstStyle/>
          <a:p>
            <a:endParaRPr lang="en-US" sz="5959" b="0" strike="noStrike" spc="-1">
              <a:solidFill>
                <a:srgbClr val="3D3D3D"/>
              </a:solidFill>
              <a:latin typeface="Gill Sans MT"/>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CustomShape 1"/>
          <p:cNvSpPr/>
          <p:nvPr/>
        </p:nvSpPr>
        <p:spPr>
          <a:xfrm>
            <a:off x="1483200" y="2754000"/>
            <a:ext cx="9002880" cy="673560"/>
          </a:xfrm>
          <a:prstGeom prst="rect">
            <a:avLst/>
          </a:prstGeom>
          <a:solidFill>
            <a:schemeClr val="accent1"/>
          </a:solidFill>
          <a:ln>
            <a:noFill/>
          </a:ln>
          <a:effectLst>
            <a:outerShdw blurRad="38100" dist="25560" dir="5400000" rotWithShape="0">
              <a:srgbClr val="000000">
                <a:alpha val="55000"/>
              </a:srgbClr>
            </a:outerShdw>
          </a:effectLst>
        </p:spPr>
        <p:style>
          <a:lnRef idx="1">
            <a:schemeClr val="accent1"/>
          </a:lnRef>
          <a:fillRef idx="3">
            <a:schemeClr val="accent1"/>
          </a:fillRef>
          <a:effectRef idx="2">
            <a:schemeClr val="accent1"/>
          </a:effectRef>
          <a:fontRef idx="minor"/>
        </p:style>
      </p:sp>
      <p:sp>
        <p:nvSpPr>
          <p:cNvPr id="10" name="CustomShape 2"/>
          <p:cNvSpPr/>
          <p:nvPr/>
        </p:nvSpPr>
        <p:spPr>
          <a:xfrm>
            <a:off x="19780920" y="2754000"/>
            <a:ext cx="8972640" cy="673560"/>
          </a:xfrm>
          <a:prstGeom prst="rect">
            <a:avLst/>
          </a:prstGeom>
          <a:solidFill>
            <a:schemeClr val="accent4"/>
          </a:solidFill>
          <a:ln>
            <a:noFill/>
          </a:ln>
          <a:effectLst>
            <a:outerShdw blurRad="38100" dist="25560" dir="5400000" rotWithShape="0">
              <a:srgbClr val="000000">
                <a:alpha val="55000"/>
              </a:srgbClr>
            </a:outerShdw>
          </a:effectLst>
        </p:spPr>
        <p:style>
          <a:lnRef idx="1">
            <a:schemeClr val="accent1"/>
          </a:lnRef>
          <a:fillRef idx="3">
            <a:schemeClr val="accent1"/>
          </a:fillRef>
          <a:effectRef idx="2">
            <a:schemeClr val="accent1"/>
          </a:effectRef>
          <a:fontRef idx="minor"/>
        </p:style>
      </p:sp>
      <p:sp>
        <p:nvSpPr>
          <p:cNvPr id="2" name="CustomShape 3"/>
          <p:cNvSpPr/>
          <p:nvPr/>
        </p:nvSpPr>
        <p:spPr>
          <a:xfrm>
            <a:off x="10647000" y="2754000"/>
            <a:ext cx="8972640" cy="673560"/>
          </a:xfrm>
          <a:prstGeom prst="rect">
            <a:avLst/>
          </a:prstGeom>
          <a:solidFill>
            <a:schemeClr val="accent2"/>
          </a:solidFill>
          <a:ln>
            <a:noFill/>
          </a:ln>
          <a:effectLst>
            <a:outerShdw blurRad="38100" dist="25560" dir="5400000" rotWithShape="0">
              <a:srgbClr val="000000">
                <a:alpha val="55000"/>
              </a:srgbClr>
            </a:outerShdw>
          </a:effectLst>
        </p:spPr>
        <p:style>
          <a:lnRef idx="1">
            <a:schemeClr val="accent1"/>
          </a:lnRef>
          <a:fillRef idx="3">
            <a:schemeClr val="accent1"/>
          </a:fillRef>
          <a:effectRef idx="2">
            <a:schemeClr val="accent1"/>
          </a:effectRef>
          <a:fontRef idx="minor"/>
        </p:style>
      </p:sp>
      <p:sp>
        <p:nvSpPr>
          <p:cNvPr id="3" name="CustomShape 4"/>
          <p:cNvSpPr/>
          <p:nvPr/>
        </p:nvSpPr>
        <p:spPr>
          <a:xfrm>
            <a:off x="1483200" y="19255320"/>
            <a:ext cx="27275040" cy="20621880"/>
          </a:xfrm>
          <a:prstGeom prst="rect">
            <a:avLst/>
          </a:prstGeom>
          <a:solidFill>
            <a:schemeClr val="accent1"/>
          </a:solidFill>
          <a:ln>
            <a:noFill/>
          </a:ln>
          <a:effectLst>
            <a:outerShdw blurRad="38100" dist="25560" dir="5400000" rotWithShape="0">
              <a:srgbClr val="000000">
                <a:alpha val="55000"/>
              </a:srgbClr>
            </a:outerShdw>
          </a:effectLst>
        </p:spPr>
        <p:style>
          <a:lnRef idx="1">
            <a:schemeClr val="accent1"/>
          </a:lnRef>
          <a:fillRef idx="3">
            <a:schemeClr val="accent1"/>
          </a:fillRef>
          <a:effectRef idx="2">
            <a:schemeClr val="accent1"/>
          </a:effectRef>
          <a:fontRef idx="minor"/>
        </p:style>
      </p:sp>
      <p:sp>
        <p:nvSpPr>
          <p:cNvPr id="4" name="PlaceHolder 5"/>
          <p:cNvSpPr>
            <a:spLocks noGrp="1"/>
          </p:cNvSpPr>
          <p:nvPr>
            <p:ph type="title"/>
          </p:nvPr>
        </p:nvSpPr>
        <p:spPr>
          <a:xfrm>
            <a:off x="1923840" y="6181560"/>
            <a:ext cx="26446320" cy="9389880"/>
          </a:xfrm>
          <a:prstGeom prst="rect">
            <a:avLst/>
          </a:prstGeom>
        </p:spPr>
        <p:txBody>
          <a:bodyPr anchor="b">
            <a:normAutofit/>
          </a:bodyPr>
          <a:lstStyle/>
          <a:p>
            <a:pPr>
              <a:lnSpc>
                <a:spcPct val="100000"/>
              </a:lnSpc>
            </a:pPr>
            <a:r>
              <a:rPr lang="en-US" sz="11919" b="0" strike="noStrike" cap="all" spc="-1">
                <a:solidFill>
                  <a:srgbClr val="4D1434"/>
                </a:solidFill>
                <a:latin typeface="Gill Sans MT"/>
              </a:rPr>
              <a:t>Click to edit Master title style</a:t>
            </a:r>
            <a:endParaRPr lang="en-US" sz="11919" b="0" strike="noStrike" spc="-1">
              <a:solidFill>
                <a:srgbClr val="000000"/>
              </a:solidFill>
              <a:latin typeface="Arial"/>
            </a:endParaRPr>
          </a:p>
        </p:txBody>
      </p:sp>
      <p:sp>
        <p:nvSpPr>
          <p:cNvPr id="5" name="PlaceHolder 6"/>
          <p:cNvSpPr>
            <a:spLocks noGrp="1"/>
          </p:cNvSpPr>
          <p:nvPr>
            <p:ph type="dt"/>
          </p:nvPr>
        </p:nvSpPr>
        <p:spPr>
          <a:xfrm>
            <a:off x="18401760" y="37166400"/>
            <a:ext cx="7062120" cy="2278080"/>
          </a:xfrm>
          <a:prstGeom prst="rect">
            <a:avLst/>
          </a:prstGeom>
        </p:spPr>
        <p:txBody>
          <a:bodyPr anchor="ctr">
            <a:noAutofit/>
          </a:bodyPr>
          <a:lstStyle/>
          <a:p>
            <a:endParaRPr lang="en-GB" sz="2400" b="0" strike="noStrike" spc="-1">
              <a:latin typeface="Times New Roman"/>
            </a:endParaRPr>
          </a:p>
        </p:txBody>
      </p:sp>
      <p:sp>
        <p:nvSpPr>
          <p:cNvPr id="6" name="PlaceHolder 7"/>
          <p:cNvSpPr>
            <a:spLocks noGrp="1"/>
          </p:cNvSpPr>
          <p:nvPr>
            <p:ph type="ftr"/>
          </p:nvPr>
        </p:nvSpPr>
        <p:spPr>
          <a:xfrm>
            <a:off x="1923840" y="37139400"/>
            <a:ext cx="16121520" cy="2278080"/>
          </a:xfrm>
          <a:prstGeom prst="rect">
            <a:avLst/>
          </a:prstGeom>
        </p:spPr>
        <p:txBody>
          <a:bodyPr anchor="ctr">
            <a:noAutofit/>
          </a:bodyPr>
          <a:lstStyle/>
          <a:p>
            <a:endParaRPr lang="en-GB" sz="2400" b="0" strike="noStrike" spc="-1">
              <a:latin typeface="Times New Roman"/>
            </a:endParaRPr>
          </a:p>
        </p:txBody>
      </p:sp>
      <p:sp>
        <p:nvSpPr>
          <p:cNvPr id="7" name="PlaceHolder 8"/>
          <p:cNvSpPr>
            <a:spLocks noGrp="1"/>
          </p:cNvSpPr>
          <p:nvPr>
            <p:ph type="sldNum"/>
          </p:nvPr>
        </p:nvSpPr>
        <p:spPr>
          <a:xfrm>
            <a:off x="25820280" y="37166400"/>
            <a:ext cx="2549880" cy="2278080"/>
          </a:xfrm>
          <a:prstGeom prst="rect">
            <a:avLst/>
          </a:prstGeom>
        </p:spPr>
        <p:txBody>
          <a:bodyPr anchor="ctr">
            <a:noAutofit/>
          </a:bodyPr>
          <a:lstStyle/>
          <a:p>
            <a:pPr algn="r">
              <a:lnSpc>
                <a:spcPct val="100000"/>
              </a:lnSpc>
            </a:pPr>
            <a:fld id="{09760DF6-65EA-46A4-957C-9555519EECC1}" type="slidenum">
              <a:rPr lang="en-GB" sz="2979" b="0" strike="noStrike" spc="-1">
                <a:solidFill>
                  <a:srgbClr val="9F296B"/>
                </a:solidFill>
                <a:latin typeface="Arial"/>
              </a:rPr>
              <a:t>‹#›</a:t>
            </a:fld>
            <a:endParaRPr lang="en-GB" sz="2979" b="0" strike="noStrike" spc="-1">
              <a:latin typeface="Times New Roman"/>
            </a:endParaRPr>
          </a:p>
        </p:txBody>
      </p:sp>
      <p:sp>
        <p:nvSpPr>
          <p:cNvPr id="8" name="PlaceHolder 9"/>
          <p:cNvSpPr>
            <a:spLocks noGrp="1"/>
          </p:cNvSpPr>
          <p:nvPr>
            <p:ph type="body"/>
          </p:nvPr>
        </p:nvSpPr>
        <p:spPr>
          <a:xfrm>
            <a:off x="1513080" y="10013760"/>
            <a:ext cx="27240120" cy="2482020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5959" b="0" strike="noStrike" spc="-1">
                <a:solidFill>
                  <a:srgbClr val="3D3D3D"/>
                </a:solidFill>
                <a:latin typeface="Gill Sans MT"/>
              </a:rPr>
              <a:t>Click to edit the outline text format</a:t>
            </a:r>
          </a:p>
          <a:p>
            <a:pPr marL="864000" lvl="1" indent="-324000">
              <a:spcBef>
                <a:spcPts val="1134"/>
              </a:spcBef>
              <a:buClr>
                <a:srgbClr val="000000"/>
              </a:buClr>
              <a:buSzPct val="75000"/>
              <a:buFont typeface="Symbol" charset="2"/>
              <a:buChar char=""/>
            </a:pPr>
            <a:r>
              <a:rPr lang="en-US" sz="4640" b="0" strike="noStrike" spc="-1">
                <a:solidFill>
                  <a:srgbClr val="3D3D3D"/>
                </a:solidFill>
                <a:latin typeface="Gill Sans MT"/>
              </a:rPr>
              <a:t>Second Outline Level</a:t>
            </a:r>
          </a:p>
          <a:p>
            <a:pPr marL="1296000" lvl="2" indent="-288000">
              <a:spcBef>
                <a:spcPts val="850"/>
              </a:spcBef>
              <a:buClr>
                <a:srgbClr val="000000"/>
              </a:buClr>
              <a:buSzPct val="45000"/>
              <a:buFont typeface="Wingdings" charset="2"/>
              <a:buChar char=""/>
            </a:pPr>
            <a:r>
              <a:rPr lang="en-US" sz="3970" b="0" strike="noStrike" spc="-1">
                <a:solidFill>
                  <a:srgbClr val="3D3D3D"/>
                </a:solidFill>
                <a:latin typeface="Gill Sans MT"/>
              </a:rPr>
              <a:t>Third Outline Level</a:t>
            </a:r>
          </a:p>
          <a:p>
            <a:pPr marL="1728000" lvl="3" indent="-216000">
              <a:spcBef>
                <a:spcPts val="567"/>
              </a:spcBef>
              <a:buClr>
                <a:srgbClr val="000000"/>
              </a:buClr>
              <a:buSzPct val="75000"/>
              <a:buFont typeface="Symbol" charset="2"/>
              <a:buChar char=""/>
            </a:pPr>
            <a:r>
              <a:rPr lang="en-US" sz="3970" b="0" strike="noStrike" spc="-1">
                <a:solidFill>
                  <a:srgbClr val="3D3D3D"/>
                </a:solidFill>
                <a:latin typeface="Gill Sans MT"/>
              </a:rPr>
              <a:t>Fourth Outline Level</a:t>
            </a:r>
          </a:p>
          <a:p>
            <a:pPr marL="2160000" lvl="4" indent="-216000">
              <a:spcBef>
                <a:spcPts val="283"/>
              </a:spcBef>
              <a:buClr>
                <a:srgbClr val="000000"/>
              </a:buClr>
              <a:buSzPct val="45000"/>
              <a:buFont typeface="Wingdings" charset="2"/>
              <a:buChar char=""/>
            </a:pPr>
            <a:r>
              <a:rPr lang="en-US" sz="2000" b="0" strike="noStrike" spc="-1">
                <a:solidFill>
                  <a:srgbClr val="3D3D3D"/>
                </a:solidFill>
                <a:latin typeface="Gill Sans MT"/>
              </a:rPr>
              <a:t>Fifth Outline Level</a:t>
            </a:r>
          </a:p>
          <a:p>
            <a:pPr marL="2592000" lvl="5" indent="-216000">
              <a:spcBef>
                <a:spcPts val="283"/>
              </a:spcBef>
              <a:buClr>
                <a:srgbClr val="000000"/>
              </a:buClr>
              <a:buSzPct val="45000"/>
              <a:buFont typeface="Wingdings" charset="2"/>
              <a:buChar char=""/>
            </a:pPr>
            <a:r>
              <a:rPr lang="en-US" sz="2000" b="0" strike="noStrike" spc="-1">
                <a:solidFill>
                  <a:srgbClr val="3D3D3D"/>
                </a:solidFill>
                <a:latin typeface="Gill Sans MT"/>
              </a:rPr>
              <a:t>Sixth Outline Level</a:t>
            </a:r>
          </a:p>
          <a:p>
            <a:pPr marL="3024000" lvl="6" indent="-216000">
              <a:spcBef>
                <a:spcPts val="283"/>
              </a:spcBef>
              <a:buClr>
                <a:srgbClr val="000000"/>
              </a:buClr>
              <a:buSzPct val="45000"/>
              <a:buFont typeface="Wingdings" charset="2"/>
              <a:buChar char=""/>
            </a:pPr>
            <a:r>
              <a:rPr lang="en-US" sz="2000" b="0" strike="noStrike" spc="-1">
                <a:solidFill>
                  <a:srgbClr val="3D3D3D"/>
                </a:solidFill>
                <a:latin typeface="Gill Sans MT"/>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media/image8.png"/><Relationship Id="rId3" Type="http://schemas.openxmlformats.org/officeDocument/2006/relationships/hyperlink" Target="https://www.nisra.gov.uk/publications/drug-related-and-drug-misuse-deaths-2009-2019" TargetMode="External"/><Relationship Id="rId7" Type="http://schemas.openxmlformats.org/officeDocument/2006/relationships/image" Target="../media/image2.png"/><Relationship Id="rId12"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png"/><Relationship Id="rId11" Type="http://schemas.openxmlformats.org/officeDocument/2006/relationships/image" Target="../media/image6.png"/><Relationship Id="rId5" Type="http://schemas.openxmlformats.org/officeDocument/2006/relationships/hyperlink" Target="https://en.wikipedia.org/wiki/Timeline_of_the_COVID-19_pandemic_in_Northern_Ireland_(2021)" TargetMode="External"/><Relationship Id="rId10" Type="http://schemas.openxmlformats.org/officeDocument/2006/relationships/image" Target="../media/image5.png"/><Relationship Id="rId4" Type="http://schemas.openxmlformats.org/officeDocument/2006/relationships/hyperlink" Target="https://en.wikipedia.org/wiki/Timeline_of_the_COVID-19_pandemic_in_Northern_Ireland_(2020)" TargetMode="External"/><Relationship Id="rId9"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481831"/>
        </a:solidFill>
        <a:effectLst/>
      </p:bgPr>
    </p:bg>
    <p:spTree>
      <p:nvGrpSpPr>
        <p:cNvPr id="1" name=""/>
        <p:cNvGrpSpPr/>
        <p:nvPr/>
      </p:nvGrpSpPr>
      <p:grpSpPr>
        <a:xfrm>
          <a:off x="0" y="0"/>
          <a:ext cx="0" cy="0"/>
          <a:chOff x="0" y="0"/>
          <a:chExt cx="0" cy="0"/>
        </a:xfrm>
      </p:grpSpPr>
      <p:sp>
        <p:nvSpPr>
          <p:cNvPr id="51" name="CustomShape 1"/>
          <p:cNvSpPr/>
          <p:nvPr/>
        </p:nvSpPr>
        <p:spPr>
          <a:xfrm>
            <a:off x="0" y="2270160"/>
            <a:ext cx="30267000" cy="4174920"/>
          </a:xfrm>
          <a:prstGeom prst="rect">
            <a:avLst/>
          </a:prstGeom>
          <a:solidFill>
            <a:schemeClr val="tx2">
              <a:lumMod val="75000"/>
            </a:schemeClr>
          </a:solidFill>
          <a:ln>
            <a:noFill/>
          </a:ln>
        </p:spPr>
        <p:style>
          <a:lnRef idx="0">
            <a:scrgbClr r="0" g="0" b="0"/>
          </a:lnRef>
          <a:fillRef idx="0">
            <a:scrgbClr r="0" g="0" b="0"/>
          </a:fillRef>
          <a:effectRef idx="0">
            <a:scrgbClr r="0" g="0" b="0"/>
          </a:effectRef>
          <a:fontRef idx="minor"/>
        </p:style>
      </p:sp>
      <p:sp>
        <p:nvSpPr>
          <p:cNvPr id="52" name="CustomShape 2"/>
          <p:cNvSpPr/>
          <p:nvPr/>
        </p:nvSpPr>
        <p:spPr>
          <a:xfrm>
            <a:off x="1313280" y="2867040"/>
            <a:ext cx="27612720" cy="3846240"/>
          </a:xfrm>
          <a:prstGeom prst="rect">
            <a:avLst/>
          </a:prstGeom>
          <a:noFill/>
          <a:ln>
            <a:noFill/>
          </a:ln>
        </p:spPr>
        <p:style>
          <a:lnRef idx="0">
            <a:scrgbClr r="0" g="0" b="0"/>
          </a:lnRef>
          <a:fillRef idx="0">
            <a:scrgbClr r="0" g="0" b="0"/>
          </a:fillRef>
          <a:effectRef idx="0">
            <a:scrgbClr r="0" g="0" b="0"/>
          </a:effectRef>
          <a:fontRef idx="minor"/>
        </p:style>
        <p:txBody>
          <a:bodyPr lIns="447120" tIns="223560" rIns="447120" bIns="223560" anchor="ctr">
            <a:noAutofit/>
          </a:bodyPr>
          <a:lstStyle/>
          <a:p>
            <a:pPr algn="ctr">
              <a:lnSpc>
                <a:spcPct val="100000"/>
              </a:lnSpc>
            </a:pPr>
            <a:r>
              <a:rPr lang="en-GB" sz="5400" b="1" strike="noStrike" spc="-1" dirty="0">
                <a:solidFill>
                  <a:srgbClr val="FFFFFF"/>
                </a:solidFill>
                <a:latin typeface="Arial"/>
              </a:rPr>
              <a:t>The impact of the Covid-19 pandemic on drug overdose ambulance call-outs, and drug-related deaths in Northern Ireland</a:t>
            </a:r>
            <a:r>
              <a:rPr sz="5400" dirty="0"/>
              <a:t/>
            </a:r>
            <a:br>
              <a:rPr sz="5400" dirty="0"/>
            </a:br>
            <a:r>
              <a:rPr lang="en-GB" sz="3200" b="0" strike="noStrike" spc="-1" dirty="0" err="1">
                <a:solidFill>
                  <a:srgbClr val="FFFFFF"/>
                </a:solidFill>
                <a:latin typeface="Arial"/>
              </a:rPr>
              <a:t>Dr.</a:t>
            </a:r>
            <a:r>
              <a:rPr lang="en-GB" sz="3200" b="0" strike="noStrike" spc="-1" dirty="0">
                <a:solidFill>
                  <a:srgbClr val="FFFFFF"/>
                </a:solidFill>
                <a:latin typeface="Arial"/>
              </a:rPr>
              <a:t> Zarah Fleming &amp; </a:t>
            </a:r>
            <a:r>
              <a:rPr lang="en-GB" sz="3200" b="0" strike="noStrike" spc="-1" dirty="0" err="1">
                <a:solidFill>
                  <a:srgbClr val="FFFFFF"/>
                </a:solidFill>
                <a:latin typeface="Arial"/>
              </a:rPr>
              <a:t>Dr.</a:t>
            </a:r>
            <a:r>
              <a:rPr lang="en-GB" sz="3200" b="0" strike="noStrike" spc="-1" dirty="0">
                <a:solidFill>
                  <a:srgbClr val="FFFFFF"/>
                </a:solidFill>
                <a:latin typeface="Arial"/>
              </a:rPr>
              <a:t> Donna Mullen</a:t>
            </a:r>
            <a:r>
              <a:rPr dirty="0"/>
              <a:t/>
            </a:r>
            <a:br>
              <a:rPr dirty="0"/>
            </a:br>
            <a:endParaRPr lang="en-GB" sz="6000" b="0" strike="noStrike" spc="-1" dirty="0">
              <a:latin typeface="Arial"/>
            </a:endParaRPr>
          </a:p>
        </p:txBody>
      </p:sp>
      <p:sp>
        <p:nvSpPr>
          <p:cNvPr id="53" name="CustomShape 3"/>
          <p:cNvSpPr/>
          <p:nvPr/>
        </p:nvSpPr>
        <p:spPr>
          <a:xfrm>
            <a:off x="1008000" y="7261330"/>
            <a:ext cx="9165960" cy="31932234"/>
          </a:xfrm>
          <a:prstGeom prst="rect">
            <a:avLst/>
          </a:prstGeom>
          <a:solidFill>
            <a:schemeClr val="accent2">
              <a:lumMod val="20000"/>
              <a:lumOff val="80000"/>
            </a:schemeClr>
          </a:solidFill>
          <a:ln>
            <a:noFill/>
          </a:ln>
        </p:spPr>
        <p:style>
          <a:lnRef idx="0">
            <a:scrgbClr r="0" g="0" b="0"/>
          </a:lnRef>
          <a:fillRef idx="0">
            <a:scrgbClr r="0" g="0" b="0"/>
          </a:fillRef>
          <a:effectRef idx="0">
            <a:scrgbClr r="0" g="0" b="0"/>
          </a:effectRef>
          <a:fontRef idx="minor"/>
        </p:style>
        <p:txBody>
          <a:bodyPr lIns="288000" tIns="342360" rIns="342360" bIns="342360">
            <a:noAutofit/>
          </a:bodyPr>
          <a:lstStyle/>
          <a:p>
            <a:pPr marL="361800" indent="-361440">
              <a:lnSpc>
                <a:spcPct val="100000"/>
              </a:lnSpc>
              <a:spcBef>
                <a:spcPts val="2299"/>
              </a:spcBef>
            </a:pPr>
            <a:endParaRPr lang="en-GB" sz="1800" b="0" strike="noStrike" spc="-1">
              <a:latin typeface="Arial"/>
            </a:endParaRPr>
          </a:p>
          <a:p>
            <a:pPr marL="361800" indent="-361440">
              <a:lnSpc>
                <a:spcPct val="100000"/>
              </a:lnSpc>
              <a:spcBef>
                <a:spcPts val="1400"/>
              </a:spcBef>
            </a:pPr>
            <a:endParaRPr lang="en-GB" sz="1800" b="0" strike="noStrike" spc="-1">
              <a:latin typeface="Arial"/>
            </a:endParaRPr>
          </a:p>
          <a:p>
            <a:pPr marL="361800" indent="-361440">
              <a:lnSpc>
                <a:spcPct val="100000"/>
              </a:lnSpc>
              <a:spcBef>
                <a:spcPts val="1400"/>
              </a:spcBef>
            </a:pPr>
            <a:endParaRPr lang="en-GB" sz="1800" b="0" strike="noStrike" spc="-1">
              <a:latin typeface="Arial"/>
            </a:endParaRPr>
          </a:p>
          <a:p>
            <a:pPr marL="361800" indent="-361440">
              <a:lnSpc>
                <a:spcPct val="100000"/>
              </a:lnSpc>
              <a:spcBef>
                <a:spcPts val="1400"/>
              </a:spcBef>
            </a:pPr>
            <a:endParaRPr lang="en-GB" sz="1800" b="0" strike="noStrike" spc="-1">
              <a:latin typeface="Arial"/>
            </a:endParaRPr>
          </a:p>
        </p:txBody>
      </p:sp>
      <p:sp>
        <p:nvSpPr>
          <p:cNvPr id="54" name="CustomShape 4"/>
          <p:cNvSpPr/>
          <p:nvPr/>
        </p:nvSpPr>
        <p:spPr>
          <a:xfrm>
            <a:off x="1153800" y="39461764"/>
            <a:ext cx="14256000" cy="2949480"/>
          </a:xfrm>
          <a:prstGeom prst="rect">
            <a:avLst/>
          </a:prstGeom>
          <a:solidFill>
            <a:schemeClr val="accent5">
              <a:lumMod val="20000"/>
              <a:lumOff val="80000"/>
            </a:schemeClr>
          </a:solidFill>
          <a:ln>
            <a:noFill/>
          </a:ln>
        </p:spPr>
        <p:style>
          <a:lnRef idx="0">
            <a:scrgbClr r="0" g="0" b="0"/>
          </a:lnRef>
          <a:fillRef idx="0">
            <a:scrgbClr r="0" g="0" b="0"/>
          </a:fillRef>
          <a:effectRef idx="0">
            <a:scrgbClr r="0" g="0" b="0"/>
          </a:effectRef>
          <a:fontRef idx="minor"/>
        </p:style>
        <p:txBody>
          <a:bodyPr lIns="342360" tIns="342360" rIns="342360" bIns="342360">
            <a:noAutofit/>
          </a:bodyPr>
          <a:lstStyle/>
          <a:p>
            <a:pPr marL="361800" indent="-361440">
              <a:lnSpc>
                <a:spcPct val="110000"/>
              </a:lnSpc>
              <a:spcBef>
                <a:spcPts val="2299"/>
              </a:spcBef>
            </a:pPr>
            <a:r>
              <a:rPr lang="en-GB" sz="2800" b="1" strike="noStrike" spc="-1" dirty="0" smtClean="0">
                <a:solidFill>
                  <a:srgbClr val="2E2E2E"/>
                </a:solidFill>
                <a:latin typeface="Arial"/>
              </a:rPr>
              <a:t>References</a:t>
            </a:r>
            <a:endParaRPr lang="en-GB" sz="2800" spc="-1" dirty="0" smtClean="0">
              <a:latin typeface="Arial"/>
            </a:endParaRPr>
          </a:p>
          <a:p>
            <a:pPr marL="361800" indent="-361440">
              <a:lnSpc>
                <a:spcPct val="110000"/>
              </a:lnSpc>
              <a:spcBef>
                <a:spcPts val="601"/>
              </a:spcBef>
            </a:pPr>
            <a:r>
              <a:rPr lang="en-GB" sz="2000" dirty="0" smtClean="0"/>
              <a:t>Drug-Related and Drug-Misuse Deaths 2009-2019. </a:t>
            </a:r>
            <a:r>
              <a:rPr lang="en-GB" sz="2000" dirty="0"/>
              <a:t>Northern Ireland Statistics &amp; Research Agency, </a:t>
            </a:r>
            <a:r>
              <a:rPr lang="en-GB" sz="2000" dirty="0" smtClean="0"/>
              <a:t>2021. </a:t>
            </a:r>
            <a:r>
              <a:rPr lang="en-GB" sz="2000" dirty="0" smtClean="0">
                <a:hlinkClick r:id="rId3"/>
              </a:rPr>
              <a:t>https</a:t>
            </a:r>
            <a:r>
              <a:rPr lang="en-GB" sz="2000" dirty="0">
                <a:hlinkClick r:id="rId3"/>
              </a:rPr>
              <a:t>://</a:t>
            </a:r>
            <a:r>
              <a:rPr lang="en-GB" sz="2000" dirty="0" smtClean="0">
                <a:hlinkClick r:id="rId3"/>
              </a:rPr>
              <a:t>www.nisra.gov.uk/publications/drug-related-and-drug-misuse-deaths-2009-2019</a:t>
            </a:r>
            <a:endParaRPr lang="en-GB" sz="2000" dirty="0" smtClean="0"/>
          </a:p>
          <a:p>
            <a:pPr marL="361800" indent="-361440">
              <a:lnSpc>
                <a:spcPct val="110000"/>
              </a:lnSpc>
              <a:spcBef>
                <a:spcPts val="601"/>
              </a:spcBef>
            </a:pPr>
            <a:r>
              <a:rPr lang="en-GB" sz="2000" dirty="0" smtClean="0"/>
              <a:t>Timeline of the </a:t>
            </a:r>
            <a:r>
              <a:rPr lang="en-GB" sz="2000" dirty="0" err="1" smtClean="0"/>
              <a:t>Covid</a:t>
            </a:r>
            <a:r>
              <a:rPr lang="en-GB" sz="2000" dirty="0" smtClean="0"/>
              <a:t> pandemic in Northern Ireland 2020. </a:t>
            </a:r>
            <a:r>
              <a:rPr lang="en-GB" sz="1600" dirty="0" smtClean="0">
                <a:hlinkClick r:id="rId4"/>
              </a:rPr>
              <a:t>Timeline </a:t>
            </a:r>
            <a:r>
              <a:rPr lang="en-GB" sz="1600" dirty="0">
                <a:hlinkClick r:id="rId4"/>
              </a:rPr>
              <a:t>of the COVID-19 pandemic in Northern Ireland (2020) - Wikipedia</a:t>
            </a:r>
            <a:endParaRPr lang="en-GB" sz="1600" dirty="0" smtClean="0"/>
          </a:p>
          <a:p>
            <a:pPr marL="361800" indent="-361440">
              <a:lnSpc>
                <a:spcPct val="110000"/>
              </a:lnSpc>
              <a:spcBef>
                <a:spcPts val="601"/>
              </a:spcBef>
            </a:pPr>
            <a:r>
              <a:rPr lang="en-GB" sz="2000" dirty="0" smtClean="0"/>
              <a:t>Timeline of the </a:t>
            </a:r>
            <a:r>
              <a:rPr lang="en-GB" sz="2000" dirty="0" err="1" smtClean="0"/>
              <a:t>Covid</a:t>
            </a:r>
            <a:r>
              <a:rPr lang="en-GB" sz="2000" dirty="0" smtClean="0"/>
              <a:t> pandemic in Northern Ireland 2021. </a:t>
            </a:r>
            <a:r>
              <a:rPr lang="en-GB" sz="1600" dirty="0">
                <a:hlinkClick r:id="rId5"/>
              </a:rPr>
              <a:t>Timeline of the COVID-19 pandemic in Northern Ireland (2021) - Wikipedia</a:t>
            </a:r>
            <a:endParaRPr lang="en-GB" sz="1600" dirty="0"/>
          </a:p>
          <a:p>
            <a:pPr marL="361800" indent="-361440">
              <a:lnSpc>
                <a:spcPct val="110000"/>
              </a:lnSpc>
              <a:spcBef>
                <a:spcPts val="601"/>
              </a:spcBef>
            </a:pPr>
            <a:endParaRPr lang="en-GB" sz="2400" spc="-1" dirty="0" smtClean="0"/>
          </a:p>
          <a:p>
            <a:pPr marL="361800" indent="-361440">
              <a:lnSpc>
                <a:spcPct val="110000"/>
              </a:lnSpc>
              <a:spcBef>
                <a:spcPts val="2299"/>
              </a:spcBef>
            </a:pPr>
            <a:endParaRPr lang="en-GB" sz="2800" b="1" strike="noStrike" spc="-1" dirty="0" smtClean="0">
              <a:solidFill>
                <a:srgbClr val="2E2E2E"/>
              </a:solidFill>
              <a:latin typeface="Arial"/>
            </a:endParaRPr>
          </a:p>
        </p:txBody>
      </p:sp>
      <p:sp>
        <p:nvSpPr>
          <p:cNvPr id="55" name="CustomShape 5"/>
          <p:cNvSpPr/>
          <p:nvPr/>
        </p:nvSpPr>
        <p:spPr>
          <a:xfrm>
            <a:off x="20053800" y="7261330"/>
            <a:ext cx="9610200" cy="31932234"/>
          </a:xfrm>
          <a:prstGeom prst="rect">
            <a:avLst/>
          </a:prstGeom>
          <a:solidFill>
            <a:schemeClr val="accent2">
              <a:lumMod val="20000"/>
              <a:lumOff val="80000"/>
            </a:schemeClr>
          </a:solidFill>
          <a:ln>
            <a:noFill/>
          </a:ln>
        </p:spPr>
        <p:style>
          <a:lnRef idx="0">
            <a:scrgbClr r="0" g="0" b="0"/>
          </a:lnRef>
          <a:fillRef idx="0">
            <a:scrgbClr r="0" g="0" b="0"/>
          </a:fillRef>
          <a:effectRef idx="0">
            <a:scrgbClr r="0" g="0" b="0"/>
          </a:effectRef>
          <a:fontRef idx="minor"/>
        </p:style>
        <p:txBody>
          <a:bodyPr lIns="342360" tIns="342360" rIns="342360" bIns="342360">
            <a:noAutofit/>
          </a:bodyPr>
          <a:lstStyle/>
          <a:p>
            <a:pPr marL="361800" indent="-361440">
              <a:lnSpc>
                <a:spcPct val="100000"/>
              </a:lnSpc>
              <a:spcBef>
                <a:spcPts val="2299"/>
              </a:spcBef>
            </a:pPr>
            <a:r>
              <a:rPr lang="en-GB" sz="3200" b="1" strike="noStrike" spc="-1" dirty="0">
                <a:solidFill>
                  <a:srgbClr val="2E2E2E"/>
                </a:solidFill>
                <a:latin typeface="Arial"/>
              </a:rPr>
              <a:t>Discussion</a:t>
            </a:r>
            <a:endParaRPr lang="en-GB" sz="3200" b="0" strike="noStrike" spc="-1" dirty="0">
              <a:latin typeface="Arial"/>
            </a:endParaRPr>
          </a:p>
          <a:p>
            <a:r>
              <a:rPr lang="en-GB" sz="2800" b="0" strike="noStrike" spc="-1" dirty="0" smtClean="0">
                <a:solidFill>
                  <a:srgbClr val="000000"/>
                </a:solidFill>
                <a:latin typeface="Arial"/>
                <a:ea typeface="Calibri"/>
              </a:rPr>
              <a:t>The weak correlation between all subsets of NIAS callouts and DRDs suggests </a:t>
            </a:r>
            <a:r>
              <a:rPr lang="en-GB" sz="2800" spc="-1" dirty="0" smtClean="0">
                <a:solidFill>
                  <a:srgbClr val="000000"/>
                </a:solidFill>
                <a:latin typeface="Arial"/>
                <a:ea typeface="Calibri"/>
              </a:rPr>
              <a:t>other factors, rather than availability of emergency services influence the likelihood of poor outcomes following overdose. </a:t>
            </a:r>
            <a:endParaRPr lang="en-GB" sz="2800" spc="-1" dirty="0" smtClean="0">
              <a:solidFill>
                <a:srgbClr val="000000"/>
              </a:solidFill>
              <a:latin typeface="Arial"/>
              <a:ea typeface="Calibri"/>
            </a:endParaRPr>
          </a:p>
          <a:p>
            <a:r>
              <a:rPr lang="en-GB" sz="2800" spc="-1" dirty="0" smtClean="0">
                <a:solidFill>
                  <a:srgbClr val="000000"/>
                </a:solidFill>
                <a:latin typeface="Arial"/>
                <a:ea typeface="Calibri"/>
              </a:rPr>
              <a:t>30 patients found deceased on arrival by NIAS in 2020/21 compared to 20, 12 in the previous two years initially led us to believe a reluctance to attend hospital due to fear surrounding </a:t>
            </a:r>
            <a:r>
              <a:rPr lang="en-GB" sz="2800" spc="-1" dirty="0" err="1" smtClean="0">
                <a:solidFill>
                  <a:srgbClr val="000000"/>
                </a:solidFill>
                <a:latin typeface="Arial"/>
                <a:ea typeface="Calibri"/>
              </a:rPr>
              <a:t>Covid</a:t>
            </a:r>
            <a:r>
              <a:rPr lang="en-GB" sz="2800" spc="-1" dirty="0" smtClean="0">
                <a:solidFill>
                  <a:srgbClr val="000000"/>
                </a:solidFill>
                <a:latin typeface="Arial"/>
                <a:ea typeface="Calibri"/>
              </a:rPr>
              <a:t> had influenced numbers of DRDs. However, numbers refusing to attend hospital after 999 call decreased.</a:t>
            </a:r>
            <a:endParaRPr lang="en-GB" sz="2800" spc="-1" dirty="0">
              <a:solidFill>
                <a:srgbClr val="000000"/>
              </a:solidFill>
              <a:latin typeface="Arial"/>
              <a:ea typeface="Calibri"/>
            </a:endParaRPr>
          </a:p>
          <a:p>
            <a:r>
              <a:rPr lang="en-GB" sz="2800" spc="-1" dirty="0" smtClean="0">
                <a:solidFill>
                  <a:srgbClr val="000000"/>
                </a:solidFill>
                <a:latin typeface="Arial"/>
                <a:ea typeface="Calibri"/>
              </a:rPr>
              <a:t>A</a:t>
            </a:r>
            <a:r>
              <a:rPr lang="en-GB" sz="2800" b="0" strike="noStrike" spc="-1" dirty="0" smtClean="0">
                <a:solidFill>
                  <a:srgbClr val="000000"/>
                </a:solidFill>
                <a:latin typeface="Arial"/>
                <a:ea typeface="Calibri"/>
              </a:rPr>
              <a:t>lthough </a:t>
            </a:r>
            <a:r>
              <a:rPr lang="en-GB" sz="2800" b="0" strike="noStrike" spc="-1" dirty="0" smtClean="0">
                <a:solidFill>
                  <a:srgbClr val="000000"/>
                </a:solidFill>
                <a:latin typeface="Arial"/>
                <a:ea typeface="Calibri"/>
              </a:rPr>
              <a:t>raw data in the initial months of the lockdown suggested a possible change in practice or accessibility of emergency services leading to reduced access to hospital, NIAS data collected relating to callouts suggests their practice </a:t>
            </a:r>
            <a:r>
              <a:rPr lang="en-GB" sz="2800" b="0" strike="noStrike" spc="-1" dirty="0">
                <a:solidFill>
                  <a:srgbClr val="000000"/>
                </a:solidFill>
                <a:latin typeface="Arial"/>
                <a:ea typeface="Calibri"/>
              </a:rPr>
              <a:t>did not change as much as </a:t>
            </a:r>
            <a:r>
              <a:rPr lang="en-GB" sz="2800" spc="-1" dirty="0" smtClean="0">
                <a:solidFill>
                  <a:srgbClr val="000000"/>
                </a:solidFill>
                <a:latin typeface="Arial"/>
                <a:ea typeface="Calibri"/>
              </a:rPr>
              <a:t>anticipated</a:t>
            </a:r>
            <a:r>
              <a:rPr lang="en-GB" sz="2800" b="0" strike="noStrike" spc="-1" dirty="0" smtClean="0">
                <a:solidFill>
                  <a:srgbClr val="000000"/>
                </a:solidFill>
                <a:latin typeface="Arial"/>
                <a:ea typeface="Calibri"/>
              </a:rPr>
              <a:t> </a:t>
            </a:r>
            <a:r>
              <a:rPr lang="en-GB" sz="2800" b="0" strike="noStrike" spc="-1" dirty="0">
                <a:solidFill>
                  <a:srgbClr val="000000"/>
                </a:solidFill>
                <a:latin typeface="Arial"/>
                <a:ea typeface="Calibri"/>
              </a:rPr>
              <a:t>during the pandemic. </a:t>
            </a:r>
            <a:r>
              <a:rPr lang="en-GB" sz="2800" spc="-1" dirty="0" smtClean="0">
                <a:solidFill>
                  <a:srgbClr val="000000"/>
                </a:solidFill>
                <a:latin typeface="Arial"/>
                <a:ea typeface="Calibri"/>
              </a:rPr>
              <a:t>It is likely that other factors within the hospitals themselves, such as bed availability or patient willingness to remain in hospital may have impacted more on the numbers of patients admitted and that these factors have continued to affect numbers admitted since. </a:t>
            </a:r>
            <a:endParaRPr lang="en-GB" sz="2800" spc="-1" dirty="0" smtClean="0">
              <a:solidFill>
                <a:srgbClr val="000000"/>
              </a:solidFill>
              <a:latin typeface="Arial"/>
              <a:ea typeface="Calibri"/>
            </a:endParaRPr>
          </a:p>
          <a:p>
            <a:endParaRPr lang="en-GB" sz="2800" spc="-1" dirty="0">
              <a:solidFill>
                <a:srgbClr val="000000"/>
              </a:solidFill>
              <a:latin typeface="Arial"/>
              <a:ea typeface="Calibri"/>
            </a:endParaRPr>
          </a:p>
          <a:p>
            <a:endParaRPr lang="en-GB" sz="2800" spc="-1" dirty="0" smtClean="0">
              <a:solidFill>
                <a:srgbClr val="000000"/>
              </a:solidFill>
              <a:latin typeface="Arial"/>
              <a:ea typeface="Calibri"/>
            </a:endParaRPr>
          </a:p>
          <a:p>
            <a:endParaRPr lang="en-GB" sz="2800" spc="-1" dirty="0">
              <a:solidFill>
                <a:srgbClr val="000000"/>
              </a:solidFill>
              <a:latin typeface="Arial"/>
              <a:ea typeface="Calibri"/>
            </a:endParaRPr>
          </a:p>
          <a:p>
            <a:endParaRPr lang="en-GB" sz="2800" spc="-1" dirty="0" smtClean="0">
              <a:solidFill>
                <a:srgbClr val="000000"/>
              </a:solidFill>
              <a:latin typeface="Arial"/>
              <a:ea typeface="Calibri"/>
            </a:endParaRPr>
          </a:p>
          <a:p>
            <a:endParaRPr lang="en-GB" sz="2800" b="1" strike="noStrike" spc="-1" dirty="0">
              <a:solidFill>
                <a:srgbClr val="000000"/>
              </a:solidFill>
              <a:latin typeface="Arial"/>
              <a:ea typeface="Calibri"/>
            </a:endParaRPr>
          </a:p>
          <a:p>
            <a:endParaRPr lang="en-GB" sz="2800" b="0" strike="noStrike" spc="-1" dirty="0">
              <a:solidFill>
                <a:srgbClr val="000000"/>
              </a:solidFill>
              <a:latin typeface="Arial"/>
            </a:endParaRPr>
          </a:p>
          <a:p>
            <a:endParaRPr lang="en-GB" sz="2800" spc="-1" dirty="0" smtClean="0">
              <a:solidFill>
                <a:srgbClr val="000000"/>
              </a:solidFill>
              <a:latin typeface="Arial"/>
            </a:endParaRPr>
          </a:p>
          <a:p>
            <a:endParaRPr lang="en-GB" sz="2800" spc="-1" dirty="0">
              <a:solidFill>
                <a:srgbClr val="000000"/>
              </a:solidFill>
              <a:latin typeface="Arial"/>
            </a:endParaRPr>
          </a:p>
          <a:p>
            <a:endParaRPr lang="en-GB" sz="2800" spc="-1" dirty="0" smtClean="0">
              <a:solidFill>
                <a:srgbClr val="000000"/>
              </a:solidFill>
              <a:latin typeface="Arial"/>
            </a:endParaRPr>
          </a:p>
          <a:p>
            <a:endParaRPr lang="en-GB" sz="2800" spc="-1" dirty="0" smtClean="0">
              <a:solidFill>
                <a:srgbClr val="000000"/>
              </a:solidFill>
              <a:latin typeface="Arial"/>
            </a:endParaRPr>
          </a:p>
          <a:p>
            <a:endParaRPr lang="en-GB" sz="2800" b="0" strike="noStrike" spc="-1" dirty="0">
              <a:solidFill>
                <a:srgbClr val="000000"/>
              </a:solidFill>
              <a:latin typeface="Arial"/>
            </a:endParaRPr>
          </a:p>
          <a:p>
            <a:endParaRPr lang="en-GB" sz="2800" spc="-1" dirty="0" smtClean="0">
              <a:solidFill>
                <a:srgbClr val="000000"/>
              </a:solidFill>
              <a:latin typeface="Arial"/>
            </a:endParaRPr>
          </a:p>
          <a:p>
            <a:endParaRPr lang="en-GB" sz="2800" b="0" strike="noStrike" spc="-1" dirty="0">
              <a:solidFill>
                <a:srgbClr val="000000"/>
              </a:solidFill>
              <a:latin typeface="Arial"/>
            </a:endParaRPr>
          </a:p>
          <a:p>
            <a:endParaRPr lang="en-GB" sz="2800" spc="-1" dirty="0" smtClean="0">
              <a:solidFill>
                <a:srgbClr val="000000"/>
              </a:solidFill>
              <a:latin typeface="Arial"/>
            </a:endParaRPr>
          </a:p>
          <a:p>
            <a:endParaRPr lang="en-GB" sz="2800" b="0" strike="noStrike" spc="-1" dirty="0">
              <a:solidFill>
                <a:srgbClr val="000000"/>
              </a:solidFill>
              <a:latin typeface="Arial"/>
            </a:endParaRPr>
          </a:p>
          <a:p>
            <a:r>
              <a:rPr lang="en-GB" sz="2000" b="0" strike="noStrike" spc="-1" dirty="0" smtClean="0">
                <a:solidFill>
                  <a:srgbClr val="000000"/>
                </a:solidFill>
                <a:latin typeface="Arial"/>
              </a:rPr>
              <a:t>Fig</a:t>
            </a:r>
            <a:r>
              <a:rPr lang="en-GB" sz="2000" b="0" strike="noStrike" spc="-1" dirty="0" smtClean="0">
                <a:solidFill>
                  <a:srgbClr val="000000"/>
                </a:solidFill>
                <a:latin typeface="Arial"/>
              </a:rPr>
              <a:t>. </a:t>
            </a:r>
            <a:r>
              <a:rPr lang="en-GB" sz="2000" b="0" strike="noStrike" spc="-1" dirty="0" smtClean="0">
                <a:solidFill>
                  <a:srgbClr val="000000"/>
                </a:solidFill>
                <a:latin typeface="Arial"/>
              </a:rPr>
              <a:t>7: </a:t>
            </a:r>
            <a:r>
              <a:rPr lang="en-GB" sz="2000" dirty="0"/>
              <a:t>Pearson’s correlation coefficient 0.237254 indication a weak association between increased calls to NIAS relating to OD &amp; DRDs.</a:t>
            </a:r>
            <a:endParaRPr lang="en-GB" sz="2000" spc="-1" dirty="0">
              <a:solidFill>
                <a:srgbClr val="000000"/>
              </a:solidFill>
            </a:endParaRPr>
          </a:p>
          <a:p>
            <a:endParaRPr lang="en-GB" sz="2800" spc="-1" dirty="0">
              <a:solidFill>
                <a:srgbClr val="000000"/>
              </a:solidFill>
              <a:latin typeface="Arial"/>
            </a:endParaRPr>
          </a:p>
          <a:p>
            <a:endParaRPr lang="en-GB" sz="2800" b="0" strike="noStrike" spc="-1" dirty="0" smtClean="0">
              <a:solidFill>
                <a:srgbClr val="000000"/>
              </a:solidFill>
              <a:latin typeface="Arial"/>
            </a:endParaRPr>
          </a:p>
          <a:p>
            <a:endParaRPr lang="en-GB" sz="2800" spc="-1" dirty="0">
              <a:solidFill>
                <a:srgbClr val="000000"/>
              </a:solidFill>
              <a:latin typeface="Arial"/>
            </a:endParaRPr>
          </a:p>
          <a:p>
            <a:endParaRPr lang="en-GB" sz="2800" b="0" strike="noStrike" spc="-1" dirty="0">
              <a:solidFill>
                <a:srgbClr val="000000"/>
              </a:solidFill>
              <a:latin typeface="Arial"/>
            </a:endParaRPr>
          </a:p>
          <a:p>
            <a:endParaRPr lang="en-GB" sz="2800" spc="-1" dirty="0" smtClean="0">
              <a:solidFill>
                <a:srgbClr val="000000"/>
              </a:solidFill>
              <a:latin typeface="Arial"/>
            </a:endParaRPr>
          </a:p>
          <a:p>
            <a:endParaRPr lang="en-GB" sz="2800" b="0" strike="noStrike" spc="-1" dirty="0">
              <a:solidFill>
                <a:srgbClr val="000000"/>
              </a:solidFill>
              <a:latin typeface="Arial"/>
            </a:endParaRPr>
          </a:p>
          <a:p>
            <a:endParaRPr lang="en-GB" sz="2800" spc="-1" dirty="0" smtClean="0">
              <a:solidFill>
                <a:srgbClr val="000000"/>
              </a:solidFill>
              <a:latin typeface="Arial"/>
            </a:endParaRPr>
          </a:p>
          <a:p>
            <a:endParaRPr lang="en-GB" sz="2800" b="0" strike="noStrike" spc="-1" dirty="0">
              <a:solidFill>
                <a:srgbClr val="000000"/>
              </a:solidFill>
              <a:latin typeface="Arial"/>
            </a:endParaRPr>
          </a:p>
          <a:p>
            <a:endParaRPr lang="en-GB" sz="2800" spc="-1" dirty="0">
              <a:solidFill>
                <a:srgbClr val="000000"/>
              </a:solidFill>
              <a:latin typeface="Arial"/>
            </a:endParaRPr>
          </a:p>
          <a:p>
            <a:endParaRPr lang="en-GB" sz="2800" b="0" strike="noStrike" spc="-1" dirty="0">
              <a:solidFill>
                <a:srgbClr val="000000"/>
              </a:solidFill>
              <a:latin typeface="Arial"/>
            </a:endParaRPr>
          </a:p>
          <a:p>
            <a:endParaRPr lang="en-GB" sz="2800" spc="-1" dirty="0" smtClean="0">
              <a:solidFill>
                <a:srgbClr val="000000"/>
              </a:solidFill>
              <a:latin typeface="Arial"/>
            </a:endParaRPr>
          </a:p>
          <a:p>
            <a:endParaRPr lang="en-GB" sz="2800" b="0" strike="noStrike" spc="-1" dirty="0">
              <a:solidFill>
                <a:srgbClr val="000000"/>
              </a:solidFill>
              <a:latin typeface="Arial"/>
            </a:endParaRPr>
          </a:p>
          <a:p>
            <a:r>
              <a:rPr lang="en-GB" sz="2800" spc="-1" dirty="0">
                <a:solidFill>
                  <a:srgbClr val="000000"/>
                </a:solidFill>
                <a:latin typeface="Arial"/>
              </a:rPr>
              <a:t> </a:t>
            </a:r>
            <a:endParaRPr lang="en-GB" sz="2800" spc="-1" dirty="0" smtClean="0">
              <a:solidFill>
                <a:srgbClr val="000000"/>
              </a:solidFill>
              <a:latin typeface="Arial"/>
            </a:endParaRPr>
          </a:p>
          <a:p>
            <a:endParaRPr lang="en-GB" sz="2000" spc="-1" dirty="0" smtClean="0">
              <a:solidFill>
                <a:srgbClr val="000000"/>
              </a:solidFill>
              <a:latin typeface="Arial"/>
            </a:endParaRPr>
          </a:p>
          <a:p>
            <a:r>
              <a:rPr lang="en-GB" sz="2000" spc="-1" dirty="0" smtClean="0">
                <a:solidFill>
                  <a:srgbClr val="000000"/>
                </a:solidFill>
                <a:latin typeface="Arial"/>
              </a:rPr>
              <a:t>Fig</a:t>
            </a:r>
            <a:r>
              <a:rPr lang="en-GB" sz="2000" spc="-1" dirty="0" smtClean="0">
                <a:solidFill>
                  <a:srgbClr val="000000"/>
                </a:solidFill>
                <a:latin typeface="Arial"/>
              </a:rPr>
              <a:t>. </a:t>
            </a:r>
            <a:r>
              <a:rPr lang="en-GB" sz="2000" spc="-1" dirty="0" smtClean="0">
                <a:solidFill>
                  <a:srgbClr val="000000"/>
                </a:solidFill>
                <a:latin typeface="Arial"/>
              </a:rPr>
              <a:t>8: </a:t>
            </a:r>
            <a:r>
              <a:rPr lang="en-GB" sz="2000" dirty="0"/>
              <a:t>Pearson’s correlation coefficient 0.287939322 indicating possible stronger association between need for transfer to hospital &amp; DRDs. </a:t>
            </a:r>
            <a:endParaRPr lang="en-GB" sz="2000" spc="-1" dirty="0" smtClean="0">
              <a:solidFill>
                <a:srgbClr val="000000"/>
              </a:solidFill>
              <a:latin typeface="Arial"/>
            </a:endParaRPr>
          </a:p>
          <a:p>
            <a:endParaRPr lang="en-GB" sz="2800" spc="-1" dirty="0" smtClean="0">
              <a:solidFill>
                <a:srgbClr val="000000"/>
              </a:solidFill>
              <a:latin typeface="Arial"/>
            </a:endParaRPr>
          </a:p>
          <a:p>
            <a:pPr lvl="0"/>
            <a:r>
              <a:rPr lang="en-GB" sz="3200" b="1" spc="-1" dirty="0" smtClean="0">
                <a:solidFill>
                  <a:srgbClr val="000000"/>
                </a:solidFill>
                <a:ea typeface="Calibri"/>
              </a:rPr>
              <a:t>Conclusions</a:t>
            </a:r>
            <a:endParaRPr lang="en-GB" sz="3200" spc="-1" dirty="0" smtClean="0">
              <a:solidFill>
                <a:prstClr val="black"/>
              </a:solidFill>
            </a:endParaRPr>
          </a:p>
          <a:p>
            <a:pPr lvl="0"/>
            <a:r>
              <a:rPr lang="en-GB" sz="3200" spc="-1" dirty="0">
                <a:solidFill>
                  <a:prstClr val="black"/>
                </a:solidFill>
                <a:ea typeface="Calibri"/>
              </a:rPr>
              <a:t>I</a:t>
            </a:r>
            <a:r>
              <a:rPr lang="en-GB" sz="2800" spc="-1" dirty="0" smtClean="0">
                <a:solidFill>
                  <a:srgbClr val="000000"/>
                </a:solidFill>
                <a:ea typeface="Calibri"/>
              </a:rPr>
              <a:t>t </a:t>
            </a:r>
            <a:r>
              <a:rPr lang="en-GB" sz="2800" spc="-1" dirty="0">
                <a:solidFill>
                  <a:srgbClr val="000000"/>
                </a:solidFill>
                <a:ea typeface="Calibri"/>
              </a:rPr>
              <a:t>is reassuring that access to NIAS &amp; emergency paramedic care does not appear to have contributed to an increase in DRDs during or since the Covid-19 </a:t>
            </a:r>
            <a:r>
              <a:rPr lang="en-GB" sz="2800" spc="-1" dirty="0" smtClean="0">
                <a:solidFill>
                  <a:srgbClr val="000000"/>
                </a:solidFill>
                <a:ea typeface="Calibri"/>
              </a:rPr>
              <a:t>pandemic</a:t>
            </a:r>
            <a:r>
              <a:rPr lang="en-GB" sz="2800" spc="-1" dirty="0" smtClean="0">
                <a:solidFill>
                  <a:srgbClr val="000000"/>
                </a:solidFill>
                <a:ea typeface="Calibri"/>
              </a:rPr>
              <a:t>. The physiology of contracting </a:t>
            </a:r>
            <a:r>
              <a:rPr lang="en-GB" sz="2800" spc="-1" dirty="0" err="1" smtClean="0">
                <a:solidFill>
                  <a:srgbClr val="000000"/>
                </a:solidFill>
                <a:ea typeface="Calibri"/>
              </a:rPr>
              <a:t>Covid</a:t>
            </a:r>
            <a:r>
              <a:rPr lang="en-GB" sz="2800" spc="-1" dirty="0" smtClean="0">
                <a:solidFill>
                  <a:srgbClr val="000000"/>
                </a:solidFill>
                <a:ea typeface="Calibri"/>
              </a:rPr>
              <a:t> may have made respiratory depression and therefore DRD more likely.</a:t>
            </a:r>
          </a:p>
          <a:p>
            <a:pPr lvl="0"/>
            <a:r>
              <a:rPr lang="en-GB" sz="2800" spc="-1" dirty="0" smtClean="0">
                <a:solidFill>
                  <a:srgbClr val="000000"/>
                </a:solidFill>
                <a:ea typeface="Calibri"/>
              </a:rPr>
              <a:t>However </a:t>
            </a:r>
            <a:r>
              <a:rPr lang="en-GB" sz="2800" spc="-1" dirty="0" smtClean="0">
                <a:solidFill>
                  <a:srgbClr val="000000"/>
                </a:solidFill>
                <a:ea typeface="Calibri"/>
              </a:rPr>
              <a:t>the </a:t>
            </a:r>
            <a:r>
              <a:rPr lang="en-GB" sz="2800" spc="-1" dirty="0">
                <a:solidFill>
                  <a:srgbClr val="000000"/>
                </a:solidFill>
                <a:ea typeface="Calibri"/>
              </a:rPr>
              <a:t>sustained trend of reducing admissions to hospital following overdose is unexplained. </a:t>
            </a:r>
            <a:r>
              <a:rPr lang="en-GB" sz="2800" spc="-1" dirty="0" smtClean="0">
                <a:solidFill>
                  <a:srgbClr val="000000"/>
                </a:solidFill>
                <a:ea typeface="Calibri"/>
              </a:rPr>
              <a:t>It is possible that there has been a change in practice within the hospitals or emergency departments affecting management of patients following transfer to hospital. In </a:t>
            </a:r>
            <a:r>
              <a:rPr lang="en-GB" sz="2800" spc="-1" dirty="0">
                <a:solidFill>
                  <a:srgbClr val="000000"/>
                </a:solidFill>
                <a:ea typeface="Calibri"/>
              </a:rPr>
              <a:t>the context of increasing drug deaths in Northern Ireland this and other possible factors influencing poor outcomes warrants urgent further investigation &amp; research to produce recommendations for service improvements. </a:t>
            </a:r>
            <a:endParaRPr lang="en-GB" sz="2800" b="0" strike="noStrike" spc="-1" dirty="0">
              <a:solidFill>
                <a:srgbClr val="000000"/>
              </a:solidFill>
              <a:latin typeface="Arial"/>
            </a:endParaRPr>
          </a:p>
          <a:p>
            <a:endParaRPr lang="en-GB" sz="2800" spc="-1" dirty="0" smtClean="0">
              <a:solidFill>
                <a:srgbClr val="000000"/>
              </a:solidFill>
              <a:latin typeface="Arial"/>
            </a:endParaRPr>
          </a:p>
          <a:p>
            <a:endParaRPr lang="en-GB" sz="2800" b="0" strike="noStrike" spc="-1" dirty="0">
              <a:solidFill>
                <a:srgbClr val="000000"/>
              </a:solidFill>
              <a:latin typeface="Arial"/>
            </a:endParaRPr>
          </a:p>
          <a:p>
            <a:endParaRPr lang="en-GB" sz="2800" spc="-1" dirty="0" smtClean="0">
              <a:solidFill>
                <a:srgbClr val="000000"/>
              </a:solidFill>
              <a:latin typeface="Arial"/>
            </a:endParaRPr>
          </a:p>
          <a:p>
            <a:endParaRPr lang="en-GB" sz="2800" b="0" strike="noStrike" spc="-1" dirty="0">
              <a:solidFill>
                <a:srgbClr val="000000"/>
              </a:solidFill>
              <a:latin typeface="Arial"/>
            </a:endParaRPr>
          </a:p>
          <a:p>
            <a:endParaRPr lang="en-GB" sz="2800" spc="-1" dirty="0" smtClean="0">
              <a:solidFill>
                <a:srgbClr val="000000"/>
              </a:solidFill>
              <a:latin typeface="Arial"/>
            </a:endParaRPr>
          </a:p>
          <a:p>
            <a:endParaRPr lang="en-GB" sz="2800" b="0" strike="noStrike" spc="-1" dirty="0">
              <a:solidFill>
                <a:srgbClr val="000000"/>
              </a:solidFill>
              <a:latin typeface="Arial"/>
            </a:endParaRPr>
          </a:p>
          <a:p>
            <a:endParaRPr lang="en-GB" sz="2800" spc="-1" dirty="0" smtClean="0">
              <a:solidFill>
                <a:srgbClr val="000000"/>
              </a:solidFill>
              <a:latin typeface="Arial"/>
            </a:endParaRPr>
          </a:p>
          <a:p>
            <a:endParaRPr lang="en-GB" sz="2800" b="0" strike="noStrike" spc="-1" dirty="0">
              <a:solidFill>
                <a:srgbClr val="000000"/>
              </a:solidFill>
              <a:latin typeface="Arial"/>
            </a:endParaRPr>
          </a:p>
          <a:p>
            <a:endParaRPr lang="en-GB" sz="2800" spc="-1" dirty="0" smtClean="0">
              <a:solidFill>
                <a:srgbClr val="000000"/>
              </a:solidFill>
              <a:latin typeface="Arial"/>
            </a:endParaRPr>
          </a:p>
          <a:p>
            <a:endParaRPr lang="en-GB" sz="2800" b="0" strike="noStrike" spc="-1" dirty="0">
              <a:latin typeface="Arial"/>
            </a:endParaRPr>
          </a:p>
          <a:p>
            <a:pPr>
              <a:lnSpc>
                <a:spcPct val="100000"/>
              </a:lnSpc>
            </a:pPr>
            <a:endParaRPr lang="en-GB" sz="2800" b="0" strike="noStrike" spc="-1" dirty="0">
              <a:latin typeface="Arial"/>
            </a:endParaRPr>
          </a:p>
          <a:p>
            <a:pPr>
              <a:lnSpc>
                <a:spcPct val="100000"/>
              </a:lnSpc>
            </a:pPr>
            <a:endParaRPr lang="en-GB" sz="2800" b="0" strike="noStrike" spc="-1" dirty="0">
              <a:latin typeface="Arial"/>
            </a:endParaRPr>
          </a:p>
          <a:p>
            <a:pPr>
              <a:lnSpc>
                <a:spcPct val="100000"/>
              </a:lnSpc>
            </a:pPr>
            <a:endParaRPr lang="en-GB" sz="2800" b="0" strike="noStrike" spc="-1" dirty="0">
              <a:latin typeface="Arial"/>
            </a:endParaRPr>
          </a:p>
          <a:p>
            <a:pPr marL="361800" indent="-361440">
              <a:lnSpc>
                <a:spcPct val="100000"/>
              </a:lnSpc>
              <a:spcBef>
                <a:spcPts val="1500"/>
              </a:spcBef>
            </a:pPr>
            <a:endParaRPr lang="en-GB" sz="2800" b="0" strike="noStrike" spc="-1" dirty="0">
              <a:latin typeface="Arial"/>
            </a:endParaRPr>
          </a:p>
        </p:txBody>
      </p:sp>
      <p:sp>
        <p:nvSpPr>
          <p:cNvPr id="56" name="CustomShape 6"/>
          <p:cNvSpPr/>
          <p:nvPr/>
        </p:nvSpPr>
        <p:spPr>
          <a:xfrm>
            <a:off x="15708240" y="39497760"/>
            <a:ext cx="13939560" cy="2949480"/>
          </a:xfrm>
          <a:prstGeom prst="rect">
            <a:avLst/>
          </a:prstGeom>
          <a:solidFill>
            <a:schemeClr val="accent5">
              <a:lumMod val="20000"/>
              <a:lumOff val="80000"/>
            </a:schemeClr>
          </a:solidFill>
          <a:ln>
            <a:noFill/>
          </a:ln>
        </p:spPr>
        <p:style>
          <a:lnRef idx="0">
            <a:scrgbClr r="0" g="0" b="0"/>
          </a:lnRef>
          <a:fillRef idx="0">
            <a:scrgbClr r="0" g="0" b="0"/>
          </a:fillRef>
          <a:effectRef idx="0">
            <a:scrgbClr r="0" g="0" b="0"/>
          </a:effectRef>
          <a:fontRef idx="minor"/>
        </p:style>
        <p:txBody>
          <a:bodyPr lIns="342360" tIns="342360" rIns="342360" bIns="342360">
            <a:noAutofit/>
          </a:bodyPr>
          <a:lstStyle/>
          <a:p>
            <a:pPr marL="361800" indent="-361440">
              <a:lnSpc>
                <a:spcPct val="100000"/>
              </a:lnSpc>
              <a:spcBef>
                <a:spcPts val="2299"/>
              </a:spcBef>
            </a:pPr>
            <a:r>
              <a:rPr lang="en-GB" sz="2800" b="1" strike="noStrike" spc="-1" dirty="0">
                <a:solidFill>
                  <a:srgbClr val="2E2E2E"/>
                </a:solidFill>
                <a:latin typeface="Arial"/>
              </a:rPr>
              <a:t>Acknowledgements</a:t>
            </a:r>
            <a:endParaRPr lang="en-GB" sz="2800" b="0" strike="noStrike" spc="-1" dirty="0">
              <a:latin typeface="Arial"/>
            </a:endParaRPr>
          </a:p>
          <a:p>
            <a:pPr marL="361800" indent="-361440">
              <a:lnSpc>
                <a:spcPct val="100000"/>
              </a:lnSpc>
            </a:pPr>
            <a:r>
              <a:rPr lang="en-GB" sz="2400" b="0" strike="noStrike" spc="-1" dirty="0" smtClean="0">
                <a:latin typeface="Arial"/>
              </a:rPr>
              <a:t>Michael Bradley @ Performance Management &amp; Service </a:t>
            </a:r>
            <a:r>
              <a:rPr lang="en-GB" sz="2400" spc="-1" dirty="0" smtClean="0">
                <a:latin typeface="Arial"/>
              </a:rPr>
              <a:t>I</a:t>
            </a:r>
            <a:r>
              <a:rPr lang="en-GB" sz="2400" b="0" strike="noStrike" spc="-1" dirty="0" smtClean="0">
                <a:latin typeface="Arial"/>
              </a:rPr>
              <a:t>mprovement, SPPG. </a:t>
            </a:r>
            <a:endParaRPr lang="en-GB" sz="2400" b="0" strike="noStrike" spc="-1" dirty="0">
              <a:latin typeface="Arial"/>
            </a:endParaRPr>
          </a:p>
          <a:p>
            <a:pPr marL="361800" indent="-361440"/>
            <a:r>
              <a:rPr lang="en-GB" sz="2400" spc="-1" dirty="0">
                <a:solidFill>
                  <a:srgbClr val="000000"/>
                </a:solidFill>
              </a:rPr>
              <a:t>Tracy Keenan and Chris </a:t>
            </a:r>
            <a:r>
              <a:rPr lang="en-GB" sz="2400" spc="-1" dirty="0" smtClean="0">
                <a:solidFill>
                  <a:srgbClr val="000000"/>
                </a:solidFill>
              </a:rPr>
              <a:t>Clarke @</a:t>
            </a:r>
            <a:r>
              <a:rPr lang="en-GB" sz="2400" spc="-1" dirty="0" smtClean="0"/>
              <a:t> </a:t>
            </a:r>
            <a:r>
              <a:rPr lang="en-GB" sz="2400" b="0" strike="noStrike" spc="-1" dirty="0" smtClean="0">
                <a:solidFill>
                  <a:srgbClr val="000000"/>
                </a:solidFill>
                <a:latin typeface="Arial"/>
              </a:rPr>
              <a:t>Northern </a:t>
            </a:r>
            <a:r>
              <a:rPr lang="en-GB" sz="2400" b="0" strike="noStrike" spc="-1" dirty="0">
                <a:solidFill>
                  <a:srgbClr val="000000"/>
                </a:solidFill>
                <a:latin typeface="Arial"/>
              </a:rPr>
              <a:t>Ireland Ambulance service, </a:t>
            </a:r>
            <a:endParaRPr lang="en-GB" sz="2400" b="0" strike="noStrike" spc="-1" dirty="0" smtClean="0">
              <a:solidFill>
                <a:srgbClr val="000000"/>
              </a:solidFill>
              <a:latin typeface="Arial"/>
            </a:endParaRPr>
          </a:p>
          <a:p>
            <a:pPr marL="361800" indent="-361440"/>
            <a:r>
              <a:rPr lang="en-GB" sz="2400" spc="-1" dirty="0">
                <a:solidFill>
                  <a:srgbClr val="000000"/>
                </a:solidFill>
              </a:rPr>
              <a:t>Deborah Lyness &amp; Carly Gordon </a:t>
            </a:r>
            <a:r>
              <a:rPr lang="en-GB" sz="2400" spc="-1" dirty="0" smtClean="0">
                <a:solidFill>
                  <a:srgbClr val="000000"/>
                </a:solidFill>
              </a:rPr>
              <a:t>@ Northern </a:t>
            </a:r>
            <a:r>
              <a:rPr lang="en-GB" sz="2400" b="0" strike="noStrike" spc="-1" dirty="0" smtClean="0">
                <a:solidFill>
                  <a:srgbClr val="000000"/>
                </a:solidFill>
                <a:latin typeface="Arial"/>
              </a:rPr>
              <a:t>Ireland </a:t>
            </a:r>
            <a:r>
              <a:rPr lang="en-GB" sz="2400" b="0" strike="noStrike" spc="-1" dirty="0">
                <a:solidFill>
                  <a:srgbClr val="000000"/>
                </a:solidFill>
                <a:latin typeface="Arial"/>
              </a:rPr>
              <a:t>Statistics and Research </a:t>
            </a:r>
            <a:r>
              <a:rPr lang="en-GB" sz="2400" b="0" strike="noStrike" spc="-1" dirty="0" smtClean="0">
                <a:solidFill>
                  <a:srgbClr val="000000"/>
                </a:solidFill>
                <a:latin typeface="Arial"/>
              </a:rPr>
              <a:t>Agency. </a:t>
            </a:r>
            <a:endParaRPr lang="en-GB" sz="2400" b="0" strike="noStrike" spc="-1" dirty="0">
              <a:latin typeface="Arial"/>
            </a:endParaRPr>
          </a:p>
          <a:p>
            <a:pPr marL="361800" indent="-361440">
              <a:lnSpc>
                <a:spcPct val="100000"/>
              </a:lnSpc>
              <a:spcBef>
                <a:spcPts val="2200"/>
              </a:spcBef>
            </a:pPr>
            <a:endParaRPr lang="en-GB" sz="2400" b="0" strike="noStrike" spc="-1" dirty="0">
              <a:latin typeface="Arial"/>
            </a:endParaRPr>
          </a:p>
        </p:txBody>
      </p:sp>
      <p:sp>
        <p:nvSpPr>
          <p:cNvPr id="57" name="CustomShape 7"/>
          <p:cNvSpPr/>
          <p:nvPr/>
        </p:nvSpPr>
        <p:spPr>
          <a:xfrm>
            <a:off x="10452278" y="7261330"/>
            <a:ext cx="9144000" cy="31932234"/>
          </a:xfrm>
          <a:prstGeom prst="rect">
            <a:avLst/>
          </a:prstGeom>
          <a:solidFill>
            <a:schemeClr val="accent2">
              <a:lumMod val="20000"/>
              <a:lumOff val="80000"/>
            </a:schemeClr>
          </a:solidFill>
          <a:ln>
            <a:noFill/>
          </a:ln>
        </p:spPr>
        <p:style>
          <a:lnRef idx="0">
            <a:scrgbClr r="0" g="0" b="0"/>
          </a:lnRef>
          <a:fillRef idx="0">
            <a:scrgbClr r="0" g="0" b="0"/>
          </a:fillRef>
          <a:effectRef idx="0">
            <a:scrgbClr r="0" g="0" b="0"/>
          </a:effectRef>
          <a:fontRef idx="minor"/>
        </p:style>
        <p:txBody>
          <a:bodyPr lIns="87120" tIns="43560" rIns="87120" bIns="43560">
            <a:noAutofit/>
          </a:bodyPr>
          <a:lstStyle/>
          <a:p>
            <a:pPr marL="457200" indent="-456840">
              <a:lnSpc>
                <a:spcPct val="100000"/>
              </a:lnSpc>
            </a:pPr>
            <a:r>
              <a:rPr lang="en-GB" sz="4000" b="1" strike="noStrike" spc="-1">
                <a:solidFill>
                  <a:srgbClr val="2E2E2E"/>
                </a:solidFill>
                <a:latin typeface="Arial"/>
              </a:rPr>
              <a:t> </a:t>
            </a:r>
            <a:endParaRPr lang="en-GB" sz="4000" b="0" strike="noStrike" spc="-1">
              <a:latin typeface="Arial"/>
            </a:endParaRPr>
          </a:p>
          <a:p>
            <a:pPr marL="457200" indent="-456840">
              <a:lnSpc>
                <a:spcPct val="100000"/>
              </a:lnSpc>
            </a:pPr>
            <a:endParaRPr lang="en-GB" sz="4000" b="0" strike="noStrike" spc="-1">
              <a:latin typeface="Arial"/>
            </a:endParaRPr>
          </a:p>
          <a:p>
            <a:pPr>
              <a:lnSpc>
                <a:spcPct val="100000"/>
              </a:lnSpc>
            </a:pPr>
            <a:endParaRPr lang="en-GB" sz="4000" b="0" strike="noStrike" spc="-1">
              <a:latin typeface="Arial"/>
            </a:endParaRPr>
          </a:p>
        </p:txBody>
      </p:sp>
      <p:sp>
        <p:nvSpPr>
          <p:cNvPr id="59" name="CustomShape 9"/>
          <p:cNvSpPr/>
          <p:nvPr/>
        </p:nvSpPr>
        <p:spPr>
          <a:xfrm>
            <a:off x="0" y="0"/>
            <a:ext cx="30267000" cy="456840"/>
          </a:xfrm>
          <a:prstGeom prst="rect">
            <a:avLst/>
          </a:prstGeom>
          <a:noFill/>
          <a:ln>
            <a:noFill/>
          </a:ln>
        </p:spPr>
        <p:style>
          <a:lnRef idx="0">
            <a:scrgbClr r="0" g="0" b="0"/>
          </a:lnRef>
          <a:fillRef idx="0">
            <a:scrgbClr r="0" g="0" b="0"/>
          </a:fillRef>
          <a:effectRef idx="0">
            <a:scrgbClr r="0" g="0" b="0"/>
          </a:effectRef>
          <a:fontRef idx="minor"/>
        </p:style>
      </p:sp>
      <p:sp>
        <p:nvSpPr>
          <p:cNvPr id="60" name="CustomShape 10"/>
          <p:cNvSpPr/>
          <p:nvPr/>
        </p:nvSpPr>
        <p:spPr>
          <a:xfrm>
            <a:off x="15009480" y="328320"/>
            <a:ext cx="248040" cy="258120"/>
          </a:xfrm>
          <a:prstGeom prst="rect">
            <a:avLst/>
          </a:prstGeom>
          <a:noFill/>
          <a:ln>
            <a:noFill/>
          </a:ln>
        </p:spPr>
        <p:style>
          <a:lnRef idx="0">
            <a:scrgbClr r="0" g="0" b="0"/>
          </a:lnRef>
          <a:fillRef idx="0">
            <a:scrgbClr r="0" g="0" b="0"/>
          </a:fillRef>
          <a:effectRef idx="0">
            <a:scrgbClr r="0" g="0" b="0"/>
          </a:effectRef>
          <a:fontRef idx="minor"/>
        </p:style>
        <p:txBody>
          <a:bodyPr wrap="none" anchor="ctr">
            <a:spAutoFit/>
          </a:bodyPr>
          <a:lstStyle/>
          <a:p>
            <a:pPr>
              <a:lnSpc>
                <a:spcPct val="100000"/>
              </a:lnSpc>
            </a:pPr>
            <a:r>
              <a:rPr lang="en-GB" sz="1100" b="0" strike="noStrike" spc="-1">
                <a:solidFill>
                  <a:srgbClr val="000000"/>
                </a:solidFill>
                <a:latin typeface="Calibri"/>
                <a:ea typeface="Calibri"/>
              </a:rPr>
              <a:t>  </a:t>
            </a:r>
            <a:endParaRPr lang="en-GB" sz="1100" b="0" strike="noStrike" spc="-1">
              <a:latin typeface="Arial"/>
            </a:endParaRPr>
          </a:p>
        </p:txBody>
      </p:sp>
      <p:sp>
        <p:nvSpPr>
          <p:cNvPr id="61" name="CustomShape 11"/>
          <p:cNvSpPr/>
          <p:nvPr/>
        </p:nvSpPr>
        <p:spPr>
          <a:xfrm>
            <a:off x="152280" y="152280"/>
            <a:ext cx="30267000" cy="456840"/>
          </a:xfrm>
          <a:prstGeom prst="rect">
            <a:avLst/>
          </a:prstGeom>
          <a:noFill/>
          <a:ln>
            <a:noFill/>
          </a:ln>
        </p:spPr>
        <p:style>
          <a:lnRef idx="0">
            <a:scrgbClr r="0" g="0" b="0"/>
          </a:lnRef>
          <a:fillRef idx="0">
            <a:scrgbClr r="0" g="0" b="0"/>
          </a:fillRef>
          <a:effectRef idx="0">
            <a:scrgbClr r="0" g="0" b="0"/>
          </a:effectRef>
          <a:fontRef idx="minor"/>
        </p:style>
      </p:sp>
      <p:sp>
        <p:nvSpPr>
          <p:cNvPr id="62" name="CustomShape 12"/>
          <p:cNvSpPr/>
          <p:nvPr/>
        </p:nvSpPr>
        <p:spPr>
          <a:xfrm>
            <a:off x="15161760" y="480600"/>
            <a:ext cx="248040" cy="258120"/>
          </a:xfrm>
          <a:prstGeom prst="rect">
            <a:avLst/>
          </a:prstGeom>
          <a:noFill/>
          <a:ln>
            <a:noFill/>
          </a:ln>
        </p:spPr>
        <p:style>
          <a:lnRef idx="0">
            <a:scrgbClr r="0" g="0" b="0"/>
          </a:lnRef>
          <a:fillRef idx="0">
            <a:scrgbClr r="0" g="0" b="0"/>
          </a:fillRef>
          <a:effectRef idx="0">
            <a:scrgbClr r="0" g="0" b="0"/>
          </a:effectRef>
          <a:fontRef idx="minor"/>
        </p:style>
        <p:txBody>
          <a:bodyPr wrap="none" anchor="ctr">
            <a:spAutoFit/>
          </a:bodyPr>
          <a:lstStyle/>
          <a:p>
            <a:pPr>
              <a:lnSpc>
                <a:spcPct val="100000"/>
              </a:lnSpc>
            </a:pPr>
            <a:r>
              <a:rPr lang="en-GB" sz="1100" b="0" strike="noStrike" spc="-1">
                <a:solidFill>
                  <a:srgbClr val="000000"/>
                </a:solidFill>
                <a:latin typeface="Calibri"/>
                <a:ea typeface="Calibri"/>
              </a:rPr>
              <a:t>  </a:t>
            </a:r>
            <a:endParaRPr lang="en-GB" sz="1100" b="0" strike="noStrike" spc="-1">
              <a:latin typeface="Arial"/>
            </a:endParaRPr>
          </a:p>
        </p:txBody>
      </p:sp>
      <p:sp>
        <p:nvSpPr>
          <p:cNvPr id="63" name="CustomShape 13"/>
          <p:cNvSpPr/>
          <p:nvPr/>
        </p:nvSpPr>
        <p:spPr>
          <a:xfrm>
            <a:off x="342000" y="152280"/>
            <a:ext cx="30267000" cy="456840"/>
          </a:xfrm>
          <a:prstGeom prst="rect">
            <a:avLst/>
          </a:prstGeom>
          <a:noFill/>
          <a:ln>
            <a:noFill/>
          </a:ln>
        </p:spPr>
        <p:style>
          <a:lnRef idx="0">
            <a:scrgbClr r="0" g="0" b="0"/>
          </a:lnRef>
          <a:fillRef idx="0">
            <a:scrgbClr r="0" g="0" b="0"/>
          </a:fillRef>
          <a:effectRef idx="0">
            <a:scrgbClr r="0" g="0" b="0"/>
          </a:effectRef>
          <a:fontRef idx="minor"/>
        </p:style>
      </p:sp>
      <p:sp>
        <p:nvSpPr>
          <p:cNvPr id="64" name="CustomShape 14"/>
          <p:cNvSpPr/>
          <p:nvPr/>
        </p:nvSpPr>
        <p:spPr>
          <a:xfrm>
            <a:off x="15351480" y="480600"/>
            <a:ext cx="248040" cy="258120"/>
          </a:xfrm>
          <a:prstGeom prst="rect">
            <a:avLst/>
          </a:prstGeom>
          <a:noFill/>
          <a:ln>
            <a:noFill/>
          </a:ln>
        </p:spPr>
        <p:style>
          <a:lnRef idx="0">
            <a:scrgbClr r="0" g="0" b="0"/>
          </a:lnRef>
          <a:fillRef idx="0">
            <a:scrgbClr r="0" g="0" b="0"/>
          </a:fillRef>
          <a:effectRef idx="0">
            <a:scrgbClr r="0" g="0" b="0"/>
          </a:effectRef>
          <a:fontRef idx="minor"/>
        </p:style>
        <p:txBody>
          <a:bodyPr wrap="none" anchor="ctr">
            <a:spAutoFit/>
          </a:bodyPr>
          <a:lstStyle/>
          <a:p>
            <a:pPr>
              <a:lnSpc>
                <a:spcPct val="100000"/>
              </a:lnSpc>
            </a:pPr>
            <a:r>
              <a:rPr lang="en-GB" sz="1100" b="0" strike="noStrike" spc="-1">
                <a:solidFill>
                  <a:srgbClr val="000000"/>
                </a:solidFill>
                <a:latin typeface="Calibri"/>
                <a:ea typeface="Calibri"/>
              </a:rPr>
              <a:t>  </a:t>
            </a:r>
            <a:endParaRPr lang="en-GB" sz="1100" b="0" strike="noStrike" spc="-1">
              <a:latin typeface="Arial"/>
            </a:endParaRPr>
          </a:p>
        </p:txBody>
      </p:sp>
      <p:sp>
        <p:nvSpPr>
          <p:cNvPr id="65" name="TextShape 15"/>
          <p:cNvSpPr txBox="1"/>
          <p:nvPr/>
        </p:nvSpPr>
        <p:spPr>
          <a:xfrm>
            <a:off x="1368000" y="7776000"/>
            <a:ext cx="8496000" cy="30683869"/>
          </a:xfrm>
          <a:prstGeom prst="rect">
            <a:avLst/>
          </a:prstGeom>
          <a:noFill/>
          <a:ln>
            <a:noFill/>
          </a:ln>
        </p:spPr>
        <p:txBody>
          <a:bodyPr lIns="90000" tIns="45000" rIns="90000" bIns="45000">
            <a:spAutoFit/>
          </a:bodyPr>
          <a:lstStyle/>
          <a:p>
            <a:r>
              <a:rPr lang="en-GB" sz="3200" b="1" strike="noStrike" spc="-1" dirty="0">
                <a:solidFill>
                  <a:srgbClr val="000000"/>
                </a:solidFill>
                <a:latin typeface="+mj-lt"/>
              </a:rPr>
              <a:t>Introduction &amp; </a:t>
            </a:r>
            <a:r>
              <a:rPr lang="en-GB" sz="3200" b="1" strike="noStrike" spc="-1" dirty="0" smtClean="0">
                <a:solidFill>
                  <a:srgbClr val="000000"/>
                </a:solidFill>
                <a:latin typeface="+mj-lt"/>
              </a:rPr>
              <a:t>Background</a:t>
            </a:r>
            <a:endParaRPr lang="en-GB" sz="3200" b="0" strike="noStrike" spc="-1" dirty="0">
              <a:solidFill>
                <a:srgbClr val="000000"/>
              </a:solidFill>
              <a:latin typeface="+mj-lt"/>
            </a:endParaRPr>
          </a:p>
          <a:p>
            <a:r>
              <a:rPr lang="en-GB" sz="2800" b="0" strike="noStrike" spc="-1" dirty="0" smtClean="0">
                <a:solidFill>
                  <a:srgbClr val="000000"/>
                </a:solidFill>
                <a:latin typeface="+mj-lt"/>
              </a:rPr>
              <a:t>The Covid-19 pandemic impacted all health services. For </a:t>
            </a:r>
            <a:r>
              <a:rPr lang="en-GB" sz="2800" spc="-1" dirty="0" smtClean="0">
                <a:solidFill>
                  <a:srgbClr val="000000"/>
                </a:solidFill>
                <a:latin typeface="+mj-lt"/>
              </a:rPr>
              <a:t>people who use drugs</a:t>
            </a:r>
            <a:r>
              <a:rPr lang="en-GB" sz="2800" b="0" strike="noStrike" spc="-1" dirty="0" smtClean="0">
                <a:solidFill>
                  <a:srgbClr val="000000"/>
                </a:solidFill>
                <a:latin typeface="+mj-lt"/>
              </a:rPr>
              <a:t>, there was decreased access to scheduled care including inpatient detoxification, face-to-face reviews and reduced supervision of Opioid Substitution Therapy. It was expected that this could have led to increased presentations </a:t>
            </a:r>
            <a:r>
              <a:rPr lang="en-GB" sz="2800" spc="-1" dirty="0" smtClean="0">
                <a:solidFill>
                  <a:srgbClr val="000000"/>
                </a:solidFill>
                <a:latin typeface="+mj-lt"/>
              </a:rPr>
              <a:t>for</a:t>
            </a:r>
            <a:r>
              <a:rPr lang="en-GB" sz="2800" b="0" strike="noStrike" spc="-1" dirty="0" smtClean="0">
                <a:solidFill>
                  <a:srgbClr val="000000"/>
                </a:solidFill>
                <a:latin typeface="+mj-lt"/>
              </a:rPr>
              <a:t> unscheduled care, and </a:t>
            </a:r>
            <a:r>
              <a:rPr lang="en-GB" sz="2800" spc="-1" dirty="0" smtClean="0">
                <a:solidFill>
                  <a:srgbClr val="000000"/>
                </a:solidFill>
                <a:latin typeface="+mj-lt"/>
              </a:rPr>
              <a:t>an</a:t>
            </a:r>
            <a:r>
              <a:rPr lang="en-GB" sz="2800" b="0" strike="noStrike" spc="-1" dirty="0" smtClean="0">
                <a:solidFill>
                  <a:srgbClr val="000000"/>
                </a:solidFill>
                <a:latin typeface="+mj-lt"/>
              </a:rPr>
              <a:t> increase in drug-related deaths (DRDs). </a:t>
            </a:r>
            <a:r>
              <a:rPr lang="en-GB" sz="2800" spc="-1" dirty="0" smtClean="0">
                <a:solidFill>
                  <a:srgbClr val="000000"/>
                </a:solidFill>
                <a:latin typeface="+mj-lt"/>
              </a:rPr>
              <a:t>In Northern Ireland a Drug-Related Death is recorded by the Northern Ireland Statistics and Research Agency (NISRA) when the underlying cause of death recorded on the death certificate is drug poisoning, drug abuse or drug </a:t>
            </a:r>
            <a:r>
              <a:rPr lang="en-GB" sz="2800" spc="-1" dirty="0" smtClean="0">
                <a:solidFill>
                  <a:srgbClr val="000000"/>
                </a:solidFill>
                <a:latin typeface="+mj-lt"/>
              </a:rPr>
              <a:t>dependence. </a:t>
            </a:r>
            <a:r>
              <a:rPr lang="en-GB" sz="2800" spc="-1" dirty="0" smtClean="0">
                <a:solidFill>
                  <a:srgbClr val="000000"/>
                </a:solidFill>
                <a:latin typeface="+mj-lt"/>
              </a:rPr>
              <a:t>Pre-pandemic </a:t>
            </a:r>
            <a:r>
              <a:rPr lang="en-GB" sz="2800" spc="-1" dirty="0">
                <a:solidFill>
                  <a:srgbClr val="000000"/>
                </a:solidFill>
                <a:latin typeface="+mj-lt"/>
              </a:rPr>
              <a:t>DRDs had </a:t>
            </a:r>
            <a:r>
              <a:rPr lang="en-GB" sz="2800" spc="-1" dirty="0" smtClean="0">
                <a:solidFill>
                  <a:srgbClr val="000000"/>
                </a:solidFill>
                <a:latin typeface="+mj-lt"/>
              </a:rPr>
              <a:t>already been </a:t>
            </a:r>
            <a:r>
              <a:rPr lang="en-GB" sz="2800" spc="-1" dirty="0">
                <a:solidFill>
                  <a:srgbClr val="000000"/>
                </a:solidFill>
                <a:latin typeface="+mj-lt"/>
              </a:rPr>
              <a:t>increasing in Northern Ireland. In 2019 there were 191 DRDs recorded </a:t>
            </a:r>
            <a:r>
              <a:rPr lang="en-GB" sz="2800" spc="-1" dirty="0" smtClean="0">
                <a:solidFill>
                  <a:srgbClr val="000000"/>
                </a:solidFill>
                <a:latin typeface="+mj-lt"/>
              </a:rPr>
              <a:t>and </a:t>
            </a:r>
            <a:r>
              <a:rPr lang="en-GB" sz="2800" spc="-1" dirty="0">
                <a:solidFill>
                  <a:srgbClr val="000000"/>
                </a:solidFill>
                <a:latin typeface="+mj-lt"/>
              </a:rPr>
              <a:t>Drug-related deaths accounted for 10.1 deaths per 100,000 </a:t>
            </a:r>
            <a:r>
              <a:rPr lang="en-GB" sz="2800" spc="-1" dirty="0" smtClean="0">
                <a:solidFill>
                  <a:srgbClr val="000000"/>
                </a:solidFill>
                <a:latin typeface="+mj-lt"/>
              </a:rPr>
              <a:t>people</a:t>
            </a:r>
            <a:r>
              <a:rPr lang="en-GB" sz="2800" spc="-1" dirty="0">
                <a:solidFill>
                  <a:srgbClr val="000000"/>
                </a:solidFill>
                <a:latin typeface="+mj-lt"/>
              </a:rPr>
              <a:t>. The rate of death relating to drug misuse </a:t>
            </a:r>
            <a:r>
              <a:rPr lang="en-GB" sz="2800" spc="-1" dirty="0" smtClean="0">
                <a:solidFill>
                  <a:srgbClr val="000000"/>
                </a:solidFill>
                <a:latin typeface="+mj-lt"/>
              </a:rPr>
              <a:t>had more than doubled over the previous 10 years </a:t>
            </a:r>
            <a:r>
              <a:rPr lang="en-GB" sz="2800" spc="-1" dirty="0">
                <a:solidFill>
                  <a:srgbClr val="000000"/>
                </a:solidFill>
                <a:latin typeface="+mj-lt"/>
              </a:rPr>
              <a:t>from 3.2 deaths per 100,000 </a:t>
            </a:r>
            <a:r>
              <a:rPr lang="en-GB" sz="2800" spc="-1" dirty="0" smtClean="0">
                <a:solidFill>
                  <a:srgbClr val="000000"/>
                </a:solidFill>
                <a:latin typeface="+mj-lt"/>
              </a:rPr>
              <a:t>population </a:t>
            </a:r>
            <a:r>
              <a:rPr lang="en-GB" sz="2800" spc="-1" dirty="0">
                <a:solidFill>
                  <a:srgbClr val="000000"/>
                </a:solidFill>
                <a:latin typeface="+mj-lt"/>
              </a:rPr>
              <a:t>in 2009 to 8.7 deaths per 100,000 </a:t>
            </a:r>
            <a:r>
              <a:rPr lang="en-GB" sz="2800" spc="-1" dirty="0" smtClean="0">
                <a:solidFill>
                  <a:srgbClr val="000000"/>
                </a:solidFill>
                <a:latin typeface="+mj-lt"/>
              </a:rPr>
              <a:t>population </a:t>
            </a:r>
            <a:r>
              <a:rPr lang="en-GB" sz="2800" spc="-1" dirty="0">
                <a:solidFill>
                  <a:srgbClr val="000000"/>
                </a:solidFill>
                <a:latin typeface="+mj-lt"/>
              </a:rPr>
              <a:t>in 2019. </a:t>
            </a:r>
            <a:r>
              <a:rPr lang="en-GB" sz="2800" spc="-1" dirty="0" smtClean="0">
                <a:solidFill>
                  <a:srgbClr val="000000"/>
                </a:solidFill>
                <a:latin typeface="+mj-lt"/>
              </a:rPr>
              <a:t>(NISRA, 2021).</a:t>
            </a:r>
          </a:p>
          <a:p>
            <a:endParaRPr lang="en-GB" sz="2800" spc="-1" dirty="0">
              <a:solidFill>
                <a:srgbClr val="000000"/>
              </a:solidFill>
              <a:latin typeface="+mj-lt"/>
            </a:endParaRPr>
          </a:p>
          <a:p>
            <a:r>
              <a:rPr lang="en-GB" sz="2800" spc="-1" dirty="0" smtClean="0">
                <a:solidFill>
                  <a:srgbClr val="000000"/>
                </a:solidFill>
                <a:latin typeface="+mj-lt"/>
              </a:rPr>
              <a:t>In response to this worrying trend a DRD </a:t>
            </a:r>
            <a:r>
              <a:rPr lang="en-GB" sz="2800" spc="-1" dirty="0">
                <a:solidFill>
                  <a:srgbClr val="000000"/>
                </a:solidFill>
                <a:latin typeface="+mj-lt"/>
              </a:rPr>
              <a:t>taskforce has been </a:t>
            </a:r>
            <a:r>
              <a:rPr lang="en-GB" sz="2800" spc="-1" dirty="0" smtClean="0">
                <a:solidFill>
                  <a:srgbClr val="000000"/>
                </a:solidFill>
                <a:latin typeface="+mj-lt"/>
              </a:rPr>
              <a:t>established. </a:t>
            </a:r>
            <a:r>
              <a:rPr lang="en-GB" sz="2800" spc="-1" dirty="0">
                <a:solidFill>
                  <a:srgbClr val="000000"/>
                </a:solidFill>
                <a:latin typeface="+mj-lt"/>
              </a:rPr>
              <a:t>The taskforce has been collecting </a:t>
            </a:r>
            <a:r>
              <a:rPr lang="en-GB" sz="2800" spc="-1" dirty="0" smtClean="0">
                <a:solidFill>
                  <a:srgbClr val="000000"/>
                </a:solidFill>
                <a:latin typeface="+mj-lt"/>
              </a:rPr>
              <a:t>&amp; collating baseline data </a:t>
            </a:r>
            <a:r>
              <a:rPr lang="en-GB" sz="2800" spc="-1" dirty="0">
                <a:solidFill>
                  <a:srgbClr val="000000"/>
                </a:solidFill>
                <a:latin typeface="+mj-lt"/>
              </a:rPr>
              <a:t>from all available sources in an attempt to </a:t>
            </a:r>
            <a:r>
              <a:rPr lang="en-GB" sz="2800" spc="-1" dirty="0" smtClean="0">
                <a:solidFill>
                  <a:srgbClr val="000000"/>
                </a:solidFill>
                <a:latin typeface="+mj-lt"/>
              </a:rPr>
              <a:t>determine any patterns in DRDs, to recommend strategies for prevention and to improve communication between services. From </a:t>
            </a:r>
            <a:r>
              <a:rPr lang="en-GB" sz="2800" spc="-1" dirty="0">
                <a:solidFill>
                  <a:srgbClr val="000000"/>
                </a:solidFill>
                <a:latin typeface="+mj-lt"/>
              </a:rPr>
              <a:t>initial </a:t>
            </a:r>
            <a:r>
              <a:rPr lang="en-GB" sz="2800" spc="-1" dirty="0" smtClean="0">
                <a:solidFill>
                  <a:srgbClr val="000000"/>
                </a:solidFill>
                <a:latin typeface="+mj-lt"/>
              </a:rPr>
              <a:t>NHS data collected for the taskforce it </a:t>
            </a:r>
            <a:r>
              <a:rPr lang="en-GB" sz="2800" spc="-1" dirty="0">
                <a:solidFill>
                  <a:srgbClr val="000000"/>
                </a:solidFill>
                <a:latin typeface="+mj-lt"/>
              </a:rPr>
              <a:t>appeared </a:t>
            </a:r>
            <a:r>
              <a:rPr lang="en-GB" sz="2800" spc="-1" dirty="0" smtClean="0">
                <a:solidFill>
                  <a:srgbClr val="000000"/>
                </a:solidFill>
                <a:latin typeface="+mj-lt"/>
              </a:rPr>
              <a:t>h</a:t>
            </a:r>
            <a:r>
              <a:rPr lang="en-GB" sz="2800" b="0" strike="noStrike" spc="-1" dirty="0" smtClean="0">
                <a:solidFill>
                  <a:srgbClr val="000000"/>
                </a:solidFill>
                <a:latin typeface="+mj-lt"/>
              </a:rPr>
              <a:t>ospital admissions throughout </a:t>
            </a:r>
            <a:r>
              <a:rPr lang="en-GB" sz="2800" spc="-1" dirty="0" smtClean="0">
                <a:solidFill>
                  <a:srgbClr val="000000"/>
                </a:solidFill>
                <a:latin typeface="+mj-lt"/>
              </a:rPr>
              <a:t>Northern Ireland</a:t>
            </a:r>
            <a:r>
              <a:rPr lang="en-GB" sz="2800" b="0" strike="noStrike" spc="-1" dirty="0" smtClean="0">
                <a:solidFill>
                  <a:srgbClr val="000000"/>
                </a:solidFill>
                <a:latin typeface="+mj-lt"/>
              </a:rPr>
              <a:t> for treatment of drug overdoses decreased in 2020 and have continued to decline (Fig1.). </a:t>
            </a:r>
            <a:endParaRPr lang="en-GB" sz="2800" spc="-1" dirty="0" smtClean="0">
              <a:solidFill>
                <a:srgbClr val="000000"/>
              </a:solidFill>
              <a:latin typeface="+mj-lt"/>
            </a:endParaRPr>
          </a:p>
          <a:p>
            <a:endParaRPr lang="en-GB" sz="2800" spc="-1" dirty="0">
              <a:solidFill>
                <a:srgbClr val="000000"/>
              </a:solidFill>
            </a:endParaRPr>
          </a:p>
          <a:p>
            <a:endParaRPr lang="en-GB" sz="2800" spc="-1" dirty="0" smtClean="0">
              <a:solidFill>
                <a:srgbClr val="000000"/>
              </a:solidFill>
            </a:endParaRPr>
          </a:p>
          <a:p>
            <a:endParaRPr lang="en-GB" sz="2800" spc="-1" dirty="0">
              <a:solidFill>
                <a:srgbClr val="000000"/>
              </a:solidFill>
            </a:endParaRPr>
          </a:p>
          <a:p>
            <a:endParaRPr lang="en-GB" sz="2800" spc="-1" dirty="0" smtClean="0">
              <a:solidFill>
                <a:srgbClr val="000000"/>
              </a:solidFill>
            </a:endParaRPr>
          </a:p>
          <a:p>
            <a:endParaRPr lang="en-GB" sz="2800" spc="-1" dirty="0">
              <a:solidFill>
                <a:srgbClr val="000000"/>
              </a:solidFill>
            </a:endParaRPr>
          </a:p>
          <a:p>
            <a:endParaRPr lang="en-GB" sz="2800" spc="-1" dirty="0" smtClean="0">
              <a:solidFill>
                <a:srgbClr val="000000"/>
              </a:solidFill>
            </a:endParaRPr>
          </a:p>
          <a:p>
            <a:endParaRPr lang="en-GB" sz="2800" spc="-1" dirty="0">
              <a:solidFill>
                <a:srgbClr val="000000"/>
              </a:solidFill>
            </a:endParaRPr>
          </a:p>
          <a:p>
            <a:endParaRPr lang="en-GB" sz="2800" spc="-1" dirty="0" smtClean="0">
              <a:solidFill>
                <a:srgbClr val="000000"/>
              </a:solidFill>
            </a:endParaRPr>
          </a:p>
          <a:p>
            <a:endParaRPr lang="en-GB" sz="2800" spc="-1" dirty="0">
              <a:solidFill>
                <a:srgbClr val="000000"/>
              </a:solidFill>
            </a:endParaRPr>
          </a:p>
          <a:p>
            <a:endParaRPr lang="en-GB" sz="2800" spc="-1" dirty="0">
              <a:solidFill>
                <a:srgbClr val="000000"/>
              </a:solidFill>
            </a:endParaRPr>
          </a:p>
          <a:p>
            <a:endParaRPr lang="en-GB" sz="2800" spc="-1" dirty="0" smtClean="0">
              <a:solidFill>
                <a:srgbClr val="000000"/>
              </a:solidFill>
            </a:endParaRPr>
          </a:p>
          <a:p>
            <a:endParaRPr lang="en-GB" sz="2000" spc="-1" dirty="0">
              <a:solidFill>
                <a:srgbClr val="000000"/>
              </a:solidFill>
            </a:endParaRPr>
          </a:p>
          <a:p>
            <a:r>
              <a:rPr lang="en-GB" sz="2000" spc="-1" dirty="0" smtClean="0">
                <a:solidFill>
                  <a:srgbClr val="000000"/>
                </a:solidFill>
              </a:rPr>
              <a:t>Fig. </a:t>
            </a:r>
            <a:r>
              <a:rPr lang="en-GB" sz="2000" spc="-1" dirty="0" smtClean="0">
                <a:solidFill>
                  <a:srgbClr val="000000"/>
                </a:solidFill>
              </a:rPr>
              <a:t>1: </a:t>
            </a:r>
            <a:r>
              <a:rPr lang="en-GB" sz="2000" spc="-1" dirty="0" smtClean="0">
                <a:solidFill>
                  <a:srgbClr val="000000"/>
                </a:solidFill>
              </a:rPr>
              <a:t>emergency admissions due to overdose, Northern Ireland 01/04/17- 31/03/22</a:t>
            </a:r>
            <a:r>
              <a:rPr lang="en-GB" sz="2800" spc="-1" dirty="0" smtClean="0">
                <a:solidFill>
                  <a:srgbClr val="000000"/>
                </a:solidFill>
              </a:rPr>
              <a:t>. </a:t>
            </a:r>
          </a:p>
          <a:p>
            <a:endParaRPr lang="en-GB" sz="2800" spc="-1" dirty="0" smtClean="0">
              <a:solidFill>
                <a:srgbClr val="000000"/>
              </a:solidFill>
            </a:endParaRPr>
          </a:p>
          <a:p>
            <a:r>
              <a:rPr lang="en-GB" sz="2800" spc="-1" dirty="0" smtClean="0">
                <a:solidFill>
                  <a:srgbClr val="000000"/>
                </a:solidFill>
              </a:rPr>
              <a:t>NISRA data for DRDs plotted against a timeline of the pandemic showed a potential link between early Covid-19 restrictions and DRDs but the relationship between later variations in restrictions was less </a:t>
            </a:r>
            <a:r>
              <a:rPr lang="en-GB" sz="2800" spc="-1" dirty="0" smtClean="0">
                <a:solidFill>
                  <a:srgbClr val="000000"/>
                </a:solidFill>
              </a:rPr>
              <a:t>clear (fig.2). </a:t>
            </a:r>
            <a:r>
              <a:rPr lang="en-GB" sz="2800" spc="-1" dirty="0" smtClean="0">
                <a:solidFill>
                  <a:srgbClr val="000000"/>
                </a:solidFill>
              </a:rPr>
              <a:t>Recorded monthly rates varied widely and was possible the perceived effect was due to normal fluctuation (</a:t>
            </a:r>
            <a:r>
              <a:rPr lang="en-GB" sz="2800" spc="-1" dirty="0" smtClean="0">
                <a:solidFill>
                  <a:srgbClr val="000000"/>
                </a:solidFill>
              </a:rPr>
              <a:t>fig.3)</a:t>
            </a:r>
            <a:endParaRPr lang="en-GB" sz="2800" spc="-1" dirty="0" smtClean="0">
              <a:solidFill>
                <a:srgbClr val="000000"/>
              </a:solidFill>
            </a:endParaRPr>
          </a:p>
          <a:p>
            <a:endParaRPr lang="en-GB" sz="2800" spc="-1" dirty="0">
              <a:solidFill>
                <a:srgbClr val="000000"/>
              </a:solidFill>
            </a:endParaRPr>
          </a:p>
          <a:p>
            <a:endParaRPr lang="en-GB" sz="2800" spc="-1" dirty="0" smtClean="0">
              <a:solidFill>
                <a:srgbClr val="000000"/>
              </a:solidFill>
            </a:endParaRPr>
          </a:p>
          <a:p>
            <a:endParaRPr lang="en-GB" sz="2800" spc="-1" dirty="0">
              <a:solidFill>
                <a:srgbClr val="000000"/>
              </a:solidFill>
            </a:endParaRPr>
          </a:p>
          <a:p>
            <a:endParaRPr lang="en-GB" sz="2800" spc="-1" dirty="0" smtClean="0">
              <a:solidFill>
                <a:srgbClr val="000000"/>
              </a:solidFill>
            </a:endParaRPr>
          </a:p>
          <a:p>
            <a:endParaRPr lang="en-GB" sz="2800" spc="-1" dirty="0">
              <a:solidFill>
                <a:srgbClr val="000000"/>
              </a:solidFill>
            </a:endParaRPr>
          </a:p>
          <a:p>
            <a:endParaRPr lang="en-GB" sz="2800" spc="-1" dirty="0" smtClean="0">
              <a:solidFill>
                <a:srgbClr val="000000"/>
              </a:solidFill>
            </a:endParaRPr>
          </a:p>
          <a:p>
            <a:endParaRPr lang="en-GB" sz="2800" spc="-1" dirty="0">
              <a:solidFill>
                <a:srgbClr val="000000"/>
              </a:solidFill>
            </a:endParaRPr>
          </a:p>
          <a:p>
            <a:endParaRPr lang="en-GB" sz="2800" spc="-1" dirty="0" smtClean="0">
              <a:solidFill>
                <a:srgbClr val="000000"/>
              </a:solidFill>
            </a:endParaRPr>
          </a:p>
          <a:p>
            <a:endParaRPr lang="en-GB" sz="2800" spc="-1" dirty="0">
              <a:solidFill>
                <a:srgbClr val="000000"/>
              </a:solidFill>
            </a:endParaRPr>
          </a:p>
          <a:p>
            <a:endParaRPr lang="en-GB" sz="2800" spc="-1" dirty="0" smtClean="0">
              <a:solidFill>
                <a:srgbClr val="000000"/>
              </a:solidFill>
            </a:endParaRPr>
          </a:p>
          <a:p>
            <a:endParaRPr lang="en-GB" sz="2800" spc="-1" dirty="0">
              <a:solidFill>
                <a:srgbClr val="000000"/>
              </a:solidFill>
            </a:endParaRPr>
          </a:p>
          <a:p>
            <a:endParaRPr lang="en-GB" sz="2800" spc="-1" dirty="0" smtClean="0">
              <a:solidFill>
                <a:srgbClr val="000000"/>
              </a:solidFill>
            </a:endParaRPr>
          </a:p>
          <a:p>
            <a:endParaRPr lang="en-GB" sz="2800" spc="-1" dirty="0">
              <a:solidFill>
                <a:srgbClr val="000000"/>
              </a:solidFill>
            </a:endParaRPr>
          </a:p>
          <a:p>
            <a:r>
              <a:rPr lang="en-GB" sz="2000" spc="-1" dirty="0" smtClean="0">
                <a:solidFill>
                  <a:srgbClr val="000000"/>
                </a:solidFill>
              </a:rPr>
              <a:t>Fig. </a:t>
            </a:r>
            <a:r>
              <a:rPr lang="en-GB" sz="2000" spc="-1" dirty="0" smtClean="0">
                <a:solidFill>
                  <a:srgbClr val="000000"/>
                </a:solidFill>
              </a:rPr>
              <a:t>2: Drug-related </a:t>
            </a:r>
            <a:r>
              <a:rPr lang="en-GB" sz="2000" spc="-1" dirty="0">
                <a:solidFill>
                  <a:srgbClr val="000000"/>
                </a:solidFill>
              </a:rPr>
              <a:t>deaths in NI Jan 2019 – Dec 2021 by month, with </a:t>
            </a:r>
            <a:r>
              <a:rPr lang="en-GB" sz="2000" spc="-1" dirty="0" smtClean="0">
                <a:solidFill>
                  <a:srgbClr val="000000"/>
                </a:solidFill>
              </a:rPr>
              <a:t>Covid-19 </a:t>
            </a:r>
            <a:r>
              <a:rPr lang="en-GB" sz="2000" spc="-1" dirty="0">
                <a:solidFill>
                  <a:srgbClr val="000000"/>
                </a:solidFill>
              </a:rPr>
              <a:t>timeline </a:t>
            </a:r>
            <a:r>
              <a:rPr lang="en-GB" sz="2000" spc="-1" dirty="0" smtClean="0">
                <a:solidFill>
                  <a:srgbClr val="000000"/>
                </a:solidFill>
              </a:rPr>
              <a:t>mapped</a:t>
            </a:r>
            <a:r>
              <a:rPr lang="en-GB" sz="2800" spc="-1" dirty="0" smtClean="0">
                <a:solidFill>
                  <a:srgbClr val="000000"/>
                </a:solidFill>
              </a:rPr>
              <a:t>.</a:t>
            </a:r>
          </a:p>
        </p:txBody>
      </p:sp>
      <p:sp>
        <p:nvSpPr>
          <p:cNvPr id="66" name="TextShape 16"/>
          <p:cNvSpPr txBox="1"/>
          <p:nvPr/>
        </p:nvSpPr>
        <p:spPr>
          <a:xfrm>
            <a:off x="10800000" y="7776000"/>
            <a:ext cx="8208000" cy="27482993"/>
          </a:xfrm>
          <a:prstGeom prst="rect">
            <a:avLst/>
          </a:prstGeom>
          <a:noFill/>
          <a:ln>
            <a:noFill/>
          </a:ln>
        </p:spPr>
        <p:txBody>
          <a:bodyPr lIns="90000" tIns="45000" rIns="90000" bIns="45000">
            <a:spAutoFit/>
          </a:bodyPr>
          <a:lstStyle/>
          <a:p>
            <a:pPr marL="457200" indent="-456840">
              <a:lnSpc>
                <a:spcPct val="100000"/>
              </a:lnSpc>
            </a:pPr>
            <a:r>
              <a:rPr lang="en-GB" sz="3200" b="1" strike="noStrike" spc="-1" dirty="0" smtClean="0">
                <a:solidFill>
                  <a:srgbClr val="2E2E2E"/>
                </a:solidFill>
                <a:latin typeface="Arial"/>
              </a:rPr>
              <a:t>Method</a:t>
            </a:r>
            <a:endParaRPr lang="en-GB" sz="3200" b="0" strike="noStrike" spc="-1" dirty="0">
              <a:latin typeface="Arial"/>
            </a:endParaRPr>
          </a:p>
          <a:p>
            <a:pPr>
              <a:lnSpc>
                <a:spcPct val="100000"/>
              </a:lnSpc>
            </a:pPr>
            <a:r>
              <a:rPr lang="en-GB" sz="2800" b="0" strike="noStrike" spc="-1" dirty="0" smtClean="0">
                <a:solidFill>
                  <a:srgbClr val="2E2E2E"/>
                </a:solidFill>
                <a:latin typeface="Arial"/>
              </a:rPr>
              <a:t>Data was obtained </a:t>
            </a:r>
            <a:r>
              <a:rPr lang="en-GB" sz="2800" b="0" strike="noStrike" spc="-1" dirty="0">
                <a:solidFill>
                  <a:srgbClr val="2E2E2E"/>
                </a:solidFill>
                <a:latin typeface="Arial"/>
              </a:rPr>
              <a:t>from </a:t>
            </a:r>
            <a:r>
              <a:rPr lang="en-GB" sz="2800" b="0" strike="noStrike" spc="-1" dirty="0" smtClean="0">
                <a:solidFill>
                  <a:srgbClr val="2E2E2E"/>
                </a:solidFill>
                <a:latin typeface="Arial"/>
              </a:rPr>
              <a:t>NIAS </a:t>
            </a:r>
            <a:r>
              <a:rPr lang="en-GB" sz="2800" spc="-1" dirty="0" smtClean="0">
                <a:solidFill>
                  <a:srgbClr val="2E2E2E"/>
                </a:solidFill>
                <a:latin typeface="Arial"/>
              </a:rPr>
              <a:t>pertaining to</a:t>
            </a:r>
            <a:r>
              <a:rPr lang="en-GB" sz="2800" b="0" strike="noStrike" spc="-1" dirty="0" smtClean="0">
                <a:solidFill>
                  <a:srgbClr val="2E2E2E"/>
                </a:solidFill>
                <a:latin typeface="Arial"/>
              </a:rPr>
              <a:t> </a:t>
            </a:r>
            <a:r>
              <a:rPr lang="en-GB" sz="2800" b="0" strike="noStrike" spc="-1" dirty="0">
                <a:solidFill>
                  <a:srgbClr val="2E2E2E"/>
                </a:solidFill>
                <a:latin typeface="Arial"/>
              </a:rPr>
              <a:t>overdose </a:t>
            </a:r>
            <a:r>
              <a:rPr lang="en-GB" sz="2800" b="0" strike="noStrike" spc="-1" dirty="0" smtClean="0">
                <a:solidFill>
                  <a:srgbClr val="2E2E2E"/>
                </a:solidFill>
                <a:latin typeface="Arial"/>
              </a:rPr>
              <a:t>call-outs, calls managed at scene </a:t>
            </a:r>
            <a:r>
              <a:rPr lang="en-GB" sz="2800" spc="-1" dirty="0" smtClean="0">
                <a:solidFill>
                  <a:srgbClr val="2E2E2E"/>
                </a:solidFill>
              </a:rPr>
              <a:t>and transfers to hospital. This was analysed against NISRA </a:t>
            </a:r>
            <a:r>
              <a:rPr lang="en-GB" sz="2800" b="0" strike="noStrike" spc="-1" dirty="0">
                <a:solidFill>
                  <a:srgbClr val="2E2E2E"/>
                </a:solidFill>
                <a:latin typeface="Arial"/>
              </a:rPr>
              <a:t>DRD </a:t>
            </a:r>
            <a:r>
              <a:rPr lang="en-GB" sz="2800" b="0" strike="noStrike" spc="-1" dirty="0" smtClean="0">
                <a:solidFill>
                  <a:srgbClr val="2E2E2E"/>
                </a:solidFill>
                <a:latin typeface="Arial"/>
              </a:rPr>
              <a:t>from data each month for the period between </a:t>
            </a:r>
            <a:r>
              <a:rPr lang="en-GB" sz="2800" spc="-1" dirty="0" smtClean="0">
                <a:solidFill>
                  <a:srgbClr val="2E2E2E"/>
                </a:solidFill>
                <a:latin typeface="Arial"/>
              </a:rPr>
              <a:t>March 2019 </a:t>
            </a:r>
            <a:r>
              <a:rPr lang="en-GB" sz="2800" b="0" strike="noStrike" spc="-1" dirty="0" smtClean="0">
                <a:solidFill>
                  <a:srgbClr val="2E2E2E"/>
                </a:solidFill>
                <a:latin typeface="Arial"/>
              </a:rPr>
              <a:t>&amp; </a:t>
            </a:r>
            <a:r>
              <a:rPr lang="en-GB" sz="2800" spc="-1" dirty="0" smtClean="0">
                <a:solidFill>
                  <a:srgbClr val="2E2E2E"/>
                </a:solidFill>
                <a:latin typeface="Arial"/>
              </a:rPr>
              <a:t>December 2021 </a:t>
            </a:r>
            <a:r>
              <a:rPr lang="en-GB" sz="2800" b="0" strike="noStrike" spc="-1" dirty="0" smtClean="0">
                <a:solidFill>
                  <a:srgbClr val="2E2E2E"/>
                </a:solidFill>
                <a:latin typeface="Arial"/>
              </a:rPr>
              <a:t>using Pearson’s </a:t>
            </a:r>
            <a:r>
              <a:rPr lang="en-GB" sz="2800" b="0" strike="noStrike" spc="-1" dirty="0">
                <a:solidFill>
                  <a:srgbClr val="2E2E2E"/>
                </a:solidFill>
                <a:latin typeface="Arial"/>
              </a:rPr>
              <a:t>correlation co-efficient </a:t>
            </a:r>
            <a:r>
              <a:rPr lang="en-GB" sz="2800" b="0" strike="noStrike" spc="-1" dirty="0" smtClean="0">
                <a:solidFill>
                  <a:srgbClr val="2E2E2E"/>
                </a:solidFill>
                <a:latin typeface="Arial"/>
              </a:rPr>
              <a:t>to </a:t>
            </a:r>
            <a:r>
              <a:rPr lang="en-GB" sz="2800" b="0" strike="noStrike" spc="-1" dirty="0">
                <a:solidFill>
                  <a:srgbClr val="2E2E2E"/>
                </a:solidFill>
                <a:latin typeface="Arial"/>
              </a:rPr>
              <a:t>determine strength and significance of the relationship </a:t>
            </a:r>
            <a:r>
              <a:rPr lang="en-GB" sz="2800" b="0" strike="noStrike" spc="-1" dirty="0" smtClean="0">
                <a:solidFill>
                  <a:srgbClr val="2E2E2E"/>
                </a:solidFill>
                <a:latin typeface="Arial"/>
              </a:rPr>
              <a:t>between each group &amp; DRDs. </a:t>
            </a:r>
          </a:p>
          <a:p>
            <a:pPr>
              <a:lnSpc>
                <a:spcPct val="100000"/>
              </a:lnSpc>
            </a:pPr>
            <a:endParaRPr lang="en-GB" sz="2800" b="0" strike="noStrike" spc="-1" dirty="0" smtClean="0">
              <a:solidFill>
                <a:srgbClr val="2E2E2E"/>
              </a:solidFill>
              <a:latin typeface="Arial"/>
            </a:endParaRPr>
          </a:p>
          <a:p>
            <a:r>
              <a:rPr lang="en-GB" sz="3200" b="1" spc="-1" dirty="0" smtClean="0">
                <a:solidFill>
                  <a:srgbClr val="2E2E2E"/>
                </a:solidFill>
              </a:rPr>
              <a:t>Results</a:t>
            </a:r>
            <a:endParaRPr lang="en-GB" sz="3200" spc="-1" dirty="0" smtClean="0">
              <a:solidFill>
                <a:srgbClr val="000000"/>
              </a:solidFill>
            </a:endParaRPr>
          </a:p>
          <a:p>
            <a:pPr>
              <a:buClr>
                <a:srgbClr val="000000"/>
              </a:buClr>
              <a:buSzPct val="45000"/>
            </a:pPr>
            <a:r>
              <a:rPr lang="en-GB" sz="2800" spc="-1" dirty="0" smtClean="0">
                <a:solidFill>
                  <a:srgbClr val="000000"/>
                </a:solidFill>
              </a:rPr>
              <a:t>Following analysis a weak </a:t>
            </a:r>
            <a:r>
              <a:rPr lang="en-GB" sz="2800" spc="-1" dirty="0">
                <a:solidFill>
                  <a:srgbClr val="000000"/>
                </a:solidFill>
              </a:rPr>
              <a:t>correlation was found between number of 999 calls and DRD (</a:t>
            </a:r>
            <a:r>
              <a:rPr lang="en-GB" sz="2800" spc="-1" dirty="0" smtClean="0">
                <a:solidFill>
                  <a:srgbClr val="000000"/>
                </a:solidFill>
              </a:rPr>
              <a:t>0.23), </a:t>
            </a:r>
            <a:r>
              <a:rPr lang="en-GB" sz="2800" spc="-1" dirty="0">
                <a:solidFill>
                  <a:srgbClr val="000000"/>
                </a:solidFill>
              </a:rPr>
              <a:t>and between number arriving at hospital and </a:t>
            </a:r>
            <a:r>
              <a:rPr lang="en-GB" sz="2800" spc="-1" dirty="0" smtClean="0">
                <a:solidFill>
                  <a:srgbClr val="000000"/>
                </a:solidFill>
              </a:rPr>
              <a:t>DRD (0.28) these </a:t>
            </a:r>
            <a:r>
              <a:rPr lang="en-GB" sz="2800" spc="-1" dirty="0">
                <a:solidFill>
                  <a:srgbClr val="000000"/>
                </a:solidFill>
              </a:rPr>
              <a:t>were not statistically significant</a:t>
            </a:r>
            <a:r>
              <a:rPr lang="en-GB" sz="2800" spc="-1" dirty="0" smtClean="0">
                <a:solidFill>
                  <a:srgbClr val="000000"/>
                </a:solidFill>
              </a:rPr>
              <a:t>. Again, weak correlation was found between number of NIAS responses at scene and DRD (0.21) but these were not statistically significant either (p value &gt;0.0.5)</a:t>
            </a:r>
            <a:endParaRPr lang="en-GB" sz="2800" spc="-1" dirty="0" smtClean="0">
              <a:solidFill>
                <a:srgbClr val="000000"/>
              </a:solidFill>
            </a:endParaRPr>
          </a:p>
          <a:p>
            <a:pPr marL="216000" indent="-216000">
              <a:buClr>
                <a:srgbClr val="000000"/>
              </a:buClr>
              <a:buSzPct val="45000"/>
              <a:buFont typeface="Wingdings" charset="2"/>
              <a:buChar char=""/>
            </a:pPr>
            <a:endParaRPr lang="en-GB" sz="2800" spc="-1" dirty="0" smtClean="0">
              <a:solidFill>
                <a:srgbClr val="000000"/>
              </a:solidFill>
            </a:endParaRPr>
          </a:p>
          <a:p>
            <a:pPr marL="216000" indent="-216000">
              <a:buClr>
                <a:srgbClr val="000000"/>
              </a:buClr>
              <a:buSzPct val="45000"/>
              <a:buFont typeface="Wingdings" charset="2"/>
              <a:buChar char=""/>
            </a:pPr>
            <a:endParaRPr lang="en-GB" sz="2800" spc="-1" dirty="0" smtClean="0">
              <a:solidFill>
                <a:srgbClr val="000000"/>
              </a:solidFill>
            </a:endParaRPr>
          </a:p>
          <a:p>
            <a:pPr marL="216000" indent="-216000">
              <a:buClr>
                <a:srgbClr val="000000"/>
              </a:buClr>
              <a:buSzPct val="45000"/>
              <a:buFont typeface="Wingdings" charset="2"/>
              <a:buChar char=""/>
            </a:pPr>
            <a:endParaRPr lang="en-GB" sz="2800" spc="-1" dirty="0">
              <a:solidFill>
                <a:srgbClr val="000000"/>
              </a:solidFill>
            </a:endParaRPr>
          </a:p>
          <a:p>
            <a:pPr marL="216000" indent="-216000">
              <a:buClr>
                <a:srgbClr val="000000"/>
              </a:buClr>
              <a:buSzPct val="45000"/>
              <a:buFont typeface="Wingdings" charset="2"/>
              <a:buChar char=""/>
            </a:pPr>
            <a:endParaRPr lang="en-GB" sz="2800" spc="-1" dirty="0" smtClean="0">
              <a:solidFill>
                <a:srgbClr val="000000"/>
              </a:solidFill>
            </a:endParaRPr>
          </a:p>
          <a:p>
            <a:pPr marL="216000" indent="-216000">
              <a:buClr>
                <a:srgbClr val="000000"/>
              </a:buClr>
              <a:buSzPct val="45000"/>
              <a:buFont typeface="Wingdings" charset="2"/>
              <a:buChar char=""/>
            </a:pPr>
            <a:endParaRPr lang="en-GB" sz="2800" spc="-1" dirty="0">
              <a:solidFill>
                <a:srgbClr val="000000"/>
              </a:solidFill>
            </a:endParaRPr>
          </a:p>
          <a:p>
            <a:pPr marL="216000" indent="-216000">
              <a:buClr>
                <a:srgbClr val="000000"/>
              </a:buClr>
              <a:buSzPct val="45000"/>
              <a:buFont typeface="Wingdings" charset="2"/>
              <a:buChar char=""/>
            </a:pPr>
            <a:endParaRPr lang="en-GB" sz="2800" spc="-1" dirty="0" smtClean="0">
              <a:solidFill>
                <a:srgbClr val="000000"/>
              </a:solidFill>
            </a:endParaRPr>
          </a:p>
          <a:p>
            <a:pPr marL="216000" indent="-216000">
              <a:buClr>
                <a:srgbClr val="000000"/>
              </a:buClr>
              <a:buSzPct val="45000"/>
              <a:buFont typeface="Wingdings" charset="2"/>
              <a:buChar char=""/>
            </a:pPr>
            <a:endParaRPr lang="en-GB" sz="2800" spc="-1" dirty="0">
              <a:solidFill>
                <a:srgbClr val="000000"/>
              </a:solidFill>
            </a:endParaRPr>
          </a:p>
          <a:p>
            <a:pPr marL="216000" indent="-216000">
              <a:buClr>
                <a:srgbClr val="000000"/>
              </a:buClr>
              <a:buSzPct val="45000"/>
              <a:buFont typeface="Wingdings" charset="2"/>
              <a:buChar char=""/>
            </a:pPr>
            <a:endParaRPr lang="en-GB" sz="2800" spc="-1" dirty="0" smtClean="0">
              <a:solidFill>
                <a:srgbClr val="000000"/>
              </a:solidFill>
            </a:endParaRPr>
          </a:p>
          <a:p>
            <a:pPr marL="216000" indent="-216000">
              <a:buClr>
                <a:srgbClr val="000000"/>
              </a:buClr>
              <a:buSzPct val="45000"/>
              <a:buFont typeface="Wingdings" charset="2"/>
              <a:buChar char=""/>
            </a:pPr>
            <a:endParaRPr lang="en-GB" sz="2800" spc="-1" dirty="0">
              <a:solidFill>
                <a:srgbClr val="000000"/>
              </a:solidFill>
            </a:endParaRPr>
          </a:p>
          <a:p>
            <a:pPr marL="216000" indent="-216000">
              <a:buClr>
                <a:srgbClr val="000000"/>
              </a:buClr>
              <a:buSzPct val="45000"/>
              <a:buFont typeface="Wingdings" charset="2"/>
              <a:buChar char=""/>
            </a:pPr>
            <a:endParaRPr lang="en-GB" sz="2800" spc="-1" dirty="0" smtClean="0">
              <a:solidFill>
                <a:srgbClr val="000000"/>
              </a:solidFill>
            </a:endParaRPr>
          </a:p>
          <a:p>
            <a:pPr marL="216000" indent="-216000">
              <a:buClr>
                <a:srgbClr val="000000"/>
              </a:buClr>
              <a:buSzPct val="45000"/>
              <a:buFont typeface="Wingdings" charset="2"/>
              <a:buChar char=""/>
            </a:pPr>
            <a:endParaRPr lang="en-GB" sz="2800" spc="-1" dirty="0">
              <a:solidFill>
                <a:srgbClr val="000000"/>
              </a:solidFill>
            </a:endParaRPr>
          </a:p>
          <a:p>
            <a:pPr marL="216000" indent="-216000">
              <a:buClr>
                <a:srgbClr val="000000"/>
              </a:buClr>
              <a:buSzPct val="45000"/>
              <a:buFont typeface="Wingdings" charset="2"/>
              <a:buChar char=""/>
            </a:pPr>
            <a:endParaRPr lang="en-GB" sz="2800" spc="-1" dirty="0" smtClean="0">
              <a:solidFill>
                <a:srgbClr val="000000"/>
              </a:solidFill>
            </a:endParaRPr>
          </a:p>
          <a:p>
            <a:pPr>
              <a:buClr>
                <a:srgbClr val="000000"/>
              </a:buClr>
              <a:buSzPct val="45000"/>
            </a:pPr>
            <a:endParaRPr lang="en-GB" sz="2800" spc="-1" dirty="0">
              <a:solidFill>
                <a:srgbClr val="000000"/>
              </a:solidFill>
            </a:endParaRPr>
          </a:p>
          <a:p>
            <a:pPr marL="216000" indent="-216000">
              <a:buClr>
                <a:srgbClr val="000000"/>
              </a:buClr>
              <a:buSzPct val="45000"/>
              <a:buFont typeface="Wingdings" charset="2"/>
              <a:buChar char=""/>
            </a:pPr>
            <a:endParaRPr lang="en-GB" sz="2800" spc="-1" dirty="0" smtClean="0">
              <a:solidFill>
                <a:srgbClr val="000000"/>
              </a:solidFill>
            </a:endParaRPr>
          </a:p>
          <a:p>
            <a:pPr>
              <a:buClr>
                <a:srgbClr val="000000"/>
              </a:buClr>
              <a:buSzPct val="45000"/>
            </a:pPr>
            <a:r>
              <a:rPr lang="en-GB" sz="2000" spc="-1" dirty="0" smtClean="0">
                <a:solidFill>
                  <a:srgbClr val="000000"/>
                </a:solidFill>
              </a:rPr>
              <a:t>Fig</a:t>
            </a:r>
            <a:r>
              <a:rPr lang="en-GB" sz="2000" spc="-1" dirty="0" smtClean="0">
                <a:solidFill>
                  <a:srgbClr val="000000"/>
                </a:solidFill>
              </a:rPr>
              <a:t>. </a:t>
            </a:r>
            <a:r>
              <a:rPr lang="en-GB" sz="2000" spc="-1" dirty="0" smtClean="0">
                <a:solidFill>
                  <a:srgbClr val="000000"/>
                </a:solidFill>
              </a:rPr>
              <a:t>3: </a:t>
            </a:r>
            <a:r>
              <a:rPr lang="en-GB" sz="2000" spc="-1" dirty="0" smtClean="0">
                <a:solidFill>
                  <a:srgbClr val="000000"/>
                </a:solidFill>
              </a:rPr>
              <a:t>Number of drug-related deaths in Northern Ireland by month, January 2017 – July 2022</a:t>
            </a:r>
            <a:endParaRPr lang="en-GB" sz="2000" spc="-1" dirty="0" smtClean="0">
              <a:solidFill>
                <a:srgbClr val="000000"/>
              </a:solidFill>
            </a:endParaRPr>
          </a:p>
          <a:p>
            <a:pPr>
              <a:buClr>
                <a:srgbClr val="000000"/>
              </a:buClr>
              <a:buSzPct val="45000"/>
            </a:pPr>
            <a:endParaRPr lang="en-GB" sz="2800" spc="-1" dirty="0">
              <a:solidFill>
                <a:srgbClr val="000000"/>
              </a:solidFill>
            </a:endParaRPr>
          </a:p>
          <a:p>
            <a:pPr>
              <a:buClr>
                <a:srgbClr val="000000"/>
              </a:buClr>
              <a:buSzPct val="45000"/>
            </a:pPr>
            <a:endParaRPr lang="en-GB" sz="2800" spc="-1" dirty="0">
              <a:solidFill>
                <a:srgbClr val="000000"/>
              </a:solidFill>
            </a:endParaRPr>
          </a:p>
          <a:p>
            <a:pPr>
              <a:buClr>
                <a:srgbClr val="000000"/>
              </a:buClr>
              <a:buSzPct val="45000"/>
            </a:pPr>
            <a:endParaRPr lang="en-GB" sz="2800" spc="-1" dirty="0" smtClean="0">
              <a:solidFill>
                <a:srgbClr val="000000"/>
              </a:solidFill>
            </a:endParaRPr>
          </a:p>
          <a:p>
            <a:pPr marL="216000" indent="-216000">
              <a:buClr>
                <a:srgbClr val="000000"/>
              </a:buClr>
              <a:buSzPct val="45000"/>
              <a:buFont typeface="Wingdings" charset="2"/>
              <a:buChar char=""/>
            </a:pPr>
            <a:endParaRPr lang="en-GB" sz="2800" spc="-1" dirty="0">
              <a:solidFill>
                <a:srgbClr val="000000"/>
              </a:solidFill>
            </a:endParaRPr>
          </a:p>
          <a:p>
            <a:pPr marL="216000" indent="-216000">
              <a:buClr>
                <a:srgbClr val="000000"/>
              </a:buClr>
              <a:buSzPct val="45000"/>
              <a:buFont typeface="Wingdings" charset="2"/>
              <a:buChar char=""/>
            </a:pPr>
            <a:endParaRPr lang="en-GB" sz="2800" spc="-1" dirty="0" smtClean="0">
              <a:solidFill>
                <a:srgbClr val="000000"/>
              </a:solidFill>
            </a:endParaRPr>
          </a:p>
          <a:p>
            <a:pPr marL="216000" indent="-216000">
              <a:buClr>
                <a:srgbClr val="000000"/>
              </a:buClr>
              <a:buSzPct val="45000"/>
              <a:buFont typeface="Wingdings" charset="2"/>
              <a:buChar char=""/>
            </a:pPr>
            <a:endParaRPr lang="en-GB" sz="2800" spc="-1" dirty="0">
              <a:solidFill>
                <a:srgbClr val="000000"/>
              </a:solidFill>
            </a:endParaRPr>
          </a:p>
          <a:p>
            <a:pPr marL="216000" indent="-216000">
              <a:buClr>
                <a:srgbClr val="000000"/>
              </a:buClr>
              <a:buSzPct val="45000"/>
              <a:buFont typeface="Wingdings" charset="2"/>
              <a:buChar char=""/>
            </a:pPr>
            <a:endParaRPr lang="en-GB" sz="2800" spc="-1" dirty="0" smtClean="0">
              <a:solidFill>
                <a:srgbClr val="000000"/>
              </a:solidFill>
            </a:endParaRPr>
          </a:p>
          <a:p>
            <a:pPr marL="216000" indent="-216000">
              <a:buClr>
                <a:srgbClr val="000000"/>
              </a:buClr>
              <a:buSzPct val="45000"/>
              <a:buFont typeface="Wingdings" charset="2"/>
              <a:buChar char=""/>
            </a:pPr>
            <a:endParaRPr lang="en-GB" sz="2800" spc="-1" dirty="0">
              <a:solidFill>
                <a:srgbClr val="000000"/>
              </a:solidFill>
            </a:endParaRPr>
          </a:p>
          <a:p>
            <a:pPr>
              <a:buClr>
                <a:srgbClr val="000000"/>
              </a:buClr>
              <a:buSzPct val="45000"/>
            </a:pPr>
            <a:endParaRPr lang="en-GB" sz="2800" spc="-1" dirty="0">
              <a:solidFill>
                <a:srgbClr val="000000"/>
              </a:solidFill>
            </a:endParaRPr>
          </a:p>
          <a:p>
            <a:pPr marL="216000" indent="-216000">
              <a:buClr>
                <a:srgbClr val="000000"/>
              </a:buClr>
              <a:buSzPct val="45000"/>
              <a:buFont typeface="Wingdings" charset="2"/>
              <a:buChar char=""/>
            </a:pPr>
            <a:endParaRPr lang="en-GB" sz="2800" spc="-1" dirty="0" smtClean="0">
              <a:solidFill>
                <a:srgbClr val="000000"/>
              </a:solidFill>
            </a:endParaRPr>
          </a:p>
          <a:p>
            <a:pPr marL="216000" indent="-216000">
              <a:buClr>
                <a:srgbClr val="000000"/>
              </a:buClr>
              <a:buSzPct val="45000"/>
              <a:buFont typeface="Wingdings" charset="2"/>
              <a:buChar char=""/>
            </a:pPr>
            <a:endParaRPr lang="en-GB" sz="2800" spc="-1" dirty="0" smtClean="0">
              <a:solidFill>
                <a:srgbClr val="000000"/>
              </a:solidFill>
            </a:endParaRPr>
          </a:p>
          <a:p>
            <a:pPr>
              <a:buClr>
                <a:srgbClr val="000000"/>
              </a:buClr>
              <a:buSzPct val="45000"/>
            </a:pPr>
            <a:endParaRPr lang="en-GB" sz="2800" spc="-1" dirty="0" smtClean="0">
              <a:solidFill>
                <a:srgbClr val="000000"/>
              </a:solidFill>
            </a:endParaRPr>
          </a:p>
          <a:p>
            <a:pPr>
              <a:buClr>
                <a:srgbClr val="000000"/>
              </a:buClr>
              <a:buSzPct val="45000"/>
            </a:pPr>
            <a:r>
              <a:rPr lang="en-GB" sz="2000" spc="-1" dirty="0" smtClean="0">
                <a:solidFill>
                  <a:srgbClr val="000000"/>
                </a:solidFill>
              </a:rPr>
              <a:t>Fig</a:t>
            </a:r>
            <a:r>
              <a:rPr lang="en-GB" sz="2000" spc="-1" dirty="0" smtClean="0">
                <a:solidFill>
                  <a:srgbClr val="000000"/>
                </a:solidFill>
              </a:rPr>
              <a:t>. </a:t>
            </a:r>
            <a:r>
              <a:rPr lang="en-GB" sz="2000" spc="-1" dirty="0" smtClean="0">
                <a:solidFill>
                  <a:srgbClr val="000000"/>
                </a:solidFill>
              </a:rPr>
              <a:t>4: Numbers of 999 calls which fit the “overdose/poisoning” criteria, responses at scene, and patients arriving at hospital by month, April 2017 – August 2022</a:t>
            </a:r>
            <a:endParaRPr lang="en-GB" sz="2000" spc="-1" dirty="0">
              <a:solidFill>
                <a:srgbClr val="000000"/>
              </a:solidFill>
            </a:endParaRPr>
          </a:p>
          <a:p>
            <a:pPr marL="216000" indent="-216000">
              <a:buClr>
                <a:srgbClr val="000000"/>
              </a:buClr>
              <a:buSzPct val="45000"/>
              <a:buFont typeface="Wingdings" charset="2"/>
              <a:buChar char=""/>
            </a:pPr>
            <a:endParaRPr lang="en-GB" sz="2800" spc="-1" dirty="0" smtClean="0">
              <a:solidFill>
                <a:srgbClr val="000000"/>
              </a:solidFill>
            </a:endParaRPr>
          </a:p>
          <a:p>
            <a:pPr marL="216000" indent="-216000">
              <a:buClr>
                <a:srgbClr val="000000"/>
              </a:buClr>
              <a:buSzPct val="45000"/>
              <a:buFont typeface="Wingdings" charset="2"/>
              <a:buChar char=""/>
            </a:pPr>
            <a:endParaRPr lang="en-GB" sz="2800" spc="-1" dirty="0" smtClean="0">
              <a:solidFill>
                <a:srgbClr val="000000"/>
              </a:solidFill>
            </a:endParaRPr>
          </a:p>
          <a:p>
            <a:pPr marL="216000" indent="-216000">
              <a:buClr>
                <a:srgbClr val="000000"/>
              </a:buClr>
              <a:buSzPct val="45000"/>
              <a:buFont typeface="Wingdings" charset="2"/>
              <a:buChar char=""/>
            </a:pPr>
            <a:endParaRPr lang="en-GB" sz="2800" spc="-1" dirty="0">
              <a:solidFill>
                <a:srgbClr val="000000"/>
              </a:solidFill>
            </a:endParaRPr>
          </a:p>
          <a:p>
            <a:pPr marL="216000" indent="-216000">
              <a:buClr>
                <a:srgbClr val="000000"/>
              </a:buClr>
              <a:buSzPct val="45000"/>
              <a:buFont typeface="Wingdings" charset="2"/>
              <a:buChar char=""/>
            </a:pPr>
            <a:endParaRPr lang="en-GB" sz="2800" spc="-1" dirty="0" smtClean="0">
              <a:solidFill>
                <a:srgbClr val="000000"/>
              </a:solidFill>
            </a:endParaRPr>
          </a:p>
          <a:p>
            <a:pPr marL="216000" indent="-216000">
              <a:buClr>
                <a:srgbClr val="000000"/>
              </a:buClr>
              <a:buSzPct val="45000"/>
              <a:buFont typeface="Wingdings" charset="2"/>
              <a:buChar char=""/>
            </a:pPr>
            <a:endParaRPr lang="en-GB" sz="2800" spc="-1" dirty="0">
              <a:solidFill>
                <a:srgbClr val="000000"/>
              </a:solidFill>
            </a:endParaRPr>
          </a:p>
          <a:p>
            <a:pPr marL="216000" indent="-216000">
              <a:buClr>
                <a:srgbClr val="000000"/>
              </a:buClr>
              <a:buSzPct val="45000"/>
              <a:buFont typeface="Wingdings" charset="2"/>
              <a:buChar char=""/>
            </a:pPr>
            <a:endParaRPr lang="en-GB" sz="2800" spc="-1" dirty="0" smtClean="0">
              <a:solidFill>
                <a:srgbClr val="000000"/>
              </a:solidFill>
            </a:endParaRPr>
          </a:p>
          <a:p>
            <a:pPr marL="216000" indent="-216000">
              <a:buClr>
                <a:srgbClr val="000000"/>
              </a:buClr>
              <a:buSzPct val="45000"/>
              <a:buFont typeface="Wingdings" charset="2"/>
              <a:buChar char=""/>
            </a:pPr>
            <a:endParaRPr lang="en-GB" sz="2800" spc="-1" dirty="0" smtClean="0">
              <a:solidFill>
                <a:srgbClr val="000000"/>
              </a:solidFill>
            </a:endParaRPr>
          </a:p>
          <a:p>
            <a:pPr marL="216000" indent="-216000">
              <a:buClr>
                <a:srgbClr val="000000"/>
              </a:buClr>
              <a:buSzPct val="45000"/>
              <a:buFont typeface="Wingdings" charset="2"/>
              <a:buChar char=""/>
            </a:pPr>
            <a:endParaRPr lang="en-GB" sz="2800" spc="-1" dirty="0">
              <a:solidFill>
                <a:srgbClr val="000000"/>
              </a:solidFill>
            </a:endParaRPr>
          </a:p>
          <a:p>
            <a:pPr marL="216000" indent="-216000">
              <a:buClr>
                <a:srgbClr val="000000"/>
              </a:buClr>
              <a:buSzPct val="45000"/>
              <a:buFont typeface="Wingdings" charset="2"/>
              <a:buChar char=""/>
            </a:pPr>
            <a:endParaRPr lang="en-GB" sz="2800" spc="-1" dirty="0" smtClean="0">
              <a:solidFill>
                <a:srgbClr val="000000"/>
              </a:solidFill>
            </a:endParaRPr>
          </a:p>
          <a:p>
            <a:pPr marL="216000" indent="-216000">
              <a:buClr>
                <a:srgbClr val="000000"/>
              </a:buClr>
              <a:buSzPct val="45000"/>
              <a:buFont typeface="Wingdings" charset="2"/>
              <a:buChar char=""/>
            </a:pPr>
            <a:endParaRPr lang="en-GB" sz="2800" spc="-1" dirty="0">
              <a:solidFill>
                <a:srgbClr val="000000"/>
              </a:solidFill>
            </a:endParaRPr>
          </a:p>
          <a:p>
            <a:pPr>
              <a:buClr>
                <a:srgbClr val="000000"/>
              </a:buClr>
              <a:buSzPct val="45000"/>
            </a:pPr>
            <a:endParaRPr lang="en-GB" sz="2800" spc="-1" dirty="0">
              <a:solidFill>
                <a:srgbClr val="000000"/>
              </a:solidFill>
            </a:endParaRPr>
          </a:p>
          <a:p>
            <a:pPr marL="216000" indent="-216000">
              <a:buClr>
                <a:srgbClr val="000000"/>
              </a:buClr>
              <a:buSzPct val="45000"/>
              <a:buFont typeface="Wingdings" charset="2"/>
              <a:buChar char=""/>
            </a:pPr>
            <a:endParaRPr lang="en-GB" sz="2800" spc="-1" dirty="0" smtClean="0">
              <a:solidFill>
                <a:srgbClr val="000000"/>
              </a:solidFill>
            </a:endParaRPr>
          </a:p>
          <a:p>
            <a:pPr>
              <a:buClr>
                <a:srgbClr val="000000"/>
              </a:buClr>
              <a:buSzPct val="45000"/>
            </a:pPr>
            <a:endParaRPr lang="en-GB" sz="2800" spc="-1" dirty="0" smtClean="0">
              <a:solidFill>
                <a:srgbClr val="000000"/>
              </a:solidFill>
            </a:endParaRPr>
          </a:p>
          <a:p>
            <a:pPr>
              <a:buClr>
                <a:srgbClr val="000000"/>
              </a:buClr>
              <a:buSzPct val="45000"/>
            </a:pPr>
            <a:endParaRPr lang="en-GB" sz="2000" dirty="0" smtClean="0"/>
          </a:p>
          <a:p>
            <a:pPr>
              <a:buClr>
                <a:srgbClr val="000000"/>
              </a:buClr>
              <a:buSzPct val="45000"/>
            </a:pPr>
            <a:r>
              <a:rPr lang="en-GB" sz="2000" dirty="0" smtClean="0"/>
              <a:t>Fig</a:t>
            </a:r>
            <a:r>
              <a:rPr lang="en-GB" sz="2000" dirty="0" smtClean="0"/>
              <a:t>. </a:t>
            </a:r>
            <a:r>
              <a:rPr lang="en-GB" sz="2000" dirty="0" smtClean="0"/>
              <a:t>5: </a:t>
            </a:r>
            <a:r>
              <a:rPr lang="en-GB" sz="2000" dirty="0" smtClean="0"/>
              <a:t>NIAS calls &amp; DRDs </a:t>
            </a:r>
            <a:r>
              <a:rPr lang="en-GB" sz="2000" dirty="0" smtClean="0"/>
              <a:t>March </a:t>
            </a:r>
            <a:r>
              <a:rPr lang="en-GB" sz="2000" dirty="0" smtClean="0"/>
              <a:t>2019- </a:t>
            </a:r>
            <a:r>
              <a:rPr lang="en-GB" sz="2000" dirty="0" smtClean="0"/>
              <a:t>December </a:t>
            </a:r>
            <a:r>
              <a:rPr lang="en-GB" sz="2000" dirty="0" smtClean="0"/>
              <a:t>2021</a:t>
            </a:r>
            <a:endParaRPr lang="en-GB" sz="2000" spc="-1" dirty="0">
              <a:solidFill>
                <a:srgbClr val="000000"/>
              </a:solidFill>
            </a:endParaRPr>
          </a:p>
        </p:txBody>
      </p:sp>
      <p:pic>
        <p:nvPicPr>
          <p:cNvPr id="6" name="Picture 5"/>
          <p:cNvPicPr>
            <a:picLocks noChangeAspect="1"/>
          </p:cNvPicPr>
          <p:nvPr/>
        </p:nvPicPr>
        <p:blipFill>
          <a:blip r:embed="rId6"/>
          <a:stretch>
            <a:fillRect/>
          </a:stretch>
        </p:blipFill>
        <p:spPr>
          <a:xfrm>
            <a:off x="10575503" y="22717193"/>
            <a:ext cx="8830547" cy="5004123"/>
          </a:xfrm>
          <a:prstGeom prst="rect">
            <a:avLst/>
          </a:prstGeom>
        </p:spPr>
      </p:pic>
      <p:pic>
        <p:nvPicPr>
          <p:cNvPr id="11" name="Picture 10"/>
          <p:cNvPicPr>
            <a:picLocks noChangeAspect="1"/>
          </p:cNvPicPr>
          <p:nvPr/>
        </p:nvPicPr>
        <p:blipFill>
          <a:blip r:embed="rId7"/>
          <a:stretch>
            <a:fillRect/>
          </a:stretch>
        </p:blipFill>
        <p:spPr>
          <a:xfrm>
            <a:off x="1170992" y="21874287"/>
            <a:ext cx="8839975" cy="4629139"/>
          </a:xfrm>
          <a:prstGeom prst="rect">
            <a:avLst/>
          </a:prstGeom>
        </p:spPr>
      </p:pic>
      <p:pic>
        <p:nvPicPr>
          <p:cNvPr id="12" name="Picture 11"/>
          <p:cNvPicPr>
            <a:picLocks noChangeAspect="1"/>
          </p:cNvPicPr>
          <p:nvPr/>
        </p:nvPicPr>
        <p:blipFill>
          <a:blip r:embed="rId8"/>
          <a:stretch>
            <a:fillRect/>
          </a:stretch>
        </p:blipFill>
        <p:spPr>
          <a:xfrm>
            <a:off x="10575503" y="16283912"/>
            <a:ext cx="8849250" cy="5617031"/>
          </a:xfrm>
          <a:prstGeom prst="rect">
            <a:avLst/>
          </a:prstGeom>
        </p:spPr>
      </p:pic>
      <p:pic>
        <p:nvPicPr>
          <p:cNvPr id="3" name="Picture 2"/>
          <p:cNvPicPr>
            <a:picLocks noChangeAspect="1"/>
          </p:cNvPicPr>
          <p:nvPr/>
        </p:nvPicPr>
        <p:blipFill>
          <a:blip r:embed="rId9"/>
          <a:stretch>
            <a:fillRect/>
          </a:stretch>
        </p:blipFill>
        <p:spPr>
          <a:xfrm>
            <a:off x="1103219" y="30592280"/>
            <a:ext cx="9025562" cy="5668412"/>
          </a:xfrm>
          <a:prstGeom prst="rect">
            <a:avLst/>
          </a:prstGeom>
        </p:spPr>
      </p:pic>
      <p:pic>
        <p:nvPicPr>
          <p:cNvPr id="5" name="Picture 4"/>
          <p:cNvPicPr>
            <a:picLocks noChangeAspect="1"/>
          </p:cNvPicPr>
          <p:nvPr/>
        </p:nvPicPr>
        <p:blipFill>
          <a:blip r:embed="rId10"/>
          <a:stretch>
            <a:fillRect/>
          </a:stretch>
        </p:blipFill>
        <p:spPr>
          <a:xfrm>
            <a:off x="20226481" y="17527156"/>
            <a:ext cx="9264837" cy="5560365"/>
          </a:xfrm>
          <a:prstGeom prst="rect">
            <a:avLst/>
          </a:prstGeom>
        </p:spPr>
      </p:pic>
      <p:pic>
        <p:nvPicPr>
          <p:cNvPr id="7" name="Picture 6"/>
          <p:cNvPicPr>
            <a:picLocks noChangeAspect="1"/>
          </p:cNvPicPr>
          <p:nvPr/>
        </p:nvPicPr>
        <p:blipFill>
          <a:blip r:embed="rId11"/>
          <a:stretch>
            <a:fillRect/>
          </a:stretch>
        </p:blipFill>
        <p:spPr>
          <a:xfrm>
            <a:off x="20312038" y="24391725"/>
            <a:ext cx="9093722" cy="5465908"/>
          </a:xfrm>
          <a:prstGeom prst="rect">
            <a:avLst/>
          </a:prstGeom>
        </p:spPr>
      </p:pic>
      <p:pic>
        <p:nvPicPr>
          <p:cNvPr id="2" name="Picture 1"/>
          <p:cNvPicPr>
            <a:picLocks noChangeAspect="1"/>
          </p:cNvPicPr>
          <p:nvPr/>
        </p:nvPicPr>
        <p:blipFill>
          <a:blip r:embed="rId12"/>
          <a:stretch>
            <a:fillRect/>
          </a:stretch>
        </p:blipFill>
        <p:spPr>
          <a:xfrm>
            <a:off x="10631482" y="28794490"/>
            <a:ext cx="8808138" cy="5519573"/>
          </a:xfrm>
          <a:prstGeom prst="rect">
            <a:avLst/>
          </a:prstGeom>
        </p:spPr>
      </p:pic>
      <p:cxnSp>
        <p:nvCxnSpPr>
          <p:cNvPr id="8" name="Straight Arrow Connector 7"/>
          <p:cNvCxnSpPr/>
          <p:nvPr/>
        </p:nvCxnSpPr>
        <p:spPr>
          <a:xfrm flipV="1">
            <a:off x="4515853" y="33832799"/>
            <a:ext cx="0" cy="4812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6313439" y="34201768"/>
            <a:ext cx="16042" cy="6096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6578638" y="33576126"/>
            <a:ext cx="0" cy="2566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V="1">
            <a:off x="6848936" y="33683836"/>
            <a:ext cx="16042" cy="6096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7834506" y="32896049"/>
            <a:ext cx="0" cy="3308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8721405" y="33812172"/>
            <a:ext cx="0" cy="3529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27" name="Picture 26"/>
          <p:cNvPicPr>
            <a:picLocks noChangeAspect="1"/>
          </p:cNvPicPr>
          <p:nvPr/>
        </p:nvPicPr>
        <p:blipFill rotWithShape="1">
          <a:blip r:embed="rId13"/>
          <a:srcRect l="34436" t="43109" r="40877" b="30637"/>
          <a:stretch/>
        </p:blipFill>
        <p:spPr>
          <a:xfrm>
            <a:off x="10664410" y="35159132"/>
            <a:ext cx="6315655" cy="3777932"/>
          </a:xfrm>
          <a:prstGeom prst="rect">
            <a:avLst/>
          </a:prstGeom>
        </p:spPr>
      </p:pic>
      <p:sp>
        <p:nvSpPr>
          <p:cNvPr id="28" name="TextBox 27"/>
          <p:cNvSpPr txBox="1"/>
          <p:nvPr/>
        </p:nvSpPr>
        <p:spPr>
          <a:xfrm>
            <a:off x="17192197" y="36232490"/>
            <a:ext cx="2060863" cy="1631216"/>
          </a:xfrm>
          <a:prstGeom prst="rect">
            <a:avLst/>
          </a:prstGeom>
          <a:noFill/>
        </p:spPr>
        <p:txBody>
          <a:bodyPr wrap="square" rtlCol="0">
            <a:spAutoFit/>
          </a:bodyPr>
          <a:lstStyle/>
          <a:p>
            <a:r>
              <a:rPr lang="en-GB" sz="2000" dirty="0" smtClean="0"/>
              <a:t>Fig. 6: Numbers of patients found deceased at scene by NIAS, 2017 - 2023 </a:t>
            </a:r>
            <a:endParaRPr lang="en-GB" sz="20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DD7A03AE61D340B7E00B2FD791A3EF" ma:contentTypeVersion="16" ma:contentTypeDescription="Create a new document." ma:contentTypeScope="" ma:versionID="c40bcd8db5cd650c9388754e57c23e79">
  <xsd:schema xmlns:xsd="http://www.w3.org/2001/XMLSchema" xmlns:xs="http://www.w3.org/2001/XMLSchema" xmlns:p="http://schemas.microsoft.com/office/2006/metadata/properties" xmlns:ns2="75f28352-67a4-42b3-b058-db092cbeb8e8" xmlns:ns3="67bc7f54-7c77-4d88-925c-ad0fc9f92e81" targetNamespace="http://schemas.microsoft.com/office/2006/metadata/properties" ma:root="true" ma:fieldsID="4a3f9b642cd1b9d9a9f7246d16169696" ns2:_="" ns3:_="">
    <xsd:import namespace="75f28352-67a4-42b3-b058-db092cbeb8e8"/>
    <xsd:import namespace="67bc7f54-7c77-4d88-925c-ad0fc9f92e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Location" minOccurs="0"/>
                <xsd:element ref="ns2:MediaServiceGenerationTime" minOccurs="0"/>
                <xsd:element ref="ns2:MediaServiceEventHashCode" minOccurs="0"/>
                <xsd:element ref="ns2:MediaServiceAutoTags" minOccurs="0"/>
                <xsd:element ref="ns2:MediaServiceOCR"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f28352-67a4-42b3-b058-db092cbeb8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12f0454-6082-49d7-b32e-35d6b85bbae3"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7bc7f54-7c77-4d88-925c-ad0fc9f92e8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3f3c25-76dd-4dc9-98a8-45379cdbb2b6}" ma:internalName="TaxCatchAll" ma:showField="CatchAllData" ma:web="67bc7f54-7c77-4d88-925c-ad0fc9f92e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AD6142E-591E-4F85-B336-B36B7D147FA9}"/>
</file>

<file path=customXml/itemProps2.xml><?xml version="1.0" encoding="utf-8"?>
<ds:datastoreItem xmlns:ds="http://schemas.openxmlformats.org/officeDocument/2006/customXml" ds:itemID="{93DBCC8B-52FC-4B95-B4E5-38665EDB2A9A}"/>
</file>

<file path=docProps/app.xml><?xml version="1.0" encoding="utf-8"?>
<Properties xmlns="http://schemas.openxmlformats.org/officeDocument/2006/extended-properties" xmlns:vt="http://schemas.openxmlformats.org/officeDocument/2006/docPropsVTypes">
  <Template>TM03457464[[fn=Dividend]]</Template>
  <TotalTime>5570</TotalTime>
  <Words>1015</Words>
  <Application>Microsoft Office PowerPoint</Application>
  <PresentationFormat>Custom</PresentationFormat>
  <Paragraphs>149</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DejaVu Sans</vt:lpstr>
      <vt:lpstr>Gill Sans MT</vt:lpstr>
      <vt:lpstr>Symbol</vt:lpstr>
      <vt:lpstr>Times New Roman</vt:lpstr>
      <vt:lpstr>Wingdings</vt:lpstr>
      <vt:lpstr>Office Theme</vt:lpstr>
      <vt:lpstr>PowerPoint Presentation</vt:lpstr>
    </vt:vector>
  </TitlesOfParts>
  <Company>Graphicsland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 research poster template</dc:title>
  <dc:subject>How To Make A Scientific Poster</dc:subject>
  <dc:creator>Graphicsland/MakeSigns.com</dc:creator>
  <cp:keywords>scientific research template custom poster presentation symposium printing PowerPoint create design example sample download</cp:keywords>
  <dc:description>This is a free template from MakeSigns.com to help you create the perfect scientific poster.</dc:description>
  <cp:lastModifiedBy>Fleming, Zarah</cp:lastModifiedBy>
  <cp:revision>126</cp:revision>
  <dcterms:created xsi:type="dcterms:W3CDTF">2007-08-09T19:24:32Z</dcterms:created>
  <dcterms:modified xsi:type="dcterms:W3CDTF">2023-04-22T11:44:07Z</dcterms:modified>
  <dc:language>en-GB</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Company">
    <vt:lpwstr>Graphicsland</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1</vt:i4>
  </property>
  <property fmtid="{D5CDD505-2E9C-101B-9397-08002B2CF9AE}" pid="9" name="PresentationFormat">
    <vt:lpwstr>Custom</vt:lpwstr>
  </property>
  <property fmtid="{D5CDD505-2E9C-101B-9397-08002B2CF9AE}" pid="10" name="ScaleCrop">
    <vt:bool>false</vt:bool>
  </property>
  <property fmtid="{D5CDD505-2E9C-101B-9397-08002B2CF9AE}" pid="11" name="ShareDoc">
    <vt:bool>false</vt:bool>
  </property>
  <property fmtid="{D5CDD505-2E9C-101B-9397-08002B2CF9AE}" pid="12" name="Slides">
    <vt:i4>1</vt:i4>
  </property>
  <property fmtid="{D5CDD505-2E9C-101B-9397-08002B2CF9AE}" pid="13" name="category">
    <vt:lpwstr>templates for scientific poster</vt:lpwstr>
  </property>
</Properties>
</file>