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4"/>
  </p:sldMasterIdLst>
  <p:notesMasterIdLst>
    <p:notesMasterId r:id="rId37"/>
  </p:notesMasterIdLst>
  <p:sldIdLst>
    <p:sldId id="256" r:id="rId5"/>
    <p:sldId id="267" r:id="rId6"/>
    <p:sldId id="274" r:id="rId7"/>
    <p:sldId id="275" r:id="rId8"/>
    <p:sldId id="276" r:id="rId9"/>
    <p:sldId id="282" r:id="rId10"/>
    <p:sldId id="280" r:id="rId11"/>
    <p:sldId id="285" r:id="rId12"/>
    <p:sldId id="286" r:id="rId13"/>
    <p:sldId id="281" r:id="rId14"/>
    <p:sldId id="298" r:id="rId15"/>
    <p:sldId id="299" r:id="rId16"/>
    <p:sldId id="283" r:id="rId17"/>
    <p:sldId id="284" r:id="rId18"/>
    <p:sldId id="300" r:id="rId19"/>
    <p:sldId id="287" r:id="rId20"/>
    <p:sldId id="288" r:id="rId21"/>
    <p:sldId id="289" r:id="rId22"/>
    <p:sldId id="290" r:id="rId23"/>
    <p:sldId id="279" r:id="rId24"/>
    <p:sldId id="273" r:id="rId25"/>
    <p:sldId id="291" r:id="rId26"/>
    <p:sldId id="295" r:id="rId27"/>
    <p:sldId id="292" r:id="rId28"/>
    <p:sldId id="293" r:id="rId29"/>
    <p:sldId id="296" r:id="rId30"/>
    <p:sldId id="297" r:id="rId31"/>
    <p:sldId id="268" r:id="rId32"/>
    <p:sldId id="277" r:id="rId33"/>
    <p:sldId id="269" r:id="rId34"/>
    <p:sldId id="270" r:id="rId35"/>
    <p:sldId id="271"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868"/>
    <p:restoredTop sz="91382"/>
  </p:normalViewPr>
  <p:slideViewPr>
    <p:cSldViewPr>
      <p:cViewPr varScale="1">
        <p:scale>
          <a:sx n="43" d="100"/>
          <a:sy n="43" d="100"/>
        </p:scale>
        <p:origin x="854" y="5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7F4008-2A55-6947-A7AA-6C875426D0D3}" type="datetimeFigureOut">
              <a:rPr lang="en-US" smtClean="0"/>
              <a:t>8/24/2020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A76D2C-543A-4A43-954F-3CF0DAF24613}" type="slidenum">
              <a:rPr lang="en-US" smtClean="0"/>
              <a:t>‹#›</a:t>
            </a:fld>
            <a:endParaRPr lang="en-US"/>
          </a:p>
        </p:txBody>
      </p:sp>
    </p:spTree>
    <p:extLst>
      <p:ext uri="{BB962C8B-B14F-4D97-AF65-F5344CB8AC3E}">
        <p14:creationId xmlns:p14="http://schemas.microsoft.com/office/powerpoint/2010/main" val="6097739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4A76D2C-543A-4A43-954F-3CF0DAF24613}" type="slidenum">
              <a:rPr lang="en-US" smtClean="0"/>
              <a:t>12</a:t>
            </a:fld>
            <a:endParaRPr lang="en-US"/>
          </a:p>
        </p:txBody>
      </p:sp>
    </p:spTree>
    <p:extLst>
      <p:ext uri="{BB962C8B-B14F-4D97-AF65-F5344CB8AC3E}">
        <p14:creationId xmlns:p14="http://schemas.microsoft.com/office/powerpoint/2010/main" val="285400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77418-9197-E14D-8103-1578FB2EB308}"/>
              </a:ext>
            </a:extLst>
          </p:cNvPr>
          <p:cNvSpPr>
            <a:spLocks noGrp="1"/>
          </p:cNvSpPr>
          <p:nvPr>
            <p:ph type="ctrTitle"/>
          </p:nvPr>
        </p:nvSpPr>
        <p:spPr>
          <a:xfrm>
            <a:off x="1143000" y="1122363"/>
            <a:ext cx="6858000" cy="2387600"/>
          </a:xfrm>
        </p:spPr>
        <p:txBody>
          <a:bodyPr anchor="b"/>
          <a:lstStyle>
            <a:lvl1pPr algn="ctr">
              <a:defRPr sz="4500"/>
            </a:lvl1pPr>
          </a:lstStyle>
          <a:p>
            <a:r>
              <a:rPr lang="en-GB"/>
              <a:t>Click to edit Master title style</a:t>
            </a:r>
            <a:endParaRPr lang="en-US"/>
          </a:p>
        </p:txBody>
      </p:sp>
      <p:sp>
        <p:nvSpPr>
          <p:cNvPr id="3" name="Subtitle 2">
            <a:extLst>
              <a:ext uri="{FF2B5EF4-FFF2-40B4-BE49-F238E27FC236}">
                <a16:creationId xmlns:a16="http://schemas.microsoft.com/office/drawing/2014/main" id="{DD516F6E-D6B9-E744-801D-1B069488B3E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36E322EB-948D-9745-9F11-D9EA79DA2693}"/>
              </a:ext>
            </a:extLst>
          </p:cNvPr>
          <p:cNvSpPr>
            <a:spLocks noGrp="1"/>
          </p:cNvSpPr>
          <p:nvPr>
            <p:ph type="dt" sz="half" idx="10"/>
          </p:nvPr>
        </p:nvSpPr>
        <p:spPr/>
        <p:txBody>
          <a:bodyPr/>
          <a:lstStyle/>
          <a:p>
            <a:fld id="{2CE2F746-8323-4167-BEED-C3505004975A}" type="datetimeFigureOut">
              <a:rPr lang="en-GB" smtClean="0"/>
              <a:t>24/08/2020</a:t>
            </a:fld>
            <a:endParaRPr lang="en-GB"/>
          </a:p>
        </p:txBody>
      </p:sp>
      <p:sp>
        <p:nvSpPr>
          <p:cNvPr id="5" name="Footer Placeholder 4">
            <a:extLst>
              <a:ext uri="{FF2B5EF4-FFF2-40B4-BE49-F238E27FC236}">
                <a16:creationId xmlns:a16="http://schemas.microsoft.com/office/drawing/2014/main" id="{89F6D379-63C3-1143-A5A9-500006A7AE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B7CCEAA-D9EC-3B4D-98B3-D6E08123094D}"/>
              </a:ext>
            </a:extLst>
          </p:cNvPr>
          <p:cNvSpPr>
            <a:spLocks noGrp="1"/>
          </p:cNvSpPr>
          <p:nvPr>
            <p:ph type="sldNum" sz="quarter" idx="12"/>
          </p:nvPr>
        </p:nvSpPr>
        <p:spPr/>
        <p:txBody>
          <a:bodyPr/>
          <a:lstStyle/>
          <a:p>
            <a:fld id="{8C61E820-C5A9-47A7-B9B1-D8CA6161A5D6}" type="slidenum">
              <a:rPr lang="en-GB" smtClean="0"/>
              <a:t>‹#›</a:t>
            </a:fld>
            <a:endParaRPr lang="en-GB"/>
          </a:p>
        </p:txBody>
      </p:sp>
    </p:spTree>
    <p:extLst>
      <p:ext uri="{BB962C8B-B14F-4D97-AF65-F5344CB8AC3E}">
        <p14:creationId xmlns:p14="http://schemas.microsoft.com/office/powerpoint/2010/main" val="2332137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0C5ED-FEE9-2F49-A9A3-74D5F9D0675F}"/>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548AC93-C7ED-8849-881B-577F4BD78A5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A349CD5-A854-364B-A1EC-CCA0447D00EB}"/>
              </a:ext>
            </a:extLst>
          </p:cNvPr>
          <p:cNvSpPr>
            <a:spLocks noGrp="1"/>
          </p:cNvSpPr>
          <p:nvPr>
            <p:ph type="dt" sz="half" idx="10"/>
          </p:nvPr>
        </p:nvSpPr>
        <p:spPr/>
        <p:txBody>
          <a:bodyPr/>
          <a:lstStyle/>
          <a:p>
            <a:fld id="{2CE2F746-8323-4167-BEED-C3505004975A}" type="datetimeFigureOut">
              <a:rPr lang="en-GB" smtClean="0"/>
              <a:t>24/08/2020</a:t>
            </a:fld>
            <a:endParaRPr lang="en-GB"/>
          </a:p>
        </p:txBody>
      </p:sp>
      <p:sp>
        <p:nvSpPr>
          <p:cNvPr id="5" name="Footer Placeholder 4">
            <a:extLst>
              <a:ext uri="{FF2B5EF4-FFF2-40B4-BE49-F238E27FC236}">
                <a16:creationId xmlns:a16="http://schemas.microsoft.com/office/drawing/2014/main" id="{4606954C-46A6-7644-BBAB-7C617EEB712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F3F577-26D8-BC4C-B1EB-D580F40F8291}"/>
              </a:ext>
            </a:extLst>
          </p:cNvPr>
          <p:cNvSpPr>
            <a:spLocks noGrp="1"/>
          </p:cNvSpPr>
          <p:nvPr>
            <p:ph type="sldNum" sz="quarter" idx="12"/>
          </p:nvPr>
        </p:nvSpPr>
        <p:spPr/>
        <p:txBody>
          <a:bodyPr/>
          <a:lstStyle/>
          <a:p>
            <a:fld id="{8C61E820-C5A9-47A7-B9B1-D8CA6161A5D6}" type="slidenum">
              <a:rPr lang="en-GB" smtClean="0"/>
              <a:t>‹#›</a:t>
            </a:fld>
            <a:endParaRPr lang="en-GB"/>
          </a:p>
        </p:txBody>
      </p:sp>
    </p:spTree>
    <p:extLst>
      <p:ext uri="{BB962C8B-B14F-4D97-AF65-F5344CB8AC3E}">
        <p14:creationId xmlns:p14="http://schemas.microsoft.com/office/powerpoint/2010/main" val="2295945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71192A-58EC-7642-A0EB-AD5EF29294E0}"/>
              </a:ext>
            </a:extLst>
          </p:cNvPr>
          <p:cNvSpPr>
            <a:spLocks noGrp="1"/>
          </p:cNvSpPr>
          <p:nvPr>
            <p:ph type="title" orient="vert"/>
          </p:nvPr>
        </p:nvSpPr>
        <p:spPr>
          <a:xfrm>
            <a:off x="6543675" y="365125"/>
            <a:ext cx="1971675"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9BD63B1C-9E45-7448-8DE1-73163976DB89}"/>
              </a:ext>
            </a:extLst>
          </p:cNvPr>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72EE1AA-F256-4A40-9F73-39874215D9F4}"/>
              </a:ext>
            </a:extLst>
          </p:cNvPr>
          <p:cNvSpPr>
            <a:spLocks noGrp="1"/>
          </p:cNvSpPr>
          <p:nvPr>
            <p:ph type="dt" sz="half" idx="10"/>
          </p:nvPr>
        </p:nvSpPr>
        <p:spPr/>
        <p:txBody>
          <a:bodyPr/>
          <a:lstStyle/>
          <a:p>
            <a:fld id="{2CE2F746-8323-4167-BEED-C3505004975A}" type="datetimeFigureOut">
              <a:rPr lang="en-GB" smtClean="0"/>
              <a:t>24/08/2020</a:t>
            </a:fld>
            <a:endParaRPr lang="en-GB"/>
          </a:p>
        </p:txBody>
      </p:sp>
      <p:sp>
        <p:nvSpPr>
          <p:cNvPr id="5" name="Footer Placeholder 4">
            <a:extLst>
              <a:ext uri="{FF2B5EF4-FFF2-40B4-BE49-F238E27FC236}">
                <a16:creationId xmlns:a16="http://schemas.microsoft.com/office/drawing/2014/main" id="{80A0EE31-5249-AE44-939F-72A9E8E9D6C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D66486-8A21-254B-B747-11D3FEF35476}"/>
              </a:ext>
            </a:extLst>
          </p:cNvPr>
          <p:cNvSpPr>
            <a:spLocks noGrp="1"/>
          </p:cNvSpPr>
          <p:nvPr>
            <p:ph type="sldNum" sz="quarter" idx="12"/>
          </p:nvPr>
        </p:nvSpPr>
        <p:spPr/>
        <p:txBody>
          <a:bodyPr/>
          <a:lstStyle/>
          <a:p>
            <a:fld id="{8C61E820-C5A9-47A7-B9B1-D8CA6161A5D6}" type="slidenum">
              <a:rPr lang="en-GB" smtClean="0"/>
              <a:t>‹#›</a:t>
            </a:fld>
            <a:endParaRPr lang="en-GB"/>
          </a:p>
        </p:txBody>
      </p:sp>
    </p:spTree>
    <p:extLst>
      <p:ext uri="{BB962C8B-B14F-4D97-AF65-F5344CB8AC3E}">
        <p14:creationId xmlns:p14="http://schemas.microsoft.com/office/powerpoint/2010/main" val="1061101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6ED04-B2B1-9740-A213-2A6374844B7F}"/>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444DEC7-7154-6142-B620-18886A710C0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4F3D6B5-9A07-D74D-A9C3-201E50944687}"/>
              </a:ext>
            </a:extLst>
          </p:cNvPr>
          <p:cNvSpPr>
            <a:spLocks noGrp="1"/>
          </p:cNvSpPr>
          <p:nvPr>
            <p:ph type="dt" sz="half" idx="10"/>
          </p:nvPr>
        </p:nvSpPr>
        <p:spPr/>
        <p:txBody>
          <a:bodyPr/>
          <a:lstStyle/>
          <a:p>
            <a:fld id="{2CE2F746-8323-4167-BEED-C3505004975A}" type="datetimeFigureOut">
              <a:rPr lang="en-GB" smtClean="0"/>
              <a:t>24/08/2020</a:t>
            </a:fld>
            <a:endParaRPr lang="en-GB"/>
          </a:p>
        </p:txBody>
      </p:sp>
      <p:sp>
        <p:nvSpPr>
          <p:cNvPr id="5" name="Footer Placeholder 4">
            <a:extLst>
              <a:ext uri="{FF2B5EF4-FFF2-40B4-BE49-F238E27FC236}">
                <a16:creationId xmlns:a16="http://schemas.microsoft.com/office/drawing/2014/main" id="{14166DA1-883A-6F4C-99D4-9EACC8EDAA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B64BAD-37FA-DE4D-A0FA-7CA49CB82F2A}"/>
              </a:ext>
            </a:extLst>
          </p:cNvPr>
          <p:cNvSpPr>
            <a:spLocks noGrp="1"/>
          </p:cNvSpPr>
          <p:nvPr>
            <p:ph type="sldNum" sz="quarter" idx="12"/>
          </p:nvPr>
        </p:nvSpPr>
        <p:spPr/>
        <p:txBody>
          <a:bodyPr/>
          <a:lstStyle/>
          <a:p>
            <a:fld id="{8C61E820-C5A9-47A7-B9B1-D8CA6161A5D6}" type="slidenum">
              <a:rPr lang="en-GB" smtClean="0"/>
              <a:t>‹#›</a:t>
            </a:fld>
            <a:endParaRPr lang="en-GB"/>
          </a:p>
        </p:txBody>
      </p:sp>
    </p:spTree>
    <p:extLst>
      <p:ext uri="{BB962C8B-B14F-4D97-AF65-F5344CB8AC3E}">
        <p14:creationId xmlns:p14="http://schemas.microsoft.com/office/powerpoint/2010/main" val="1038033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A21C0-5EB4-9945-BE36-513C6983ECD7}"/>
              </a:ext>
            </a:extLst>
          </p:cNvPr>
          <p:cNvSpPr>
            <a:spLocks noGrp="1"/>
          </p:cNvSpPr>
          <p:nvPr>
            <p:ph type="title"/>
          </p:nvPr>
        </p:nvSpPr>
        <p:spPr>
          <a:xfrm>
            <a:off x="623888" y="1709739"/>
            <a:ext cx="7886700" cy="2852737"/>
          </a:xfrm>
        </p:spPr>
        <p:txBody>
          <a:bodyPr anchor="b"/>
          <a:lstStyle>
            <a:lvl1pPr>
              <a:defRPr sz="45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43A83351-25AC-EA45-A2F4-144993BCFF3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633CF2E-8CDB-BC45-846D-038FA693D1B9}"/>
              </a:ext>
            </a:extLst>
          </p:cNvPr>
          <p:cNvSpPr>
            <a:spLocks noGrp="1"/>
          </p:cNvSpPr>
          <p:nvPr>
            <p:ph type="dt" sz="half" idx="10"/>
          </p:nvPr>
        </p:nvSpPr>
        <p:spPr/>
        <p:txBody>
          <a:bodyPr/>
          <a:lstStyle/>
          <a:p>
            <a:fld id="{2CE2F746-8323-4167-BEED-C3505004975A}" type="datetimeFigureOut">
              <a:rPr lang="en-GB" smtClean="0"/>
              <a:t>24/08/2020</a:t>
            </a:fld>
            <a:endParaRPr lang="en-GB"/>
          </a:p>
        </p:txBody>
      </p:sp>
      <p:sp>
        <p:nvSpPr>
          <p:cNvPr id="5" name="Footer Placeholder 4">
            <a:extLst>
              <a:ext uri="{FF2B5EF4-FFF2-40B4-BE49-F238E27FC236}">
                <a16:creationId xmlns:a16="http://schemas.microsoft.com/office/drawing/2014/main" id="{3E525572-C136-EC41-BF5E-8A2BF1C91A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B8A011-5F9E-B843-AB13-23B8B97F970D}"/>
              </a:ext>
            </a:extLst>
          </p:cNvPr>
          <p:cNvSpPr>
            <a:spLocks noGrp="1"/>
          </p:cNvSpPr>
          <p:nvPr>
            <p:ph type="sldNum" sz="quarter" idx="12"/>
          </p:nvPr>
        </p:nvSpPr>
        <p:spPr/>
        <p:txBody>
          <a:bodyPr/>
          <a:lstStyle/>
          <a:p>
            <a:fld id="{8C61E820-C5A9-47A7-B9B1-D8CA6161A5D6}" type="slidenum">
              <a:rPr lang="en-GB" smtClean="0"/>
              <a:t>‹#›</a:t>
            </a:fld>
            <a:endParaRPr lang="en-GB"/>
          </a:p>
        </p:txBody>
      </p:sp>
    </p:spTree>
    <p:extLst>
      <p:ext uri="{BB962C8B-B14F-4D97-AF65-F5344CB8AC3E}">
        <p14:creationId xmlns:p14="http://schemas.microsoft.com/office/powerpoint/2010/main" val="2587016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ECE3D-1BA5-5F4C-9397-BB4DAC01FBB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16DA1A8-E402-394F-AA4A-A678D8D31CB4}"/>
              </a:ext>
            </a:extLst>
          </p:cNvPr>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7FE4541-262B-2245-8489-88CA323960FE}"/>
              </a:ext>
            </a:extLst>
          </p:cNvPr>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87B499F4-B50A-684C-9630-36D35AD8E1FD}"/>
              </a:ext>
            </a:extLst>
          </p:cNvPr>
          <p:cNvSpPr>
            <a:spLocks noGrp="1"/>
          </p:cNvSpPr>
          <p:nvPr>
            <p:ph type="dt" sz="half" idx="10"/>
          </p:nvPr>
        </p:nvSpPr>
        <p:spPr/>
        <p:txBody>
          <a:bodyPr/>
          <a:lstStyle/>
          <a:p>
            <a:fld id="{2CE2F746-8323-4167-BEED-C3505004975A}" type="datetimeFigureOut">
              <a:rPr lang="en-GB" smtClean="0"/>
              <a:t>24/08/2020</a:t>
            </a:fld>
            <a:endParaRPr lang="en-GB"/>
          </a:p>
        </p:txBody>
      </p:sp>
      <p:sp>
        <p:nvSpPr>
          <p:cNvPr id="6" name="Footer Placeholder 5">
            <a:extLst>
              <a:ext uri="{FF2B5EF4-FFF2-40B4-BE49-F238E27FC236}">
                <a16:creationId xmlns:a16="http://schemas.microsoft.com/office/drawing/2014/main" id="{AAACC72C-0691-CF43-A5C3-694E4A3775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BB9C00-0612-1248-8BCB-27058AD5CF2A}"/>
              </a:ext>
            </a:extLst>
          </p:cNvPr>
          <p:cNvSpPr>
            <a:spLocks noGrp="1"/>
          </p:cNvSpPr>
          <p:nvPr>
            <p:ph type="sldNum" sz="quarter" idx="12"/>
          </p:nvPr>
        </p:nvSpPr>
        <p:spPr/>
        <p:txBody>
          <a:bodyPr/>
          <a:lstStyle/>
          <a:p>
            <a:fld id="{8C61E820-C5A9-47A7-B9B1-D8CA6161A5D6}" type="slidenum">
              <a:rPr lang="en-GB" smtClean="0"/>
              <a:t>‹#›</a:t>
            </a:fld>
            <a:endParaRPr lang="en-GB"/>
          </a:p>
        </p:txBody>
      </p:sp>
    </p:spTree>
    <p:extLst>
      <p:ext uri="{BB962C8B-B14F-4D97-AF65-F5344CB8AC3E}">
        <p14:creationId xmlns:p14="http://schemas.microsoft.com/office/powerpoint/2010/main" val="3123027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87780-4581-C34E-B660-958F63928FBD}"/>
              </a:ext>
            </a:extLst>
          </p:cNvPr>
          <p:cNvSpPr>
            <a:spLocks noGrp="1"/>
          </p:cNvSpPr>
          <p:nvPr>
            <p:ph type="title"/>
          </p:nvPr>
        </p:nvSpPr>
        <p:spPr>
          <a:xfrm>
            <a:off x="629841" y="365126"/>
            <a:ext cx="78867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5AB9AB2-9A9E-1D49-A843-E4FC954A1C3E}"/>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a:extLst>
              <a:ext uri="{FF2B5EF4-FFF2-40B4-BE49-F238E27FC236}">
                <a16:creationId xmlns:a16="http://schemas.microsoft.com/office/drawing/2014/main" id="{BD11C7C6-E660-F941-998F-CB71B88D46CA}"/>
              </a:ext>
            </a:extLst>
          </p:cNvPr>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B4BFF5AD-1646-D340-91AA-B032F63105EE}"/>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a:extLst>
              <a:ext uri="{FF2B5EF4-FFF2-40B4-BE49-F238E27FC236}">
                <a16:creationId xmlns:a16="http://schemas.microsoft.com/office/drawing/2014/main" id="{B1766024-0502-604D-9EF0-06905EB27D8D}"/>
              </a:ext>
            </a:extLst>
          </p:cNvPr>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5E85D616-22B5-B840-906B-477867CDFDE5}"/>
              </a:ext>
            </a:extLst>
          </p:cNvPr>
          <p:cNvSpPr>
            <a:spLocks noGrp="1"/>
          </p:cNvSpPr>
          <p:nvPr>
            <p:ph type="dt" sz="half" idx="10"/>
          </p:nvPr>
        </p:nvSpPr>
        <p:spPr/>
        <p:txBody>
          <a:bodyPr/>
          <a:lstStyle/>
          <a:p>
            <a:fld id="{2CE2F746-8323-4167-BEED-C3505004975A}" type="datetimeFigureOut">
              <a:rPr lang="en-GB" smtClean="0"/>
              <a:t>24/08/2020</a:t>
            </a:fld>
            <a:endParaRPr lang="en-GB"/>
          </a:p>
        </p:txBody>
      </p:sp>
      <p:sp>
        <p:nvSpPr>
          <p:cNvPr id="8" name="Footer Placeholder 7">
            <a:extLst>
              <a:ext uri="{FF2B5EF4-FFF2-40B4-BE49-F238E27FC236}">
                <a16:creationId xmlns:a16="http://schemas.microsoft.com/office/drawing/2014/main" id="{C3248A8C-7158-1D4F-AAAE-42254997F86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31022A1-FD2B-1647-92FD-7D6968C9D998}"/>
              </a:ext>
            </a:extLst>
          </p:cNvPr>
          <p:cNvSpPr>
            <a:spLocks noGrp="1"/>
          </p:cNvSpPr>
          <p:nvPr>
            <p:ph type="sldNum" sz="quarter" idx="12"/>
          </p:nvPr>
        </p:nvSpPr>
        <p:spPr/>
        <p:txBody>
          <a:bodyPr/>
          <a:lstStyle/>
          <a:p>
            <a:fld id="{8C61E820-C5A9-47A7-B9B1-D8CA6161A5D6}" type="slidenum">
              <a:rPr lang="en-GB" smtClean="0"/>
              <a:t>‹#›</a:t>
            </a:fld>
            <a:endParaRPr lang="en-GB"/>
          </a:p>
        </p:txBody>
      </p:sp>
    </p:spTree>
    <p:extLst>
      <p:ext uri="{BB962C8B-B14F-4D97-AF65-F5344CB8AC3E}">
        <p14:creationId xmlns:p14="http://schemas.microsoft.com/office/powerpoint/2010/main" val="392981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BAF62-69BC-B049-88B5-F2BA30A33F4B}"/>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78353856-9E5A-EA4F-BF1E-75C570151B93}"/>
              </a:ext>
            </a:extLst>
          </p:cNvPr>
          <p:cNvSpPr>
            <a:spLocks noGrp="1"/>
          </p:cNvSpPr>
          <p:nvPr>
            <p:ph type="dt" sz="half" idx="10"/>
          </p:nvPr>
        </p:nvSpPr>
        <p:spPr/>
        <p:txBody>
          <a:bodyPr/>
          <a:lstStyle/>
          <a:p>
            <a:fld id="{2CE2F746-8323-4167-BEED-C3505004975A}" type="datetimeFigureOut">
              <a:rPr lang="en-GB" smtClean="0"/>
              <a:t>24/08/2020</a:t>
            </a:fld>
            <a:endParaRPr lang="en-GB"/>
          </a:p>
        </p:txBody>
      </p:sp>
      <p:sp>
        <p:nvSpPr>
          <p:cNvPr id="4" name="Footer Placeholder 3">
            <a:extLst>
              <a:ext uri="{FF2B5EF4-FFF2-40B4-BE49-F238E27FC236}">
                <a16:creationId xmlns:a16="http://schemas.microsoft.com/office/drawing/2014/main" id="{3A0AF50B-4D22-A443-A5C3-01AABE69A87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AC95CCD-94CC-F747-9FBA-757B77DC40D2}"/>
              </a:ext>
            </a:extLst>
          </p:cNvPr>
          <p:cNvSpPr>
            <a:spLocks noGrp="1"/>
          </p:cNvSpPr>
          <p:nvPr>
            <p:ph type="sldNum" sz="quarter" idx="12"/>
          </p:nvPr>
        </p:nvSpPr>
        <p:spPr/>
        <p:txBody>
          <a:bodyPr/>
          <a:lstStyle/>
          <a:p>
            <a:fld id="{8C61E820-C5A9-47A7-B9B1-D8CA6161A5D6}" type="slidenum">
              <a:rPr lang="en-GB" smtClean="0"/>
              <a:t>‹#›</a:t>
            </a:fld>
            <a:endParaRPr lang="en-GB"/>
          </a:p>
        </p:txBody>
      </p:sp>
    </p:spTree>
    <p:extLst>
      <p:ext uri="{BB962C8B-B14F-4D97-AF65-F5344CB8AC3E}">
        <p14:creationId xmlns:p14="http://schemas.microsoft.com/office/powerpoint/2010/main" val="1824950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A4F6D0-BDC0-654F-88BC-55E2D059A885}"/>
              </a:ext>
            </a:extLst>
          </p:cNvPr>
          <p:cNvSpPr>
            <a:spLocks noGrp="1"/>
          </p:cNvSpPr>
          <p:nvPr>
            <p:ph type="dt" sz="half" idx="10"/>
          </p:nvPr>
        </p:nvSpPr>
        <p:spPr/>
        <p:txBody>
          <a:bodyPr/>
          <a:lstStyle/>
          <a:p>
            <a:fld id="{2CE2F746-8323-4167-BEED-C3505004975A}" type="datetimeFigureOut">
              <a:rPr lang="en-GB" smtClean="0"/>
              <a:t>24/08/2020</a:t>
            </a:fld>
            <a:endParaRPr lang="en-GB"/>
          </a:p>
        </p:txBody>
      </p:sp>
      <p:sp>
        <p:nvSpPr>
          <p:cNvPr id="3" name="Footer Placeholder 2">
            <a:extLst>
              <a:ext uri="{FF2B5EF4-FFF2-40B4-BE49-F238E27FC236}">
                <a16:creationId xmlns:a16="http://schemas.microsoft.com/office/drawing/2014/main" id="{2C85A4CB-F34A-DE48-96D6-FE2BC6619F4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09BD83A-61B3-8B47-9B0D-50C367F38121}"/>
              </a:ext>
            </a:extLst>
          </p:cNvPr>
          <p:cNvSpPr>
            <a:spLocks noGrp="1"/>
          </p:cNvSpPr>
          <p:nvPr>
            <p:ph type="sldNum" sz="quarter" idx="12"/>
          </p:nvPr>
        </p:nvSpPr>
        <p:spPr/>
        <p:txBody>
          <a:bodyPr/>
          <a:lstStyle/>
          <a:p>
            <a:fld id="{8C61E820-C5A9-47A7-B9B1-D8CA6161A5D6}" type="slidenum">
              <a:rPr lang="en-GB" smtClean="0"/>
              <a:t>‹#›</a:t>
            </a:fld>
            <a:endParaRPr lang="en-GB"/>
          </a:p>
        </p:txBody>
      </p:sp>
    </p:spTree>
    <p:extLst>
      <p:ext uri="{BB962C8B-B14F-4D97-AF65-F5344CB8AC3E}">
        <p14:creationId xmlns:p14="http://schemas.microsoft.com/office/powerpoint/2010/main" val="598318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56566-4323-4B48-92CE-DCE0E37076C0}"/>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DF946FE-4BAD-9B42-BC49-154A18360292}"/>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2D40657-991A-9644-928E-78BC22AC5A6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01BBF981-363C-8449-AA7E-B59C71D7B73F}"/>
              </a:ext>
            </a:extLst>
          </p:cNvPr>
          <p:cNvSpPr>
            <a:spLocks noGrp="1"/>
          </p:cNvSpPr>
          <p:nvPr>
            <p:ph type="dt" sz="half" idx="10"/>
          </p:nvPr>
        </p:nvSpPr>
        <p:spPr/>
        <p:txBody>
          <a:bodyPr/>
          <a:lstStyle/>
          <a:p>
            <a:fld id="{2CE2F746-8323-4167-BEED-C3505004975A}" type="datetimeFigureOut">
              <a:rPr lang="en-GB" smtClean="0"/>
              <a:t>24/08/2020</a:t>
            </a:fld>
            <a:endParaRPr lang="en-GB"/>
          </a:p>
        </p:txBody>
      </p:sp>
      <p:sp>
        <p:nvSpPr>
          <p:cNvPr id="6" name="Footer Placeholder 5">
            <a:extLst>
              <a:ext uri="{FF2B5EF4-FFF2-40B4-BE49-F238E27FC236}">
                <a16:creationId xmlns:a16="http://schemas.microsoft.com/office/drawing/2014/main" id="{1A333AD7-9418-AD49-8351-3A0D177F7A5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9834E22-D20A-C34B-A4FC-53E8B48991DB}"/>
              </a:ext>
            </a:extLst>
          </p:cNvPr>
          <p:cNvSpPr>
            <a:spLocks noGrp="1"/>
          </p:cNvSpPr>
          <p:nvPr>
            <p:ph type="sldNum" sz="quarter" idx="12"/>
          </p:nvPr>
        </p:nvSpPr>
        <p:spPr/>
        <p:txBody>
          <a:bodyPr/>
          <a:lstStyle/>
          <a:p>
            <a:fld id="{8C61E820-C5A9-47A7-B9B1-D8CA6161A5D6}" type="slidenum">
              <a:rPr lang="en-GB" smtClean="0"/>
              <a:t>‹#›</a:t>
            </a:fld>
            <a:endParaRPr lang="en-GB"/>
          </a:p>
        </p:txBody>
      </p:sp>
    </p:spTree>
    <p:extLst>
      <p:ext uri="{BB962C8B-B14F-4D97-AF65-F5344CB8AC3E}">
        <p14:creationId xmlns:p14="http://schemas.microsoft.com/office/powerpoint/2010/main" val="3303635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D694A-30B4-F74C-92A5-1BD70C20C6AE}"/>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601A937F-5269-5B44-AC8A-7EAD3032E1B3}"/>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6F42DF84-7292-8B41-8AC7-E2AE9A20442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23D05B65-8400-B046-94B1-D738F8585A80}"/>
              </a:ext>
            </a:extLst>
          </p:cNvPr>
          <p:cNvSpPr>
            <a:spLocks noGrp="1"/>
          </p:cNvSpPr>
          <p:nvPr>
            <p:ph type="dt" sz="half" idx="10"/>
          </p:nvPr>
        </p:nvSpPr>
        <p:spPr/>
        <p:txBody>
          <a:bodyPr/>
          <a:lstStyle/>
          <a:p>
            <a:fld id="{2CE2F746-8323-4167-BEED-C3505004975A}" type="datetimeFigureOut">
              <a:rPr lang="en-GB" smtClean="0"/>
              <a:t>24/08/2020</a:t>
            </a:fld>
            <a:endParaRPr lang="en-GB"/>
          </a:p>
        </p:txBody>
      </p:sp>
      <p:sp>
        <p:nvSpPr>
          <p:cNvPr id="6" name="Footer Placeholder 5">
            <a:extLst>
              <a:ext uri="{FF2B5EF4-FFF2-40B4-BE49-F238E27FC236}">
                <a16:creationId xmlns:a16="http://schemas.microsoft.com/office/drawing/2014/main" id="{B8E5AD6D-5C2A-C647-9841-CC6ADE8A0B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AE5EA09-1CE8-E749-BB0C-D984856136E3}"/>
              </a:ext>
            </a:extLst>
          </p:cNvPr>
          <p:cNvSpPr>
            <a:spLocks noGrp="1"/>
          </p:cNvSpPr>
          <p:nvPr>
            <p:ph type="sldNum" sz="quarter" idx="12"/>
          </p:nvPr>
        </p:nvSpPr>
        <p:spPr/>
        <p:txBody>
          <a:bodyPr/>
          <a:lstStyle/>
          <a:p>
            <a:fld id="{8C61E820-C5A9-47A7-B9B1-D8CA6161A5D6}" type="slidenum">
              <a:rPr lang="en-GB" smtClean="0"/>
              <a:t>‹#›</a:t>
            </a:fld>
            <a:endParaRPr lang="en-GB"/>
          </a:p>
        </p:txBody>
      </p:sp>
    </p:spTree>
    <p:extLst>
      <p:ext uri="{BB962C8B-B14F-4D97-AF65-F5344CB8AC3E}">
        <p14:creationId xmlns:p14="http://schemas.microsoft.com/office/powerpoint/2010/main" val="1591961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A84ACD-2534-F546-9A01-0AA3EF7A676A}"/>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EFE3FBD-61FE-5D45-9CA4-2C39B682C2A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BDF5094-D5B2-834A-9D4A-482A4297A65E}"/>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CE2F746-8323-4167-BEED-C3505004975A}" type="datetimeFigureOut">
              <a:rPr lang="en-GB" smtClean="0"/>
              <a:t>24/08/2020</a:t>
            </a:fld>
            <a:endParaRPr lang="en-GB"/>
          </a:p>
        </p:txBody>
      </p:sp>
      <p:sp>
        <p:nvSpPr>
          <p:cNvPr id="5" name="Footer Placeholder 4">
            <a:extLst>
              <a:ext uri="{FF2B5EF4-FFF2-40B4-BE49-F238E27FC236}">
                <a16:creationId xmlns:a16="http://schemas.microsoft.com/office/drawing/2014/main" id="{386993DE-4D30-D04A-B340-57F0848A13E5}"/>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1C67D04-5D5C-F04C-BB71-1B0468240AC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C61E820-C5A9-47A7-B9B1-D8CA6161A5D6}" type="slidenum">
              <a:rPr lang="en-GB" smtClean="0"/>
              <a:t>‹#›</a:t>
            </a:fld>
            <a:endParaRPr lang="en-GB"/>
          </a:p>
        </p:txBody>
      </p:sp>
    </p:spTree>
    <p:extLst>
      <p:ext uri="{BB962C8B-B14F-4D97-AF65-F5344CB8AC3E}">
        <p14:creationId xmlns:p14="http://schemas.microsoft.com/office/powerpoint/2010/main" val="729923177"/>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youtube.com/watch?v=nPg6xyeIoU0"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youtube.com/watch?time_continue=1&amp;v=D4pqhiDJQN8&amp;feature=emb_logo"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youngdementiauk.org/young-dementia-network" TargetMode="External"/><Relationship Id="rId2" Type="http://schemas.openxmlformats.org/officeDocument/2006/relationships/hyperlink" Target="https://www.ftdtalk.org/" TargetMode="External"/><Relationship Id="rId1" Type="http://schemas.openxmlformats.org/officeDocument/2006/relationships/slideLayout" Target="../slideLayouts/slideLayout2.xml"/><Relationship Id="rId4" Type="http://schemas.openxmlformats.org/officeDocument/2006/relationships/hyperlink" Target="https://www.joindementiaresearch.nihr.ac.uk/" TargetMode="External"/></Relationships>
</file>

<file path=ppt/slides/_rels/slide32.xml.rels><?xml version="1.0" encoding="UTF-8" standalone="yes"?>
<Relationships xmlns="http://schemas.openxmlformats.org/package/2006/relationships"><Relationship Id="rId2" Type="http://schemas.openxmlformats.org/officeDocument/2006/relationships/hyperlink" Target="https://www.raredementiasupport.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0B3B9DBC-97CC-4A18-B4A6-66E240292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4492644-1D84-449E-94E4-5FC5C873D3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227"/>
            <a:ext cx="9141714" cy="455189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96506" y="637953"/>
            <a:ext cx="6204344" cy="3189507"/>
          </a:xfrm>
        </p:spPr>
        <p:txBody>
          <a:bodyPr>
            <a:normAutofit/>
          </a:bodyPr>
          <a:lstStyle/>
          <a:p>
            <a:pPr algn="l"/>
            <a:r>
              <a:rPr lang="en-GB" sz="7000">
                <a:solidFill>
                  <a:srgbClr val="FFFFFF"/>
                </a:solidFill>
              </a:rPr>
              <a:t>A change in personality and behaviour</a:t>
            </a:r>
          </a:p>
        </p:txBody>
      </p:sp>
      <p:sp>
        <p:nvSpPr>
          <p:cNvPr id="24" name="Freeform 6">
            <a:extLst>
              <a:ext uri="{FF2B5EF4-FFF2-40B4-BE49-F238E27FC236}">
                <a16:creationId xmlns:a16="http://schemas.microsoft.com/office/drawing/2014/main" id="{94EE1A74-DEBF-434E-8B5E-7AB296ECBE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545810" y="4208147"/>
            <a:ext cx="254344" cy="1938528"/>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 name="Freeform 7">
            <a:extLst>
              <a:ext uri="{FF2B5EF4-FFF2-40B4-BE49-F238E27FC236}">
                <a16:creationId xmlns:a16="http://schemas.microsoft.com/office/drawing/2014/main" id="{8C7C4D4B-92D9-4FA4-A294-749E8574FF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546554" y="4098333"/>
            <a:ext cx="151393" cy="1874520"/>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 name="Rectangle 8">
            <a:extLst>
              <a:ext uri="{FF2B5EF4-FFF2-40B4-BE49-F238E27FC236}">
                <a16:creationId xmlns:a16="http://schemas.microsoft.com/office/drawing/2014/main" id="{BADA3358-2A3F-41B0-A458-6FD1DB3AF9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286" y="4098334"/>
            <a:ext cx="6699764" cy="177393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Rectangle 8">
            <a:extLst>
              <a:ext uri="{FF2B5EF4-FFF2-40B4-BE49-F238E27FC236}">
                <a16:creationId xmlns:a16="http://schemas.microsoft.com/office/drawing/2014/main" id="{E4737216-37B2-43AD-AB08-05BFCCEFC9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800154" y="4377267"/>
            <a:ext cx="2341560" cy="177393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134905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5280A076-0917-1844-AF3B-9C7A04AD7497}"/>
              </a:ext>
            </a:extLst>
          </p:cNvPr>
          <p:cNvSpPr>
            <a:spLocks noGrp="1"/>
          </p:cNvSpPr>
          <p:nvPr>
            <p:ph type="title"/>
          </p:nvPr>
        </p:nvSpPr>
        <p:spPr>
          <a:xfrm>
            <a:off x="718879" y="800392"/>
            <a:ext cx="7698523" cy="1212102"/>
          </a:xfrm>
        </p:spPr>
        <p:txBody>
          <a:bodyPr>
            <a:normAutofit/>
          </a:bodyPr>
          <a:lstStyle/>
          <a:p>
            <a:r>
              <a:rPr lang="en-US" sz="3500">
                <a:solidFill>
                  <a:srgbClr val="FFFFFF"/>
                </a:solidFill>
              </a:rPr>
              <a:t>Frontotemporal dementia: challenges in diagnosis</a:t>
            </a:r>
          </a:p>
        </p:txBody>
      </p:sp>
      <p:sp>
        <p:nvSpPr>
          <p:cNvPr id="3" name="Content Placeholder 2">
            <a:extLst>
              <a:ext uri="{FF2B5EF4-FFF2-40B4-BE49-F238E27FC236}">
                <a16:creationId xmlns:a16="http://schemas.microsoft.com/office/drawing/2014/main" id="{168F63F3-F664-E74F-99DA-885B88B5A53B}"/>
              </a:ext>
            </a:extLst>
          </p:cNvPr>
          <p:cNvSpPr>
            <a:spLocks noGrp="1"/>
          </p:cNvSpPr>
          <p:nvPr>
            <p:ph idx="1"/>
          </p:nvPr>
        </p:nvSpPr>
        <p:spPr>
          <a:xfrm>
            <a:off x="1025718" y="2490436"/>
            <a:ext cx="7281746" cy="3567173"/>
          </a:xfrm>
        </p:spPr>
        <p:txBody>
          <a:bodyPr anchor="ctr">
            <a:normAutofit/>
          </a:bodyPr>
          <a:lstStyle/>
          <a:p>
            <a:r>
              <a:rPr lang="en-US" sz="1300"/>
              <a:t>There is often overlap between behavioural and language variants of FTD</a:t>
            </a:r>
          </a:p>
          <a:p>
            <a:r>
              <a:rPr lang="en-US" sz="1300"/>
              <a:t>FTD is often not diagnosed for a considerable time after onset of symptoms</a:t>
            </a:r>
          </a:p>
          <a:p>
            <a:pPr lvl="1"/>
            <a:r>
              <a:rPr lang="en-US" sz="1300"/>
              <a:t>Symptom onset is usually insidious</a:t>
            </a:r>
          </a:p>
          <a:p>
            <a:pPr lvl="1"/>
            <a:r>
              <a:rPr lang="en-US" sz="1300"/>
              <a:t>FTD may be mistaken for other conditions, for example:</a:t>
            </a:r>
          </a:p>
          <a:p>
            <a:pPr lvl="2"/>
            <a:r>
              <a:rPr lang="en-US" sz="1300"/>
              <a:t>Apathy is sometimes mistaken for depression</a:t>
            </a:r>
          </a:p>
          <a:p>
            <a:pPr lvl="2"/>
            <a:r>
              <a:rPr lang="en-US" sz="1300"/>
              <a:t>Changes in personality are sometimes attributed to previously undiagnosed personality disorder (in the absence of thorough history-taking)</a:t>
            </a:r>
          </a:p>
          <a:p>
            <a:pPr lvl="2"/>
            <a:r>
              <a:rPr lang="en-US" sz="1300"/>
              <a:t>Disinhibition/impulsivity is sometimes mistaken for mania</a:t>
            </a:r>
          </a:p>
          <a:p>
            <a:pPr lvl="2"/>
            <a:r>
              <a:rPr lang="en-US" sz="1300"/>
              <a:t>FTD may present with a wide range of atypical symptoms, for example delusions and hallucinations which are sometimes mistaken for late onset psychosis, mania or other conditions</a:t>
            </a:r>
          </a:p>
          <a:p>
            <a:r>
              <a:rPr lang="en-US" sz="1300"/>
              <a:t>Thorough assessment and a high index of suspicion of organic disorder when symptoms present in mid or late life are key to accurate and early diagnosis of FTD</a:t>
            </a:r>
          </a:p>
          <a:p>
            <a:r>
              <a:rPr lang="en-US" sz="1300"/>
              <a:t>Complicating things still further, FTD can overlap with motor neurone disease and atypical extrapyramidal syndromes (e.g. cortocobasal syndrome, progressive supranuclear palsy)</a:t>
            </a:r>
          </a:p>
          <a:p>
            <a:endParaRPr lang="en-US" sz="1300"/>
          </a:p>
        </p:txBody>
      </p:sp>
    </p:spTree>
    <p:extLst>
      <p:ext uri="{BB962C8B-B14F-4D97-AF65-F5344CB8AC3E}">
        <p14:creationId xmlns:p14="http://schemas.microsoft.com/office/powerpoint/2010/main" val="1878135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D58E966-456A-48F4-81B4-C4D0C00206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5">
            <a:extLst>
              <a:ext uri="{FF2B5EF4-FFF2-40B4-BE49-F238E27FC236}">
                <a16:creationId xmlns:a16="http://schemas.microsoft.com/office/drawing/2014/main" id="{5523C670-74D7-4ED8-BA51-B6FB65570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40748" y="1756600"/>
            <a:ext cx="810244" cy="4736395"/>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Freeform 6">
            <a:extLst>
              <a:ext uri="{FF2B5EF4-FFF2-40B4-BE49-F238E27FC236}">
                <a16:creationId xmlns:a16="http://schemas.microsoft.com/office/drawing/2014/main" id="{BAEEE533-7CA5-4134-A14A-8575F66C61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135175" y="1357766"/>
            <a:ext cx="515816" cy="430312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E64B7817-E956-406B-A85B-5AEF36B1F5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136684" y="1135060"/>
            <a:ext cx="307028" cy="416921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Rectangle 8">
            <a:extLst>
              <a:ext uri="{FF2B5EF4-FFF2-40B4-BE49-F238E27FC236}">
                <a16:creationId xmlns:a16="http://schemas.microsoft.com/office/drawing/2014/main" id="{92FC9C1F-8CBA-4083-8724-3735C556D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6268" y="1124043"/>
            <a:ext cx="4857925" cy="3978121"/>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E4163BDD-C09A-9C4A-91D5-94A0379EAF37}"/>
              </a:ext>
            </a:extLst>
          </p:cNvPr>
          <p:cNvSpPr>
            <a:spLocks noGrp="1"/>
          </p:cNvSpPr>
          <p:nvPr>
            <p:ph type="title"/>
          </p:nvPr>
        </p:nvSpPr>
        <p:spPr>
          <a:xfrm>
            <a:off x="1028699" y="1445775"/>
            <a:ext cx="4039043" cy="3342435"/>
          </a:xfrm>
        </p:spPr>
        <p:txBody>
          <a:bodyPr vert="horz" lIns="91440" tIns="45720" rIns="91440" bIns="45720" rtlCol="0" anchor="ctr">
            <a:normAutofit/>
          </a:bodyPr>
          <a:lstStyle/>
          <a:p>
            <a:pPr algn="r" defTabSz="914400"/>
            <a:r>
              <a:rPr lang="en-US" sz="3800" kern="1200">
                <a:solidFill>
                  <a:srgbClr val="FFFFFF"/>
                </a:solidFill>
                <a:latin typeface="+mj-lt"/>
                <a:ea typeface="+mj-ea"/>
                <a:cs typeface="+mj-cs"/>
              </a:rPr>
              <a:t>What types of neuropathology underly the clinical syndromes of frontotemporal dementia?</a:t>
            </a:r>
          </a:p>
        </p:txBody>
      </p:sp>
    </p:spTree>
    <p:extLst>
      <p:ext uri="{BB962C8B-B14F-4D97-AF65-F5344CB8AC3E}">
        <p14:creationId xmlns:p14="http://schemas.microsoft.com/office/powerpoint/2010/main" val="34243980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E4163BDD-C09A-9C4A-91D5-94A0379EAF37}"/>
              </a:ext>
            </a:extLst>
          </p:cNvPr>
          <p:cNvSpPr>
            <a:spLocks noGrp="1"/>
          </p:cNvSpPr>
          <p:nvPr>
            <p:ph type="title"/>
          </p:nvPr>
        </p:nvSpPr>
        <p:spPr>
          <a:xfrm>
            <a:off x="718879" y="800392"/>
            <a:ext cx="7698523" cy="1212102"/>
          </a:xfrm>
        </p:spPr>
        <p:txBody>
          <a:bodyPr>
            <a:normAutofit/>
          </a:bodyPr>
          <a:lstStyle/>
          <a:p>
            <a:r>
              <a:rPr lang="en-US" sz="3000">
                <a:solidFill>
                  <a:srgbClr val="FFFFFF"/>
                </a:solidFill>
              </a:rPr>
              <a:t>What types of neuropathology underly the clinical syndromes of frontotemporal dementia?</a:t>
            </a:r>
          </a:p>
        </p:txBody>
      </p:sp>
      <p:sp>
        <p:nvSpPr>
          <p:cNvPr id="3" name="Content Placeholder 2">
            <a:extLst>
              <a:ext uri="{FF2B5EF4-FFF2-40B4-BE49-F238E27FC236}">
                <a16:creationId xmlns:a16="http://schemas.microsoft.com/office/drawing/2014/main" id="{CE777EE6-97DD-D24A-8F51-1E5660DAA619}"/>
              </a:ext>
            </a:extLst>
          </p:cNvPr>
          <p:cNvSpPr>
            <a:spLocks noGrp="1"/>
          </p:cNvSpPr>
          <p:nvPr>
            <p:ph idx="1"/>
          </p:nvPr>
        </p:nvSpPr>
        <p:spPr>
          <a:xfrm>
            <a:off x="1025718" y="2490436"/>
            <a:ext cx="7281746" cy="3567173"/>
          </a:xfrm>
        </p:spPr>
        <p:txBody>
          <a:bodyPr anchor="ctr">
            <a:normAutofit/>
          </a:bodyPr>
          <a:lstStyle/>
          <a:p>
            <a:r>
              <a:rPr lang="en-US"/>
              <a:t>The pathology underlying FTD is diverse</a:t>
            </a:r>
          </a:p>
          <a:p>
            <a:pPr marL="0" indent="0">
              <a:buNone/>
            </a:pPr>
            <a:endParaRPr lang="en-US"/>
          </a:p>
          <a:p>
            <a:r>
              <a:rPr lang="en-US"/>
              <a:t>Key types of pathology known to underlie FTD are abnormalities in:</a:t>
            </a:r>
          </a:p>
          <a:p>
            <a:pPr lvl="1"/>
            <a:r>
              <a:rPr lang="en-US" sz="2100"/>
              <a:t>Tau </a:t>
            </a:r>
          </a:p>
          <a:p>
            <a:pPr lvl="1"/>
            <a:r>
              <a:rPr lang="en-US" sz="2100"/>
              <a:t>TDP-43 (</a:t>
            </a:r>
            <a:r>
              <a:rPr lang="en-GB" sz="2100"/>
              <a:t>transactive response DNA-binding protein 43 kD)</a:t>
            </a:r>
          </a:p>
          <a:p>
            <a:pPr lvl="1"/>
            <a:r>
              <a:rPr lang="en-US" sz="2100"/>
              <a:t>FUS (fused in sarcoma protein) </a:t>
            </a:r>
          </a:p>
          <a:p>
            <a:pPr lvl="1"/>
            <a:endParaRPr lang="en-US" sz="2100"/>
          </a:p>
          <a:p>
            <a:r>
              <a:rPr lang="en-US"/>
              <a:t>Neuropathological types do not correlate well with the different clinical syndromes of FTD</a:t>
            </a:r>
          </a:p>
          <a:p>
            <a:pPr lvl="1"/>
            <a:endParaRPr lang="en-US" sz="2100"/>
          </a:p>
        </p:txBody>
      </p:sp>
    </p:spTree>
    <p:extLst>
      <p:ext uri="{BB962C8B-B14F-4D97-AF65-F5344CB8AC3E}">
        <p14:creationId xmlns:p14="http://schemas.microsoft.com/office/powerpoint/2010/main" val="20008522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D58E966-456A-48F4-81B4-C4D0C00206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5">
            <a:extLst>
              <a:ext uri="{FF2B5EF4-FFF2-40B4-BE49-F238E27FC236}">
                <a16:creationId xmlns:a16="http://schemas.microsoft.com/office/drawing/2014/main" id="{5523C670-74D7-4ED8-BA51-B6FB65570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40748" y="1756600"/>
            <a:ext cx="810244" cy="4736395"/>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Freeform 6">
            <a:extLst>
              <a:ext uri="{FF2B5EF4-FFF2-40B4-BE49-F238E27FC236}">
                <a16:creationId xmlns:a16="http://schemas.microsoft.com/office/drawing/2014/main" id="{BAEEE533-7CA5-4134-A14A-8575F66C61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135175" y="1357766"/>
            <a:ext cx="515816" cy="430312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E64B7817-E956-406B-A85B-5AEF36B1F5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136684" y="1135060"/>
            <a:ext cx="307028" cy="416921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Rectangle 8">
            <a:extLst>
              <a:ext uri="{FF2B5EF4-FFF2-40B4-BE49-F238E27FC236}">
                <a16:creationId xmlns:a16="http://schemas.microsoft.com/office/drawing/2014/main" id="{92FC9C1F-8CBA-4083-8724-3735C556D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6268" y="1124043"/>
            <a:ext cx="4857925" cy="3978121"/>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6F312684-D8C4-DE4A-AE8A-B5909E62C371}"/>
              </a:ext>
            </a:extLst>
          </p:cNvPr>
          <p:cNvSpPr>
            <a:spLocks noGrp="1"/>
          </p:cNvSpPr>
          <p:nvPr>
            <p:ph type="title"/>
          </p:nvPr>
        </p:nvSpPr>
        <p:spPr>
          <a:xfrm>
            <a:off x="1028699" y="1445775"/>
            <a:ext cx="4039043" cy="3342435"/>
          </a:xfrm>
        </p:spPr>
        <p:txBody>
          <a:bodyPr vert="horz" lIns="91440" tIns="45720" rIns="91440" bIns="45720" rtlCol="0" anchor="ctr">
            <a:normAutofit/>
          </a:bodyPr>
          <a:lstStyle/>
          <a:p>
            <a:pPr algn="r" defTabSz="914400"/>
            <a:r>
              <a:rPr lang="en-US" sz="4200" kern="1200">
                <a:solidFill>
                  <a:srgbClr val="FFFFFF"/>
                </a:solidFill>
                <a:latin typeface="+mj-lt"/>
                <a:ea typeface="+mj-ea"/>
                <a:cs typeface="+mj-cs"/>
              </a:rPr>
              <a:t>What investigations might be helpful in frontotemporal dementia?</a:t>
            </a:r>
          </a:p>
        </p:txBody>
      </p:sp>
    </p:spTree>
    <p:extLst>
      <p:ext uri="{BB962C8B-B14F-4D97-AF65-F5344CB8AC3E}">
        <p14:creationId xmlns:p14="http://schemas.microsoft.com/office/powerpoint/2010/main" val="3134512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6F312684-D8C4-DE4A-AE8A-B5909E62C371}"/>
              </a:ext>
            </a:extLst>
          </p:cNvPr>
          <p:cNvSpPr>
            <a:spLocks noGrp="1"/>
          </p:cNvSpPr>
          <p:nvPr>
            <p:ph type="title"/>
          </p:nvPr>
        </p:nvSpPr>
        <p:spPr>
          <a:xfrm>
            <a:off x="718879" y="800392"/>
            <a:ext cx="7698523" cy="1212102"/>
          </a:xfrm>
        </p:spPr>
        <p:txBody>
          <a:bodyPr>
            <a:normAutofit/>
          </a:bodyPr>
          <a:lstStyle/>
          <a:p>
            <a:r>
              <a:rPr lang="en-US" sz="3500">
                <a:solidFill>
                  <a:srgbClr val="FFFFFF"/>
                </a:solidFill>
              </a:rPr>
              <a:t>What investigations might be helpful in frontotemporal dementia?</a:t>
            </a:r>
          </a:p>
        </p:txBody>
      </p:sp>
      <p:sp>
        <p:nvSpPr>
          <p:cNvPr id="3" name="Content Placeholder 2">
            <a:extLst>
              <a:ext uri="{FF2B5EF4-FFF2-40B4-BE49-F238E27FC236}">
                <a16:creationId xmlns:a16="http://schemas.microsoft.com/office/drawing/2014/main" id="{B2309517-E3A0-EB43-82DF-395FDCC4EF81}"/>
              </a:ext>
            </a:extLst>
          </p:cNvPr>
          <p:cNvSpPr>
            <a:spLocks noGrp="1"/>
          </p:cNvSpPr>
          <p:nvPr>
            <p:ph idx="1"/>
          </p:nvPr>
        </p:nvSpPr>
        <p:spPr>
          <a:xfrm>
            <a:off x="1025718" y="2490436"/>
            <a:ext cx="7281746" cy="3567173"/>
          </a:xfrm>
        </p:spPr>
        <p:txBody>
          <a:bodyPr anchor="ctr">
            <a:normAutofit/>
          </a:bodyPr>
          <a:lstStyle/>
          <a:p>
            <a:r>
              <a:rPr lang="en-US" sz="1600"/>
              <a:t>Remember that a thorough history, mental state and neurological examination will often provide the information that is central to diagnosis </a:t>
            </a:r>
          </a:p>
          <a:p>
            <a:endParaRPr lang="en-US" sz="1600"/>
          </a:p>
          <a:p>
            <a:r>
              <a:rPr lang="en-US" sz="1600"/>
              <a:t>Neuroimaging investigations supporting a diagnosis of FTD:</a:t>
            </a:r>
          </a:p>
          <a:p>
            <a:pPr lvl="1"/>
            <a:r>
              <a:rPr lang="en-US" sz="1600"/>
              <a:t>MRI: Frontotemporal atrophy</a:t>
            </a:r>
          </a:p>
          <a:p>
            <a:endParaRPr lang="en-US" sz="1600"/>
          </a:p>
          <a:p>
            <a:pPr lvl="1"/>
            <a:r>
              <a:rPr lang="en-US" sz="1600"/>
              <a:t>FDG-PET: Hypometabolism in frontal and temporal lobes</a:t>
            </a:r>
          </a:p>
          <a:p>
            <a:pPr marL="342900" lvl="1" indent="0">
              <a:buNone/>
            </a:pPr>
            <a:endParaRPr lang="en-US" sz="1600"/>
          </a:p>
          <a:p>
            <a:pPr lvl="1"/>
            <a:r>
              <a:rPr lang="en-US" sz="1600"/>
              <a:t>Although helpful, this is a simplification and there are more subtle and complex changes which can help to understand more about the aetiology and subtypes of FTD, and the neurological networks underlying the symptoms. Please see the advanced reading section if you would like to find out more.</a:t>
            </a:r>
          </a:p>
          <a:p>
            <a:pPr marL="0" indent="0">
              <a:buNone/>
            </a:pPr>
            <a:endParaRPr lang="en-US" sz="1600"/>
          </a:p>
          <a:p>
            <a:pPr marL="0" indent="0">
              <a:buNone/>
            </a:pPr>
            <a:endParaRPr lang="en-US" sz="1600"/>
          </a:p>
          <a:p>
            <a:endParaRPr lang="en-US" sz="1600"/>
          </a:p>
        </p:txBody>
      </p:sp>
    </p:spTree>
    <p:extLst>
      <p:ext uri="{BB962C8B-B14F-4D97-AF65-F5344CB8AC3E}">
        <p14:creationId xmlns:p14="http://schemas.microsoft.com/office/powerpoint/2010/main" val="11248592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4426AB7-D619-4515-962A-BC83909EC0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E47DF98-723F-4AAC-ABCF-CACBC438F7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2880" y="256540"/>
            <a:ext cx="8778240" cy="6365239"/>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a:extLst>
              <a:ext uri="{FF2B5EF4-FFF2-40B4-BE49-F238E27FC236}">
                <a16:creationId xmlns:a16="http://schemas.microsoft.com/office/drawing/2014/main" id="{EA29FC7C-9308-4FDE-8DCA-405668055B0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171700" y="5768204"/>
            <a:ext cx="48006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89E3795C-6CC4-3C42-8AC2-C0F8A24FAFAB}"/>
              </a:ext>
            </a:extLst>
          </p:cNvPr>
          <p:cNvSpPr>
            <a:spLocks noGrp="1"/>
          </p:cNvSpPr>
          <p:nvPr>
            <p:ph type="title"/>
          </p:nvPr>
        </p:nvSpPr>
        <p:spPr>
          <a:xfrm>
            <a:off x="832485" y="4277356"/>
            <a:ext cx="7475220" cy="1560320"/>
          </a:xfrm>
        </p:spPr>
        <p:txBody>
          <a:bodyPr vert="horz" lIns="91440" tIns="45720" rIns="91440" bIns="45720" rtlCol="0" anchor="b">
            <a:normAutofit/>
          </a:bodyPr>
          <a:lstStyle/>
          <a:p>
            <a:pPr algn="ctr" defTabSz="914400"/>
            <a:r>
              <a:rPr lang="en-US" sz="3500" dirty="0"/>
              <a:t>MRI in </a:t>
            </a:r>
            <a:r>
              <a:rPr lang="en-US" sz="3500" dirty="0" err="1"/>
              <a:t>behavioural</a:t>
            </a:r>
            <a:r>
              <a:rPr lang="en-US" sz="3500" dirty="0"/>
              <a:t> variant FTD with atrophy of frontal and temporal lobes</a:t>
            </a:r>
          </a:p>
        </p:txBody>
      </p:sp>
      <p:pic>
        <p:nvPicPr>
          <p:cNvPr id="5" name="Content Placeholder 4" descr="A picture containing photo, different, looking, person&#10;&#10;Description automatically generated">
            <a:extLst>
              <a:ext uri="{FF2B5EF4-FFF2-40B4-BE49-F238E27FC236}">
                <a16:creationId xmlns:a16="http://schemas.microsoft.com/office/drawing/2014/main" id="{A3D71E66-A726-0540-8DAE-2C87E5D80ECE}"/>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6194" r="2" b="19230"/>
          <a:stretch/>
        </p:blipFill>
        <p:spPr>
          <a:xfrm>
            <a:off x="182880" y="256540"/>
            <a:ext cx="8778240" cy="3764276"/>
          </a:xfrm>
          <a:prstGeom prst="rect">
            <a:avLst/>
          </a:prstGeom>
        </p:spPr>
      </p:pic>
    </p:spTree>
    <p:extLst>
      <p:ext uri="{BB962C8B-B14F-4D97-AF65-F5344CB8AC3E}">
        <p14:creationId xmlns:p14="http://schemas.microsoft.com/office/powerpoint/2010/main" val="31537769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6F312684-D8C4-DE4A-AE8A-B5909E62C371}"/>
              </a:ext>
            </a:extLst>
          </p:cNvPr>
          <p:cNvSpPr>
            <a:spLocks noGrp="1"/>
          </p:cNvSpPr>
          <p:nvPr>
            <p:ph type="title"/>
          </p:nvPr>
        </p:nvSpPr>
        <p:spPr>
          <a:xfrm>
            <a:off x="718879" y="800392"/>
            <a:ext cx="7698523" cy="1212102"/>
          </a:xfrm>
        </p:spPr>
        <p:txBody>
          <a:bodyPr>
            <a:normAutofit/>
          </a:bodyPr>
          <a:lstStyle/>
          <a:p>
            <a:r>
              <a:rPr lang="en-US" sz="3500">
                <a:solidFill>
                  <a:srgbClr val="FFFFFF"/>
                </a:solidFill>
              </a:rPr>
              <a:t>What investigations might be used in possible frontotemporal dementia?</a:t>
            </a:r>
          </a:p>
        </p:txBody>
      </p:sp>
      <p:sp>
        <p:nvSpPr>
          <p:cNvPr id="3" name="Content Placeholder 2">
            <a:extLst>
              <a:ext uri="{FF2B5EF4-FFF2-40B4-BE49-F238E27FC236}">
                <a16:creationId xmlns:a16="http://schemas.microsoft.com/office/drawing/2014/main" id="{B2309517-E3A0-EB43-82DF-395FDCC4EF81}"/>
              </a:ext>
            </a:extLst>
          </p:cNvPr>
          <p:cNvSpPr>
            <a:spLocks noGrp="1"/>
          </p:cNvSpPr>
          <p:nvPr>
            <p:ph idx="1"/>
          </p:nvPr>
        </p:nvSpPr>
        <p:spPr>
          <a:xfrm>
            <a:off x="1025718" y="2490436"/>
            <a:ext cx="7281746" cy="3567173"/>
          </a:xfrm>
        </p:spPr>
        <p:txBody>
          <a:bodyPr anchor="ctr">
            <a:normAutofit/>
          </a:bodyPr>
          <a:lstStyle/>
          <a:p>
            <a:r>
              <a:rPr lang="en-US"/>
              <a:t>In some cases, advanced blood tests and cerebrospinal fluid analysis may be performed to rule out other (rare) causes of the person’s symptoms</a:t>
            </a:r>
          </a:p>
        </p:txBody>
      </p:sp>
    </p:spTree>
    <p:extLst>
      <p:ext uri="{BB962C8B-B14F-4D97-AF65-F5344CB8AC3E}">
        <p14:creationId xmlns:p14="http://schemas.microsoft.com/office/powerpoint/2010/main" val="10841313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D58E966-456A-48F4-81B4-C4D0C00206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5">
            <a:extLst>
              <a:ext uri="{FF2B5EF4-FFF2-40B4-BE49-F238E27FC236}">
                <a16:creationId xmlns:a16="http://schemas.microsoft.com/office/drawing/2014/main" id="{5523C670-74D7-4ED8-BA51-B6FB65570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40748" y="1756600"/>
            <a:ext cx="810244" cy="4736395"/>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Freeform 6">
            <a:extLst>
              <a:ext uri="{FF2B5EF4-FFF2-40B4-BE49-F238E27FC236}">
                <a16:creationId xmlns:a16="http://schemas.microsoft.com/office/drawing/2014/main" id="{BAEEE533-7CA5-4134-A14A-8575F66C61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135175" y="1357766"/>
            <a:ext cx="515816" cy="430312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E64B7817-E956-406B-A85B-5AEF36B1F5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136684" y="1135060"/>
            <a:ext cx="307028" cy="416921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Rectangle 8">
            <a:extLst>
              <a:ext uri="{FF2B5EF4-FFF2-40B4-BE49-F238E27FC236}">
                <a16:creationId xmlns:a16="http://schemas.microsoft.com/office/drawing/2014/main" id="{92FC9C1F-8CBA-4083-8724-3735C556D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6268" y="1124043"/>
            <a:ext cx="4857925" cy="3978121"/>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02C9643C-46EF-904E-AEF5-98DDF693B793}"/>
              </a:ext>
            </a:extLst>
          </p:cNvPr>
          <p:cNvSpPr>
            <a:spLocks noGrp="1"/>
          </p:cNvSpPr>
          <p:nvPr>
            <p:ph type="title"/>
          </p:nvPr>
        </p:nvSpPr>
        <p:spPr>
          <a:xfrm>
            <a:off x="1028699" y="1445775"/>
            <a:ext cx="4039043" cy="3342435"/>
          </a:xfrm>
        </p:spPr>
        <p:txBody>
          <a:bodyPr vert="horz" lIns="91440" tIns="45720" rIns="91440" bIns="45720" rtlCol="0" anchor="ctr">
            <a:normAutofit/>
          </a:bodyPr>
          <a:lstStyle/>
          <a:p>
            <a:pPr algn="r" defTabSz="914400"/>
            <a:r>
              <a:rPr lang="en-US" sz="5100" kern="1200">
                <a:solidFill>
                  <a:srgbClr val="FFFFFF"/>
                </a:solidFill>
                <a:latin typeface="+mj-lt"/>
                <a:ea typeface="+mj-ea"/>
                <a:cs typeface="+mj-cs"/>
              </a:rPr>
              <a:t>Might genetic testing be relevant?</a:t>
            </a:r>
            <a:br>
              <a:rPr lang="en-US" sz="5100" kern="1200">
                <a:solidFill>
                  <a:srgbClr val="FFFFFF"/>
                </a:solidFill>
                <a:latin typeface="+mj-lt"/>
                <a:ea typeface="+mj-ea"/>
                <a:cs typeface="+mj-cs"/>
              </a:rPr>
            </a:br>
            <a:r>
              <a:rPr lang="en-US" sz="5100" kern="1200">
                <a:solidFill>
                  <a:srgbClr val="FFFFFF"/>
                </a:solidFill>
                <a:latin typeface="+mj-lt"/>
                <a:ea typeface="+mj-ea"/>
                <a:cs typeface="+mj-cs"/>
              </a:rPr>
              <a:t>Why?</a:t>
            </a:r>
          </a:p>
        </p:txBody>
      </p:sp>
    </p:spTree>
    <p:extLst>
      <p:ext uri="{BB962C8B-B14F-4D97-AF65-F5344CB8AC3E}">
        <p14:creationId xmlns:p14="http://schemas.microsoft.com/office/powerpoint/2010/main" val="17698711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02C9643C-46EF-904E-AEF5-98DDF693B793}"/>
              </a:ext>
            </a:extLst>
          </p:cNvPr>
          <p:cNvSpPr>
            <a:spLocks noGrp="1"/>
          </p:cNvSpPr>
          <p:nvPr>
            <p:ph type="title"/>
          </p:nvPr>
        </p:nvSpPr>
        <p:spPr>
          <a:xfrm>
            <a:off x="718879" y="800392"/>
            <a:ext cx="7698523" cy="1212102"/>
          </a:xfrm>
        </p:spPr>
        <p:txBody>
          <a:bodyPr>
            <a:normAutofit/>
          </a:bodyPr>
          <a:lstStyle/>
          <a:p>
            <a:r>
              <a:rPr lang="en-US" sz="3500">
                <a:solidFill>
                  <a:srgbClr val="FFFFFF"/>
                </a:solidFill>
              </a:rPr>
              <a:t>Might genetic testing be relevant?</a:t>
            </a:r>
            <a:br>
              <a:rPr lang="en-US" sz="3500">
                <a:solidFill>
                  <a:srgbClr val="FFFFFF"/>
                </a:solidFill>
              </a:rPr>
            </a:br>
            <a:r>
              <a:rPr lang="en-US" sz="3500">
                <a:solidFill>
                  <a:srgbClr val="FFFFFF"/>
                </a:solidFill>
              </a:rPr>
              <a:t>Why?</a:t>
            </a:r>
          </a:p>
        </p:txBody>
      </p:sp>
      <p:sp>
        <p:nvSpPr>
          <p:cNvPr id="3" name="Content Placeholder 2">
            <a:extLst>
              <a:ext uri="{FF2B5EF4-FFF2-40B4-BE49-F238E27FC236}">
                <a16:creationId xmlns:a16="http://schemas.microsoft.com/office/drawing/2014/main" id="{A609B6DF-45CD-FA44-8E0E-9C8560CD966B}"/>
              </a:ext>
            </a:extLst>
          </p:cNvPr>
          <p:cNvSpPr>
            <a:spLocks noGrp="1"/>
          </p:cNvSpPr>
          <p:nvPr>
            <p:ph idx="1"/>
          </p:nvPr>
        </p:nvSpPr>
        <p:spPr>
          <a:xfrm>
            <a:off x="1025718" y="2490436"/>
            <a:ext cx="7281746" cy="3567173"/>
          </a:xfrm>
        </p:spPr>
        <p:txBody>
          <a:bodyPr anchor="ctr">
            <a:normAutofit/>
          </a:bodyPr>
          <a:lstStyle/>
          <a:p>
            <a:r>
              <a:rPr lang="en-US" sz="1600"/>
              <a:t>About a third of people with frontotemporal dementia have an inherited genetic mutation</a:t>
            </a:r>
          </a:p>
          <a:p>
            <a:r>
              <a:rPr lang="en-US" sz="1600"/>
              <a:t>Behavioural variant FTD is the most commonly inherited type (40-45%)</a:t>
            </a:r>
          </a:p>
          <a:p>
            <a:r>
              <a:rPr lang="en-US" sz="1600"/>
              <a:t>Mutations in three genes account for the majority of genetic FTD:</a:t>
            </a:r>
          </a:p>
          <a:p>
            <a:pPr lvl="1"/>
            <a:r>
              <a:rPr lang="en-US" sz="1600"/>
              <a:t>C9orf72</a:t>
            </a:r>
          </a:p>
          <a:p>
            <a:pPr lvl="1"/>
            <a:r>
              <a:rPr lang="en-US" sz="1600"/>
              <a:t>GRN</a:t>
            </a:r>
          </a:p>
          <a:p>
            <a:pPr lvl="1"/>
            <a:r>
              <a:rPr lang="en-US" sz="1600"/>
              <a:t>MAPT</a:t>
            </a:r>
          </a:p>
          <a:p>
            <a:r>
              <a:rPr lang="en-US" sz="1600"/>
              <a:t>Testing may be diagnostic for the person with FTD</a:t>
            </a:r>
          </a:p>
          <a:p>
            <a:r>
              <a:rPr lang="en-US" sz="1600"/>
              <a:t>Genetic testing may be predictive for the children of the person with FTD</a:t>
            </a:r>
          </a:p>
          <a:p>
            <a:r>
              <a:rPr lang="en-US" sz="1600"/>
              <a:t>There are a many complex factors to consider when a person with FTD or their family are deciding whether or not to undergo genetic testing, which are addressed during genetic testing</a:t>
            </a:r>
          </a:p>
        </p:txBody>
      </p:sp>
    </p:spTree>
    <p:extLst>
      <p:ext uri="{BB962C8B-B14F-4D97-AF65-F5344CB8AC3E}">
        <p14:creationId xmlns:p14="http://schemas.microsoft.com/office/powerpoint/2010/main" val="17196539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D58E966-456A-48F4-81B4-C4D0C00206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5">
            <a:extLst>
              <a:ext uri="{FF2B5EF4-FFF2-40B4-BE49-F238E27FC236}">
                <a16:creationId xmlns:a16="http://schemas.microsoft.com/office/drawing/2014/main" id="{5523C670-74D7-4ED8-BA51-B6FB65570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40748" y="1756600"/>
            <a:ext cx="810244" cy="4736395"/>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Freeform 6">
            <a:extLst>
              <a:ext uri="{FF2B5EF4-FFF2-40B4-BE49-F238E27FC236}">
                <a16:creationId xmlns:a16="http://schemas.microsoft.com/office/drawing/2014/main" id="{BAEEE533-7CA5-4134-A14A-8575F66C61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135175" y="1357766"/>
            <a:ext cx="515816" cy="430312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E64B7817-E956-406B-A85B-5AEF36B1F5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136684" y="1135060"/>
            <a:ext cx="307028" cy="416921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Rectangle 8">
            <a:extLst>
              <a:ext uri="{FF2B5EF4-FFF2-40B4-BE49-F238E27FC236}">
                <a16:creationId xmlns:a16="http://schemas.microsoft.com/office/drawing/2014/main" id="{92FC9C1F-8CBA-4083-8724-3735C556D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6268" y="1124043"/>
            <a:ext cx="4857925" cy="3978121"/>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3B77E2F3-8657-0D42-9F63-4E15D528013D}"/>
              </a:ext>
            </a:extLst>
          </p:cNvPr>
          <p:cNvSpPr>
            <a:spLocks noGrp="1"/>
          </p:cNvSpPr>
          <p:nvPr>
            <p:ph type="title"/>
          </p:nvPr>
        </p:nvSpPr>
        <p:spPr>
          <a:xfrm>
            <a:off x="1028699" y="1445775"/>
            <a:ext cx="4039043" cy="3342435"/>
          </a:xfrm>
        </p:spPr>
        <p:txBody>
          <a:bodyPr vert="horz" lIns="91440" tIns="45720" rIns="91440" bIns="45720" rtlCol="0" anchor="ctr">
            <a:normAutofit/>
          </a:bodyPr>
          <a:lstStyle/>
          <a:p>
            <a:pPr algn="r" defTabSz="914400"/>
            <a:r>
              <a:rPr lang="en-US" sz="4700" kern="1200">
                <a:solidFill>
                  <a:srgbClr val="FFFFFF"/>
                </a:solidFill>
                <a:latin typeface="+mj-lt"/>
                <a:ea typeface="+mj-ea"/>
                <a:cs typeface="+mj-cs"/>
              </a:rPr>
              <a:t>Living with frontotemporal dementia</a:t>
            </a:r>
          </a:p>
        </p:txBody>
      </p:sp>
    </p:spTree>
    <p:extLst>
      <p:ext uri="{BB962C8B-B14F-4D97-AF65-F5344CB8AC3E}">
        <p14:creationId xmlns:p14="http://schemas.microsoft.com/office/powerpoint/2010/main" val="417873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106623" y="900814"/>
            <a:ext cx="569713"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108327" y="633165"/>
            <a:ext cx="36199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965" y="636723"/>
            <a:ext cx="3000047"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4338FCB-B4BE-604D-80FA-F5927748DF66}"/>
              </a:ext>
            </a:extLst>
          </p:cNvPr>
          <p:cNvSpPr>
            <a:spLocks noGrp="1"/>
          </p:cNvSpPr>
          <p:nvPr>
            <p:ph type="title"/>
          </p:nvPr>
        </p:nvSpPr>
        <p:spPr>
          <a:xfrm>
            <a:off x="701154" y="982272"/>
            <a:ext cx="2541314" cy="4560970"/>
          </a:xfrm>
        </p:spPr>
        <p:txBody>
          <a:bodyPr>
            <a:normAutofit/>
          </a:bodyPr>
          <a:lstStyle/>
          <a:p>
            <a:r>
              <a:rPr lang="en-US" sz="3500">
                <a:solidFill>
                  <a:srgbClr val="FFFFFF"/>
                </a:solidFill>
              </a:rPr>
              <a:t>Learning objectives</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676336" y="1352302"/>
            <a:ext cx="499169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a:extLst>
              <a:ext uri="{FF2B5EF4-FFF2-40B4-BE49-F238E27FC236}">
                <a16:creationId xmlns:a16="http://schemas.microsoft.com/office/drawing/2014/main" id="{4B7BF491-B4DE-9A43-934A-7F6F78CF39D6}"/>
              </a:ext>
            </a:extLst>
          </p:cNvPr>
          <p:cNvSpPr>
            <a:spLocks noGrp="1"/>
          </p:cNvSpPr>
          <p:nvPr>
            <p:ph idx="1"/>
          </p:nvPr>
        </p:nvSpPr>
        <p:spPr>
          <a:xfrm>
            <a:off x="3916396" y="1719618"/>
            <a:ext cx="4461623" cy="4334629"/>
          </a:xfrm>
        </p:spPr>
        <p:txBody>
          <a:bodyPr anchor="ctr">
            <a:normAutofit/>
          </a:bodyPr>
          <a:lstStyle/>
          <a:p>
            <a:pPr marL="0" indent="0">
              <a:buNone/>
            </a:pPr>
            <a:r>
              <a:rPr lang="en-US" sz="1500">
                <a:solidFill>
                  <a:srgbClr val="FEFFFF"/>
                </a:solidFill>
              </a:rPr>
              <a:t>By the end of this module, learners will have:</a:t>
            </a:r>
          </a:p>
          <a:p>
            <a:endParaRPr lang="en-US" sz="1500">
              <a:solidFill>
                <a:srgbClr val="FEFFFF"/>
              </a:solidFill>
            </a:endParaRPr>
          </a:p>
          <a:p>
            <a:pPr marL="457200" indent="-457200">
              <a:buFont typeface="+mj-lt"/>
              <a:buAutoNum type="arabicPeriod"/>
            </a:pPr>
            <a:r>
              <a:rPr lang="en-US" sz="1500">
                <a:solidFill>
                  <a:srgbClr val="FEFFFF"/>
                </a:solidFill>
              </a:rPr>
              <a:t>Basic knowledge of the different ways in which frontotemporal dementia (FTD) behavioural and language variants might present</a:t>
            </a:r>
          </a:p>
          <a:p>
            <a:pPr marL="457200" indent="-457200">
              <a:buFont typeface="+mj-lt"/>
              <a:buAutoNum type="arabicPeriod"/>
            </a:pPr>
            <a:r>
              <a:rPr lang="en-US" sz="1500">
                <a:solidFill>
                  <a:srgbClr val="FEFFFF"/>
                </a:solidFill>
              </a:rPr>
              <a:t>Basic knowledge of investigations that might help in the diagnosis of FTD</a:t>
            </a:r>
          </a:p>
          <a:p>
            <a:pPr marL="457200" indent="-457200">
              <a:buFont typeface="+mj-lt"/>
              <a:buAutoNum type="arabicPeriod"/>
            </a:pPr>
            <a:r>
              <a:rPr lang="en-US" sz="1500">
                <a:solidFill>
                  <a:srgbClr val="FEFFFF"/>
                </a:solidFill>
              </a:rPr>
              <a:t>Basic knowledge of neuropathological types of FTD</a:t>
            </a:r>
          </a:p>
          <a:p>
            <a:pPr marL="457200" indent="-457200">
              <a:buFont typeface="+mj-lt"/>
              <a:buAutoNum type="arabicPeriod"/>
            </a:pPr>
            <a:r>
              <a:rPr lang="en-US" sz="1500">
                <a:solidFill>
                  <a:srgbClr val="FEFFFF"/>
                </a:solidFill>
              </a:rPr>
              <a:t>Knowledge of the increased likelihood of inherited genetic mutations in FTD compared to other major types of dementia</a:t>
            </a:r>
          </a:p>
          <a:p>
            <a:pPr marL="457200" indent="-457200">
              <a:buFont typeface="+mj-lt"/>
              <a:buAutoNum type="arabicPeriod"/>
            </a:pPr>
            <a:r>
              <a:rPr lang="en-US" sz="1500">
                <a:solidFill>
                  <a:srgbClr val="FEFFFF"/>
                </a:solidFill>
              </a:rPr>
              <a:t>An understanding of how young onset dementia might affect the lives of  those living with the condition differently from late onset dementia</a:t>
            </a:r>
          </a:p>
          <a:p>
            <a:endParaRPr lang="en-US" sz="1500">
              <a:solidFill>
                <a:srgbClr val="FEFFFF"/>
              </a:solidFill>
            </a:endParaRPr>
          </a:p>
          <a:p>
            <a:endParaRPr lang="en-US" sz="1500">
              <a:solidFill>
                <a:srgbClr val="FEFFFF"/>
              </a:solidFill>
            </a:endParaRPr>
          </a:p>
        </p:txBody>
      </p:sp>
    </p:spTree>
    <p:extLst>
      <p:ext uri="{BB962C8B-B14F-4D97-AF65-F5344CB8AC3E}">
        <p14:creationId xmlns:p14="http://schemas.microsoft.com/office/powerpoint/2010/main" val="19463413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CC127-00B2-F54B-906F-E4AC87BF756F}"/>
              </a:ext>
            </a:extLst>
          </p:cNvPr>
          <p:cNvSpPr>
            <a:spLocks noGrp="1"/>
          </p:cNvSpPr>
          <p:nvPr>
            <p:ph type="title"/>
          </p:nvPr>
        </p:nvSpPr>
        <p:spPr/>
        <p:txBody>
          <a:bodyPr>
            <a:normAutofit fontScale="90000"/>
          </a:bodyPr>
          <a:lstStyle/>
          <a:p>
            <a:r>
              <a:rPr lang="en-US"/>
              <a:t>Living with frontotemporal dementia: Urvashi’s story </a:t>
            </a:r>
            <a:r>
              <a:rPr lang="en-US">
                <a:hlinkClick r:id="rId2"/>
              </a:rPr>
              <a:t>https://www.youtube.com/watch?v=nPg6xyeIoU0</a:t>
            </a:r>
            <a:endParaRPr lang="en-US" dirty="0"/>
          </a:p>
        </p:txBody>
      </p:sp>
      <p:sp>
        <p:nvSpPr>
          <p:cNvPr id="5" name="Content Placeholder 4">
            <a:extLst>
              <a:ext uri="{FF2B5EF4-FFF2-40B4-BE49-F238E27FC236}">
                <a16:creationId xmlns:a16="http://schemas.microsoft.com/office/drawing/2014/main" id="{091517AF-22A6-9540-9795-498613A0793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3271623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E0A74-BAF0-644E-9204-37BD55ABCA22}"/>
              </a:ext>
            </a:extLst>
          </p:cNvPr>
          <p:cNvSpPr>
            <a:spLocks noGrp="1"/>
          </p:cNvSpPr>
          <p:nvPr>
            <p:ph type="title"/>
          </p:nvPr>
        </p:nvSpPr>
        <p:spPr/>
        <p:txBody>
          <a:bodyPr>
            <a:normAutofit fontScale="90000"/>
          </a:bodyPr>
          <a:lstStyle/>
          <a:p>
            <a:r>
              <a:rPr lang="en-US"/>
              <a:t>Living at risk of frontotemporal dementia </a:t>
            </a:r>
            <a:r>
              <a:rPr lang="en-US">
                <a:hlinkClick r:id="rId2"/>
              </a:rPr>
              <a:t>https://www.youtube.com/watch?time_continue=1&amp;v=D4pqhiDJQN8&amp;feature=emb_logo</a:t>
            </a:r>
            <a:endParaRPr lang="en-US"/>
          </a:p>
        </p:txBody>
      </p:sp>
      <p:sp>
        <p:nvSpPr>
          <p:cNvPr id="5" name="Content Placeholder 4">
            <a:extLst>
              <a:ext uri="{FF2B5EF4-FFF2-40B4-BE49-F238E27FC236}">
                <a16:creationId xmlns:a16="http://schemas.microsoft.com/office/drawing/2014/main" id="{F1E4EA82-9E18-3A48-8B64-25918F46348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2999182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807722-91CF-B549-95E9-B7161460A3FE}"/>
              </a:ext>
            </a:extLst>
          </p:cNvPr>
          <p:cNvSpPr>
            <a:spLocks noGrp="1"/>
          </p:cNvSpPr>
          <p:nvPr>
            <p:ph idx="1"/>
          </p:nvPr>
        </p:nvSpPr>
        <p:spPr/>
        <p:txBody>
          <a:bodyPr/>
          <a:lstStyle/>
          <a:p>
            <a:r>
              <a:rPr lang="en-US"/>
              <a:t>Urvashi and Amanda’s accounts are powerful and emotive</a:t>
            </a:r>
          </a:p>
          <a:p>
            <a:endParaRPr lang="en-US"/>
          </a:p>
          <a:p>
            <a:r>
              <a:rPr lang="en-US"/>
              <a:t>Take some time to reflect on their experiences, either now or later</a:t>
            </a:r>
          </a:p>
        </p:txBody>
      </p:sp>
    </p:spTree>
    <p:extLst>
      <p:ext uri="{BB962C8B-B14F-4D97-AF65-F5344CB8AC3E}">
        <p14:creationId xmlns:p14="http://schemas.microsoft.com/office/powerpoint/2010/main" val="14089095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406B3D62-F8F7-B943-8F3F-A3F2F13EC9D8}"/>
              </a:ext>
            </a:extLst>
          </p:cNvPr>
          <p:cNvSpPr>
            <a:spLocks noGrp="1"/>
          </p:cNvSpPr>
          <p:nvPr>
            <p:ph type="title"/>
          </p:nvPr>
        </p:nvSpPr>
        <p:spPr>
          <a:xfrm>
            <a:off x="718879" y="800392"/>
            <a:ext cx="7698523" cy="1212102"/>
          </a:xfrm>
        </p:spPr>
        <p:txBody>
          <a:bodyPr>
            <a:normAutofit/>
          </a:bodyPr>
          <a:lstStyle/>
          <a:p>
            <a:r>
              <a:rPr lang="en-US" sz="3500">
                <a:solidFill>
                  <a:srgbClr val="FFFFFF"/>
                </a:solidFill>
              </a:rPr>
              <a:t>Supporting people with frontotemporal dementia and their families</a:t>
            </a:r>
          </a:p>
        </p:txBody>
      </p:sp>
      <p:sp>
        <p:nvSpPr>
          <p:cNvPr id="3" name="Content Placeholder 2">
            <a:extLst>
              <a:ext uri="{FF2B5EF4-FFF2-40B4-BE49-F238E27FC236}">
                <a16:creationId xmlns:a16="http://schemas.microsoft.com/office/drawing/2014/main" id="{10D9EE9E-8A4F-1243-A7E4-B07555167C10}"/>
              </a:ext>
            </a:extLst>
          </p:cNvPr>
          <p:cNvSpPr>
            <a:spLocks noGrp="1"/>
          </p:cNvSpPr>
          <p:nvPr>
            <p:ph idx="1"/>
          </p:nvPr>
        </p:nvSpPr>
        <p:spPr>
          <a:xfrm>
            <a:off x="1025718" y="2490436"/>
            <a:ext cx="7281746" cy="3567173"/>
          </a:xfrm>
        </p:spPr>
        <p:txBody>
          <a:bodyPr anchor="ctr">
            <a:normAutofit/>
          </a:bodyPr>
          <a:lstStyle/>
          <a:p>
            <a:r>
              <a:rPr lang="en-US" sz="1500" dirty="0"/>
              <a:t>There are currently no medications that modify the disease process in FTD</a:t>
            </a:r>
          </a:p>
          <a:p>
            <a:r>
              <a:rPr lang="en-US" sz="1500" dirty="0"/>
              <a:t>Medications may be used to manage some of the symptoms of FTD</a:t>
            </a:r>
          </a:p>
          <a:p>
            <a:pPr lvl="1"/>
            <a:r>
              <a:rPr lang="en-US" sz="1500" dirty="0"/>
              <a:t>SSRIs may be helpful in reducing impulsivity</a:t>
            </a:r>
          </a:p>
          <a:p>
            <a:pPr lvl="1"/>
            <a:r>
              <a:rPr lang="en-US" sz="1500" dirty="0"/>
              <a:t>Medications for motor symptoms may be helpful in types of FTD associated with motor symptoms</a:t>
            </a:r>
          </a:p>
          <a:p>
            <a:r>
              <a:rPr lang="en-US" sz="1500" dirty="0"/>
              <a:t>Each person and each family’s experience of dementia is unique, and a person-</a:t>
            </a:r>
            <a:r>
              <a:rPr lang="en-US" sz="1500" dirty="0" err="1"/>
              <a:t>centred</a:t>
            </a:r>
            <a:r>
              <a:rPr lang="en-US" sz="1500" dirty="0"/>
              <a:t> care plan is central to good care</a:t>
            </a:r>
          </a:p>
          <a:p>
            <a:pPr lvl="1"/>
            <a:r>
              <a:rPr lang="en-US" sz="1500"/>
              <a:t>This </a:t>
            </a:r>
            <a:r>
              <a:rPr lang="en-US" sz="1500" dirty="0"/>
              <a:t>might involve, for example, access to meaningful activity, </a:t>
            </a:r>
            <a:r>
              <a:rPr lang="en-US" sz="1500" dirty="0" err="1"/>
              <a:t>carer</a:t>
            </a:r>
            <a:r>
              <a:rPr lang="en-US" sz="1500" dirty="0"/>
              <a:t> support, respite care, dementia care mapping for </a:t>
            </a:r>
            <a:r>
              <a:rPr lang="en-US" sz="1500" dirty="0" err="1"/>
              <a:t>behavioural</a:t>
            </a:r>
            <a:r>
              <a:rPr lang="en-US" sz="1500" dirty="0"/>
              <a:t> symptoms</a:t>
            </a:r>
          </a:p>
          <a:p>
            <a:r>
              <a:rPr lang="en-US" sz="1500" dirty="0"/>
              <a:t>Peer support groups for FTD can be helpful for families and </a:t>
            </a:r>
            <a:r>
              <a:rPr lang="en-US" sz="1500" dirty="0" err="1"/>
              <a:t>carers</a:t>
            </a:r>
            <a:r>
              <a:rPr lang="en-US" sz="1500" dirty="0"/>
              <a:t> of people living with FTD</a:t>
            </a:r>
          </a:p>
          <a:p>
            <a:r>
              <a:rPr lang="en-US" sz="1500" dirty="0"/>
              <a:t>Everyone living with dementia should be offered the opportunity to take part in research</a:t>
            </a:r>
          </a:p>
        </p:txBody>
      </p:sp>
    </p:spTree>
    <p:extLst>
      <p:ext uri="{BB962C8B-B14F-4D97-AF65-F5344CB8AC3E}">
        <p14:creationId xmlns:p14="http://schemas.microsoft.com/office/powerpoint/2010/main" val="11130022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D58E966-456A-48F4-81B4-C4D0C00206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5">
            <a:extLst>
              <a:ext uri="{FF2B5EF4-FFF2-40B4-BE49-F238E27FC236}">
                <a16:creationId xmlns:a16="http://schemas.microsoft.com/office/drawing/2014/main" id="{5523C670-74D7-4ED8-BA51-B6FB65570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40748" y="1756600"/>
            <a:ext cx="810244" cy="4736395"/>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Freeform 6">
            <a:extLst>
              <a:ext uri="{FF2B5EF4-FFF2-40B4-BE49-F238E27FC236}">
                <a16:creationId xmlns:a16="http://schemas.microsoft.com/office/drawing/2014/main" id="{BAEEE533-7CA5-4134-A14A-8575F66C61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135175" y="1357766"/>
            <a:ext cx="515816" cy="430312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E64B7817-E956-406B-A85B-5AEF36B1F5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136684" y="1135060"/>
            <a:ext cx="307028" cy="416921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Rectangle 8">
            <a:extLst>
              <a:ext uri="{FF2B5EF4-FFF2-40B4-BE49-F238E27FC236}">
                <a16:creationId xmlns:a16="http://schemas.microsoft.com/office/drawing/2014/main" id="{92FC9C1F-8CBA-4083-8724-3735C556D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6268" y="1124043"/>
            <a:ext cx="4857925" cy="3978121"/>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898029F8-B131-234F-973F-A48DA0B77C88}"/>
              </a:ext>
            </a:extLst>
          </p:cNvPr>
          <p:cNvSpPr>
            <a:spLocks noGrp="1"/>
          </p:cNvSpPr>
          <p:nvPr>
            <p:ph type="title"/>
          </p:nvPr>
        </p:nvSpPr>
        <p:spPr>
          <a:xfrm>
            <a:off x="1028699" y="1445775"/>
            <a:ext cx="4039043" cy="3342435"/>
          </a:xfrm>
        </p:spPr>
        <p:txBody>
          <a:bodyPr vert="horz" lIns="91440" tIns="45720" rIns="91440" bIns="45720" rtlCol="0" anchor="ctr">
            <a:normAutofit/>
          </a:bodyPr>
          <a:lstStyle/>
          <a:p>
            <a:pPr algn="r" defTabSz="914400"/>
            <a:r>
              <a:rPr lang="en-US" kern="1200">
                <a:solidFill>
                  <a:srgbClr val="FFFFFF"/>
                </a:solidFill>
                <a:latin typeface="+mj-lt"/>
                <a:ea typeface="+mj-ea"/>
                <a:cs typeface="+mj-cs"/>
              </a:rPr>
              <a:t>How might dementia impact differently on the person living with dementia and their families when it affects them at a younger age?</a:t>
            </a:r>
          </a:p>
        </p:txBody>
      </p:sp>
    </p:spTree>
    <p:extLst>
      <p:ext uri="{BB962C8B-B14F-4D97-AF65-F5344CB8AC3E}">
        <p14:creationId xmlns:p14="http://schemas.microsoft.com/office/powerpoint/2010/main" val="27228164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898029F8-B131-234F-973F-A48DA0B77C88}"/>
              </a:ext>
            </a:extLst>
          </p:cNvPr>
          <p:cNvSpPr>
            <a:spLocks noGrp="1"/>
          </p:cNvSpPr>
          <p:nvPr>
            <p:ph type="title"/>
          </p:nvPr>
        </p:nvSpPr>
        <p:spPr>
          <a:xfrm>
            <a:off x="718879" y="800392"/>
            <a:ext cx="7698523" cy="1212102"/>
          </a:xfrm>
        </p:spPr>
        <p:txBody>
          <a:bodyPr>
            <a:normAutofit/>
          </a:bodyPr>
          <a:lstStyle/>
          <a:p>
            <a:r>
              <a:rPr lang="en-US" sz="2700">
                <a:solidFill>
                  <a:srgbClr val="FFFFFF"/>
                </a:solidFill>
              </a:rPr>
              <a:t>How might dementia impact differently on the person with dementia and their families when it affects them at a younger age?</a:t>
            </a:r>
          </a:p>
        </p:txBody>
      </p:sp>
      <p:sp>
        <p:nvSpPr>
          <p:cNvPr id="3" name="Content Placeholder 2">
            <a:extLst>
              <a:ext uri="{FF2B5EF4-FFF2-40B4-BE49-F238E27FC236}">
                <a16:creationId xmlns:a16="http://schemas.microsoft.com/office/drawing/2014/main" id="{8649EC59-511E-3D41-88F1-1E5432930E63}"/>
              </a:ext>
            </a:extLst>
          </p:cNvPr>
          <p:cNvSpPr>
            <a:spLocks noGrp="1"/>
          </p:cNvSpPr>
          <p:nvPr>
            <p:ph idx="1"/>
          </p:nvPr>
        </p:nvSpPr>
        <p:spPr>
          <a:xfrm>
            <a:off x="1025718" y="2490436"/>
            <a:ext cx="7281746" cy="3567173"/>
          </a:xfrm>
        </p:spPr>
        <p:txBody>
          <a:bodyPr anchor="ctr">
            <a:normAutofit/>
          </a:bodyPr>
          <a:lstStyle/>
          <a:p>
            <a:r>
              <a:rPr lang="en-US" sz="1900"/>
              <a:t>FTD tends to affect younger people (typical age of onset is 45-65)</a:t>
            </a:r>
          </a:p>
          <a:p>
            <a:endParaRPr lang="en-US" sz="1900"/>
          </a:p>
          <a:p>
            <a:r>
              <a:rPr lang="en-US" sz="1900"/>
              <a:t>Young onset dementia is typically defined as dementia affecting people below the age of approximately 65</a:t>
            </a:r>
          </a:p>
          <a:p>
            <a:endParaRPr lang="en-US" sz="1900"/>
          </a:p>
          <a:p>
            <a:r>
              <a:rPr lang="en-US" sz="1900"/>
              <a:t>Alzheimer’s disease is still the most common type of dementia in younger people</a:t>
            </a:r>
          </a:p>
          <a:p>
            <a:endParaRPr lang="en-US" sz="1900"/>
          </a:p>
          <a:p>
            <a:r>
              <a:rPr lang="en-US" sz="1900"/>
              <a:t>Atypical types of Alzheimer’s disease (e.g. FTD) and non-Alzheimer’s dementias are more common in younger people than in older people</a:t>
            </a:r>
          </a:p>
          <a:p>
            <a:pPr lvl="1"/>
            <a:endParaRPr lang="en-US" sz="1900"/>
          </a:p>
          <a:p>
            <a:pPr lvl="1"/>
            <a:endParaRPr lang="en-US" sz="1900"/>
          </a:p>
        </p:txBody>
      </p:sp>
    </p:spTree>
    <p:extLst>
      <p:ext uri="{BB962C8B-B14F-4D97-AF65-F5344CB8AC3E}">
        <p14:creationId xmlns:p14="http://schemas.microsoft.com/office/powerpoint/2010/main" val="27520063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1167C656-2B1E-3C4B-9FAD-394E1E95604A}"/>
              </a:ext>
            </a:extLst>
          </p:cNvPr>
          <p:cNvSpPr>
            <a:spLocks noGrp="1"/>
          </p:cNvSpPr>
          <p:nvPr>
            <p:ph type="title"/>
          </p:nvPr>
        </p:nvSpPr>
        <p:spPr>
          <a:xfrm>
            <a:off x="718879" y="800392"/>
            <a:ext cx="7698523" cy="1212102"/>
          </a:xfrm>
        </p:spPr>
        <p:txBody>
          <a:bodyPr>
            <a:normAutofit/>
          </a:bodyPr>
          <a:lstStyle/>
          <a:p>
            <a:r>
              <a:rPr lang="en-US" sz="2700">
                <a:solidFill>
                  <a:srgbClr val="FFFFFF"/>
                </a:solidFill>
              </a:rPr>
              <a:t>How might dementia impact differently on the person with dementia and their families when it affects them at a younger age?</a:t>
            </a:r>
          </a:p>
        </p:txBody>
      </p:sp>
      <p:sp>
        <p:nvSpPr>
          <p:cNvPr id="3" name="Content Placeholder 2">
            <a:extLst>
              <a:ext uri="{FF2B5EF4-FFF2-40B4-BE49-F238E27FC236}">
                <a16:creationId xmlns:a16="http://schemas.microsoft.com/office/drawing/2014/main" id="{5417E026-FFBE-0248-AAE4-4D62D97E5CA8}"/>
              </a:ext>
            </a:extLst>
          </p:cNvPr>
          <p:cNvSpPr>
            <a:spLocks noGrp="1"/>
          </p:cNvSpPr>
          <p:nvPr>
            <p:ph idx="1"/>
          </p:nvPr>
        </p:nvSpPr>
        <p:spPr>
          <a:xfrm>
            <a:off x="839491" y="2393950"/>
            <a:ext cx="7997227" cy="4131393"/>
          </a:xfrm>
        </p:spPr>
        <p:txBody>
          <a:bodyPr anchor="ctr">
            <a:normAutofit/>
          </a:bodyPr>
          <a:lstStyle/>
          <a:p>
            <a:r>
              <a:rPr lang="en-US" sz="1600" dirty="0"/>
              <a:t>Some of the challenges that younger people living with dementia face include:</a:t>
            </a:r>
          </a:p>
          <a:p>
            <a:pPr lvl="1"/>
            <a:endParaRPr lang="en-US" sz="1600" dirty="0"/>
          </a:p>
          <a:p>
            <a:pPr lvl="1"/>
            <a:r>
              <a:rPr lang="en-US" sz="1600" dirty="0"/>
              <a:t>Delays in diagnosis: Dementia is often not considered as a diagnosis in  younger people, and dementia in younger people often presents with atypical symptoms.  As a result, younger people wait on average more than four years from symptom onset to receive a diagnosis.</a:t>
            </a:r>
          </a:p>
          <a:p>
            <a:pPr lvl="1"/>
            <a:endParaRPr lang="en-US" sz="1600" dirty="0"/>
          </a:p>
          <a:p>
            <a:pPr lvl="1"/>
            <a:r>
              <a:rPr lang="en-US" sz="1600" dirty="0"/>
              <a:t>Stigma: People are often not aware that younger people can be affected by dementia, and so do not understand the changes in the person living with dementia. Younger people living with dementia and their </a:t>
            </a:r>
            <a:r>
              <a:rPr lang="en-US" sz="1600" dirty="0" err="1"/>
              <a:t>carers</a:t>
            </a:r>
            <a:r>
              <a:rPr lang="en-US" sz="1600" dirty="0"/>
              <a:t> often find themselves feeling socially isolated.</a:t>
            </a:r>
          </a:p>
          <a:p>
            <a:pPr lvl="1"/>
            <a:endParaRPr lang="en-US" sz="1600" dirty="0"/>
          </a:p>
          <a:p>
            <a:pPr lvl="1"/>
            <a:r>
              <a:rPr lang="en-US" sz="1600" dirty="0"/>
              <a:t>Financial: The person living with dementia and/or their </a:t>
            </a:r>
            <a:r>
              <a:rPr lang="en-US" sz="1600" dirty="0" err="1"/>
              <a:t>carer</a:t>
            </a:r>
            <a:r>
              <a:rPr lang="en-US" sz="1600" dirty="0"/>
              <a:t> may no longer be able to work and may not be able to access their pension yet. Delays to diagnosis might mean that reasonable adjustments are not made for them or that they miss out on medical retirement benefits.</a:t>
            </a:r>
          </a:p>
          <a:p>
            <a:pPr lvl="1"/>
            <a:endParaRPr lang="en-US" sz="1300" dirty="0"/>
          </a:p>
          <a:p>
            <a:endParaRPr lang="en-US" sz="1300" dirty="0"/>
          </a:p>
        </p:txBody>
      </p:sp>
    </p:spTree>
    <p:extLst>
      <p:ext uri="{BB962C8B-B14F-4D97-AF65-F5344CB8AC3E}">
        <p14:creationId xmlns:p14="http://schemas.microsoft.com/office/powerpoint/2010/main" val="36572267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1167C656-2B1E-3C4B-9FAD-394E1E95604A}"/>
              </a:ext>
            </a:extLst>
          </p:cNvPr>
          <p:cNvSpPr>
            <a:spLocks noGrp="1"/>
          </p:cNvSpPr>
          <p:nvPr>
            <p:ph type="title"/>
          </p:nvPr>
        </p:nvSpPr>
        <p:spPr>
          <a:xfrm>
            <a:off x="718879" y="800392"/>
            <a:ext cx="7698523" cy="1212102"/>
          </a:xfrm>
        </p:spPr>
        <p:txBody>
          <a:bodyPr>
            <a:normAutofit/>
          </a:bodyPr>
          <a:lstStyle/>
          <a:p>
            <a:r>
              <a:rPr lang="en-US" sz="2700">
                <a:solidFill>
                  <a:srgbClr val="FFFFFF"/>
                </a:solidFill>
              </a:rPr>
              <a:t>How might dementia impact differently on the person with dementia and their families when it affects them at a younger age?</a:t>
            </a:r>
          </a:p>
        </p:txBody>
      </p:sp>
      <p:sp>
        <p:nvSpPr>
          <p:cNvPr id="3" name="Content Placeholder 2">
            <a:extLst>
              <a:ext uri="{FF2B5EF4-FFF2-40B4-BE49-F238E27FC236}">
                <a16:creationId xmlns:a16="http://schemas.microsoft.com/office/drawing/2014/main" id="{5417E026-FFBE-0248-AAE4-4D62D97E5CA8}"/>
              </a:ext>
            </a:extLst>
          </p:cNvPr>
          <p:cNvSpPr>
            <a:spLocks noGrp="1"/>
          </p:cNvSpPr>
          <p:nvPr>
            <p:ph idx="1"/>
          </p:nvPr>
        </p:nvSpPr>
        <p:spPr>
          <a:xfrm>
            <a:off x="870985" y="2341848"/>
            <a:ext cx="7944981" cy="4106916"/>
          </a:xfrm>
        </p:spPr>
        <p:txBody>
          <a:bodyPr anchor="ctr">
            <a:normAutofit/>
          </a:bodyPr>
          <a:lstStyle/>
          <a:p>
            <a:r>
              <a:rPr lang="en-US" sz="1600" dirty="0"/>
              <a:t>Some of the challenges that younger people living with dementia face include:</a:t>
            </a:r>
          </a:p>
          <a:p>
            <a:pPr marL="342900" lvl="1" indent="0">
              <a:buNone/>
            </a:pPr>
            <a:endParaRPr lang="en-US" sz="1600" dirty="0"/>
          </a:p>
          <a:p>
            <a:pPr lvl="1"/>
            <a:r>
              <a:rPr lang="en-US" sz="1600" dirty="0"/>
              <a:t>Children: Younger people with dementia may have young or adolescent children who have care needs of their own and who may struggle to understand the changes in their parent. </a:t>
            </a:r>
          </a:p>
          <a:p>
            <a:pPr lvl="1"/>
            <a:endParaRPr lang="en-US" sz="1600" dirty="0"/>
          </a:p>
          <a:p>
            <a:pPr lvl="1"/>
            <a:r>
              <a:rPr lang="en-US" sz="1600" dirty="0"/>
              <a:t>Heritability: Young onset dementia is more likely than late onset dementia to be due to an inherited genetic mutation which has implications for both the person living with dementia and their children</a:t>
            </a:r>
          </a:p>
          <a:p>
            <a:pPr lvl="1"/>
            <a:endParaRPr lang="en-US" sz="1600" dirty="0"/>
          </a:p>
          <a:p>
            <a:pPr lvl="1"/>
            <a:r>
              <a:rPr lang="en-US" sz="1600" dirty="0"/>
              <a:t>Difficulty accessing person-</a:t>
            </a:r>
            <a:r>
              <a:rPr lang="en-US" sz="1600" dirty="0" err="1"/>
              <a:t>centred</a:t>
            </a:r>
            <a:r>
              <a:rPr lang="en-US" sz="1600" dirty="0"/>
              <a:t> care: Support for people living with dementia is usually set up with the needs of older people in mind</a:t>
            </a:r>
          </a:p>
        </p:txBody>
      </p:sp>
    </p:spTree>
    <p:extLst>
      <p:ext uri="{BB962C8B-B14F-4D97-AF65-F5344CB8AC3E}">
        <p14:creationId xmlns:p14="http://schemas.microsoft.com/office/powerpoint/2010/main" val="22891677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C5C56283-8BC5-6C43-905D-A29C7DEB3FDA}"/>
              </a:ext>
            </a:extLst>
          </p:cNvPr>
          <p:cNvSpPr>
            <a:spLocks noGrp="1"/>
          </p:cNvSpPr>
          <p:nvPr>
            <p:ph type="title"/>
          </p:nvPr>
        </p:nvSpPr>
        <p:spPr>
          <a:xfrm>
            <a:off x="718879" y="800392"/>
            <a:ext cx="7698523" cy="1212102"/>
          </a:xfrm>
        </p:spPr>
        <p:txBody>
          <a:bodyPr>
            <a:normAutofit/>
          </a:bodyPr>
          <a:lstStyle/>
          <a:p>
            <a:r>
              <a:rPr lang="en-US" sz="3500">
                <a:solidFill>
                  <a:srgbClr val="FFFFFF"/>
                </a:solidFill>
              </a:rPr>
              <a:t>Assess your knowledge</a:t>
            </a:r>
          </a:p>
        </p:txBody>
      </p:sp>
      <p:sp>
        <p:nvSpPr>
          <p:cNvPr id="3" name="Content Placeholder 2">
            <a:extLst>
              <a:ext uri="{FF2B5EF4-FFF2-40B4-BE49-F238E27FC236}">
                <a16:creationId xmlns:a16="http://schemas.microsoft.com/office/drawing/2014/main" id="{D8490E69-BC33-1F4C-8CC2-ED579AE6639E}"/>
              </a:ext>
            </a:extLst>
          </p:cNvPr>
          <p:cNvSpPr>
            <a:spLocks noGrp="1"/>
          </p:cNvSpPr>
          <p:nvPr>
            <p:ph idx="1"/>
          </p:nvPr>
        </p:nvSpPr>
        <p:spPr>
          <a:xfrm>
            <a:off x="1025718" y="2490436"/>
            <a:ext cx="7281746" cy="3567173"/>
          </a:xfrm>
        </p:spPr>
        <p:txBody>
          <a:bodyPr anchor="ctr">
            <a:normAutofit/>
          </a:bodyPr>
          <a:lstStyle/>
          <a:p>
            <a:r>
              <a:rPr lang="en-US" sz="1900" dirty="0"/>
              <a:t>Frontotemporal dementia refers to a clinically diverse group of disorders characterized by frontal and temporal lobe atrophy T/F</a:t>
            </a:r>
          </a:p>
          <a:p>
            <a:r>
              <a:rPr lang="en-US" sz="1900" dirty="0"/>
              <a:t>MRI scans always show frontal and temporal lobe atrophy in frontotemporal dementia T/F</a:t>
            </a:r>
          </a:p>
          <a:p>
            <a:r>
              <a:rPr lang="en-US" sz="1900" dirty="0"/>
              <a:t>Frontotemporal dementia is often mistaken for other conditions, especially early in its clinical course T/F</a:t>
            </a:r>
          </a:p>
          <a:p>
            <a:r>
              <a:rPr lang="en-US" sz="1900" dirty="0"/>
              <a:t>Younger people living with dementia face a different set of challenges compared to older people living with dementia T/F</a:t>
            </a:r>
          </a:p>
          <a:p>
            <a:r>
              <a:rPr lang="en-US" sz="1900" dirty="0"/>
              <a:t>Frontotemporal dementia mainly affects people in their 40s </a:t>
            </a:r>
          </a:p>
          <a:p>
            <a:r>
              <a:rPr lang="en-US" sz="1900" dirty="0"/>
              <a:t>In most cases, an inherited genetic mutation is responsible for FTD T/F</a:t>
            </a:r>
          </a:p>
        </p:txBody>
      </p:sp>
    </p:spTree>
    <p:extLst>
      <p:ext uri="{BB962C8B-B14F-4D97-AF65-F5344CB8AC3E}">
        <p14:creationId xmlns:p14="http://schemas.microsoft.com/office/powerpoint/2010/main" val="17704112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C5C56283-8BC5-6C43-905D-A29C7DEB3FDA}"/>
              </a:ext>
            </a:extLst>
          </p:cNvPr>
          <p:cNvSpPr>
            <a:spLocks noGrp="1"/>
          </p:cNvSpPr>
          <p:nvPr>
            <p:ph type="title"/>
          </p:nvPr>
        </p:nvSpPr>
        <p:spPr>
          <a:xfrm>
            <a:off x="718879" y="800392"/>
            <a:ext cx="7698523" cy="1212102"/>
          </a:xfrm>
        </p:spPr>
        <p:txBody>
          <a:bodyPr>
            <a:normAutofit/>
          </a:bodyPr>
          <a:lstStyle/>
          <a:p>
            <a:r>
              <a:rPr lang="en-US" sz="3500">
                <a:solidFill>
                  <a:srgbClr val="FFFFFF"/>
                </a:solidFill>
              </a:rPr>
              <a:t>Assess your knowledge</a:t>
            </a:r>
          </a:p>
        </p:txBody>
      </p:sp>
      <p:sp>
        <p:nvSpPr>
          <p:cNvPr id="3" name="Content Placeholder 2">
            <a:extLst>
              <a:ext uri="{FF2B5EF4-FFF2-40B4-BE49-F238E27FC236}">
                <a16:creationId xmlns:a16="http://schemas.microsoft.com/office/drawing/2014/main" id="{D8490E69-BC33-1F4C-8CC2-ED579AE6639E}"/>
              </a:ext>
            </a:extLst>
          </p:cNvPr>
          <p:cNvSpPr>
            <a:spLocks noGrp="1"/>
          </p:cNvSpPr>
          <p:nvPr>
            <p:ph idx="1"/>
          </p:nvPr>
        </p:nvSpPr>
        <p:spPr>
          <a:xfrm>
            <a:off x="1025718" y="2490436"/>
            <a:ext cx="7281746" cy="3567173"/>
          </a:xfrm>
        </p:spPr>
        <p:txBody>
          <a:bodyPr anchor="ctr">
            <a:noAutofit/>
          </a:bodyPr>
          <a:lstStyle/>
          <a:p>
            <a:r>
              <a:rPr lang="en-US" sz="1600" dirty="0"/>
              <a:t>Frontotemporal dementia refers to a clinically diverse group of disorders characterized by frontal and temporal lobe atrophy </a:t>
            </a:r>
            <a:r>
              <a:rPr lang="en-US" sz="1600" b="1" dirty="0">
                <a:solidFill>
                  <a:srgbClr val="92D050"/>
                </a:solidFill>
              </a:rPr>
              <a:t>T</a:t>
            </a:r>
            <a:endParaRPr lang="en-US" sz="1600" dirty="0">
              <a:solidFill>
                <a:srgbClr val="92D050"/>
              </a:solidFill>
            </a:endParaRPr>
          </a:p>
          <a:p>
            <a:r>
              <a:rPr lang="en-US" sz="1600" dirty="0"/>
              <a:t>MRI scans always show frontal and temporal lobe atrophy in frontotemporal dementia </a:t>
            </a:r>
          </a:p>
          <a:p>
            <a:pPr lvl="1"/>
            <a:r>
              <a:rPr lang="en-US" sz="1600" b="1" dirty="0">
                <a:solidFill>
                  <a:srgbClr val="FF0000"/>
                </a:solidFill>
              </a:rPr>
              <a:t>F</a:t>
            </a:r>
            <a:r>
              <a:rPr lang="en-US" sz="1600" b="1" dirty="0"/>
              <a:t> </a:t>
            </a:r>
            <a:r>
              <a:rPr lang="en-US" sz="1600" dirty="0"/>
              <a:t>(sometimes atrophy is not detectable on MRI, especially early in the clinical course of FTD)</a:t>
            </a:r>
          </a:p>
          <a:p>
            <a:r>
              <a:rPr lang="en-US" sz="1600" dirty="0"/>
              <a:t>Frontotemporal dementia is often mistaken for other conditions, especially early in its clinical course </a:t>
            </a:r>
            <a:r>
              <a:rPr lang="en-US" sz="1600" b="1" dirty="0">
                <a:solidFill>
                  <a:srgbClr val="92D050"/>
                </a:solidFill>
              </a:rPr>
              <a:t>T</a:t>
            </a:r>
          </a:p>
          <a:p>
            <a:r>
              <a:rPr lang="en-US" sz="1600" dirty="0"/>
              <a:t>Younger people living with dementia face a different set of challenges compared to older people living with dementia </a:t>
            </a:r>
            <a:r>
              <a:rPr lang="en-US" sz="1600" b="1" dirty="0">
                <a:solidFill>
                  <a:srgbClr val="92D050"/>
                </a:solidFill>
              </a:rPr>
              <a:t>T</a:t>
            </a:r>
          </a:p>
          <a:p>
            <a:r>
              <a:rPr lang="en-US" sz="1600" dirty="0"/>
              <a:t>Frontotemporal dementia mainly affects people in their 40s</a:t>
            </a:r>
          </a:p>
          <a:p>
            <a:pPr lvl="1"/>
            <a:r>
              <a:rPr lang="en-US" sz="1600" b="1" dirty="0">
                <a:solidFill>
                  <a:srgbClr val="FF0000"/>
                </a:solidFill>
              </a:rPr>
              <a:t>F</a:t>
            </a:r>
            <a:r>
              <a:rPr lang="en-US" sz="1600" dirty="0"/>
              <a:t>- the peak age at symptom onset in FTD is between 45 and 65</a:t>
            </a:r>
          </a:p>
          <a:p>
            <a:r>
              <a:rPr lang="en-US" sz="1600" dirty="0"/>
              <a:t>In most cases, an inherited genetic mutation is responsible for FTD </a:t>
            </a:r>
          </a:p>
          <a:p>
            <a:pPr lvl="1"/>
            <a:r>
              <a:rPr lang="en-US" sz="1600" b="1" dirty="0">
                <a:solidFill>
                  <a:srgbClr val="FF0000"/>
                </a:solidFill>
              </a:rPr>
              <a:t>F</a:t>
            </a:r>
            <a:r>
              <a:rPr lang="en-US" sz="1600" dirty="0"/>
              <a:t> – although an inherited genetic mutation can be identified in approximately a third of cases of FTD (which is far more than other major types of dementia)</a:t>
            </a:r>
          </a:p>
        </p:txBody>
      </p:sp>
    </p:spTree>
    <p:extLst>
      <p:ext uri="{BB962C8B-B14F-4D97-AF65-F5344CB8AC3E}">
        <p14:creationId xmlns:p14="http://schemas.microsoft.com/office/powerpoint/2010/main" val="2405119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106623" y="900814"/>
            <a:ext cx="569713"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108327" y="633165"/>
            <a:ext cx="36199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965" y="636723"/>
            <a:ext cx="3000047"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ECD4D03-F598-474F-A798-BF4414929FBA}"/>
              </a:ext>
            </a:extLst>
          </p:cNvPr>
          <p:cNvSpPr>
            <a:spLocks noGrp="1"/>
          </p:cNvSpPr>
          <p:nvPr>
            <p:ph type="title"/>
          </p:nvPr>
        </p:nvSpPr>
        <p:spPr>
          <a:xfrm>
            <a:off x="701154" y="982272"/>
            <a:ext cx="2541314" cy="4560970"/>
          </a:xfrm>
        </p:spPr>
        <p:txBody>
          <a:bodyPr>
            <a:normAutofit/>
          </a:bodyPr>
          <a:lstStyle/>
          <a:p>
            <a:r>
              <a:rPr lang="en-US" sz="3500">
                <a:solidFill>
                  <a:srgbClr val="FFFFFF"/>
                </a:solidFill>
              </a:rPr>
              <a:t>Margaret</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676336" y="1352302"/>
            <a:ext cx="499169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a:extLst>
              <a:ext uri="{FF2B5EF4-FFF2-40B4-BE49-F238E27FC236}">
                <a16:creationId xmlns:a16="http://schemas.microsoft.com/office/drawing/2014/main" id="{2FA31EBC-DF7B-2446-8053-E836B9901360}"/>
              </a:ext>
            </a:extLst>
          </p:cNvPr>
          <p:cNvSpPr>
            <a:spLocks noGrp="1"/>
          </p:cNvSpPr>
          <p:nvPr>
            <p:ph idx="1"/>
          </p:nvPr>
        </p:nvSpPr>
        <p:spPr>
          <a:xfrm>
            <a:off x="3916396" y="1719618"/>
            <a:ext cx="4461623" cy="4334629"/>
          </a:xfrm>
        </p:spPr>
        <p:txBody>
          <a:bodyPr anchor="ctr">
            <a:normAutofit/>
          </a:bodyPr>
          <a:lstStyle/>
          <a:p>
            <a:r>
              <a:rPr lang="en-US" sz="1300">
                <a:solidFill>
                  <a:srgbClr val="FEFFFF"/>
                </a:solidFill>
              </a:rPr>
              <a:t>Margaret is a 61-year-old lady whose family have been growing increasingly worried about her.</a:t>
            </a:r>
          </a:p>
          <a:p>
            <a:r>
              <a:rPr lang="en-US" sz="1300">
                <a:solidFill>
                  <a:srgbClr val="FEFFFF"/>
                </a:solidFill>
              </a:rPr>
              <a:t>Margaret’s husband Paul feels like he has been ”living with a different person” for the past year, although when he looks back things have been changing for several years. Margaret was diagnosed with depression 2 years ago and didn’t seem to get better from this.</a:t>
            </a:r>
          </a:p>
          <a:p>
            <a:r>
              <a:rPr lang="en-US" sz="1300">
                <a:solidFill>
                  <a:srgbClr val="FEFFFF"/>
                </a:solidFill>
              </a:rPr>
              <a:t>Mealtimes have become difficult recently because Margaret often asks for jam doughnuts and sometimes refuses to eat anything else</a:t>
            </a:r>
          </a:p>
          <a:p>
            <a:r>
              <a:rPr lang="en-US" sz="1300">
                <a:solidFill>
                  <a:srgbClr val="FEFFFF"/>
                </a:solidFill>
              </a:rPr>
              <a:t>Margaret had been working at a local newsagent but was asked to leave her job after swearing at customers</a:t>
            </a:r>
          </a:p>
          <a:p>
            <a:r>
              <a:rPr lang="en-US" sz="1300">
                <a:solidFill>
                  <a:srgbClr val="FEFFFF"/>
                </a:solidFill>
              </a:rPr>
              <a:t>Paul was very embarrassed at a church social event three months ago when Margaret began openly discussing their sex life with some of their acquaintances</a:t>
            </a:r>
          </a:p>
          <a:p>
            <a:r>
              <a:rPr lang="en-US" sz="1300">
                <a:solidFill>
                  <a:srgbClr val="FEFFFF"/>
                </a:solidFill>
              </a:rPr>
              <a:t>Margaret’s memory is a bit worse than it used to be although she can usually remember details of recent conversations and events</a:t>
            </a:r>
          </a:p>
          <a:p>
            <a:r>
              <a:rPr lang="en-US" sz="1300">
                <a:solidFill>
                  <a:srgbClr val="FEFFFF"/>
                </a:solidFill>
              </a:rPr>
              <a:t>Margaret does not think there is a problem  or that she needs any assessment </a:t>
            </a:r>
          </a:p>
        </p:txBody>
      </p:sp>
    </p:spTree>
    <p:extLst>
      <p:ext uri="{BB962C8B-B14F-4D97-AF65-F5344CB8AC3E}">
        <p14:creationId xmlns:p14="http://schemas.microsoft.com/office/powerpoint/2010/main" val="8319408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CDC61-D83C-D54A-9C68-5D55C0E2AC54}"/>
              </a:ext>
            </a:extLst>
          </p:cNvPr>
          <p:cNvSpPr>
            <a:spLocks noGrp="1"/>
          </p:cNvSpPr>
          <p:nvPr>
            <p:ph type="title"/>
          </p:nvPr>
        </p:nvSpPr>
        <p:spPr/>
        <p:txBody>
          <a:bodyPr/>
          <a:lstStyle/>
          <a:p>
            <a:r>
              <a:rPr lang="en-US"/>
              <a:t>Summary</a:t>
            </a:r>
            <a:br>
              <a:rPr lang="en-US"/>
            </a:br>
            <a:endParaRPr lang="en-US"/>
          </a:p>
        </p:txBody>
      </p:sp>
      <p:sp>
        <p:nvSpPr>
          <p:cNvPr id="3" name="Content Placeholder 2">
            <a:extLst>
              <a:ext uri="{FF2B5EF4-FFF2-40B4-BE49-F238E27FC236}">
                <a16:creationId xmlns:a16="http://schemas.microsoft.com/office/drawing/2014/main" id="{711B73DC-A12E-5247-8646-0330FE5A4146}"/>
              </a:ext>
            </a:extLst>
          </p:cNvPr>
          <p:cNvSpPr>
            <a:spLocks noGrp="1"/>
          </p:cNvSpPr>
          <p:nvPr>
            <p:ph idx="1"/>
          </p:nvPr>
        </p:nvSpPr>
        <p:spPr/>
        <p:txBody>
          <a:bodyPr>
            <a:normAutofit fontScale="85000" lnSpcReduction="20000"/>
          </a:bodyPr>
          <a:lstStyle/>
          <a:p>
            <a:r>
              <a:rPr lang="en-US" dirty="0"/>
              <a:t>Frontotemporal dementia does not refer to a single condition but a group of conditions</a:t>
            </a:r>
          </a:p>
          <a:p>
            <a:r>
              <a:rPr lang="en-US" dirty="0"/>
              <a:t>The most common type of FTD is </a:t>
            </a:r>
            <a:r>
              <a:rPr lang="en-US" dirty="0" err="1"/>
              <a:t>behavioural</a:t>
            </a:r>
            <a:r>
              <a:rPr lang="en-US" dirty="0"/>
              <a:t> variant FTD</a:t>
            </a:r>
          </a:p>
          <a:p>
            <a:pPr lvl="1"/>
            <a:r>
              <a:rPr lang="en-US" dirty="0"/>
              <a:t>FTD can also present as a language variant</a:t>
            </a:r>
          </a:p>
          <a:p>
            <a:pPr lvl="1"/>
            <a:r>
              <a:rPr lang="en-US" dirty="0"/>
              <a:t>FTD can be associated with atypical parkinsonian conditions and motor </a:t>
            </a:r>
            <a:r>
              <a:rPr lang="en-US" dirty="0" err="1"/>
              <a:t>neurone</a:t>
            </a:r>
            <a:r>
              <a:rPr lang="en-US" dirty="0"/>
              <a:t> disease</a:t>
            </a:r>
          </a:p>
          <a:p>
            <a:r>
              <a:rPr lang="en-US" dirty="0"/>
              <a:t>FTD usually has onset between age 45 and 65</a:t>
            </a:r>
          </a:p>
          <a:p>
            <a:r>
              <a:rPr lang="en-US" dirty="0"/>
              <a:t>FTD usually has an insidious onset and gradual progression</a:t>
            </a:r>
          </a:p>
          <a:p>
            <a:pPr lvl="1"/>
            <a:r>
              <a:rPr lang="en-US" dirty="0"/>
              <a:t>The wide range of presentations means that it is often misdiagnosed</a:t>
            </a:r>
          </a:p>
          <a:p>
            <a:pPr lvl="1"/>
            <a:r>
              <a:rPr lang="en-US" dirty="0"/>
              <a:t>Careful history, mental state and neurological examination are essential</a:t>
            </a:r>
          </a:p>
          <a:p>
            <a:r>
              <a:rPr lang="en-US" dirty="0"/>
              <a:t>FTD is caused by an inherited genetic mutation in about a third of cases</a:t>
            </a:r>
          </a:p>
          <a:p>
            <a:r>
              <a:rPr lang="en-US" dirty="0"/>
              <a:t>A person-</a:t>
            </a:r>
            <a:r>
              <a:rPr lang="en-US" dirty="0" err="1"/>
              <a:t>centred</a:t>
            </a:r>
            <a:r>
              <a:rPr lang="en-US" dirty="0"/>
              <a:t> care plan is the keystone of good care in FTD; medication for symptomatic treatment has a limited role</a:t>
            </a:r>
          </a:p>
          <a:p>
            <a:r>
              <a:rPr lang="en-US" dirty="0"/>
              <a:t>People living with young onset dementia have different needs in terms of assessment and support compared to older people </a:t>
            </a:r>
          </a:p>
          <a:p>
            <a:r>
              <a:rPr lang="en-US" dirty="0"/>
              <a:t>It is essential that people with FTD and their families are offered the opportunity to take part in research to find better ways of caring for people with FTD and ultimately a disease modifying treatment</a:t>
            </a:r>
          </a:p>
        </p:txBody>
      </p:sp>
    </p:spTree>
    <p:extLst>
      <p:ext uri="{BB962C8B-B14F-4D97-AF65-F5344CB8AC3E}">
        <p14:creationId xmlns:p14="http://schemas.microsoft.com/office/powerpoint/2010/main" val="41053591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14C93-FDAD-0641-8790-65293FC15632}"/>
              </a:ext>
            </a:extLst>
          </p:cNvPr>
          <p:cNvSpPr>
            <a:spLocks noGrp="1"/>
          </p:cNvSpPr>
          <p:nvPr>
            <p:ph type="title"/>
          </p:nvPr>
        </p:nvSpPr>
        <p:spPr/>
        <p:txBody>
          <a:bodyPr/>
          <a:lstStyle/>
          <a:p>
            <a:r>
              <a:rPr lang="en-US"/>
              <a:t>What can I do now?</a:t>
            </a:r>
          </a:p>
        </p:txBody>
      </p:sp>
      <p:sp>
        <p:nvSpPr>
          <p:cNvPr id="3" name="Content Placeholder 2">
            <a:extLst>
              <a:ext uri="{FF2B5EF4-FFF2-40B4-BE49-F238E27FC236}">
                <a16:creationId xmlns:a16="http://schemas.microsoft.com/office/drawing/2014/main" id="{61076894-8605-274F-8DDF-EB7B438744FD}"/>
              </a:ext>
            </a:extLst>
          </p:cNvPr>
          <p:cNvSpPr>
            <a:spLocks noGrp="1"/>
          </p:cNvSpPr>
          <p:nvPr>
            <p:ph idx="1"/>
          </p:nvPr>
        </p:nvSpPr>
        <p:spPr>
          <a:xfrm>
            <a:off x="628650" y="1825625"/>
            <a:ext cx="7886700" cy="4837934"/>
          </a:xfrm>
        </p:spPr>
        <p:txBody>
          <a:bodyPr>
            <a:normAutofit/>
          </a:bodyPr>
          <a:lstStyle/>
          <a:p>
            <a:r>
              <a:rPr lang="en-US" dirty="0"/>
              <a:t>Learn more about FTD at the FTD Talk website: </a:t>
            </a:r>
            <a:r>
              <a:rPr lang="en-US" dirty="0">
                <a:hlinkClick r:id="rId2"/>
              </a:rPr>
              <a:t>https://www.ftdtalk.org</a:t>
            </a:r>
            <a:r>
              <a:rPr lang="en-US" dirty="0"/>
              <a:t> </a:t>
            </a:r>
          </a:p>
          <a:p>
            <a:endParaRPr lang="en-US" dirty="0"/>
          </a:p>
          <a:p>
            <a:r>
              <a:rPr lang="en-US" dirty="0"/>
              <a:t>Learn more about how young onset dementia affects people living with dementia and their families: </a:t>
            </a:r>
            <a:r>
              <a:rPr lang="en-US" dirty="0">
                <a:hlinkClick r:id="rId3"/>
              </a:rPr>
              <a:t>https://www.youngdementiauk.org/young-dementia-network</a:t>
            </a:r>
            <a:endParaRPr lang="en-US" dirty="0"/>
          </a:p>
          <a:p>
            <a:endParaRPr lang="en-US" dirty="0"/>
          </a:p>
          <a:p>
            <a:r>
              <a:rPr lang="en-US" dirty="0"/>
              <a:t>Make sure you know how people living with dementia can access research: </a:t>
            </a:r>
            <a:r>
              <a:rPr lang="en-US" dirty="0">
                <a:hlinkClick r:id="rId4"/>
              </a:rPr>
              <a:t>https://www.joindementiaresearch.nihr.ac.uk</a:t>
            </a:r>
            <a:endParaRPr lang="en-US" dirty="0"/>
          </a:p>
          <a:p>
            <a:endParaRPr lang="en-US" dirty="0"/>
          </a:p>
          <a:p>
            <a:pPr marL="0" indent="0">
              <a:buNone/>
            </a:pPr>
            <a:endParaRPr lang="en-US" dirty="0"/>
          </a:p>
          <a:p>
            <a:endParaRPr lang="en-US" dirty="0"/>
          </a:p>
        </p:txBody>
      </p:sp>
    </p:spTree>
    <p:extLst>
      <p:ext uri="{BB962C8B-B14F-4D97-AF65-F5344CB8AC3E}">
        <p14:creationId xmlns:p14="http://schemas.microsoft.com/office/powerpoint/2010/main" val="28904578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A6237-A878-4346-97B5-9AF862C156BB}"/>
              </a:ext>
            </a:extLst>
          </p:cNvPr>
          <p:cNvSpPr>
            <a:spLocks noGrp="1"/>
          </p:cNvSpPr>
          <p:nvPr>
            <p:ph type="title"/>
          </p:nvPr>
        </p:nvSpPr>
        <p:spPr/>
        <p:txBody>
          <a:bodyPr/>
          <a:lstStyle/>
          <a:p>
            <a:r>
              <a:rPr lang="en-US"/>
              <a:t>Advanced reading</a:t>
            </a:r>
          </a:p>
        </p:txBody>
      </p:sp>
      <p:sp>
        <p:nvSpPr>
          <p:cNvPr id="3" name="Content Placeholder 2">
            <a:extLst>
              <a:ext uri="{FF2B5EF4-FFF2-40B4-BE49-F238E27FC236}">
                <a16:creationId xmlns:a16="http://schemas.microsoft.com/office/drawing/2014/main" id="{CB0A524A-F71D-8D42-B2DF-DC5ED71912FE}"/>
              </a:ext>
            </a:extLst>
          </p:cNvPr>
          <p:cNvSpPr>
            <a:spLocks noGrp="1"/>
          </p:cNvSpPr>
          <p:nvPr>
            <p:ph idx="1"/>
          </p:nvPr>
        </p:nvSpPr>
        <p:spPr/>
        <p:txBody>
          <a:bodyPr/>
          <a:lstStyle/>
          <a:p>
            <a:r>
              <a:rPr lang="en-GB" dirty="0"/>
              <a:t>Convery R, Mead S, Rohrer JD. Review: Clinical, genetic and neuroimaging features of frontotemporal dementia. </a:t>
            </a:r>
            <a:r>
              <a:rPr lang="en-GB" i="1" dirty="0" err="1"/>
              <a:t>Neuropathol</a:t>
            </a:r>
            <a:r>
              <a:rPr lang="en-GB" i="1" dirty="0"/>
              <a:t> </a:t>
            </a:r>
            <a:r>
              <a:rPr lang="en-GB" i="1" dirty="0" err="1"/>
              <a:t>Appl</a:t>
            </a:r>
            <a:r>
              <a:rPr lang="en-GB" i="1" dirty="0"/>
              <a:t> </a:t>
            </a:r>
            <a:r>
              <a:rPr lang="en-GB" i="1" dirty="0" err="1"/>
              <a:t>Neurobiol</a:t>
            </a:r>
            <a:r>
              <a:rPr lang="en-GB" dirty="0"/>
              <a:t>. 2019;45(1):6-18. doi:10.1111/nan.12535</a:t>
            </a:r>
          </a:p>
          <a:p>
            <a:endParaRPr lang="en-GB" dirty="0"/>
          </a:p>
          <a:p>
            <a:r>
              <a:rPr lang="en-GB" dirty="0"/>
              <a:t>O'Malley M, Parkes J, </a:t>
            </a:r>
            <a:r>
              <a:rPr lang="en-GB" dirty="0" err="1"/>
              <a:t>Stamou</a:t>
            </a:r>
            <a:r>
              <a:rPr lang="en-GB" dirty="0"/>
              <a:t> V, La Fontaine J, </a:t>
            </a:r>
            <a:r>
              <a:rPr lang="en-GB" dirty="0" err="1"/>
              <a:t>Oyebode</a:t>
            </a:r>
            <a:r>
              <a:rPr lang="en-GB" dirty="0"/>
              <a:t> J, Carter J. International consensus on quality indicators for comprehensive assessment of dementia in young adults using a modified e-Delphi approach [published online ahead of print, 2020 Jun 25]. </a:t>
            </a:r>
            <a:r>
              <a:rPr lang="en-GB" i="1" dirty="0"/>
              <a:t>Int J </a:t>
            </a:r>
            <a:r>
              <a:rPr lang="en-GB" i="1" dirty="0" err="1"/>
              <a:t>Geriatr</a:t>
            </a:r>
            <a:r>
              <a:rPr lang="en-GB" i="1" dirty="0"/>
              <a:t> Psychiatry</a:t>
            </a:r>
            <a:r>
              <a:rPr lang="en-GB" dirty="0"/>
              <a:t>. 2020;10.1002/gps.5368. doi:10.1002/gps.5368</a:t>
            </a:r>
          </a:p>
          <a:p>
            <a:endParaRPr lang="en-US" dirty="0"/>
          </a:p>
          <a:p>
            <a:r>
              <a:rPr lang="en-US" dirty="0">
                <a:hlinkClick r:id="rId2"/>
              </a:rPr>
              <a:t>https://www.raredementiasupport.org</a:t>
            </a:r>
            <a:r>
              <a:rPr lang="en-US" dirty="0"/>
              <a:t> </a:t>
            </a:r>
          </a:p>
        </p:txBody>
      </p:sp>
    </p:spTree>
    <p:extLst>
      <p:ext uri="{BB962C8B-B14F-4D97-AF65-F5344CB8AC3E}">
        <p14:creationId xmlns:p14="http://schemas.microsoft.com/office/powerpoint/2010/main" val="2578753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8D58E966-456A-48F4-81B4-C4D0C00206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5">
            <a:extLst>
              <a:ext uri="{FF2B5EF4-FFF2-40B4-BE49-F238E27FC236}">
                <a16:creationId xmlns:a16="http://schemas.microsoft.com/office/drawing/2014/main" id="{5523C670-74D7-4ED8-BA51-B6FB65570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40748" y="1756600"/>
            <a:ext cx="810244" cy="4736395"/>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4" name="Freeform 6">
            <a:extLst>
              <a:ext uri="{FF2B5EF4-FFF2-40B4-BE49-F238E27FC236}">
                <a16:creationId xmlns:a16="http://schemas.microsoft.com/office/drawing/2014/main" id="{BAEEE533-7CA5-4134-A14A-8575F66C61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135175" y="1357766"/>
            <a:ext cx="515816" cy="430312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 name="Freeform 7">
            <a:extLst>
              <a:ext uri="{FF2B5EF4-FFF2-40B4-BE49-F238E27FC236}">
                <a16:creationId xmlns:a16="http://schemas.microsoft.com/office/drawing/2014/main" id="{E64B7817-E956-406B-A85B-5AEF36B1F5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136684" y="1135060"/>
            <a:ext cx="307028" cy="416921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 name="Rectangle 8">
            <a:extLst>
              <a:ext uri="{FF2B5EF4-FFF2-40B4-BE49-F238E27FC236}">
                <a16:creationId xmlns:a16="http://schemas.microsoft.com/office/drawing/2014/main" id="{92FC9C1F-8CBA-4083-8724-3735C556D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6268" y="1124043"/>
            <a:ext cx="4857925" cy="3978121"/>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6134209C-F9C0-7C49-9EEE-0F257BB9F3EF}"/>
              </a:ext>
            </a:extLst>
          </p:cNvPr>
          <p:cNvSpPr>
            <a:spLocks noGrp="1"/>
          </p:cNvSpPr>
          <p:nvPr>
            <p:ph type="title"/>
          </p:nvPr>
        </p:nvSpPr>
        <p:spPr>
          <a:xfrm>
            <a:off x="1028699" y="1445775"/>
            <a:ext cx="4039043" cy="3342435"/>
          </a:xfrm>
        </p:spPr>
        <p:txBody>
          <a:bodyPr vert="horz" lIns="91440" tIns="45720" rIns="91440" bIns="45720" rtlCol="0" anchor="ctr">
            <a:normAutofit/>
          </a:bodyPr>
          <a:lstStyle/>
          <a:p>
            <a:pPr algn="r" defTabSz="914400"/>
            <a:r>
              <a:rPr lang="en-US" sz="5600" kern="1200">
                <a:solidFill>
                  <a:srgbClr val="FFFFFF"/>
                </a:solidFill>
                <a:latin typeface="+mj-lt"/>
                <a:ea typeface="+mj-ea"/>
                <a:cs typeface="+mj-cs"/>
              </a:rPr>
              <a:t>What might be causing Margaret’s symptoms? </a:t>
            </a:r>
          </a:p>
        </p:txBody>
      </p:sp>
    </p:spTree>
    <p:extLst>
      <p:ext uri="{BB962C8B-B14F-4D97-AF65-F5344CB8AC3E}">
        <p14:creationId xmlns:p14="http://schemas.microsoft.com/office/powerpoint/2010/main" val="2886595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D093771B-5A0A-8C47-B882-228D3E1A78F3}"/>
              </a:ext>
            </a:extLst>
          </p:cNvPr>
          <p:cNvSpPr>
            <a:spLocks noGrp="1"/>
          </p:cNvSpPr>
          <p:nvPr>
            <p:ph type="title"/>
          </p:nvPr>
        </p:nvSpPr>
        <p:spPr>
          <a:xfrm>
            <a:off x="718879" y="800392"/>
            <a:ext cx="7698523" cy="1212102"/>
          </a:xfrm>
        </p:spPr>
        <p:txBody>
          <a:bodyPr>
            <a:normAutofit/>
          </a:bodyPr>
          <a:lstStyle/>
          <a:p>
            <a:r>
              <a:rPr lang="en-US" sz="3500">
                <a:solidFill>
                  <a:srgbClr val="FFFFFF"/>
                </a:solidFill>
              </a:rPr>
              <a:t>Frontotemporal dementia: Clinical features</a:t>
            </a:r>
          </a:p>
        </p:txBody>
      </p:sp>
      <p:sp>
        <p:nvSpPr>
          <p:cNvPr id="3" name="Content Placeholder 2">
            <a:extLst>
              <a:ext uri="{FF2B5EF4-FFF2-40B4-BE49-F238E27FC236}">
                <a16:creationId xmlns:a16="http://schemas.microsoft.com/office/drawing/2014/main" id="{1B97277B-E361-7C43-B6CE-BEA364C1052B}"/>
              </a:ext>
            </a:extLst>
          </p:cNvPr>
          <p:cNvSpPr>
            <a:spLocks noGrp="1"/>
          </p:cNvSpPr>
          <p:nvPr>
            <p:ph idx="1"/>
          </p:nvPr>
        </p:nvSpPr>
        <p:spPr>
          <a:xfrm>
            <a:off x="1025718" y="2490436"/>
            <a:ext cx="7281746" cy="3567173"/>
          </a:xfrm>
        </p:spPr>
        <p:txBody>
          <a:bodyPr anchor="ctr">
            <a:normAutofit/>
          </a:bodyPr>
          <a:lstStyle/>
          <a:p>
            <a:r>
              <a:rPr lang="en-US" sz="1600"/>
              <a:t>Margaret’s symptoms are part of behavioural variant frontotemporal dementia (FTD)</a:t>
            </a:r>
          </a:p>
          <a:p>
            <a:r>
              <a:rPr lang="en-US" sz="1600"/>
              <a:t>Frontotemporal dementia is the term used to describe a group of conditions that are characterized by degeneration of frontal and temporal lobes</a:t>
            </a:r>
          </a:p>
          <a:p>
            <a:r>
              <a:rPr lang="en-US" sz="1600"/>
              <a:t>There are two main variants of FTD:</a:t>
            </a:r>
          </a:p>
          <a:p>
            <a:pPr lvl="1"/>
            <a:r>
              <a:rPr lang="en-US" sz="1600"/>
              <a:t>In </a:t>
            </a:r>
            <a:r>
              <a:rPr lang="en-US" sz="1600" b="1"/>
              <a:t>behavioural variant</a:t>
            </a:r>
            <a:r>
              <a:rPr lang="en-US" sz="1600"/>
              <a:t> FTD (the most common variant) there are changes in personality and behaviour including disinhibition, apathy, loss of empathy, changes in food preferences and impulsivity</a:t>
            </a:r>
          </a:p>
          <a:p>
            <a:pPr lvl="1"/>
            <a:r>
              <a:rPr lang="en-US" sz="1600"/>
              <a:t>In </a:t>
            </a:r>
            <a:r>
              <a:rPr lang="en-US" sz="1600" b="1"/>
              <a:t>language variant </a:t>
            </a:r>
            <a:r>
              <a:rPr lang="en-US" sz="1600"/>
              <a:t>FTD, language impairment is the main symptom at onset</a:t>
            </a:r>
          </a:p>
          <a:p>
            <a:r>
              <a:rPr lang="en-US" sz="1600"/>
              <a:t>Although Margaret’s history is strongly suggestive of behavioural variant FTD, thorough assessment and investigation is necessary to confirm this and to exclude less likely causes</a:t>
            </a:r>
          </a:p>
          <a:p>
            <a:endParaRPr lang="en-US" sz="1600"/>
          </a:p>
          <a:p>
            <a:pPr lvl="1"/>
            <a:endParaRPr lang="en-US" sz="1600"/>
          </a:p>
        </p:txBody>
      </p:sp>
    </p:spTree>
    <p:extLst>
      <p:ext uri="{BB962C8B-B14F-4D97-AF65-F5344CB8AC3E}">
        <p14:creationId xmlns:p14="http://schemas.microsoft.com/office/powerpoint/2010/main" val="1027448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79C0369-A022-4605-B2F4-7773B74CCC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6">
            <a:extLst>
              <a:ext uri="{FF2B5EF4-FFF2-40B4-BE49-F238E27FC236}">
                <a16:creationId xmlns:a16="http://schemas.microsoft.com/office/drawing/2014/main" id="{FFFD28B7-CC22-4615-B487-71F0110401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390858" y="911116"/>
            <a:ext cx="515815"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Rectangle 8">
            <a:extLst>
              <a:ext uri="{FF2B5EF4-FFF2-40B4-BE49-F238E27FC236}">
                <a16:creationId xmlns:a16="http://schemas.microsoft.com/office/drawing/2014/main" id="{712E4DE6-A2E5-4786-B1B9-795E13D129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0" y="1370435"/>
            <a:ext cx="395419"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7">
            <a:extLst>
              <a:ext uri="{FF2B5EF4-FFF2-40B4-BE49-F238E27FC236}">
                <a16:creationId xmlns:a16="http://schemas.microsoft.com/office/drawing/2014/main" id="{176DEB1C-09CA-478A-AEEF-963E898973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600123" y="643467"/>
            <a:ext cx="307028"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Rectangle 8">
            <a:extLst>
              <a:ext uri="{FF2B5EF4-FFF2-40B4-BE49-F238E27FC236}">
                <a16:creationId xmlns:a16="http://schemas.microsoft.com/office/drawing/2014/main" id="{28861D55-9A89-4552-8E10-2201E1991D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96646" y="644382"/>
            <a:ext cx="8050541"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1EC670A4-2027-B448-A769-4D38B82514DE}"/>
              </a:ext>
            </a:extLst>
          </p:cNvPr>
          <p:cNvSpPr>
            <a:spLocks noGrp="1"/>
          </p:cNvSpPr>
          <p:nvPr>
            <p:ph type="title"/>
          </p:nvPr>
        </p:nvSpPr>
        <p:spPr>
          <a:xfrm>
            <a:off x="1177841" y="1118009"/>
            <a:ext cx="3145681" cy="3180360"/>
          </a:xfrm>
        </p:spPr>
        <p:txBody>
          <a:bodyPr vert="horz" lIns="91440" tIns="45720" rIns="91440" bIns="45720" rtlCol="0" anchor="b">
            <a:normAutofit/>
          </a:bodyPr>
          <a:lstStyle/>
          <a:p>
            <a:pPr defTabSz="914400"/>
            <a:r>
              <a:rPr lang="en-US" sz="3600" kern="1200">
                <a:solidFill>
                  <a:srgbClr val="FFFFFF"/>
                </a:solidFill>
                <a:latin typeface="+mj-lt"/>
                <a:ea typeface="+mj-ea"/>
                <a:cs typeface="+mj-cs"/>
              </a:rPr>
              <a:t>How might clinical features of behavioural variant FTD show themselves?</a:t>
            </a:r>
          </a:p>
        </p:txBody>
      </p:sp>
      <p:graphicFrame>
        <p:nvGraphicFramePr>
          <p:cNvPr id="4" name="Content Placeholder 3">
            <a:extLst>
              <a:ext uri="{FF2B5EF4-FFF2-40B4-BE49-F238E27FC236}">
                <a16:creationId xmlns:a16="http://schemas.microsoft.com/office/drawing/2014/main" id="{12A735A4-D638-BD45-A3F8-1DC301B60001}"/>
              </a:ext>
            </a:extLst>
          </p:cNvPr>
          <p:cNvGraphicFramePr>
            <a:graphicFrameLocks noGrp="1"/>
          </p:cNvGraphicFramePr>
          <p:nvPr>
            <p:ph idx="1"/>
            <p:extLst>
              <p:ext uri="{D42A27DB-BD31-4B8C-83A1-F6EECF244321}">
                <p14:modId xmlns:p14="http://schemas.microsoft.com/office/powerpoint/2010/main" val="3066131598"/>
              </p:ext>
            </p:extLst>
          </p:nvPr>
        </p:nvGraphicFramePr>
        <p:xfrm>
          <a:off x="4813300" y="1499000"/>
          <a:ext cx="3487863" cy="3599688"/>
        </p:xfrm>
        <a:graphic>
          <a:graphicData uri="http://schemas.openxmlformats.org/drawingml/2006/table">
            <a:tbl>
              <a:tblPr firstRow="1" bandRow="1">
                <a:tableStyleId>{5C22544A-7EE6-4342-B048-85BDC9FD1C3A}</a:tableStyleId>
              </a:tblPr>
              <a:tblGrid>
                <a:gridCol w="2296529">
                  <a:extLst>
                    <a:ext uri="{9D8B030D-6E8A-4147-A177-3AD203B41FA5}">
                      <a16:colId xmlns:a16="http://schemas.microsoft.com/office/drawing/2014/main" val="3633207663"/>
                    </a:ext>
                  </a:extLst>
                </a:gridCol>
                <a:gridCol w="1191334">
                  <a:extLst>
                    <a:ext uri="{9D8B030D-6E8A-4147-A177-3AD203B41FA5}">
                      <a16:colId xmlns:a16="http://schemas.microsoft.com/office/drawing/2014/main" val="4268701727"/>
                    </a:ext>
                  </a:extLst>
                </a:gridCol>
              </a:tblGrid>
              <a:tr h="331030">
                <a:tc>
                  <a:txBody>
                    <a:bodyPr/>
                    <a:lstStyle/>
                    <a:p>
                      <a:r>
                        <a:rPr lang="en-US" sz="1100"/>
                        <a:t>Clinical feature</a:t>
                      </a:r>
                    </a:p>
                  </a:txBody>
                  <a:tcPr marL="75234" marR="75234" marT="37617" marB="37617"/>
                </a:tc>
                <a:tc>
                  <a:txBody>
                    <a:bodyPr/>
                    <a:lstStyle/>
                    <a:p>
                      <a:r>
                        <a:rPr lang="en-US" sz="1100"/>
                        <a:t>Example</a:t>
                      </a:r>
                    </a:p>
                  </a:txBody>
                  <a:tcPr marL="75234" marR="75234" marT="37617" marB="37617"/>
                </a:tc>
                <a:extLst>
                  <a:ext uri="{0D108BD9-81ED-4DB2-BD59-A6C34878D82A}">
                    <a16:rowId xmlns:a16="http://schemas.microsoft.com/office/drawing/2014/main" val="3785014446"/>
                  </a:ext>
                </a:extLst>
              </a:tr>
              <a:tr h="331030">
                <a:tc>
                  <a:txBody>
                    <a:bodyPr/>
                    <a:lstStyle/>
                    <a:p>
                      <a:r>
                        <a:rPr lang="en-US" sz="1600"/>
                        <a:t>Disinhibition</a:t>
                      </a:r>
                    </a:p>
                  </a:txBody>
                  <a:tcPr marL="75234" marR="75234" marT="37617" marB="37617"/>
                </a:tc>
                <a:tc>
                  <a:txBody>
                    <a:bodyPr/>
                    <a:lstStyle/>
                    <a:p>
                      <a:endParaRPr lang="en-US" sz="1100"/>
                    </a:p>
                  </a:txBody>
                  <a:tcPr marL="75234" marR="75234" marT="37617" marB="37617"/>
                </a:tc>
                <a:extLst>
                  <a:ext uri="{0D108BD9-81ED-4DB2-BD59-A6C34878D82A}">
                    <a16:rowId xmlns:a16="http://schemas.microsoft.com/office/drawing/2014/main" val="1593781335"/>
                  </a:ext>
                </a:extLst>
              </a:tr>
              <a:tr h="331030">
                <a:tc>
                  <a:txBody>
                    <a:bodyPr/>
                    <a:lstStyle/>
                    <a:p>
                      <a:r>
                        <a:rPr lang="en-US" sz="1600"/>
                        <a:t>Apathy</a:t>
                      </a:r>
                    </a:p>
                  </a:txBody>
                  <a:tcPr marL="75234" marR="75234" marT="37617" marB="37617"/>
                </a:tc>
                <a:tc>
                  <a:txBody>
                    <a:bodyPr/>
                    <a:lstStyle/>
                    <a:p>
                      <a:endParaRPr lang="en-US" sz="1100"/>
                    </a:p>
                  </a:txBody>
                  <a:tcPr marL="75234" marR="75234" marT="37617" marB="37617"/>
                </a:tc>
                <a:extLst>
                  <a:ext uri="{0D108BD9-81ED-4DB2-BD59-A6C34878D82A}">
                    <a16:rowId xmlns:a16="http://schemas.microsoft.com/office/drawing/2014/main" val="3944637041"/>
                  </a:ext>
                </a:extLst>
              </a:tr>
              <a:tr h="331030">
                <a:tc>
                  <a:txBody>
                    <a:bodyPr/>
                    <a:lstStyle/>
                    <a:p>
                      <a:r>
                        <a:rPr lang="en-US" sz="1600"/>
                        <a:t>Lack of empathy</a:t>
                      </a:r>
                    </a:p>
                  </a:txBody>
                  <a:tcPr marL="75234" marR="75234" marT="37617" marB="37617"/>
                </a:tc>
                <a:tc>
                  <a:txBody>
                    <a:bodyPr/>
                    <a:lstStyle/>
                    <a:p>
                      <a:endParaRPr lang="en-US" sz="1100"/>
                    </a:p>
                  </a:txBody>
                  <a:tcPr marL="75234" marR="75234" marT="37617" marB="37617"/>
                </a:tc>
                <a:extLst>
                  <a:ext uri="{0D108BD9-81ED-4DB2-BD59-A6C34878D82A}">
                    <a16:rowId xmlns:a16="http://schemas.microsoft.com/office/drawing/2014/main" val="590449398"/>
                  </a:ext>
                </a:extLst>
              </a:tr>
              <a:tr h="1008135">
                <a:tc>
                  <a:txBody>
                    <a:bodyPr/>
                    <a:lstStyle/>
                    <a:p>
                      <a:r>
                        <a:rPr lang="en-US" sz="1600" dirty="0"/>
                        <a:t>Perseverative, stereotyped or compulsive/ritualistic </a:t>
                      </a:r>
                      <a:r>
                        <a:rPr lang="en-US" sz="1600" dirty="0" err="1"/>
                        <a:t>behaviours</a:t>
                      </a:r>
                      <a:endParaRPr lang="en-US" sz="1600" dirty="0"/>
                    </a:p>
                  </a:txBody>
                  <a:tcPr marL="75234" marR="75234" marT="37617" marB="37617"/>
                </a:tc>
                <a:tc>
                  <a:txBody>
                    <a:bodyPr/>
                    <a:lstStyle/>
                    <a:p>
                      <a:endParaRPr lang="en-US" sz="1100"/>
                    </a:p>
                  </a:txBody>
                  <a:tcPr marL="75234" marR="75234" marT="37617" marB="37617"/>
                </a:tc>
                <a:extLst>
                  <a:ext uri="{0D108BD9-81ED-4DB2-BD59-A6C34878D82A}">
                    <a16:rowId xmlns:a16="http://schemas.microsoft.com/office/drawing/2014/main" val="2792426438"/>
                  </a:ext>
                </a:extLst>
              </a:tr>
              <a:tr h="556731">
                <a:tc>
                  <a:txBody>
                    <a:bodyPr/>
                    <a:lstStyle/>
                    <a:p>
                      <a:r>
                        <a:rPr lang="en-US" sz="1600"/>
                        <a:t>Hyperorality and altered food preferences</a:t>
                      </a:r>
                    </a:p>
                  </a:txBody>
                  <a:tcPr marL="75234" marR="75234" marT="37617" marB="37617"/>
                </a:tc>
                <a:tc>
                  <a:txBody>
                    <a:bodyPr/>
                    <a:lstStyle/>
                    <a:p>
                      <a:endParaRPr lang="en-US" sz="1100"/>
                    </a:p>
                  </a:txBody>
                  <a:tcPr marL="75234" marR="75234" marT="37617" marB="37617"/>
                </a:tc>
                <a:extLst>
                  <a:ext uri="{0D108BD9-81ED-4DB2-BD59-A6C34878D82A}">
                    <a16:rowId xmlns:a16="http://schemas.microsoft.com/office/drawing/2014/main" val="3479057764"/>
                  </a:ext>
                </a:extLst>
              </a:tr>
              <a:tr h="331030">
                <a:tc>
                  <a:txBody>
                    <a:bodyPr/>
                    <a:lstStyle/>
                    <a:p>
                      <a:r>
                        <a:rPr lang="en-US" sz="1600"/>
                        <a:t>Cognitive impairment </a:t>
                      </a:r>
                    </a:p>
                  </a:txBody>
                  <a:tcPr marL="75234" marR="75234" marT="37617" marB="37617"/>
                </a:tc>
                <a:tc>
                  <a:txBody>
                    <a:bodyPr/>
                    <a:lstStyle/>
                    <a:p>
                      <a:endParaRPr lang="en-US" sz="1100"/>
                    </a:p>
                  </a:txBody>
                  <a:tcPr marL="75234" marR="75234" marT="37617" marB="37617"/>
                </a:tc>
                <a:extLst>
                  <a:ext uri="{0D108BD9-81ED-4DB2-BD59-A6C34878D82A}">
                    <a16:rowId xmlns:a16="http://schemas.microsoft.com/office/drawing/2014/main" val="4223345869"/>
                  </a:ext>
                </a:extLst>
              </a:tr>
              <a:tr h="331030">
                <a:tc>
                  <a:txBody>
                    <a:bodyPr/>
                    <a:lstStyle/>
                    <a:p>
                      <a:r>
                        <a:rPr lang="en-US" sz="1600" dirty="0"/>
                        <a:t>Lack of insight</a:t>
                      </a:r>
                    </a:p>
                  </a:txBody>
                  <a:tcPr marL="75234" marR="75234" marT="37617" marB="37617"/>
                </a:tc>
                <a:tc>
                  <a:txBody>
                    <a:bodyPr/>
                    <a:lstStyle/>
                    <a:p>
                      <a:endParaRPr lang="en-US" sz="1100" dirty="0"/>
                    </a:p>
                  </a:txBody>
                  <a:tcPr marL="75234" marR="75234" marT="37617" marB="37617"/>
                </a:tc>
                <a:extLst>
                  <a:ext uri="{0D108BD9-81ED-4DB2-BD59-A6C34878D82A}">
                    <a16:rowId xmlns:a16="http://schemas.microsoft.com/office/drawing/2014/main" val="1915508490"/>
                  </a:ext>
                </a:extLst>
              </a:tr>
            </a:tbl>
          </a:graphicData>
        </a:graphic>
      </p:graphicFrame>
    </p:spTree>
    <p:extLst>
      <p:ext uri="{BB962C8B-B14F-4D97-AF65-F5344CB8AC3E}">
        <p14:creationId xmlns:p14="http://schemas.microsoft.com/office/powerpoint/2010/main" val="555675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670A4-2027-B448-A769-4D38B82514DE}"/>
              </a:ext>
            </a:extLst>
          </p:cNvPr>
          <p:cNvSpPr>
            <a:spLocks noGrp="1"/>
          </p:cNvSpPr>
          <p:nvPr>
            <p:ph type="title"/>
          </p:nvPr>
        </p:nvSpPr>
        <p:spPr/>
        <p:txBody>
          <a:bodyPr/>
          <a:lstStyle/>
          <a:p>
            <a:r>
              <a:rPr lang="en-US"/>
              <a:t>How might clinical features of behavioural variant FTD show themselves?</a:t>
            </a:r>
          </a:p>
        </p:txBody>
      </p:sp>
      <p:graphicFrame>
        <p:nvGraphicFramePr>
          <p:cNvPr id="4" name="Content Placeholder 3">
            <a:extLst>
              <a:ext uri="{FF2B5EF4-FFF2-40B4-BE49-F238E27FC236}">
                <a16:creationId xmlns:a16="http://schemas.microsoft.com/office/drawing/2014/main" id="{12A735A4-D638-BD45-A3F8-1DC301B60001}"/>
              </a:ext>
            </a:extLst>
          </p:cNvPr>
          <p:cNvGraphicFramePr>
            <a:graphicFrameLocks noGrp="1"/>
          </p:cNvGraphicFramePr>
          <p:nvPr>
            <p:ph idx="1"/>
            <p:extLst>
              <p:ext uri="{D42A27DB-BD31-4B8C-83A1-F6EECF244321}">
                <p14:modId xmlns:p14="http://schemas.microsoft.com/office/powerpoint/2010/main" val="1804812393"/>
              </p:ext>
            </p:extLst>
          </p:nvPr>
        </p:nvGraphicFramePr>
        <p:xfrm>
          <a:off x="628650" y="1825625"/>
          <a:ext cx="7886700" cy="4302760"/>
        </p:xfrm>
        <a:graphic>
          <a:graphicData uri="http://schemas.openxmlformats.org/drawingml/2006/table">
            <a:tbl>
              <a:tblPr firstRow="1" bandRow="1">
                <a:tableStyleId>{5C22544A-7EE6-4342-B048-85BDC9FD1C3A}</a:tableStyleId>
              </a:tblPr>
              <a:tblGrid>
                <a:gridCol w="2575198">
                  <a:extLst>
                    <a:ext uri="{9D8B030D-6E8A-4147-A177-3AD203B41FA5}">
                      <a16:colId xmlns:a16="http://schemas.microsoft.com/office/drawing/2014/main" val="3633207663"/>
                    </a:ext>
                  </a:extLst>
                </a:gridCol>
                <a:gridCol w="5311502">
                  <a:extLst>
                    <a:ext uri="{9D8B030D-6E8A-4147-A177-3AD203B41FA5}">
                      <a16:colId xmlns:a16="http://schemas.microsoft.com/office/drawing/2014/main" val="4268701727"/>
                    </a:ext>
                  </a:extLst>
                </a:gridCol>
              </a:tblGrid>
              <a:tr h="370840">
                <a:tc>
                  <a:txBody>
                    <a:bodyPr/>
                    <a:lstStyle/>
                    <a:p>
                      <a:r>
                        <a:rPr lang="en-US"/>
                        <a:t>Clinical feature</a:t>
                      </a:r>
                    </a:p>
                  </a:txBody>
                  <a:tcPr/>
                </a:tc>
                <a:tc>
                  <a:txBody>
                    <a:bodyPr/>
                    <a:lstStyle/>
                    <a:p>
                      <a:r>
                        <a:rPr lang="en-US"/>
                        <a:t>Example</a:t>
                      </a:r>
                    </a:p>
                  </a:txBody>
                  <a:tcPr/>
                </a:tc>
                <a:extLst>
                  <a:ext uri="{0D108BD9-81ED-4DB2-BD59-A6C34878D82A}">
                    <a16:rowId xmlns:a16="http://schemas.microsoft.com/office/drawing/2014/main" val="3785014446"/>
                  </a:ext>
                </a:extLst>
              </a:tr>
              <a:tr h="370840">
                <a:tc>
                  <a:txBody>
                    <a:bodyPr/>
                    <a:lstStyle/>
                    <a:p>
                      <a:r>
                        <a:rPr lang="en-US"/>
                        <a:t>Disinhibition</a:t>
                      </a:r>
                    </a:p>
                  </a:txBody>
                  <a:tcPr/>
                </a:tc>
                <a:tc>
                  <a:txBody>
                    <a:bodyPr/>
                    <a:lstStyle/>
                    <a:p>
                      <a:r>
                        <a:rPr lang="en-US"/>
                        <a:t>Embarrassing social interactions, excessive spending, gambling, impulsivity</a:t>
                      </a:r>
                    </a:p>
                  </a:txBody>
                  <a:tcPr/>
                </a:tc>
                <a:extLst>
                  <a:ext uri="{0D108BD9-81ED-4DB2-BD59-A6C34878D82A}">
                    <a16:rowId xmlns:a16="http://schemas.microsoft.com/office/drawing/2014/main" val="1593781335"/>
                  </a:ext>
                </a:extLst>
              </a:tr>
              <a:tr h="370840">
                <a:tc>
                  <a:txBody>
                    <a:bodyPr/>
                    <a:lstStyle/>
                    <a:p>
                      <a:r>
                        <a:rPr lang="en-US"/>
                        <a:t>Apathy</a:t>
                      </a:r>
                    </a:p>
                  </a:txBody>
                  <a:tcPr/>
                </a:tc>
                <a:tc>
                  <a:txBody>
                    <a:bodyPr/>
                    <a:lstStyle/>
                    <a:p>
                      <a:r>
                        <a:rPr lang="en-US"/>
                        <a:t>“Blunted affect”, loss of interest in activities that were previously enjoyable, loss of motivation</a:t>
                      </a:r>
                    </a:p>
                  </a:txBody>
                  <a:tcPr/>
                </a:tc>
                <a:extLst>
                  <a:ext uri="{0D108BD9-81ED-4DB2-BD59-A6C34878D82A}">
                    <a16:rowId xmlns:a16="http://schemas.microsoft.com/office/drawing/2014/main" val="3944637041"/>
                  </a:ext>
                </a:extLst>
              </a:tr>
              <a:tr h="370840">
                <a:tc>
                  <a:txBody>
                    <a:bodyPr/>
                    <a:lstStyle/>
                    <a:p>
                      <a:r>
                        <a:rPr lang="en-US"/>
                        <a:t>Lack of empathy</a:t>
                      </a:r>
                    </a:p>
                  </a:txBody>
                  <a:tcPr/>
                </a:tc>
                <a:tc>
                  <a:txBody>
                    <a:bodyPr/>
                    <a:lstStyle/>
                    <a:p>
                      <a:r>
                        <a:rPr lang="en-US"/>
                        <a:t>Unable to read other people’s emotions or understand how they might be feeling in a given situation, loss of emotional warmth</a:t>
                      </a:r>
                    </a:p>
                  </a:txBody>
                  <a:tcPr/>
                </a:tc>
                <a:extLst>
                  <a:ext uri="{0D108BD9-81ED-4DB2-BD59-A6C34878D82A}">
                    <a16:rowId xmlns:a16="http://schemas.microsoft.com/office/drawing/2014/main" val="590449398"/>
                  </a:ext>
                </a:extLst>
              </a:tr>
              <a:tr h="370840">
                <a:tc>
                  <a:txBody>
                    <a:bodyPr/>
                    <a:lstStyle/>
                    <a:p>
                      <a:r>
                        <a:rPr lang="en-US"/>
                        <a:t>Perseverative, stereotyped or compulsive/ritualistic behaviours</a:t>
                      </a:r>
                    </a:p>
                  </a:txBody>
                  <a:tcPr/>
                </a:tc>
                <a:tc>
                  <a:txBody>
                    <a:bodyPr/>
                    <a:lstStyle/>
                    <a:p>
                      <a:r>
                        <a:rPr lang="en-US"/>
                        <a:t>Repetitive movements like rocking/tapping/scratching/rubbing</a:t>
                      </a:r>
                    </a:p>
                    <a:p>
                      <a:r>
                        <a:rPr lang="en-US"/>
                        <a:t>Complex behaviours like hoarding, cleaning rituals, new routines, obsessive new interests </a:t>
                      </a:r>
                    </a:p>
                    <a:p>
                      <a:r>
                        <a:rPr lang="en-US"/>
                        <a:t>Habitual repetition of particular words, sentences or topics</a:t>
                      </a:r>
                    </a:p>
                  </a:txBody>
                  <a:tcPr/>
                </a:tc>
                <a:extLst>
                  <a:ext uri="{0D108BD9-81ED-4DB2-BD59-A6C34878D82A}">
                    <a16:rowId xmlns:a16="http://schemas.microsoft.com/office/drawing/2014/main" val="2792426438"/>
                  </a:ext>
                </a:extLst>
              </a:tr>
              <a:tr h="370840">
                <a:tc>
                  <a:txBody>
                    <a:bodyPr/>
                    <a:lstStyle/>
                    <a:p>
                      <a:r>
                        <a:rPr lang="en-US"/>
                        <a:t>Hyperorality and altered food preferences</a:t>
                      </a:r>
                    </a:p>
                  </a:txBody>
                  <a:tcPr/>
                </a:tc>
                <a:tc>
                  <a:txBody>
                    <a:bodyPr/>
                    <a:lstStyle/>
                    <a:p>
                      <a:r>
                        <a:rPr lang="en-US"/>
                        <a:t>Preference for sweet foods, binge eating, idiosyncratic eating/“food fads”, eating non-food items, cramming food into mouth, messy eating</a:t>
                      </a:r>
                    </a:p>
                  </a:txBody>
                  <a:tcPr/>
                </a:tc>
                <a:extLst>
                  <a:ext uri="{0D108BD9-81ED-4DB2-BD59-A6C34878D82A}">
                    <a16:rowId xmlns:a16="http://schemas.microsoft.com/office/drawing/2014/main" val="3479057764"/>
                  </a:ext>
                </a:extLst>
              </a:tr>
              <a:tr h="370840">
                <a:tc>
                  <a:txBody>
                    <a:bodyPr/>
                    <a:lstStyle/>
                    <a:p>
                      <a:r>
                        <a:rPr lang="en-US"/>
                        <a:t>Cognitive impairment </a:t>
                      </a:r>
                    </a:p>
                  </a:txBody>
                  <a:tcPr/>
                </a:tc>
                <a:tc>
                  <a:txBody>
                    <a:bodyPr/>
                    <a:lstStyle/>
                    <a:p>
                      <a:r>
                        <a:rPr lang="en-US"/>
                        <a:t>Decline in executive function (planning, problem-solving, mental flexibility, attention). Relatively preserved memory and visuospatial skills.</a:t>
                      </a:r>
                    </a:p>
                  </a:txBody>
                  <a:tcPr/>
                </a:tc>
                <a:extLst>
                  <a:ext uri="{0D108BD9-81ED-4DB2-BD59-A6C34878D82A}">
                    <a16:rowId xmlns:a16="http://schemas.microsoft.com/office/drawing/2014/main" val="4223345869"/>
                  </a:ext>
                </a:extLst>
              </a:tr>
              <a:tr h="370840">
                <a:tc>
                  <a:txBody>
                    <a:bodyPr/>
                    <a:lstStyle/>
                    <a:p>
                      <a:r>
                        <a:rPr lang="en-US"/>
                        <a:t>Lack of insight</a:t>
                      </a:r>
                    </a:p>
                  </a:txBody>
                  <a:tcPr/>
                </a:tc>
                <a:tc>
                  <a:txBody>
                    <a:bodyPr/>
                    <a:lstStyle/>
                    <a:p>
                      <a:r>
                        <a:rPr lang="en-US"/>
                        <a:t>Inability to recognize the changes in behaviour and personality or the divergence from social norms</a:t>
                      </a:r>
                    </a:p>
                  </a:txBody>
                  <a:tcPr/>
                </a:tc>
                <a:extLst>
                  <a:ext uri="{0D108BD9-81ED-4DB2-BD59-A6C34878D82A}">
                    <a16:rowId xmlns:a16="http://schemas.microsoft.com/office/drawing/2014/main" val="1915508490"/>
                  </a:ext>
                </a:extLst>
              </a:tr>
            </a:tbl>
          </a:graphicData>
        </a:graphic>
      </p:graphicFrame>
    </p:spTree>
    <p:extLst>
      <p:ext uri="{BB962C8B-B14F-4D97-AF65-F5344CB8AC3E}">
        <p14:creationId xmlns:p14="http://schemas.microsoft.com/office/powerpoint/2010/main" val="3446981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8D58E966-456A-48F4-81B4-C4D0C00206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5">
            <a:extLst>
              <a:ext uri="{FF2B5EF4-FFF2-40B4-BE49-F238E27FC236}">
                <a16:creationId xmlns:a16="http://schemas.microsoft.com/office/drawing/2014/main" id="{5523C670-74D7-4ED8-BA51-B6FB65570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40748" y="1756600"/>
            <a:ext cx="810244" cy="4736395"/>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4" name="Freeform 6">
            <a:extLst>
              <a:ext uri="{FF2B5EF4-FFF2-40B4-BE49-F238E27FC236}">
                <a16:creationId xmlns:a16="http://schemas.microsoft.com/office/drawing/2014/main" id="{BAEEE533-7CA5-4134-A14A-8575F66C61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135175" y="1357766"/>
            <a:ext cx="515816" cy="430312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 name="Freeform 7">
            <a:extLst>
              <a:ext uri="{FF2B5EF4-FFF2-40B4-BE49-F238E27FC236}">
                <a16:creationId xmlns:a16="http://schemas.microsoft.com/office/drawing/2014/main" id="{E64B7817-E956-406B-A85B-5AEF36B1F5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136684" y="1135060"/>
            <a:ext cx="307028" cy="416921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 name="Rectangle 8">
            <a:extLst>
              <a:ext uri="{FF2B5EF4-FFF2-40B4-BE49-F238E27FC236}">
                <a16:creationId xmlns:a16="http://schemas.microsoft.com/office/drawing/2014/main" id="{92FC9C1F-8CBA-4083-8724-3735C556D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6268" y="1124043"/>
            <a:ext cx="4857925" cy="3978121"/>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1EC670A4-2027-B448-A769-4D38B82514DE}"/>
              </a:ext>
            </a:extLst>
          </p:cNvPr>
          <p:cNvSpPr>
            <a:spLocks noGrp="1"/>
          </p:cNvSpPr>
          <p:nvPr>
            <p:ph type="title"/>
          </p:nvPr>
        </p:nvSpPr>
        <p:spPr>
          <a:xfrm>
            <a:off x="1028699" y="1445775"/>
            <a:ext cx="4039043" cy="3342435"/>
          </a:xfrm>
        </p:spPr>
        <p:txBody>
          <a:bodyPr vert="horz" lIns="91440" tIns="45720" rIns="91440" bIns="45720" rtlCol="0" anchor="ctr">
            <a:normAutofit/>
          </a:bodyPr>
          <a:lstStyle/>
          <a:p>
            <a:pPr algn="r" defTabSz="914400"/>
            <a:r>
              <a:rPr lang="en-US" sz="4200" kern="1200">
                <a:solidFill>
                  <a:srgbClr val="FFFFFF"/>
                </a:solidFill>
                <a:latin typeface="+mj-lt"/>
                <a:ea typeface="+mj-ea"/>
                <a:cs typeface="+mj-cs"/>
              </a:rPr>
              <a:t>How might clinical features of language variant FTD show themselves?</a:t>
            </a:r>
          </a:p>
        </p:txBody>
      </p:sp>
    </p:spTree>
    <p:extLst>
      <p:ext uri="{BB962C8B-B14F-4D97-AF65-F5344CB8AC3E}">
        <p14:creationId xmlns:p14="http://schemas.microsoft.com/office/powerpoint/2010/main" val="3293849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07B45B61-13A8-3F44-B852-EC56C454EEF0}"/>
              </a:ext>
            </a:extLst>
          </p:cNvPr>
          <p:cNvSpPr>
            <a:spLocks noGrp="1"/>
          </p:cNvSpPr>
          <p:nvPr>
            <p:ph type="title"/>
          </p:nvPr>
        </p:nvSpPr>
        <p:spPr>
          <a:xfrm>
            <a:off x="718879" y="800392"/>
            <a:ext cx="7698523" cy="1212102"/>
          </a:xfrm>
        </p:spPr>
        <p:txBody>
          <a:bodyPr>
            <a:normAutofit/>
          </a:bodyPr>
          <a:lstStyle/>
          <a:p>
            <a:r>
              <a:rPr lang="en-US" sz="3500">
                <a:solidFill>
                  <a:srgbClr val="FFFFFF"/>
                </a:solidFill>
              </a:rPr>
              <a:t>How might the clinical features of language variant FTD show themselves?</a:t>
            </a:r>
          </a:p>
        </p:txBody>
      </p:sp>
      <p:sp>
        <p:nvSpPr>
          <p:cNvPr id="3" name="Content Placeholder 2">
            <a:extLst>
              <a:ext uri="{FF2B5EF4-FFF2-40B4-BE49-F238E27FC236}">
                <a16:creationId xmlns:a16="http://schemas.microsoft.com/office/drawing/2014/main" id="{17374F9C-887F-664A-B32E-68E0B27DBC8B}"/>
              </a:ext>
            </a:extLst>
          </p:cNvPr>
          <p:cNvSpPr>
            <a:spLocks noGrp="1"/>
          </p:cNvSpPr>
          <p:nvPr>
            <p:ph idx="1"/>
          </p:nvPr>
        </p:nvSpPr>
        <p:spPr>
          <a:xfrm>
            <a:off x="1025718" y="2490436"/>
            <a:ext cx="7281746" cy="3567173"/>
          </a:xfrm>
        </p:spPr>
        <p:txBody>
          <a:bodyPr anchor="ctr">
            <a:normAutofit/>
          </a:bodyPr>
          <a:lstStyle/>
          <a:p>
            <a:r>
              <a:rPr lang="en-US" sz="1600"/>
              <a:t>Language variants of FTD (lvFTD) are associated with several different types of language impairment. They are sometimes called </a:t>
            </a:r>
            <a:r>
              <a:rPr lang="en-US" sz="1600" i="1"/>
              <a:t>primary progressive aphasias</a:t>
            </a:r>
          </a:p>
          <a:p>
            <a:r>
              <a:rPr lang="en-US" sz="1600"/>
              <a:t>lvFTD are characterised by:</a:t>
            </a:r>
          </a:p>
          <a:p>
            <a:pPr lvl="1"/>
            <a:r>
              <a:rPr lang="en-US" sz="1600"/>
              <a:t>Insidious onset and gradual progression of language difficulties which affect activities of daily living</a:t>
            </a:r>
          </a:p>
          <a:p>
            <a:pPr lvl="1"/>
            <a:r>
              <a:rPr lang="en-US" sz="1600"/>
              <a:t>Language difficulties may be in the form of:</a:t>
            </a:r>
          </a:p>
          <a:p>
            <a:pPr lvl="2"/>
            <a:r>
              <a:rPr lang="en-US" sz="1600"/>
              <a:t>Speech production</a:t>
            </a:r>
          </a:p>
          <a:p>
            <a:pPr lvl="2"/>
            <a:r>
              <a:rPr lang="en-US" sz="1600"/>
              <a:t>Object naming</a:t>
            </a:r>
          </a:p>
          <a:p>
            <a:pPr lvl="2"/>
            <a:r>
              <a:rPr lang="en-US" sz="1600"/>
              <a:t>Syntax</a:t>
            </a:r>
          </a:p>
          <a:p>
            <a:pPr lvl="2"/>
            <a:r>
              <a:rPr lang="en-US" sz="1600"/>
              <a:t>Word comprehension</a:t>
            </a:r>
          </a:p>
          <a:p>
            <a:r>
              <a:rPr lang="en-US" sz="1600"/>
              <a:t>People with lvFTD can also develop symptoms of behavioural variant FTD</a:t>
            </a:r>
          </a:p>
          <a:p>
            <a:pPr lvl="1"/>
            <a:r>
              <a:rPr lang="en-US" sz="1600"/>
              <a:t>The diagnosis of lvFTD is based on language symptoms being the first to develop</a:t>
            </a:r>
          </a:p>
        </p:txBody>
      </p:sp>
    </p:spTree>
    <p:extLst>
      <p:ext uri="{BB962C8B-B14F-4D97-AF65-F5344CB8AC3E}">
        <p14:creationId xmlns:p14="http://schemas.microsoft.com/office/powerpoint/2010/main" val="21575923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DD7A03AE61D340B7E00B2FD791A3EF" ma:contentTypeVersion="12" ma:contentTypeDescription="Create a new document." ma:contentTypeScope="" ma:versionID="0a46495257bba0d566f88843685d6e76">
  <xsd:schema xmlns:xsd="http://www.w3.org/2001/XMLSchema" xmlns:xs="http://www.w3.org/2001/XMLSchema" xmlns:p="http://schemas.microsoft.com/office/2006/metadata/properties" xmlns:ns2="75f28352-67a4-42b3-b058-db092cbeb8e8" xmlns:ns3="67bc7f54-7c77-4d88-925c-ad0fc9f92e81" targetNamespace="http://schemas.microsoft.com/office/2006/metadata/properties" ma:root="true" ma:fieldsID="017fd56c14270dba28e9622d67c4295c" ns2:_="" ns3:_="">
    <xsd:import namespace="75f28352-67a4-42b3-b058-db092cbeb8e8"/>
    <xsd:import namespace="67bc7f54-7c77-4d88-925c-ad0fc9f92e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Location" minOccurs="0"/>
                <xsd:element ref="ns2:MediaServiceGenerationTime" minOccurs="0"/>
                <xsd:element ref="ns2:MediaServiceEventHashCode"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f28352-67a4-42b3-b058-db092cbeb8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bc7f54-7c77-4d88-925c-ad0fc9f92e8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9AE3093-0651-4817-868F-6A7F82D5A0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f28352-67a4-42b3-b058-db092cbeb8e8"/>
    <ds:schemaRef ds:uri="67bc7f54-7c77-4d88-925c-ad0fc9f92e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C35004F-59E3-4AF5-A8EB-D4C3904758EB}">
  <ds:schemaRefs>
    <ds:schemaRef ds:uri="http://schemas.microsoft.com/sharepoint/v3/contenttype/forms"/>
  </ds:schemaRefs>
</ds:datastoreItem>
</file>

<file path=customXml/itemProps3.xml><?xml version="1.0" encoding="utf-8"?>
<ds:datastoreItem xmlns:ds="http://schemas.openxmlformats.org/officeDocument/2006/customXml" ds:itemID="{FC9E05FE-F859-4B25-B0F4-826DF47EBF3D}">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75f28352-67a4-42b3-b058-db092cbeb8e8"/>
    <ds:schemaRef ds:uri="http://purl.org/dc/terms/"/>
    <ds:schemaRef ds:uri="67bc7f54-7c77-4d88-925c-ad0fc9f92e81"/>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4</TotalTime>
  <Words>2449</Words>
  <Application>Microsoft Office PowerPoint</Application>
  <PresentationFormat>On-screen Show (4:3)</PresentationFormat>
  <Paragraphs>196</Paragraphs>
  <Slides>32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Calibri Light</vt:lpstr>
      <vt:lpstr>Office Theme</vt:lpstr>
      <vt:lpstr>A change in personality and behaviour</vt:lpstr>
      <vt:lpstr>Learning objectives</vt:lpstr>
      <vt:lpstr>Margaret</vt:lpstr>
      <vt:lpstr>What might be causing Margaret’s symptoms? </vt:lpstr>
      <vt:lpstr>Frontotemporal dementia: Clinical features</vt:lpstr>
      <vt:lpstr>How might clinical features of behavioural variant FTD show themselves?</vt:lpstr>
      <vt:lpstr>How might clinical features of behavioural variant FTD show themselves?</vt:lpstr>
      <vt:lpstr>How might clinical features of language variant FTD show themselves?</vt:lpstr>
      <vt:lpstr>How might the clinical features of language variant FTD show themselves?</vt:lpstr>
      <vt:lpstr>Frontotemporal dementia: challenges in diagnosis</vt:lpstr>
      <vt:lpstr>What types of neuropathology underly the clinical syndromes of frontotemporal dementia?</vt:lpstr>
      <vt:lpstr>What types of neuropathology underly the clinical syndromes of frontotemporal dementia?</vt:lpstr>
      <vt:lpstr>What investigations might be helpful in frontotemporal dementia?</vt:lpstr>
      <vt:lpstr>What investigations might be helpful in frontotemporal dementia?</vt:lpstr>
      <vt:lpstr>MRI in behavioural variant FTD with atrophy of frontal and temporal lobes</vt:lpstr>
      <vt:lpstr>What investigations might be used in possible frontotemporal dementia?</vt:lpstr>
      <vt:lpstr>Might genetic testing be relevant? Why?</vt:lpstr>
      <vt:lpstr>Might genetic testing be relevant? Why?</vt:lpstr>
      <vt:lpstr>Living with frontotemporal dementia</vt:lpstr>
      <vt:lpstr>Living with frontotemporal dementia: Urvashi’s story https://www.youtube.com/watch?v=nPg6xyeIoU0</vt:lpstr>
      <vt:lpstr>Living at risk of frontotemporal dementia https://www.youtube.com/watch?time_continue=1&amp;v=D4pqhiDJQN8&amp;feature=emb_logo</vt:lpstr>
      <vt:lpstr>PowerPoint Presentation</vt:lpstr>
      <vt:lpstr>Supporting people with frontotemporal dementia and their families</vt:lpstr>
      <vt:lpstr>How might dementia impact differently on the person living with dementia and their families when it affects them at a younger age?</vt:lpstr>
      <vt:lpstr>How might dementia impact differently on the person with dementia and their families when it affects them at a younger age?</vt:lpstr>
      <vt:lpstr>How might dementia impact differently on the person with dementia and their families when it affects them at a younger age?</vt:lpstr>
      <vt:lpstr>How might dementia impact differently on the person with dementia and their families when it affects them at a younger age?</vt:lpstr>
      <vt:lpstr>Assess your knowledge</vt:lpstr>
      <vt:lpstr>Assess your knowledge</vt:lpstr>
      <vt:lpstr>Summary </vt:lpstr>
      <vt:lpstr>What can I do now?</vt:lpstr>
      <vt:lpstr>Advanced reading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change in personality and behaviour</dc:title>
  <dc:creator>Joanne Rodda</dc:creator>
  <cp:lastModifiedBy>Kitti Kottasz</cp:lastModifiedBy>
  <cp:revision>3</cp:revision>
  <dcterms:created xsi:type="dcterms:W3CDTF">2020-08-16T20:33:10Z</dcterms:created>
  <dcterms:modified xsi:type="dcterms:W3CDTF">2020-08-24T14:22:10Z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d238a98-5de3-4afa-b492-e6339810853c_Enabled">
    <vt:lpwstr>True</vt:lpwstr>
  </property>
  <property fmtid="{D5CDD505-2E9C-101B-9397-08002B2CF9AE}" pid="3" name="MSIP_Label_bd238a98-5de3-4afa-b492-e6339810853c_SiteId">
    <vt:lpwstr>75aac48a-29ab-4230-adac-69d3e7ed3e77</vt:lpwstr>
  </property>
  <property fmtid="{D5CDD505-2E9C-101B-9397-08002B2CF9AE}" pid="4" name="MSIP_Label_bd238a98-5de3-4afa-b492-e6339810853c_Owner">
    <vt:lpwstr>Kitti.Kottasz@rcpsych.ac.uk</vt:lpwstr>
  </property>
  <property fmtid="{D5CDD505-2E9C-101B-9397-08002B2CF9AE}" pid="5" name="MSIP_Label_bd238a98-5de3-4afa-b492-e6339810853c_SetDate">
    <vt:lpwstr>2020-08-24T14:22:08.1437035Z</vt:lpwstr>
  </property>
  <property fmtid="{D5CDD505-2E9C-101B-9397-08002B2CF9AE}" pid="6" name="MSIP_Label_bd238a98-5de3-4afa-b492-e6339810853c_Name">
    <vt:lpwstr>General</vt:lpwstr>
  </property>
  <property fmtid="{D5CDD505-2E9C-101B-9397-08002B2CF9AE}" pid="7" name="MSIP_Label_bd238a98-5de3-4afa-b492-e6339810853c_Application">
    <vt:lpwstr>Microsoft Azure Information Protection</vt:lpwstr>
  </property>
  <property fmtid="{D5CDD505-2E9C-101B-9397-08002B2CF9AE}" pid="8" name="MSIP_Label_bd238a98-5de3-4afa-b492-e6339810853c_ActionId">
    <vt:lpwstr>630e781f-d51d-489c-8fbe-24a9a17a6611</vt:lpwstr>
  </property>
  <property fmtid="{D5CDD505-2E9C-101B-9397-08002B2CF9AE}" pid="9" name="MSIP_Label_bd238a98-5de3-4afa-b492-e6339810853c_Extended_MSFT_Method">
    <vt:lpwstr>Automatic</vt:lpwstr>
  </property>
  <property fmtid="{D5CDD505-2E9C-101B-9397-08002B2CF9AE}" pid="10" name="Sensitivity">
    <vt:lpwstr>General</vt:lpwstr>
  </property>
  <property fmtid="{D5CDD505-2E9C-101B-9397-08002B2CF9AE}" pid="11" name="ContentTypeId">
    <vt:lpwstr>0x01010091DD7A03AE61D340B7E00B2FD791A3EF</vt:lpwstr>
  </property>
</Properties>
</file>