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2" r:id="rId7"/>
    <p:sldId id="263" r:id="rId8"/>
    <p:sldId id="261" r:id="rId9"/>
    <p:sldId id="267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58D97-ADDC-438D-B60B-13BC419AC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A2D34-2739-4039-B9F8-16BD4FBC3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7BE37-D2B3-4D83-94CB-2843F073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E50B-CAD3-46D9-B71F-A4A5A28F1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94F39-4CAB-4D3E-B016-152E0AE9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84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6462F-CF19-4396-A2BB-308218C74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30B295-3C08-4E19-B233-AAF6A8974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6BFD-64FA-47EE-BF11-1E997DFF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FC432-C40C-49B1-9189-EBD75B71A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DB096-CF4F-4F73-BFC8-C20F5D9D0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4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C87330-EAFF-4408-B2CC-AF517C2E34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C101A-13C2-4EE3-9A01-B45B3F759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F329C-768F-46C6-BFBA-A22BD895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B9F8F-A6A5-410A-AE94-73139987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AF4CB-FAC0-43FC-AD27-4E1BDC88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6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1C10-9A55-427E-A7A5-5E4D83111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29CF9-801E-423F-8203-A48B6D95E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3B53C-AEFE-4278-AAEF-27850570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42615-DED1-43E8-A3C5-359A72B4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B3AE3-E8C8-4C11-930D-F652D4F6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79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4E51F-8A89-4A12-8719-37BF82B3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AE4F8-2D32-405B-A0DF-087DF54CD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D9E68-EF0E-4A54-8E86-9BA06D675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FBF53-365A-495A-AB32-3DE7F255E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75C21-AFF6-497A-968A-9A3C29B6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643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6869-F92D-44BD-B025-B2A1A164F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D0935-6E98-489C-A2D4-D806A4E46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ADA07-D900-43F4-B36A-30E3A45BC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057D6-D0A3-436C-BC5E-F3EBC562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A0833-C94D-4AD4-8123-0F8B860D7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4D0B2-DA07-439E-B492-F58F0717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19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9E17E-D50A-4867-BB94-6A68C05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CEC04-6012-40C8-89E9-6E6AFE11C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3C8585-2571-43AA-94DF-76E58A0EB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E24F8-F600-4ED4-8872-A1E8559A9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A0489-FC5B-4F7D-B2D8-7334E5556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0F8C6-7DE2-4830-952D-BD183DA8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F5A97C-6FD9-4DDA-9EDC-2858FF712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771BDC-A0EE-4899-B517-913DFDA6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15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A01B9-FF2E-463A-8A2F-DE0886F5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00F25-CEF8-40A5-9FA5-A1572504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EC5D4-9682-47F1-824C-452A5CC8A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359E7-C52B-4EF8-81D4-C2510FCD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5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DF1FB9-1839-4CC2-B2DE-71E479F5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C39BD8-8301-4887-9EF5-61E59C21A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8242B-0764-4C90-9682-787C110A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58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78A1B-8FAA-4DE9-A28E-3A2B5DBAD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FB963-7F47-4EB6-85C6-745858C6F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634AE-E0FA-45B1-8FE2-3139F0691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74FA5-AD83-4A83-914E-41AEF4B5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78C8C-E62A-421A-9E78-520CA434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FE680-22D4-4571-98B1-3BA71A943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4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C8E1-6590-4DB1-B52E-5B49C3D0F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20665F-6069-4E72-9AB9-FB3697034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22E9A-B70A-4D8C-83FE-D5C06A29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31F3E-91D5-4EDF-9AE7-A78D76B73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E9D5E-FF12-4104-9E7C-930AE981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56869-EBAA-44E9-9BD1-466747DD3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03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A326E3-7442-467E-B72E-527320D3A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39726-B43A-4606-9F97-A023CB151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A0A88-D309-4462-9711-30661255A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B4EFB-7A9B-463D-A86F-19FAD7A4328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BAF7B-002A-49C3-8552-07E81A1BD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B2159-B52E-4724-BC14-E21356180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70A66-EB31-4C4C-B9F6-7454C48D19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9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addaction.org.uk" TargetMode="External"/><Relationship Id="rId2" Type="http://schemas.openxmlformats.org/officeDocument/2006/relationships/hyperlink" Target="http://www.addaction.org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indedforfamilies.org.uk/Content/alcohol_and_other_addictive_drugs/#/id/5a2e49c41b64e89c49edf78f" TargetMode="External"/><Relationship Id="rId4" Type="http://schemas.openxmlformats.org/officeDocument/2006/relationships/hyperlink" Target="http://www.alcoholics-anonymous.org.uk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B0EA5-0434-4807-ADE3-1B2B29B0F9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Alcohol misuse in </a:t>
            </a:r>
            <a:r>
              <a:rPr lang="en-US" dirty="0">
                <a:latin typeface="+mn-lt"/>
              </a:rPr>
              <a:t>Older adults </a:t>
            </a:r>
            <a:endParaRPr lang="en-GB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A49AD-D1B0-4A58-8ADD-B92848B8FE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Tier 1 </a:t>
            </a:r>
          </a:p>
        </p:txBody>
      </p:sp>
    </p:spTree>
    <p:extLst>
      <p:ext uri="{BB962C8B-B14F-4D97-AF65-F5344CB8AC3E}">
        <p14:creationId xmlns:p14="http://schemas.microsoft.com/office/powerpoint/2010/main" val="1365493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AB8E3-B30F-4B3B-840D-6F0FE1AF3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24366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What should you do?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28C2B-772D-47D0-9B20-0A51A2A18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51924"/>
          </a:xfrm>
        </p:spPr>
        <p:txBody>
          <a:bodyPr>
            <a:normAutofit/>
          </a:bodyPr>
          <a:lstStyle/>
          <a:p>
            <a:r>
              <a:rPr lang="en-US" dirty="0"/>
              <a:t>If you think that the person has an alcohol problem, encourage them to talk to their GP.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If necessary, their GP can:</a:t>
            </a:r>
          </a:p>
          <a:p>
            <a:pPr marL="1290638" indent="-61436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Arrange the most appropriate blood tests</a:t>
            </a:r>
          </a:p>
          <a:p>
            <a:pPr marL="1290638" indent="-61436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Refer to NHS alcohol team</a:t>
            </a:r>
          </a:p>
          <a:p>
            <a:pPr marL="1290638" indent="-61436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Refer to a mental health team</a:t>
            </a:r>
          </a:p>
          <a:p>
            <a:pPr marL="1290638" indent="-61436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Refer for talking therapy 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76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E9FBF-772B-4C5E-B50E-6E60C43CF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Resources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FC45-46C0-4DEE-A990-2B01B60F1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592"/>
            <a:ext cx="10515600" cy="5354665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Addaction</a:t>
            </a:r>
            <a:endParaRPr lang="en-US" dirty="0"/>
          </a:p>
          <a:p>
            <a:pPr marL="533400" indent="0">
              <a:buNone/>
            </a:pPr>
            <a:r>
              <a:rPr lang="en-US" dirty="0"/>
              <a:t>Supports individuals and families with the ultimate aim of abstinence. Email: </a:t>
            </a:r>
            <a:r>
              <a:rPr lang="en-US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info@addaction.org.uk</a:t>
            </a:r>
            <a:r>
              <a:rPr lang="en-US" dirty="0"/>
              <a:t>.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US" b="1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Alcoholics Anonymous</a:t>
            </a:r>
            <a:endParaRPr lang="en-US" dirty="0"/>
          </a:p>
          <a:p>
            <a:pPr marL="533400" indent="0">
              <a:buNone/>
            </a:pPr>
            <a:r>
              <a:rPr lang="en-US" dirty="0"/>
              <a:t>National helpline: 0845 769 7555</a:t>
            </a:r>
          </a:p>
          <a:p>
            <a:pPr marL="533400" indent="0">
              <a:buNone/>
            </a:pPr>
            <a:endParaRPr lang="en-US" dirty="0"/>
          </a:p>
          <a:p>
            <a:r>
              <a:rPr lang="en-GB" dirty="0">
                <a:hlinkClick r:id="rId5"/>
              </a:rPr>
              <a:t>MPC_05_03 Alcohol and Other Addictive Drugs | MPC_05_03 Alcohol and Other Addictive Drugs (mindedforfamilies.org.uk)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 about  symptoms and strategies to reduce alcohol and substance misuse in older adults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02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22CD1-8164-4811-B453-7E4823FA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245"/>
            <a:ext cx="10515600" cy="1317355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What is normal?</a:t>
            </a:r>
            <a:endParaRPr lang="en-GB" dirty="0"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5A1F9E-6ED2-4F01-ACF7-5024E46E37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672" y="1786255"/>
            <a:ext cx="3494256" cy="43513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D1547E-C821-4ABF-8110-0DEEEF808EA9}"/>
              </a:ext>
            </a:extLst>
          </p:cNvPr>
          <p:cNvSpPr txBox="1"/>
          <p:nvPr/>
        </p:nvSpPr>
        <p:spPr>
          <a:xfrm>
            <a:off x="5617029" y="2411095"/>
            <a:ext cx="57367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Weekly limits can be misleading. </a:t>
            </a:r>
          </a:p>
          <a:p>
            <a:endParaRPr lang="en-US" sz="2000" dirty="0"/>
          </a:p>
          <a:p>
            <a:r>
              <a:rPr lang="en-US" sz="2000" dirty="0"/>
              <a:t>If just a quarter of the recommended weekly amount is drunk over a matter of hours, this is more likely to be harmful.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37838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2A72E-C3AC-4144-84F2-B389FFA8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245"/>
            <a:ext cx="10515600" cy="1418094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Harmful drinking and alcohol dependence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ED62F-A69D-46D4-AD1B-AA6A0943E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098"/>
            <a:ext cx="10515600" cy="5106692"/>
          </a:xfrm>
        </p:spPr>
        <p:txBody>
          <a:bodyPr>
            <a:normAutofit fontScale="92500" lnSpcReduction="20000"/>
          </a:bodyPr>
          <a:lstStyle/>
          <a:p>
            <a:pPr marL="676275" indent="-676275"/>
            <a:r>
              <a:rPr lang="en-GB" dirty="0"/>
              <a:t>Harmful drinking is defined as a pattern of alcohol consumption causing health problems directly related to alcohol. </a:t>
            </a:r>
          </a:p>
          <a:p>
            <a:pPr marL="676275" indent="-676275"/>
            <a:endParaRPr lang="en-GB" dirty="0"/>
          </a:p>
          <a:p>
            <a:pPr marL="676275" indent="-676275"/>
            <a:r>
              <a:rPr lang="en-GB" dirty="0"/>
              <a:t>Alcohol dependence is characterised by craving, tolerance, a preoccupation with alcohol, and continued drinking in spite of harmful consequences</a:t>
            </a:r>
          </a:p>
          <a:p>
            <a:pPr marL="676275" indent="-676275"/>
            <a:endParaRPr lang="en-GB" dirty="0"/>
          </a:p>
          <a:p>
            <a:pPr marL="676275" indent="-676275"/>
            <a:r>
              <a:rPr lang="en-US" dirty="0"/>
              <a:t>Older adults tend to drink less alcohol than younger adults</a:t>
            </a:r>
          </a:p>
          <a:p>
            <a:pPr marL="676275" indent="-676275"/>
            <a:endParaRPr lang="en-US" dirty="0"/>
          </a:p>
          <a:p>
            <a:pPr marL="676275" indent="-676275"/>
            <a:r>
              <a:rPr lang="en-US" dirty="0"/>
              <a:t>However, 1 in 5 older men and 1 in 10 older women drink enough to harm themselves</a:t>
            </a:r>
          </a:p>
          <a:p>
            <a:pPr marL="676275" indent="-676275"/>
            <a:endParaRPr lang="en-US" dirty="0"/>
          </a:p>
          <a:p>
            <a:pPr marL="676275" indent="-676275"/>
            <a:r>
              <a:rPr lang="en-US" dirty="0"/>
              <a:t>These figures have increased by 40 percent in men and 100 percent in women over the past 20 years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32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D55F-9FEE-4F69-BA78-C0B4BFDF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994"/>
            <a:ext cx="10515600" cy="1286360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 Effects of ageing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2F9B1-CD3C-4B32-93B4-04239BCE2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354"/>
            <a:ext cx="10515600" cy="513768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As people get older, their bodies change.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Older adults: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lose muscle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gain fat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break down alcohol more slowly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Older adults become more sensitive to the effects of alcohol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Even if older adults  drink the same amount of alcohol as when they were younger it is likely to affect them adversely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653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F7BC2-9A90-4E27-8823-6160D4020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02596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Impact of alcohol on older adults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2A651-6B9E-45B9-86F6-300AC1082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70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Health problems can make an older adults more susceptible to the side effects of alcohol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/>
              <a:t>Alcohol can damage nearly every part of the body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Alcohol can also :</a:t>
            </a:r>
          </a:p>
          <a:p>
            <a:pPr marL="711200" indent="-7112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add to the effect of some medications, e.g. painkillers or sleeping tablets. </a:t>
            </a:r>
          </a:p>
          <a:p>
            <a:pPr marL="711200" indent="-7112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reduce the effect of others, e.g. medication to thin the blood (warfarin)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252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9488-2649-4ED3-BC0A-CB32CB588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93368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Alcohol can impact on their Physical health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D4292-C538-458D-A28B-837E1E4FA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0380"/>
            <a:ext cx="10515600" cy="568012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Older adults  who drink alcohol can experience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Stomach ulcers and bleeding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Liver damage,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Heart problems,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Cancers of mouth, stomach and liver,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Malnutrition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Falls and accidents as they can have problems with their balance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Blackouts and fits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Brain bleeds after a minor fall and injury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Impaired sleep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Increased attendances to acute hospitals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65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93B9E-C0EA-4EF2-9A81-B6FDF4DAB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78609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Alcohol can impact on their Mental health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4CB9A-BD4D-4D54-AC4F-93FDD18AC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643"/>
            <a:ext cx="10515600" cy="45942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Older adults who drink alcohol can experience: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Anxiety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Depression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Hearing voices and seeing things especially if they are experiencing withdrawal symptoms 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Confusion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Dementia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Concurrent misuse of illegal drugs/ benzodiazepines</a:t>
            </a:r>
          </a:p>
          <a:p>
            <a:pPr marL="676275" indent="-676275">
              <a:lnSpc>
                <a:spcPct val="120000"/>
              </a:lnSpc>
              <a:spcBef>
                <a:spcPts val="0"/>
              </a:spcBef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25504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72E56-F362-4622-8DE7-C4D27A9CF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245"/>
            <a:ext cx="10515600" cy="1636444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What are some of the triggers for older adults to drink too much 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1EB9-9003-45EF-BDD8-AEA59E4F5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690688"/>
            <a:ext cx="10622280" cy="423689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Possible triggers: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Bereavement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Difficulty getting around and </a:t>
            </a:r>
            <a:r>
              <a:rPr lang="en-US" b="1" dirty="0"/>
              <a:t>social isolation </a:t>
            </a:r>
            <a:r>
              <a:rPr lang="en-US" dirty="0"/>
              <a:t>can lead to boredom and depression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Physical illnesses including pain. Some people might use alcohol to make these difficulties more bearable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Self-medication using alcohol to manage untreated mental illness such as anxiety.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About a third of older adults with drinking problems (mainly women) develop them for the first time in later life.</a:t>
            </a:r>
          </a:p>
          <a:p>
            <a:pPr marL="533400" indent="-533400">
              <a:lnSpc>
                <a:spcPct val="100000"/>
              </a:lnSpc>
              <a:spcBef>
                <a:spcPts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95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115E-F316-4A1E-A050-D94B790D1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What signs might suggest the person is drinking too much?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BB95E-BF32-4971-9321-5EA22A90C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1118"/>
            <a:ext cx="10515600" cy="4351338"/>
          </a:xfrm>
        </p:spPr>
        <p:txBody>
          <a:bodyPr/>
          <a:lstStyle/>
          <a:p>
            <a:pPr marL="676275" indent="-676275" algn="l">
              <a:buFont typeface="Arial" panose="020B0604020202020204" pitchFamily="34" charset="0"/>
              <a:buChar char="•"/>
            </a:pPr>
            <a:r>
              <a:rPr lang="en-GB" dirty="0"/>
              <a:t>Empty bottles of alcohol in the flat</a:t>
            </a:r>
          </a:p>
          <a:p>
            <a:pPr marL="676275" indent="-676275" algn="l">
              <a:buFont typeface="Arial" panose="020B0604020202020204" pitchFamily="34" charset="0"/>
              <a:buChar char="•"/>
            </a:pPr>
            <a:r>
              <a:rPr lang="en-GB" dirty="0"/>
              <a:t>If you find the person is drinking in the morning or after they wake up</a:t>
            </a:r>
          </a:p>
          <a:p>
            <a:pPr marL="676275" indent="-676275" algn="l">
              <a:buFont typeface="Arial" panose="020B0604020202020204" pitchFamily="34" charset="0"/>
              <a:buChar char="•"/>
            </a:pPr>
            <a:r>
              <a:rPr lang="en-GB" dirty="0"/>
              <a:t>Excessive sweating or shaking </a:t>
            </a:r>
          </a:p>
          <a:p>
            <a:pPr marL="676275" indent="-676275" algn="l">
              <a:buFont typeface="Arial" panose="020B0604020202020204" pitchFamily="34" charset="0"/>
              <a:buChar char="•"/>
            </a:pPr>
            <a:r>
              <a:rPr lang="en-GB" dirty="0"/>
              <a:t>O</a:t>
            </a:r>
            <a:r>
              <a:rPr lang="en-GB" b="0" i="0" dirty="0">
                <a:effectLst/>
              </a:rPr>
              <a:t>ther people being concerned about the amount the person is drinking</a:t>
            </a:r>
            <a:endParaRPr lang="en-GB" dirty="0"/>
          </a:p>
          <a:p>
            <a:pPr marL="676275" indent="-676275" algn="l">
              <a:buFont typeface="Arial" panose="020B0604020202020204" pitchFamily="34" charset="0"/>
              <a:buChar char="•"/>
            </a:pPr>
            <a:r>
              <a:rPr lang="en-GB" dirty="0"/>
              <a:t>Physical and mental health problems as listed in the previous slides</a:t>
            </a:r>
            <a:endParaRPr lang="en-GB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295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1F54EB-557A-467B-8931-8778C7C6B879}"/>
</file>

<file path=customXml/itemProps2.xml><?xml version="1.0" encoding="utf-8"?>
<ds:datastoreItem xmlns:ds="http://schemas.openxmlformats.org/officeDocument/2006/customXml" ds:itemID="{0E81EA71-3D80-470F-B6F8-109290C7C56C}"/>
</file>

<file path=customXml/itemProps3.xml><?xml version="1.0" encoding="utf-8"?>
<ds:datastoreItem xmlns:ds="http://schemas.openxmlformats.org/officeDocument/2006/customXml" ds:itemID="{03D76461-580D-4ED9-9C16-567EA53069B4}"/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637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Alcohol misuse in Older adults </vt:lpstr>
      <vt:lpstr>What is normal?</vt:lpstr>
      <vt:lpstr>Harmful drinking and alcohol dependence</vt:lpstr>
      <vt:lpstr> Effects of ageing </vt:lpstr>
      <vt:lpstr>Impact of alcohol on older adults</vt:lpstr>
      <vt:lpstr>Alcohol can impact on their Physical health</vt:lpstr>
      <vt:lpstr>Alcohol can impact on their Mental health</vt:lpstr>
      <vt:lpstr>What are some of the triggers for older adults to drink too much ?</vt:lpstr>
      <vt:lpstr>What signs might suggest the person is drinking too much? </vt:lpstr>
      <vt:lpstr>What should you do?</vt:lpstr>
      <vt:lpstr>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</dc:title>
  <dc:creator>Ahmed, Suhana</dc:creator>
  <cp:lastModifiedBy>Kitti Kottasz</cp:lastModifiedBy>
  <cp:revision>30</cp:revision>
  <dcterms:created xsi:type="dcterms:W3CDTF">2021-02-20T17:12:27Z</dcterms:created>
  <dcterms:modified xsi:type="dcterms:W3CDTF">2021-03-19T11:15:23Z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2021-03-19T11:14:26.0513126Z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4690a3a4-9142-40fc-bb05-00b691d1a216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