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585" r:id="rId3"/>
    <p:sldId id="586" r:id="rId4"/>
    <p:sldId id="257" r:id="rId5"/>
    <p:sldId id="601" r:id="rId6"/>
    <p:sldId id="260" r:id="rId7"/>
    <p:sldId id="602" r:id="rId8"/>
    <p:sldId id="263" r:id="rId9"/>
    <p:sldId id="587" r:id="rId10"/>
    <p:sldId id="261" r:id="rId11"/>
    <p:sldId id="592" r:id="rId12"/>
    <p:sldId id="575" r:id="rId13"/>
    <p:sldId id="581" r:id="rId14"/>
    <p:sldId id="578" r:id="rId15"/>
    <p:sldId id="595" r:id="rId16"/>
    <p:sldId id="582" r:id="rId17"/>
    <p:sldId id="605" r:id="rId18"/>
    <p:sldId id="576" r:id="rId19"/>
    <p:sldId id="549" r:id="rId20"/>
    <p:sldId id="545" r:id="rId21"/>
    <p:sldId id="555" r:id="rId22"/>
    <p:sldId id="606" r:id="rId23"/>
    <p:sldId id="584" r:id="rId24"/>
    <p:sldId id="266"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4F8ACF-CD06-4DD0-98FF-31303A14B50E}" v="1" dt="2021-03-05T18:59:51.8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4384" autoAdjust="0"/>
  </p:normalViewPr>
  <p:slideViewPr>
    <p:cSldViewPr snapToGrid="0">
      <p:cViewPr varScale="1">
        <p:scale>
          <a:sx n="64" d="100"/>
          <a:sy n="64" d="100"/>
        </p:scale>
        <p:origin x="97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324E2-630C-4E32-AEAF-2ADCC37BD2AE}" type="datetimeFigureOut">
              <a:rPr lang="en-GB" smtClean="0"/>
              <a:t>19/03/2021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4FC35E-371E-4A24-BDE5-46847238F368}" type="slidenum">
              <a:rPr lang="en-GB" smtClean="0"/>
              <a:t>‹#›</a:t>
            </a:fld>
            <a:endParaRPr lang="en-GB"/>
          </a:p>
        </p:txBody>
      </p:sp>
    </p:spTree>
    <p:extLst>
      <p:ext uri="{BB962C8B-B14F-4D97-AF65-F5344CB8AC3E}">
        <p14:creationId xmlns:p14="http://schemas.microsoft.com/office/powerpoint/2010/main" val="1810664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24FC35E-371E-4A24-BDE5-46847238F368}" type="slidenum">
              <a:rPr lang="en-GB" smtClean="0"/>
              <a:t>9</a:t>
            </a:fld>
            <a:endParaRPr lang="en-GB"/>
          </a:p>
        </p:txBody>
      </p:sp>
    </p:spTree>
    <p:extLst>
      <p:ext uri="{BB962C8B-B14F-4D97-AF65-F5344CB8AC3E}">
        <p14:creationId xmlns:p14="http://schemas.microsoft.com/office/powerpoint/2010/main" val="19215215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a:extLst>
              <a:ext uri="{FF2B5EF4-FFF2-40B4-BE49-F238E27FC236}">
                <a16:creationId xmlns:a16="http://schemas.microsoft.com/office/drawing/2014/main" id="{B40FEEEE-98B4-458E-AF7A-83E29365A35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D0B908D-0D69-4207-AF6F-783FD9E186F4}" type="slidenum">
              <a:rPr lang="en-GB" altLang="en-US">
                <a:solidFill>
                  <a:srgbClr val="000000"/>
                </a:solidFill>
              </a:rPr>
              <a:pPr>
                <a:spcBef>
                  <a:spcPct val="0"/>
                </a:spcBef>
              </a:pPr>
              <a:t>19</a:t>
            </a:fld>
            <a:endParaRPr lang="en-GB" altLang="en-US">
              <a:solidFill>
                <a:srgbClr val="000000"/>
              </a:solidFill>
            </a:endParaRPr>
          </a:p>
        </p:txBody>
      </p:sp>
      <p:sp>
        <p:nvSpPr>
          <p:cNvPr id="93187" name="Rectangle 2">
            <a:extLst>
              <a:ext uri="{FF2B5EF4-FFF2-40B4-BE49-F238E27FC236}">
                <a16:creationId xmlns:a16="http://schemas.microsoft.com/office/drawing/2014/main" id="{5E9469FF-8C56-4F0F-8B7B-D0CFCDFB734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8" name="Rectangle 3">
            <a:extLst>
              <a:ext uri="{FF2B5EF4-FFF2-40B4-BE49-F238E27FC236}">
                <a16:creationId xmlns:a16="http://schemas.microsoft.com/office/drawing/2014/main" id="{1EF2E957-B194-4E59-B3F3-2916EEC3AAF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90000"/>
              </a:lnSpc>
              <a:buFontTx/>
              <a:buChar char="•"/>
            </a:pPr>
            <a:r>
              <a:rPr lang="en-GB" altLang="en-US"/>
              <a:t>This slide is again a reminder, mainly to reinforce the essential point that brief interventions are not intended for “alcoholics” who should be excluded from brief interventions and referred for treatment if willing to accept it.</a:t>
            </a:r>
          </a:p>
          <a:p>
            <a:pPr>
              <a:lnSpc>
                <a:spcPct val="90000"/>
              </a:lnSpc>
            </a:pPr>
            <a:endParaRPr lang="en-GB" altLang="en-US"/>
          </a:p>
          <a:p>
            <a:pPr>
              <a:lnSpc>
                <a:spcPct val="90000"/>
              </a:lnSpc>
              <a:buFontTx/>
              <a:buChar char="•"/>
            </a:pPr>
            <a:r>
              <a:rPr lang="en-GB" altLang="en-US"/>
              <a:t>In more modern scientific terminology, “alcoholics” would be called problem drinkers with moderate or severe alcohol dependence.</a:t>
            </a:r>
          </a:p>
          <a:p>
            <a:pPr>
              <a:lnSpc>
                <a:spcPct val="90000"/>
              </a:lnSpc>
              <a:buFontTx/>
              <a:buChar char="•"/>
            </a:pPr>
            <a:endParaRPr lang="en-GB" altLang="en-US"/>
          </a:p>
          <a:p>
            <a:pPr>
              <a:lnSpc>
                <a:spcPct val="90000"/>
              </a:lnSpc>
              <a:buFontTx/>
              <a:buChar char="•"/>
            </a:pPr>
            <a:r>
              <a:rPr lang="en-GB" altLang="en-US"/>
              <a:t>Hazardous and harmful drinkers will typically show some evidence of dependence, mainly behavioural symptoms  (e.g. giving up hobbies and interests to spend more time drinking, continuing drinking heavily despite  criticism from the family) rather than physiological dependence in the form of significant withdrawal symptoms. But this dependence will be mild in degree. </a:t>
            </a:r>
          </a:p>
          <a:p>
            <a:pPr>
              <a:lnSpc>
                <a:spcPct val="90000"/>
              </a:lnSpc>
              <a:buFontTx/>
              <a:buChar char="•"/>
            </a:pPr>
            <a:endParaRPr lang="en-GB" altLang="en-US"/>
          </a:p>
          <a:p>
            <a:pPr>
              <a:lnSpc>
                <a:spcPct val="90000"/>
              </a:lnSpc>
              <a:buFontTx/>
              <a:buChar char="•"/>
            </a:pPr>
            <a:r>
              <a:rPr lang="en-GB" altLang="en-US"/>
              <a:t>The slide also distinguishes between 2 kinds of hazardous/ harmful drinking patterns – (i) that associated with regular heavy drinking and (ii) that associated with less frequent episodes of drinking to intoxication (bringe drinking). Both are the targets of brief intervention. </a:t>
            </a:r>
          </a:p>
          <a:p>
            <a:pPr>
              <a:lnSpc>
                <a:spcPct val="90000"/>
              </a:lnSpc>
              <a:buFontTx/>
              <a:buChar char="•"/>
            </a:pPr>
            <a:endParaRPr lang="en-GB" altLang="en-US"/>
          </a:p>
          <a:p>
            <a:pPr>
              <a:lnSpc>
                <a:spcPct val="90000"/>
              </a:lnSpc>
              <a:buFontTx/>
              <a:buChar char="•"/>
            </a:pPr>
            <a:r>
              <a:rPr lang="en-GB" altLang="en-US"/>
              <a:t>Some patients may show both regular excessive consumption and binge drinking and these patients are likely to have relatively more serious problems. </a:t>
            </a:r>
          </a:p>
        </p:txBody>
      </p:sp>
    </p:spTree>
    <p:extLst>
      <p:ext uri="{BB962C8B-B14F-4D97-AF65-F5344CB8AC3E}">
        <p14:creationId xmlns:p14="http://schemas.microsoft.com/office/powerpoint/2010/main" val="450982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a:extLst>
              <a:ext uri="{FF2B5EF4-FFF2-40B4-BE49-F238E27FC236}">
                <a16:creationId xmlns:a16="http://schemas.microsoft.com/office/drawing/2014/main" id="{560A1FDF-98A3-41F2-A3B1-8CECB08DE41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85E1C34-6251-4A96-B187-DF22C84B2F32}" type="slidenum">
              <a:rPr lang="en-GB" altLang="en-US">
                <a:solidFill>
                  <a:srgbClr val="000000"/>
                </a:solidFill>
              </a:rPr>
              <a:pPr>
                <a:spcBef>
                  <a:spcPct val="0"/>
                </a:spcBef>
              </a:pPr>
              <a:t>20</a:t>
            </a:fld>
            <a:endParaRPr lang="en-GB" altLang="en-US">
              <a:solidFill>
                <a:srgbClr val="000000"/>
              </a:solidFill>
            </a:endParaRPr>
          </a:p>
        </p:txBody>
      </p:sp>
      <p:sp>
        <p:nvSpPr>
          <p:cNvPr id="95235" name="Rectangle 2">
            <a:extLst>
              <a:ext uri="{FF2B5EF4-FFF2-40B4-BE49-F238E27FC236}">
                <a16:creationId xmlns:a16="http://schemas.microsoft.com/office/drawing/2014/main" id="{121BA2FB-13F1-4224-95AD-8179F3F8971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6" name="Rectangle 3">
            <a:extLst>
              <a:ext uri="{FF2B5EF4-FFF2-40B4-BE49-F238E27FC236}">
                <a16:creationId xmlns:a16="http://schemas.microsoft.com/office/drawing/2014/main" id="{44DFF36E-11AE-41BA-AD62-B84A2F89654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The delivery of brief alcohol interventions is now part of official government policy in the AHRSE.</a:t>
            </a:r>
          </a:p>
          <a:p>
            <a:endParaRPr lang="en-GB" altLang="en-US"/>
          </a:p>
          <a:p>
            <a:r>
              <a:rPr lang="en-GB" altLang="en-US"/>
              <a:t>The AHRSE says there is no standard definition of a brief intervention. This is correct.</a:t>
            </a:r>
          </a:p>
          <a:p>
            <a:endParaRPr lang="en-GB" altLang="en-US"/>
          </a:p>
          <a:p>
            <a:r>
              <a:rPr lang="en-GB" altLang="en-US"/>
              <a:t>But the AHRSE specifies some elements that are common to all brief interventions, in the 1</a:t>
            </a:r>
            <a:r>
              <a:rPr lang="en-GB" altLang="en-US" baseline="30000"/>
              <a:t>st</a:t>
            </a:r>
            <a:r>
              <a:rPr lang="en-GB" altLang="en-US"/>
              <a:t> quotation above. . </a:t>
            </a:r>
          </a:p>
          <a:p>
            <a:endParaRPr lang="en-GB" altLang="en-US"/>
          </a:p>
          <a:p>
            <a:r>
              <a:rPr lang="en-GB" altLang="en-US"/>
              <a:t>It might have added to these common elements a follow-up to check if the patient in making progress in cutting down drinking. </a:t>
            </a:r>
          </a:p>
          <a:p>
            <a:endParaRPr lang="en-GB" altLang="en-US"/>
          </a:p>
          <a:p>
            <a:r>
              <a:rPr lang="en-GB" altLang="en-US"/>
              <a:t>The word “opportunistic” can be used in different senses. Brief interventions are called opportunistic simply because the opportunity is taken of the patient’s attendance at a general practice facility to identify those who are drinking at levels detrimental to their health and welfare and offer them advice, if appropriate, on why and how they should cut down</a:t>
            </a:r>
          </a:p>
        </p:txBody>
      </p:sp>
    </p:spTree>
    <p:extLst>
      <p:ext uri="{BB962C8B-B14F-4D97-AF65-F5344CB8AC3E}">
        <p14:creationId xmlns:p14="http://schemas.microsoft.com/office/powerpoint/2010/main" val="966056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5DCE3-C275-4B3D-8C58-1450B2DBD1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91C6CBE-062A-4758-BBF0-C7840CF5E5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23F85DA-20D9-49DC-A98F-DDDB1DC699BA}"/>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5" name="Footer Placeholder 4">
            <a:extLst>
              <a:ext uri="{FF2B5EF4-FFF2-40B4-BE49-F238E27FC236}">
                <a16:creationId xmlns:a16="http://schemas.microsoft.com/office/drawing/2014/main" id="{0D0E1085-391B-41AD-9DCB-AB218645DE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0EC151-F7B4-4612-A327-07B4F0BFB7FB}"/>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2896513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7631E-3F4F-4E68-85A6-3D8B2D8ACC7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6224519-7F15-4E1D-A331-01D3996186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7F22691-D09D-49C4-879A-98F43EBC2E60}"/>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5" name="Footer Placeholder 4">
            <a:extLst>
              <a:ext uri="{FF2B5EF4-FFF2-40B4-BE49-F238E27FC236}">
                <a16:creationId xmlns:a16="http://schemas.microsoft.com/office/drawing/2014/main" id="{0450B024-ADF6-492E-8DEC-D9D4764B5F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C5618D-5A6F-442E-B7EE-2C48352015B0}"/>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4129986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96B8DF-0967-4E99-B927-5865DE523ED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88998FD-6E6A-48D8-B593-89ADFB1A33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B264CB-7AC5-4DB0-85A8-A3D5B2E5AF56}"/>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5" name="Footer Placeholder 4">
            <a:extLst>
              <a:ext uri="{FF2B5EF4-FFF2-40B4-BE49-F238E27FC236}">
                <a16:creationId xmlns:a16="http://schemas.microsoft.com/office/drawing/2014/main" id="{7DE2AEFB-14FC-47CA-BFBE-5BC43719F9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22D1C7-684B-4365-BB0F-3264B01913C1}"/>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886444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C1856-8B75-46AA-949E-93CCEAA68BA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E82A0A7-7BEC-4BE7-84DE-2611357807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170E4C-E385-43F6-AE3F-AE03234BD4F2}"/>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5" name="Footer Placeholder 4">
            <a:extLst>
              <a:ext uri="{FF2B5EF4-FFF2-40B4-BE49-F238E27FC236}">
                <a16:creationId xmlns:a16="http://schemas.microsoft.com/office/drawing/2014/main" id="{B5F80FF9-3DFC-4D40-913B-5F3544190B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FBAF95-1579-431C-94EC-E66E5072D33D}"/>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25825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19607-CFE6-4AD1-AE0C-EA8FCCB4A1B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85F7CC4-F4ED-446C-8272-6F60D37F55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980562-783C-4901-94B3-A8D5AAB0A35D}"/>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5" name="Footer Placeholder 4">
            <a:extLst>
              <a:ext uri="{FF2B5EF4-FFF2-40B4-BE49-F238E27FC236}">
                <a16:creationId xmlns:a16="http://schemas.microsoft.com/office/drawing/2014/main" id="{28BA5837-E377-47D6-83BC-C3DCC05F51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3CC0EB3-0E86-408D-8DC5-549CE6C1BE2C}"/>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602612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D9C20-4BE5-4D8D-BD14-947C6EDE4B5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4DC041-C09F-4403-B6BF-60D75504BE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2985DF8-56A4-4619-B0C9-D72690DB8D6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FAF521-1B05-4E07-AA9F-956E205D07D8}"/>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6" name="Footer Placeholder 5">
            <a:extLst>
              <a:ext uri="{FF2B5EF4-FFF2-40B4-BE49-F238E27FC236}">
                <a16:creationId xmlns:a16="http://schemas.microsoft.com/office/drawing/2014/main" id="{FE97A5B0-2193-4829-9EA8-84DCA218146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7FCA0B-9863-44FB-8957-CF8E7F7B66BC}"/>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2653041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857CB-FCD2-4A30-A565-5820244BF9B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E8290B2-EC89-4F52-9E9D-7DF8C357A1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3813E9C-61B9-44B8-A64C-725CA88D0BB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65A3584-D8CE-4067-B854-2F9B01D83D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1A15C1-33BF-4E7B-8997-279A6D2FCD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1F832FF-6C17-4058-A3F9-C17FE7DC5F8C}"/>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8" name="Footer Placeholder 7">
            <a:extLst>
              <a:ext uri="{FF2B5EF4-FFF2-40B4-BE49-F238E27FC236}">
                <a16:creationId xmlns:a16="http://schemas.microsoft.com/office/drawing/2014/main" id="{3ED6B9F9-9DCA-4F73-BD5E-9CDB2A41C55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865DEB5-CE62-4C90-8E3A-6D2970444A4A}"/>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250581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32382-E53D-4377-81AC-2EB0A9DB6F9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0647FEF-C0AC-4760-AD8A-4EC91F5D5EEE}"/>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4" name="Footer Placeholder 3">
            <a:extLst>
              <a:ext uri="{FF2B5EF4-FFF2-40B4-BE49-F238E27FC236}">
                <a16:creationId xmlns:a16="http://schemas.microsoft.com/office/drawing/2014/main" id="{98C2ED5F-8300-4E4B-AB5D-6B3C0B683CA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D0FA380-73C6-4201-9336-9F277535F08D}"/>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3487899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88CAC0-C371-4EBE-B5E3-613D88611F55}"/>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3" name="Footer Placeholder 2">
            <a:extLst>
              <a:ext uri="{FF2B5EF4-FFF2-40B4-BE49-F238E27FC236}">
                <a16:creationId xmlns:a16="http://schemas.microsoft.com/office/drawing/2014/main" id="{9272CA6E-5883-412A-A39C-C7503A6AFAE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E85EC11-4AED-464F-B4D2-AB43A2442189}"/>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670262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81F44-7133-49A9-8EC8-996FB1B5D1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B3340B0-9B89-441C-94F3-52CBC59BED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7003AC9-52A6-4295-960D-C50A1C7EB3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7F20FD-33FE-4D7F-B31E-C85BB787647A}"/>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6" name="Footer Placeholder 5">
            <a:extLst>
              <a:ext uri="{FF2B5EF4-FFF2-40B4-BE49-F238E27FC236}">
                <a16:creationId xmlns:a16="http://schemas.microsoft.com/office/drawing/2014/main" id="{CC32AE11-E7B5-4F35-8D69-3272AE87FD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EC687D0-EDB4-49E4-8323-E97C60A16747}"/>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4078808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57FFC-6F62-4C04-B230-F5E4E35E5A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A81DBB7-9447-435A-B529-F7DE4C578B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CECE146-6C0D-4132-AD58-D83B4AD228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442D27-400A-4540-A464-8614936D8F4F}"/>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6" name="Footer Placeholder 5">
            <a:extLst>
              <a:ext uri="{FF2B5EF4-FFF2-40B4-BE49-F238E27FC236}">
                <a16:creationId xmlns:a16="http://schemas.microsoft.com/office/drawing/2014/main" id="{1AFB7236-2059-4862-BC34-85E78C8C811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64FE27E-97DD-44CE-98D5-30344FFC0032}"/>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1009372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A5FAA7-269E-482B-BD5B-1F8F47C639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385E4F4-00CD-48B3-B401-CAE1AAB572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5DF939-0E62-4C72-A2D2-FA5FFE8FDB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FD425C-566F-4DA1-AD14-8F1EE1587723}" type="datetimeFigureOut">
              <a:rPr lang="en-GB" smtClean="0"/>
              <a:t>19/03/2021</a:t>
            </a:fld>
            <a:endParaRPr lang="en-GB"/>
          </a:p>
        </p:txBody>
      </p:sp>
      <p:sp>
        <p:nvSpPr>
          <p:cNvPr id="5" name="Footer Placeholder 4">
            <a:extLst>
              <a:ext uri="{FF2B5EF4-FFF2-40B4-BE49-F238E27FC236}">
                <a16:creationId xmlns:a16="http://schemas.microsoft.com/office/drawing/2014/main" id="{54DC7126-8A87-4F00-869A-AC3AF08FC8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404D65D-674B-4B40-A707-7FF3E34513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E4B238-0DCF-4E9A-BE3E-57C633A797F0}" type="slidenum">
              <a:rPr lang="en-GB" smtClean="0"/>
              <a:t>‹#›</a:t>
            </a:fld>
            <a:endParaRPr lang="en-GB"/>
          </a:p>
        </p:txBody>
      </p:sp>
    </p:spTree>
    <p:extLst>
      <p:ext uri="{BB962C8B-B14F-4D97-AF65-F5344CB8AC3E}">
        <p14:creationId xmlns:p14="http://schemas.microsoft.com/office/powerpoint/2010/main" val="3775326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info@addaction.org.uk" TargetMode="External"/><Relationship Id="rId2" Type="http://schemas.openxmlformats.org/officeDocument/2006/relationships/hyperlink" Target="http://www.addaction.org.uk/" TargetMode="External"/><Relationship Id="rId1" Type="http://schemas.openxmlformats.org/officeDocument/2006/relationships/slideLayout" Target="../slideLayouts/slideLayout2.xml"/><Relationship Id="rId5" Type="http://schemas.openxmlformats.org/officeDocument/2006/relationships/hyperlink" Target="https://www.mindedforfamilies.org.uk/Content/alcohol_and_other_addictive_drugs/#/id/5a2e49c41b64e89c49edf78f" TargetMode="External"/><Relationship Id="rId4" Type="http://schemas.openxmlformats.org/officeDocument/2006/relationships/hyperlink" Target="http://www.alcoholics-anonymous.org.uk/"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AE8CC-208F-4882-BA56-CE3D9FA51E75}"/>
              </a:ext>
            </a:extLst>
          </p:cNvPr>
          <p:cNvSpPr>
            <a:spLocks noGrp="1"/>
          </p:cNvSpPr>
          <p:nvPr>
            <p:ph type="ctrTitle"/>
          </p:nvPr>
        </p:nvSpPr>
        <p:spPr/>
        <p:txBody>
          <a:bodyPr/>
          <a:lstStyle/>
          <a:p>
            <a:r>
              <a:rPr lang="en-US" dirty="0">
                <a:latin typeface="+mn-lt"/>
              </a:rPr>
              <a:t>Alcohol misuse in Older Adults </a:t>
            </a:r>
            <a:endParaRPr lang="en-GB" dirty="0">
              <a:latin typeface="+mn-lt"/>
            </a:endParaRPr>
          </a:p>
        </p:txBody>
      </p:sp>
      <p:sp>
        <p:nvSpPr>
          <p:cNvPr id="3" name="Subtitle 2">
            <a:extLst>
              <a:ext uri="{FF2B5EF4-FFF2-40B4-BE49-F238E27FC236}">
                <a16:creationId xmlns:a16="http://schemas.microsoft.com/office/drawing/2014/main" id="{13814A4A-C34B-4794-B70C-38F9517D05EA}"/>
              </a:ext>
            </a:extLst>
          </p:cNvPr>
          <p:cNvSpPr>
            <a:spLocks noGrp="1"/>
          </p:cNvSpPr>
          <p:nvPr>
            <p:ph type="subTitle" idx="1"/>
          </p:nvPr>
        </p:nvSpPr>
        <p:spPr/>
        <p:txBody>
          <a:bodyPr/>
          <a:lstStyle/>
          <a:p>
            <a:r>
              <a:rPr lang="en-GB"/>
              <a:t>Tier 3 </a:t>
            </a:r>
            <a:endParaRPr lang="en-GB" dirty="0"/>
          </a:p>
        </p:txBody>
      </p:sp>
    </p:spTree>
    <p:extLst>
      <p:ext uri="{BB962C8B-B14F-4D97-AF65-F5344CB8AC3E}">
        <p14:creationId xmlns:p14="http://schemas.microsoft.com/office/powerpoint/2010/main" val="3243420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72E56-F362-4622-8DE7-C4D27A9CF3D9}"/>
              </a:ext>
            </a:extLst>
          </p:cNvPr>
          <p:cNvSpPr>
            <a:spLocks noGrp="1"/>
          </p:cNvSpPr>
          <p:nvPr>
            <p:ph type="title"/>
          </p:nvPr>
        </p:nvSpPr>
        <p:spPr>
          <a:xfrm>
            <a:off x="838200" y="0"/>
            <a:ext cx="10515600" cy="1325563"/>
          </a:xfrm>
        </p:spPr>
        <p:txBody>
          <a:bodyPr/>
          <a:lstStyle/>
          <a:p>
            <a:pPr algn="ctr"/>
            <a:r>
              <a:rPr lang="en-US" dirty="0">
                <a:latin typeface="+mn-lt"/>
              </a:rPr>
              <a:t>What are some of the triggers for older adults to drink too much ?</a:t>
            </a:r>
            <a:endParaRPr lang="en-GB" dirty="0">
              <a:latin typeface="+mn-lt"/>
            </a:endParaRPr>
          </a:p>
        </p:txBody>
      </p:sp>
      <p:sp>
        <p:nvSpPr>
          <p:cNvPr id="3" name="Content Placeholder 2">
            <a:extLst>
              <a:ext uri="{FF2B5EF4-FFF2-40B4-BE49-F238E27FC236}">
                <a16:creationId xmlns:a16="http://schemas.microsoft.com/office/drawing/2014/main" id="{91C11EB9-9003-45EF-BDD8-AEA59E4F5572}"/>
              </a:ext>
            </a:extLst>
          </p:cNvPr>
          <p:cNvSpPr>
            <a:spLocks noGrp="1"/>
          </p:cNvSpPr>
          <p:nvPr>
            <p:ph idx="1"/>
          </p:nvPr>
        </p:nvSpPr>
        <p:spPr>
          <a:xfrm>
            <a:off x="731520" y="1690688"/>
            <a:ext cx="10622280" cy="4236894"/>
          </a:xfrm>
        </p:spPr>
        <p:txBody>
          <a:bodyPr>
            <a:normAutofit fontScale="92500" lnSpcReduction="10000"/>
          </a:bodyPr>
          <a:lstStyle/>
          <a:p>
            <a:pPr marL="0" indent="0">
              <a:lnSpc>
                <a:spcPct val="100000"/>
              </a:lnSpc>
              <a:spcBef>
                <a:spcPts val="0"/>
              </a:spcBef>
              <a:buNone/>
            </a:pPr>
            <a:endParaRPr lang="en-US" dirty="0"/>
          </a:p>
          <a:p>
            <a:pPr marL="0" indent="0">
              <a:lnSpc>
                <a:spcPct val="100000"/>
              </a:lnSpc>
              <a:spcBef>
                <a:spcPts val="0"/>
              </a:spcBef>
              <a:buNone/>
            </a:pPr>
            <a:r>
              <a:rPr lang="en-US" b="1" dirty="0"/>
              <a:t>Possible triggers:</a:t>
            </a:r>
          </a:p>
          <a:p>
            <a:pPr marL="533400" indent="-533400">
              <a:lnSpc>
                <a:spcPct val="100000"/>
              </a:lnSpc>
              <a:spcBef>
                <a:spcPts val="0"/>
              </a:spcBef>
            </a:pPr>
            <a:r>
              <a:rPr lang="en-US" dirty="0"/>
              <a:t>Bereavement</a:t>
            </a:r>
          </a:p>
          <a:p>
            <a:pPr marL="533400" indent="-533400">
              <a:lnSpc>
                <a:spcPct val="100000"/>
              </a:lnSpc>
              <a:spcBef>
                <a:spcPts val="0"/>
              </a:spcBef>
            </a:pPr>
            <a:r>
              <a:rPr lang="en-US" dirty="0"/>
              <a:t>Difficulty getting around and social isolation can lead to boredom and depression</a:t>
            </a:r>
          </a:p>
          <a:p>
            <a:pPr marL="533400" indent="-533400">
              <a:lnSpc>
                <a:spcPct val="100000"/>
              </a:lnSpc>
              <a:spcBef>
                <a:spcPts val="0"/>
              </a:spcBef>
            </a:pPr>
            <a:r>
              <a:rPr lang="en-US" dirty="0"/>
              <a:t>Physical illness including pain. Some people might use alcohol to make these difficulties more bearable</a:t>
            </a:r>
          </a:p>
          <a:p>
            <a:pPr marL="533400" indent="-533400">
              <a:lnSpc>
                <a:spcPct val="100000"/>
              </a:lnSpc>
              <a:spcBef>
                <a:spcPts val="0"/>
              </a:spcBef>
            </a:pPr>
            <a:r>
              <a:rPr lang="en-US" dirty="0"/>
              <a:t>Self-medication using alcohol to manage untreated mental illness</a:t>
            </a:r>
          </a:p>
          <a:p>
            <a:pPr marL="533400" indent="-533400">
              <a:lnSpc>
                <a:spcPct val="100000"/>
              </a:lnSpc>
              <a:spcBef>
                <a:spcPts val="0"/>
              </a:spcBef>
            </a:pPr>
            <a:endParaRPr lang="en-US" dirty="0"/>
          </a:p>
          <a:p>
            <a:pPr marL="0" indent="0">
              <a:lnSpc>
                <a:spcPct val="100000"/>
              </a:lnSpc>
              <a:spcBef>
                <a:spcPts val="0"/>
              </a:spcBef>
              <a:buNone/>
            </a:pPr>
            <a:r>
              <a:rPr lang="en-US" dirty="0"/>
              <a:t>About a third of older adults with drinking problems (mainly women) develop them for the first time in later life.</a:t>
            </a:r>
          </a:p>
          <a:p>
            <a:pPr marL="533400" indent="-533400">
              <a:lnSpc>
                <a:spcPct val="100000"/>
              </a:lnSpc>
              <a:spcBef>
                <a:spcPts val="0"/>
              </a:spcBef>
            </a:pPr>
            <a:endParaRPr lang="en-GB" dirty="0"/>
          </a:p>
        </p:txBody>
      </p:sp>
    </p:spTree>
    <p:extLst>
      <p:ext uri="{BB962C8B-B14F-4D97-AF65-F5344CB8AC3E}">
        <p14:creationId xmlns:p14="http://schemas.microsoft.com/office/powerpoint/2010/main" val="1999958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A115E-F316-4A1E-A050-D94B790D10A0}"/>
              </a:ext>
            </a:extLst>
          </p:cNvPr>
          <p:cNvSpPr>
            <a:spLocks noGrp="1"/>
          </p:cNvSpPr>
          <p:nvPr>
            <p:ph type="title"/>
          </p:nvPr>
        </p:nvSpPr>
        <p:spPr>
          <a:xfrm>
            <a:off x="838200" y="0"/>
            <a:ext cx="10515600" cy="1122774"/>
          </a:xfrm>
        </p:spPr>
        <p:txBody>
          <a:bodyPr>
            <a:noAutofit/>
          </a:bodyPr>
          <a:lstStyle/>
          <a:p>
            <a:pPr algn="ctr"/>
            <a:r>
              <a:rPr lang="en-GB" dirty="0">
                <a:latin typeface="+mn-lt"/>
              </a:rPr>
              <a:t>What signs might suggest the person is drinking too much? </a:t>
            </a:r>
          </a:p>
        </p:txBody>
      </p:sp>
      <p:sp>
        <p:nvSpPr>
          <p:cNvPr id="3" name="Content Placeholder 2">
            <a:extLst>
              <a:ext uri="{FF2B5EF4-FFF2-40B4-BE49-F238E27FC236}">
                <a16:creationId xmlns:a16="http://schemas.microsoft.com/office/drawing/2014/main" id="{BF8BB95E-BF32-4971-9321-5EA22A90C174}"/>
              </a:ext>
            </a:extLst>
          </p:cNvPr>
          <p:cNvSpPr>
            <a:spLocks noGrp="1"/>
          </p:cNvSpPr>
          <p:nvPr>
            <p:ph idx="1"/>
          </p:nvPr>
        </p:nvSpPr>
        <p:spPr>
          <a:xfrm>
            <a:off x="838200" y="1808582"/>
            <a:ext cx="10515600" cy="4351338"/>
          </a:xfrm>
        </p:spPr>
        <p:txBody>
          <a:bodyPr>
            <a:normAutofit fontScale="92500" lnSpcReduction="10000"/>
          </a:bodyPr>
          <a:lstStyle/>
          <a:p>
            <a:pPr marL="628650" indent="-617538" algn="l">
              <a:lnSpc>
                <a:spcPct val="100000"/>
              </a:lnSpc>
              <a:spcBef>
                <a:spcPts val="0"/>
              </a:spcBef>
              <a:buFont typeface="Arial" panose="020B0604020202020204" pitchFamily="34" charset="0"/>
              <a:buChar char="•"/>
            </a:pPr>
            <a:r>
              <a:rPr lang="en-GB" b="0" i="0" dirty="0">
                <a:effectLst/>
              </a:rPr>
              <a:t>Finding lots of empty bottles </a:t>
            </a:r>
            <a:r>
              <a:rPr lang="en-GB" dirty="0"/>
              <a:t>of alcohol in the home </a:t>
            </a:r>
          </a:p>
          <a:p>
            <a:pPr marL="628650" indent="-617538" algn="l">
              <a:lnSpc>
                <a:spcPct val="100000"/>
              </a:lnSpc>
              <a:spcBef>
                <a:spcPts val="0"/>
              </a:spcBef>
              <a:buFont typeface="Arial" panose="020B0604020202020204" pitchFamily="34" charset="0"/>
              <a:buChar char="•"/>
            </a:pPr>
            <a:endParaRPr lang="en-GB" dirty="0"/>
          </a:p>
          <a:p>
            <a:pPr marL="628650" indent="-617538" algn="l">
              <a:lnSpc>
                <a:spcPct val="100000"/>
              </a:lnSpc>
              <a:spcBef>
                <a:spcPts val="0"/>
              </a:spcBef>
              <a:buFont typeface="Arial" panose="020B0604020202020204" pitchFamily="34" charset="0"/>
              <a:buChar char="•"/>
            </a:pPr>
            <a:r>
              <a:rPr lang="en-GB" dirty="0"/>
              <a:t>If the person is</a:t>
            </a:r>
            <a:r>
              <a:rPr lang="en-GB" b="0" i="0" dirty="0">
                <a:effectLst/>
              </a:rPr>
              <a:t> drinking in the morning </a:t>
            </a:r>
          </a:p>
          <a:p>
            <a:pPr marL="628650" indent="-617538" algn="l">
              <a:lnSpc>
                <a:spcPct val="100000"/>
              </a:lnSpc>
              <a:spcBef>
                <a:spcPts val="0"/>
              </a:spcBef>
              <a:buFont typeface="Arial" panose="020B0604020202020204" pitchFamily="34" charset="0"/>
              <a:buChar char="•"/>
            </a:pPr>
            <a:endParaRPr lang="en-GB" dirty="0"/>
          </a:p>
          <a:p>
            <a:pPr marL="628650" indent="-617538" algn="l">
              <a:lnSpc>
                <a:spcPct val="100000"/>
              </a:lnSpc>
              <a:spcBef>
                <a:spcPts val="0"/>
              </a:spcBef>
              <a:buFont typeface="Arial" panose="020B0604020202020204" pitchFamily="34" charset="0"/>
              <a:buChar char="•"/>
            </a:pPr>
            <a:r>
              <a:rPr lang="en-GB" dirty="0"/>
              <a:t>The person showing withdrawal symptoms when they have not had a drink </a:t>
            </a:r>
            <a:endParaRPr lang="en-GB" b="0" i="0" dirty="0">
              <a:effectLst/>
            </a:endParaRPr>
          </a:p>
          <a:p>
            <a:pPr marL="628650" indent="-617538" algn="l">
              <a:lnSpc>
                <a:spcPct val="100000"/>
              </a:lnSpc>
              <a:spcBef>
                <a:spcPts val="0"/>
              </a:spcBef>
              <a:buFont typeface="Arial" panose="020B0604020202020204" pitchFamily="34" charset="0"/>
              <a:buChar char="•"/>
            </a:pPr>
            <a:endParaRPr lang="en-GB" dirty="0"/>
          </a:p>
          <a:p>
            <a:pPr marL="628650" indent="-617538" algn="l">
              <a:lnSpc>
                <a:spcPct val="100000"/>
              </a:lnSpc>
              <a:spcBef>
                <a:spcPts val="0"/>
              </a:spcBef>
              <a:buFont typeface="Arial" panose="020B0604020202020204" pitchFamily="34" charset="0"/>
              <a:buChar char="•"/>
            </a:pPr>
            <a:r>
              <a:rPr lang="en-GB" dirty="0"/>
              <a:t>O</a:t>
            </a:r>
            <a:r>
              <a:rPr lang="en-GB" b="0" i="0" dirty="0">
                <a:effectLst/>
              </a:rPr>
              <a:t>ther people being concerned</a:t>
            </a:r>
            <a:r>
              <a:rPr lang="en-GB" b="0" i="0" dirty="0">
                <a:solidFill>
                  <a:srgbClr val="FF0000"/>
                </a:solidFill>
                <a:effectLst/>
              </a:rPr>
              <a:t> </a:t>
            </a:r>
            <a:r>
              <a:rPr lang="en-GB" b="0" i="0" dirty="0">
                <a:effectLst/>
              </a:rPr>
              <a:t>about the amount the person is drinking</a:t>
            </a:r>
          </a:p>
          <a:p>
            <a:pPr marL="628650" indent="-617538" algn="l">
              <a:lnSpc>
                <a:spcPct val="100000"/>
              </a:lnSpc>
              <a:spcBef>
                <a:spcPts val="0"/>
              </a:spcBef>
              <a:buFont typeface="Arial" panose="020B0604020202020204" pitchFamily="34" charset="0"/>
              <a:buChar char="•"/>
            </a:pPr>
            <a:endParaRPr lang="en-GB" dirty="0"/>
          </a:p>
          <a:p>
            <a:pPr marL="628650" indent="-617538" algn="l">
              <a:lnSpc>
                <a:spcPct val="100000"/>
              </a:lnSpc>
              <a:spcBef>
                <a:spcPts val="0"/>
              </a:spcBef>
              <a:buFont typeface="Arial" panose="020B0604020202020204" pitchFamily="34" charset="0"/>
              <a:buChar char="•"/>
            </a:pPr>
            <a:r>
              <a:rPr lang="en-GB" dirty="0"/>
              <a:t>The person having  s</a:t>
            </a:r>
            <a:r>
              <a:rPr lang="en-GB" b="0" i="0" dirty="0">
                <a:effectLst/>
              </a:rPr>
              <a:t>ymptoms both physical and mental due to the impact of excess alcohol </a:t>
            </a:r>
          </a:p>
          <a:p>
            <a:pPr marL="0" indent="0">
              <a:buNone/>
            </a:pPr>
            <a:endParaRPr lang="en-GB" dirty="0"/>
          </a:p>
        </p:txBody>
      </p:sp>
    </p:spTree>
    <p:extLst>
      <p:ext uri="{BB962C8B-B14F-4D97-AF65-F5344CB8AC3E}">
        <p14:creationId xmlns:p14="http://schemas.microsoft.com/office/powerpoint/2010/main" val="1922322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AB8E3-B30F-4B3B-840D-6F0FE1AF394B}"/>
              </a:ext>
            </a:extLst>
          </p:cNvPr>
          <p:cNvSpPr>
            <a:spLocks noGrp="1"/>
          </p:cNvSpPr>
          <p:nvPr>
            <p:ph type="title"/>
          </p:nvPr>
        </p:nvSpPr>
        <p:spPr>
          <a:xfrm>
            <a:off x="838200" y="62909"/>
            <a:ext cx="10515600" cy="988662"/>
          </a:xfrm>
        </p:spPr>
        <p:txBody>
          <a:bodyPr>
            <a:normAutofit/>
          </a:bodyPr>
          <a:lstStyle/>
          <a:p>
            <a:pPr algn="ctr"/>
            <a:r>
              <a:rPr lang="en-GB" dirty="0">
                <a:latin typeface="+mn-lt"/>
              </a:rPr>
              <a:t>Assessment</a:t>
            </a:r>
          </a:p>
        </p:txBody>
      </p:sp>
      <p:sp>
        <p:nvSpPr>
          <p:cNvPr id="3" name="Content Placeholder 2">
            <a:extLst>
              <a:ext uri="{FF2B5EF4-FFF2-40B4-BE49-F238E27FC236}">
                <a16:creationId xmlns:a16="http://schemas.microsoft.com/office/drawing/2014/main" id="{12428C2B-772D-47D0-9B20-0A51A2A187BF}"/>
              </a:ext>
            </a:extLst>
          </p:cNvPr>
          <p:cNvSpPr>
            <a:spLocks noGrp="1"/>
          </p:cNvSpPr>
          <p:nvPr>
            <p:ph idx="1"/>
          </p:nvPr>
        </p:nvSpPr>
        <p:spPr>
          <a:xfrm>
            <a:off x="452582" y="1353788"/>
            <a:ext cx="10901218" cy="4879541"/>
          </a:xfrm>
        </p:spPr>
        <p:txBody>
          <a:bodyPr>
            <a:normAutofit/>
          </a:bodyPr>
          <a:lstStyle/>
          <a:p>
            <a:pPr marL="0" indent="0">
              <a:lnSpc>
                <a:spcPct val="110000"/>
              </a:lnSpc>
              <a:spcBef>
                <a:spcPts val="0"/>
              </a:spcBef>
              <a:buNone/>
            </a:pPr>
            <a:r>
              <a:rPr lang="en-US" b="1" dirty="0"/>
              <a:t>NICE guidelines describe four levels of assessment</a:t>
            </a:r>
          </a:p>
          <a:p>
            <a:pPr>
              <a:lnSpc>
                <a:spcPct val="110000"/>
              </a:lnSpc>
              <a:spcBef>
                <a:spcPts val="0"/>
              </a:spcBef>
            </a:pPr>
            <a:r>
              <a:rPr lang="en-GB" dirty="0"/>
              <a:t>Level One is case identification/diagnosis</a:t>
            </a:r>
          </a:p>
          <a:p>
            <a:pPr>
              <a:lnSpc>
                <a:spcPct val="110000"/>
              </a:lnSpc>
              <a:spcBef>
                <a:spcPts val="0"/>
              </a:spcBef>
            </a:pPr>
            <a:r>
              <a:rPr lang="en-GB" dirty="0"/>
              <a:t>Level Two is withdrawal assessment</a:t>
            </a:r>
          </a:p>
          <a:p>
            <a:pPr>
              <a:lnSpc>
                <a:spcPct val="110000"/>
              </a:lnSpc>
              <a:spcBef>
                <a:spcPts val="0"/>
              </a:spcBef>
            </a:pPr>
            <a:r>
              <a:rPr lang="en-GB" dirty="0"/>
              <a:t>Level Three is triage assessment</a:t>
            </a:r>
          </a:p>
          <a:p>
            <a:pPr>
              <a:lnSpc>
                <a:spcPct val="110000"/>
              </a:lnSpc>
              <a:spcBef>
                <a:spcPts val="0"/>
              </a:spcBef>
            </a:pPr>
            <a:r>
              <a:rPr lang="en-GB" dirty="0"/>
              <a:t>Level Four is comprehensive assessment</a:t>
            </a:r>
          </a:p>
          <a:p>
            <a:pPr>
              <a:lnSpc>
                <a:spcPct val="110000"/>
              </a:lnSpc>
              <a:spcBef>
                <a:spcPts val="0"/>
              </a:spcBef>
            </a:pPr>
            <a:r>
              <a:rPr lang="en-GB" dirty="0"/>
              <a:t>The assessment of risk should be part of any assessment. This includes risk to self (including unplanned withdrawal, suicidality, and neglect) and risk to others. The extent of any associated health and social problems and the need for assisted alcohol withdrawal should also be part of assessment.</a:t>
            </a:r>
            <a:endParaRPr lang="en-US" dirty="0"/>
          </a:p>
        </p:txBody>
      </p:sp>
    </p:spTree>
    <p:extLst>
      <p:ext uri="{BB962C8B-B14F-4D97-AF65-F5344CB8AC3E}">
        <p14:creationId xmlns:p14="http://schemas.microsoft.com/office/powerpoint/2010/main" val="4286389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255362"/>
          </a:xfrm>
        </p:spPr>
        <p:txBody>
          <a:bodyPr/>
          <a:lstStyle/>
          <a:p>
            <a:pPr algn="ctr"/>
            <a:r>
              <a:rPr lang="en-GB" dirty="0">
                <a:latin typeface="+mn-lt"/>
              </a:rPr>
              <a:t>Level 1 - Case identification</a:t>
            </a:r>
          </a:p>
        </p:txBody>
      </p:sp>
      <p:sp>
        <p:nvSpPr>
          <p:cNvPr id="3" name="Content Placeholder 2"/>
          <p:cNvSpPr>
            <a:spLocks noGrp="1"/>
          </p:cNvSpPr>
          <p:nvPr>
            <p:ph idx="1"/>
          </p:nvPr>
        </p:nvSpPr>
        <p:spPr>
          <a:xfrm>
            <a:off x="838200" y="1177870"/>
            <a:ext cx="10515600" cy="5610387"/>
          </a:xfrm>
        </p:spPr>
        <p:txBody>
          <a:bodyPr>
            <a:normAutofit fontScale="85000" lnSpcReduction="10000"/>
          </a:bodyPr>
          <a:lstStyle/>
          <a:p>
            <a:pPr marL="0" indent="0">
              <a:buNone/>
            </a:pPr>
            <a:r>
              <a:rPr lang="en-GB" b="1" dirty="0"/>
              <a:t>Case identification </a:t>
            </a:r>
            <a:r>
              <a:rPr lang="en-GB" dirty="0"/>
              <a:t>should consider:</a:t>
            </a:r>
          </a:p>
          <a:p>
            <a:r>
              <a:rPr lang="en-GB" dirty="0"/>
              <a:t>establishing the probable presence of an alcohol-use disorder;</a:t>
            </a:r>
          </a:p>
          <a:p>
            <a:r>
              <a:rPr lang="en-GB" dirty="0"/>
              <a:t>the level of alcohol consumption (as units of alcohol per day or per week); distinguish harmful drinking from alcohol dependence;</a:t>
            </a:r>
          </a:p>
          <a:p>
            <a:r>
              <a:rPr lang="en-GB" dirty="0"/>
              <a:t>establishing the presence of risks (for example, self-harm, harm to others, medical/mental health emergencies, and safeguarding children);</a:t>
            </a:r>
          </a:p>
          <a:p>
            <a:r>
              <a:rPr lang="en-GB" dirty="0"/>
              <a:t>establishing the capacity to consent to treatment or onward referral;</a:t>
            </a:r>
          </a:p>
          <a:p>
            <a:r>
              <a:rPr lang="en-GB" dirty="0"/>
              <a:t>experience and outcome of previous intervention(s);</a:t>
            </a:r>
          </a:p>
          <a:p>
            <a:r>
              <a:rPr lang="en-GB" dirty="0"/>
              <a:t>establishing the willingness to engage in further assessment and/or treatment;</a:t>
            </a:r>
          </a:p>
          <a:p>
            <a:r>
              <a:rPr lang="en-GB" dirty="0"/>
              <a:t>establishing the presence of possible co-existing common problems features (for example, additional substance misuse, medical, mental health, and social problems); and</a:t>
            </a:r>
          </a:p>
          <a:p>
            <a:r>
              <a:rPr lang="en-GB" dirty="0"/>
              <a:t>determining the urgency of referral and/or an assessment for alcohol withdrawal. </a:t>
            </a:r>
          </a:p>
          <a:p>
            <a:r>
              <a:rPr lang="en-GB" dirty="0"/>
              <a:t>Screening to include AUDIT tool</a:t>
            </a:r>
          </a:p>
          <a:p>
            <a:endParaRPr lang="en-GB" dirty="0"/>
          </a:p>
        </p:txBody>
      </p:sp>
    </p:spTree>
    <p:extLst>
      <p:ext uri="{BB962C8B-B14F-4D97-AF65-F5344CB8AC3E}">
        <p14:creationId xmlns:p14="http://schemas.microsoft.com/office/powerpoint/2010/main" val="23099675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7D0512A-7BAA-469F-B56A-2142AB992525}"/>
              </a:ext>
            </a:extLst>
          </p:cNvPr>
          <p:cNvGraphicFramePr>
            <a:graphicFrameLocks noGrp="1"/>
          </p:cNvGraphicFramePr>
          <p:nvPr/>
        </p:nvGraphicFramePr>
        <p:xfrm>
          <a:off x="1524001" y="0"/>
          <a:ext cx="9036051" cy="7061286"/>
        </p:xfrm>
        <a:graphic>
          <a:graphicData uri="http://schemas.openxmlformats.org/drawingml/2006/table">
            <a:tbl>
              <a:tblPr firstRow="1" firstCol="1" bandRow="1">
                <a:tableStyleId>{5FD0F851-EC5A-4D38-B0AD-8093EC10F338}</a:tableStyleId>
              </a:tblPr>
              <a:tblGrid>
                <a:gridCol w="4218986">
                  <a:extLst>
                    <a:ext uri="{9D8B030D-6E8A-4147-A177-3AD203B41FA5}">
                      <a16:colId xmlns:a16="http://schemas.microsoft.com/office/drawing/2014/main" val="20000"/>
                    </a:ext>
                  </a:extLst>
                </a:gridCol>
                <a:gridCol w="932222">
                  <a:extLst>
                    <a:ext uri="{9D8B030D-6E8A-4147-A177-3AD203B41FA5}">
                      <a16:colId xmlns:a16="http://schemas.microsoft.com/office/drawing/2014/main" val="20001"/>
                    </a:ext>
                  </a:extLst>
                </a:gridCol>
                <a:gridCol w="794627">
                  <a:extLst>
                    <a:ext uri="{9D8B030D-6E8A-4147-A177-3AD203B41FA5}">
                      <a16:colId xmlns:a16="http://schemas.microsoft.com/office/drawing/2014/main" val="20002"/>
                    </a:ext>
                  </a:extLst>
                </a:gridCol>
                <a:gridCol w="794627">
                  <a:extLst>
                    <a:ext uri="{9D8B030D-6E8A-4147-A177-3AD203B41FA5}">
                      <a16:colId xmlns:a16="http://schemas.microsoft.com/office/drawing/2014/main" val="20003"/>
                    </a:ext>
                  </a:extLst>
                </a:gridCol>
                <a:gridCol w="706335">
                  <a:extLst>
                    <a:ext uri="{9D8B030D-6E8A-4147-A177-3AD203B41FA5}">
                      <a16:colId xmlns:a16="http://schemas.microsoft.com/office/drawing/2014/main" val="20004"/>
                    </a:ext>
                  </a:extLst>
                </a:gridCol>
                <a:gridCol w="794627">
                  <a:extLst>
                    <a:ext uri="{9D8B030D-6E8A-4147-A177-3AD203B41FA5}">
                      <a16:colId xmlns:a16="http://schemas.microsoft.com/office/drawing/2014/main" val="20005"/>
                    </a:ext>
                  </a:extLst>
                </a:gridCol>
                <a:gridCol w="794627">
                  <a:extLst>
                    <a:ext uri="{9D8B030D-6E8A-4147-A177-3AD203B41FA5}">
                      <a16:colId xmlns:a16="http://schemas.microsoft.com/office/drawing/2014/main" val="20006"/>
                    </a:ext>
                  </a:extLst>
                </a:gridCol>
              </a:tblGrid>
              <a:tr h="357269">
                <a:tc rowSpan="2">
                  <a:txBody>
                    <a:bodyPr/>
                    <a:lstStyle/>
                    <a:p>
                      <a:pPr algn="ctr">
                        <a:lnSpc>
                          <a:spcPct val="115000"/>
                        </a:lnSpc>
                        <a:spcAft>
                          <a:spcPts val="0"/>
                        </a:spcAft>
                      </a:pPr>
                      <a:r>
                        <a:rPr lang="en-US" sz="1800" dirty="0">
                          <a:solidFill>
                            <a:schemeClr val="tx1"/>
                          </a:solidFill>
                          <a:effectLst/>
                          <a:latin typeface="Arial" panose="020B0604020202020204" pitchFamily="34" charset="0"/>
                          <a:cs typeface="Arial" panose="020B0604020202020204" pitchFamily="34" charset="0"/>
                        </a:rPr>
                        <a:t>ALCOHOL</a:t>
                      </a:r>
                      <a:r>
                        <a:rPr lang="en-US" sz="1800" baseline="0" dirty="0">
                          <a:solidFill>
                            <a:schemeClr val="tx1"/>
                          </a:solidFill>
                          <a:effectLst/>
                          <a:latin typeface="Arial" panose="020B0604020202020204" pitchFamily="34" charset="0"/>
                          <a:cs typeface="Arial" panose="020B0604020202020204" pitchFamily="34" charset="0"/>
                        </a:rPr>
                        <a:t> USE DISORDERS IDENTIFICATION TEST (AUDIT)</a:t>
                      </a:r>
                      <a:endParaRPr lang="en-GB" sz="1800"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gridSpan="5">
                  <a:txBody>
                    <a:bodyPr/>
                    <a:lstStyle/>
                    <a:p>
                      <a:pPr algn="ctr">
                        <a:lnSpc>
                          <a:spcPct val="115000"/>
                        </a:lnSpc>
                        <a:spcAft>
                          <a:spcPts val="0"/>
                        </a:spcAft>
                      </a:pPr>
                      <a:r>
                        <a:rPr lang="en-US" sz="1000" dirty="0">
                          <a:solidFill>
                            <a:schemeClr val="tx1"/>
                          </a:solidFill>
                          <a:effectLst/>
                          <a:latin typeface="Arial" panose="020B0604020202020204" pitchFamily="34" charset="0"/>
                          <a:cs typeface="Arial" panose="020B0604020202020204" pitchFamily="34" charset="0"/>
                        </a:rPr>
                        <a:t>Scoring system</a:t>
                      </a:r>
                      <a:endParaRPr lang="en-GB" sz="1000"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a:lnSpc>
                          <a:spcPct val="115000"/>
                        </a:lnSpc>
                        <a:spcAft>
                          <a:spcPts val="0"/>
                        </a:spcAft>
                      </a:pPr>
                      <a:r>
                        <a:rPr lang="en-US" sz="1000" dirty="0">
                          <a:solidFill>
                            <a:schemeClr val="tx1"/>
                          </a:solidFill>
                          <a:effectLst/>
                          <a:latin typeface="Arial" panose="020B0604020202020204" pitchFamily="34" charset="0"/>
                          <a:cs typeface="Arial" panose="020B0604020202020204" pitchFamily="34" charset="0"/>
                        </a:rPr>
                        <a:t>Your</a:t>
                      </a:r>
                      <a:endParaRPr lang="en-GB" sz="1000" dirty="0">
                        <a:solidFill>
                          <a:schemeClr val="tx1"/>
                        </a:solidFill>
                        <a:effectLst/>
                        <a:latin typeface="Arial" panose="020B0604020202020204" pitchFamily="34" charset="0"/>
                        <a:cs typeface="Arial" panose="020B0604020202020204" pitchFamily="34" charset="0"/>
                      </a:endParaRPr>
                    </a:p>
                    <a:p>
                      <a:pPr algn="l">
                        <a:lnSpc>
                          <a:spcPct val="115000"/>
                        </a:lnSpc>
                        <a:spcAft>
                          <a:spcPts val="0"/>
                        </a:spcAft>
                      </a:pPr>
                      <a:r>
                        <a:rPr lang="en-US" sz="1000" dirty="0">
                          <a:solidFill>
                            <a:schemeClr val="tx1"/>
                          </a:solidFill>
                          <a:effectLst/>
                          <a:latin typeface="Arial" panose="020B0604020202020204" pitchFamily="34" charset="0"/>
                          <a:cs typeface="Arial" panose="020B0604020202020204" pitchFamily="34" charset="0"/>
                        </a:rPr>
                        <a:t>score</a:t>
                      </a:r>
                      <a:endParaRPr lang="en-GB" sz="1000"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extLst>
                  <a:ext uri="{0D108BD9-81ED-4DB2-BD59-A6C34878D82A}">
                    <a16:rowId xmlns:a16="http://schemas.microsoft.com/office/drawing/2014/main" val="10000"/>
                  </a:ext>
                </a:extLst>
              </a:tr>
              <a:tr h="275016">
                <a:tc vMerge="1">
                  <a:txBody>
                    <a:bodyPr/>
                    <a:lstStyle/>
                    <a:p>
                      <a:endParaRPr lang="en-GB"/>
                    </a:p>
                  </a:txBody>
                  <a:tcPr/>
                </a:tc>
                <a:tc>
                  <a:txBody>
                    <a:bodyPr/>
                    <a:lstStyle/>
                    <a:p>
                      <a:pPr algn="ctr">
                        <a:lnSpc>
                          <a:spcPct val="115000"/>
                        </a:lnSpc>
                        <a:spcAft>
                          <a:spcPts val="0"/>
                        </a:spcAft>
                      </a:pPr>
                      <a:r>
                        <a:rPr lang="en-US" sz="1000" dirty="0">
                          <a:solidFill>
                            <a:schemeClr val="tx1"/>
                          </a:solidFill>
                          <a:effectLst/>
                        </a:rPr>
                        <a:t>0</a:t>
                      </a:r>
                      <a:endParaRPr lang="en-GB" sz="1000" b="1" dirty="0">
                        <a:solidFill>
                          <a:schemeClr val="tx1"/>
                        </a:solidFill>
                        <a:effectLst/>
                        <a:latin typeface="Calibri"/>
                        <a:ea typeface="Calibri"/>
                        <a:cs typeface="Times New Roman"/>
                      </a:endParaRPr>
                    </a:p>
                  </a:txBody>
                  <a:tcPr marL="46238" marR="46238" marT="0" marB="0" anchor="ctr">
                    <a:solidFill>
                      <a:schemeClr val="accent2">
                        <a:lumMod val="60000"/>
                        <a:lumOff val="40000"/>
                      </a:schemeClr>
                    </a:solidFill>
                  </a:tcPr>
                </a:tc>
                <a:tc>
                  <a:txBody>
                    <a:bodyPr/>
                    <a:lstStyle/>
                    <a:p>
                      <a:pPr algn="ctr">
                        <a:lnSpc>
                          <a:spcPct val="115000"/>
                        </a:lnSpc>
                        <a:spcAft>
                          <a:spcPts val="0"/>
                        </a:spcAft>
                      </a:pPr>
                      <a:r>
                        <a:rPr lang="en-US" sz="1000" dirty="0">
                          <a:solidFill>
                            <a:schemeClr val="tx1"/>
                          </a:solidFill>
                          <a:effectLst/>
                        </a:rPr>
                        <a:t>1</a:t>
                      </a:r>
                      <a:endParaRPr lang="en-GB" sz="1000" b="1" dirty="0">
                        <a:solidFill>
                          <a:schemeClr val="tx1"/>
                        </a:solidFill>
                        <a:effectLst/>
                        <a:latin typeface="Calibri"/>
                        <a:ea typeface="Calibri"/>
                        <a:cs typeface="Times New Roman"/>
                      </a:endParaRPr>
                    </a:p>
                  </a:txBody>
                  <a:tcPr marL="46238" marR="46238" marT="0" marB="0" anchor="ctr">
                    <a:solidFill>
                      <a:schemeClr val="accent2">
                        <a:lumMod val="60000"/>
                        <a:lumOff val="40000"/>
                      </a:schemeClr>
                    </a:solidFill>
                  </a:tcPr>
                </a:tc>
                <a:tc>
                  <a:txBody>
                    <a:bodyPr/>
                    <a:lstStyle/>
                    <a:p>
                      <a:pPr algn="ctr">
                        <a:lnSpc>
                          <a:spcPct val="115000"/>
                        </a:lnSpc>
                        <a:spcAft>
                          <a:spcPts val="0"/>
                        </a:spcAft>
                      </a:pPr>
                      <a:r>
                        <a:rPr lang="en-US" sz="1000" dirty="0">
                          <a:solidFill>
                            <a:schemeClr val="tx1"/>
                          </a:solidFill>
                          <a:effectLst/>
                        </a:rPr>
                        <a:t>2</a:t>
                      </a:r>
                      <a:endParaRPr lang="en-GB" sz="1000" b="1" dirty="0">
                        <a:solidFill>
                          <a:schemeClr val="tx1"/>
                        </a:solidFill>
                        <a:effectLst/>
                        <a:latin typeface="Calibri"/>
                        <a:ea typeface="Calibri"/>
                        <a:cs typeface="Times New Roman"/>
                      </a:endParaRPr>
                    </a:p>
                  </a:txBody>
                  <a:tcPr marL="46238" marR="46238" marT="0" marB="0" anchor="ctr">
                    <a:solidFill>
                      <a:schemeClr val="accent2">
                        <a:lumMod val="60000"/>
                        <a:lumOff val="40000"/>
                      </a:schemeClr>
                    </a:solidFill>
                  </a:tcPr>
                </a:tc>
                <a:tc>
                  <a:txBody>
                    <a:bodyPr/>
                    <a:lstStyle/>
                    <a:p>
                      <a:pPr algn="ctr">
                        <a:lnSpc>
                          <a:spcPct val="115000"/>
                        </a:lnSpc>
                        <a:spcAft>
                          <a:spcPts val="0"/>
                        </a:spcAft>
                      </a:pPr>
                      <a:r>
                        <a:rPr lang="en-US" sz="1000" dirty="0">
                          <a:solidFill>
                            <a:schemeClr val="tx1"/>
                          </a:solidFill>
                          <a:effectLst/>
                        </a:rPr>
                        <a:t>3</a:t>
                      </a:r>
                      <a:endParaRPr lang="en-GB" sz="1000" b="1" dirty="0">
                        <a:solidFill>
                          <a:schemeClr val="tx1"/>
                        </a:solidFill>
                        <a:effectLst/>
                        <a:latin typeface="Calibri"/>
                        <a:ea typeface="Calibri"/>
                        <a:cs typeface="Times New Roman"/>
                      </a:endParaRPr>
                    </a:p>
                  </a:txBody>
                  <a:tcPr marL="46238" marR="46238" marT="0" marB="0" anchor="ctr">
                    <a:solidFill>
                      <a:schemeClr val="accent2">
                        <a:lumMod val="60000"/>
                        <a:lumOff val="40000"/>
                      </a:schemeClr>
                    </a:solidFill>
                  </a:tcPr>
                </a:tc>
                <a:tc>
                  <a:txBody>
                    <a:bodyPr/>
                    <a:lstStyle/>
                    <a:p>
                      <a:pPr algn="ctr">
                        <a:lnSpc>
                          <a:spcPct val="115000"/>
                        </a:lnSpc>
                        <a:spcAft>
                          <a:spcPts val="0"/>
                        </a:spcAft>
                      </a:pPr>
                      <a:r>
                        <a:rPr lang="en-US" sz="1000" dirty="0">
                          <a:solidFill>
                            <a:schemeClr val="tx1"/>
                          </a:solidFill>
                          <a:effectLst/>
                        </a:rPr>
                        <a:t>4</a:t>
                      </a:r>
                      <a:endParaRPr lang="en-GB" sz="1000" b="1"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solidFill>
                      <a:schemeClr val="accent2">
                        <a:lumMod val="60000"/>
                        <a:lumOff val="40000"/>
                      </a:schemeClr>
                    </a:solidFill>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01"/>
                  </a:ext>
                </a:extLst>
              </a:tr>
              <a:tr h="757790">
                <a:tc>
                  <a:txBody>
                    <a:bodyPr/>
                    <a:lstStyle/>
                    <a:p>
                      <a:pPr algn="l">
                        <a:lnSpc>
                          <a:spcPct val="115000"/>
                        </a:lnSpc>
                        <a:spcAft>
                          <a:spcPts val="0"/>
                        </a:spcAft>
                      </a:pPr>
                      <a:r>
                        <a:rPr lang="en-US" sz="1000" dirty="0">
                          <a:solidFill>
                            <a:schemeClr val="tx1"/>
                          </a:solidFill>
                          <a:effectLst/>
                        </a:rPr>
                        <a:t>1. HOW OFTEN DO YOU HAVE A DRINK CONTAINING ALCOHOL?</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b="1" dirty="0">
                          <a:solidFill>
                            <a:schemeClr val="tx1"/>
                          </a:solidFill>
                          <a:effectLst/>
                        </a:rPr>
                        <a:t> </a:t>
                      </a:r>
                      <a:endParaRPr lang="en-GB" sz="1000" b="1" dirty="0">
                        <a:solidFill>
                          <a:schemeClr val="tx1"/>
                        </a:solidFill>
                        <a:effectLst/>
                      </a:endParaRPr>
                    </a:p>
                    <a:p>
                      <a:pPr marL="87313" indent="0" algn="l">
                        <a:lnSpc>
                          <a:spcPct val="115000"/>
                        </a:lnSpc>
                        <a:spcAft>
                          <a:spcPts val="0"/>
                        </a:spcAft>
                      </a:pPr>
                      <a:r>
                        <a:rPr lang="en-US" sz="1000" b="1" dirty="0">
                          <a:solidFill>
                            <a:schemeClr val="tx1"/>
                          </a:solidFill>
                          <a:effectLst/>
                        </a:rPr>
                        <a:t>NEVER</a:t>
                      </a:r>
                      <a:endParaRPr lang="en-GB" sz="1000" b="1" dirty="0">
                        <a:solidFill>
                          <a:schemeClr val="tx1"/>
                        </a:solidFill>
                        <a:effectLst/>
                      </a:endParaRPr>
                    </a:p>
                    <a:p>
                      <a:pPr marL="87313" indent="0" algn="l">
                        <a:lnSpc>
                          <a:spcPct val="115000"/>
                        </a:lnSpc>
                        <a:spcAft>
                          <a:spcPts val="0"/>
                        </a:spcAft>
                      </a:pPr>
                      <a:r>
                        <a:rPr lang="en-US" sz="1000" b="1" dirty="0">
                          <a:solidFill>
                            <a:schemeClr val="tx1"/>
                          </a:solidFill>
                          <a:effectLst/>
                        </a:rPr>
                        <a:t>(GO TO Q9&amp;10)</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MONTHLY</a:t>
                      </a:r>
                      <a:endParaRPr lang="en-GB" sz="1000" b="1" dirty="0">
                        <a:solidFill>
                          <a:schemeClr val="tx1"/>
                        </a:solidFill>
                        <a:effectLst/>
                      </a:endParaRPr>
                    </a:p>
                    <a:p>
                      <a:pPr algn="ctr">
                        <a:lnSpc>
                          <a:spcPct val="115000"/>
                        </a:lnSpc>
                        <a:spcAft>
                          <a:spcPts val="0"/>
                        </a:spcAft>
                      </a:pPr>
                      <a:r>
                        <a:rPr lang="en-US" sz="1000" b="1" dirty="0">
                          <a:solidFill>
                            <a:schemeClr val="tx1"/>
                          </a:solidFill>
                          <a:effectLst/>
                        </a:rPr>
                        <a:t>OR LESS</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2 - 4 TIMES PER MONTH</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2 - 3 TIMES PER WEEK</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4+ TIMES PER WEEK</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02"/>
                  </a:ext>
                </a:extLst>
              </a:tr>
              <a:tr h="357269">
                <a:tc>
                  <a:txBody>
                    <a:bodyPr/>
                    <a:lstStyle/>
                    <a:p>
                      <a:pPr algn="l">
                        <a:lnSpc>
                          <a:spcPct val="115000"/>
                        </a:lnSpc>
                        <a:spcAft>
                          <a:spcPts val="0"/>
                        </a:spcAft>
                      </a:pPr>
                      <a:r>
                        <a:rPr lang="en-US" sz="1000" dirty="0">
                          <a:solidFill>
                            <a:schemeClr val="tx1"/>
                          </a:solidFill>
                          <a:effectLst/>
                        </a:rPr>
                        <a:t>2. HOW MANY UNITS OF ALCOHOL DO YOU DRINK ON A TYPICAL DAY WHEN YOU ARE DRINKING?</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1 -2</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3 - 4</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5 - 6</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7 - 8</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10+</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03"/>
                  </a:ext>
                </a:extLst>
              </a:tr>
              <a:tr h="546509">
                <a:tc>
                  <a:txBody>
                    <a:bodyPr/>
                    <a:lstStyle/>
                    <a:p>
                      <a:pPr algn="l">
                        <a:lnSpc>
                          <a:spcPct val="115000"/>
                        </a:lnSpc>
                        <a:spcAft>
                          <a:spcPts val="0"/>
                        </a:spcAft>
                      </a:pPr>
                      <a:r>
                        <a:rPr lang="en-US" sz="1000" dirty="0">
                          <a:solidFill>
                            <a:schemeClr val="tx1"/>
                          </a:solidFill>
                          <a:effectLst/>
                        </a:rPr>
                        <a:t>3. HOW OFTEN HAVE YOU HAD 6 OR MORE UNITS IF FEMALE, OR 8 OR MORE IF MALE, ON A SINGLE OCCASION IN THE LAST YEAR?</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NEVER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LESS THAN 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WEEKLY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DAILY OR ALMOST DAILY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04"/>
                  </a:ext>
                </a:extLst>
              </a:tr>
              <a:tr h="191373">
                <a:tc>
                  <a:txBody>
                    <a:bodyPr/>
                    <a:lstStyle/>
                    <a:p>
                      <a:pPr algn="l">
                        <a:lnSpc>
                          <a:spcPct val="115000"/>
                        </a:lnSpc>
                        <a:spcAft>
                          <a:spcPts val="0"/>
                        </a:spcAft>
                      </a:pPr>
                      <a:r>
                        <a:rPr lang="en-US" sz="1000" b="1" dirty="0">
                          <a:solidFill>
                            <a:schemeClr val="tx1"/>
                          </a:solidFill>
                          <a:effectLst/>
                        </a:rPr>
                        <a:t>                                                                                                                  IF TOTAL FOR  QUESTIONS 2 + 3=0  THEN YOU CAN SKIP TO Q9 &amp; 10</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solidFill>
                      <a:schemeClr val="accent2">
                        <a:lumMod val="60000"/>
                        <a:lumOff val="40000"/>
                      </a:schemeClr>
                    </a:solidFill>
                  </a:tcPr>
                </a:tc>
                <a:tc gridSpan="5">
                  <a:txBody>
                    <a:bodyPr/>
                    <a:lstStyle/>
                    <a:p>
                      <a:pPr algn="l">
                        <a:lnSpc>
                          <a:spcPct val="115000"/>
                        </a:lnSpc>
                        <a:spcAft>
                          <a:spcPts val="0"/>
                        </a:spcAft>
                      </a:pP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solidFill>
                      <a:schemeClr val="accent2">
                        <a:lumMod val="60000"/>
                        <a:lumOff val="4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a:lnSpc>
                          <a:spcPct val="115000"/>
                        </a:lnSpc>
                        <a:spcAft>
                          <a:spcPts val="0"/>
                        </a:spcAft>
                      </a:pP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solidFill>
                      <a:schemeClr val="accent2">
                        <a:lumMod val="60000"/>
                        <a:lumOff val="40000"/>
                      </a:schemeClr>
                    </a:solidFill>
                  </a:tcPr>
                </a:tc>
                <a:extLst>
                  <a:ext uri="{0D108BD9-81ED-4DB2-BD59-A6C34878D82A}">
                    <a16:rowId xmlns:a16="http://schemas.microsoft.com/office/drawing/2014/main" val="10005"/>
                  </a:ext>
                </a:extLst>
              </a:tr>
              <a:tr h="546509">
                <a:tc>
                  <a:txBody>
                    <a:bodyPr/>
                    <a:lstStyle/>
                    <a:p>
                      <a:pPr algn="l">
                        <a:lnSpc>
                          <a:spcPct val="115000"/>
                        </a:lnSpc>
                        <a:spcAft>
                          <a:spcPts val="0"/>
                        </a:spcAft>
                      </a:pPr>
                      <a:r>
                        <a:rPr lang="en-US" sz="1000" dirty="0">
                          <a:solidFill>
                            <a:schemeClr val="tx1"/>
                          </a:solidFill>
                          <a:effectLst/>
                        </a:rPr>
                        <a:t>4. HOW OFTEN DURING THE LAST YEAR HAVE YOU FOUND THAT YOU WERE NOT ABLE TO STOP DRINKING ONCE YOU HAD STARTED?</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NEVER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LESS THAN 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WEEKLY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DAILY OR ALMOST DAILY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06"/>
                  </a:ext>
                </a:extLst>
              </a:tr>
              <a:tr h="546509">
                <a:tc>
                  <a:txBody>
                    <a:bodyPr/>
                    <a:lstStyle/>
                    <a:p>
                      <a:pPr algn="l">
                        <a:lnSpc>
                          <a:spcPct val="115000"/>
                        </a:lnSpc>
                        <a:spcAft>
                          <a:spcPts val="0"/>
                        </a:spcAft>
                      </a:pPr>
                      <a:r>
                        <a:rPr lang="en-US" sz="1000" dirty="0">
                          <a:solidFill>
                            <a:schemeClr val="tx1"/>
                          </a:solidFill>
                          <a:effectLst/>
                        </a:rPr>
                        <a:t>5. HOW OFTEN DURING THE LAST YEAR HAVE YOU FAILED TO DO WHAT WAS NORMALLY EXPECTED FROM YOU BECAUSE OF YOUR DRINKING?</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NEVER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LESS THAN 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WEEKLY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DAILY OR ALMOST DAILY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07"/>
                  </a:ext>
                </a:extLst>
              </a:tr>
              <a:tr h="546509">
                <a:tc>
                  <a:txBody>
                    <a:bodyPr/>
                    <a:lstStyle/>
                    <a:p>
                      <a:pPr algn="l">
                        <a:lnSpc>
                          <a:spcPct val="115000"/>
                        </a:lnSpc>
                        <a:spcAft>
                          <a:spcPts val="0"/>
                        </a:spcAft>
                      </a:pPr>
                      <a:r>
                        <a:rPr lang="en-US" sz="1000" dirty="0">
                          <a:solidFill>
                            <a:schemeClr val="tx1"/>
                          </a:solidFill>
                          <a:effectLst/>
                        </a:rPr>
                        <a:t>6. HOW OFTEN DURING THE LAST YEAR HAVE YOU NEEDED AN ALCOHOLIC DRINK IN THE MORNING TO GET YOURSELF GOING AFTER A HEAVY DRINKING SESSION?</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NEVER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LESS THAN 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WEEKLY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DAILY OR ALMOST DAILY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solidFill>
                      <a:schemeClr val="bg1"/>
                    </a:solidFill>
                  </a:tcPr>
                </a:tc>
                <a:extLst>
                  <a:ext uri="{0D108BD9-81ED-4DB2-BD59-A6C34878D82A}">
                    <a16:rowId xmlns:a16="http://schemas.microsoft.com/office/drawing/2014/main" val="10008"/>
                  </a:ext>
                </a:extLst>
              </a:tr>
              <a:tr h="546509">
                <a:tc>
                  <a:txBody>
                    <a:bodyPr/>
                    <a:lstStyle/>
                    <a:p>
                      <a:pPr algn="l">
                        <a:lnSpc>
                          <a:spcPct val="115000"/>
                        </a:lnSpc>
                        <a:spcAft>
                          <a:spcPts val="0"/>
                        </a:spcAft>
                      </a:pPr>
                      <a:r>
                        <a:rPr lang="en-US" sz="1000" dirty="0">
                          <a:solidFill>
                            <a:schemeClr val="tx1"/>
                          </a:solidFill>
                          <a:effectLst/>
                        </a:rPr>
                        <a:t>7. HOW OFTEN DURING THE LAST YEAR HAVE YOU HAD A FEELING OF GUILT OR REMORSE AFTER DRINKING?</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NEVER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LESS THAN 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WEEKLY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DAILY OR ALMOST DAILY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09"/>
                  </a:ext>
                </a:extLst>
              </a:tr>
              <a:tr h="546509">
                <a:tc>
                  <a:txBody>
                    <a:bodyPr/>
                    <a:lstStyle/>
                    <a:p>
                      <a:pPr algn="l">
                        <a:lnSpc>
                          <a:spcPct val="115000"/>
                        </a:lnSpc>
                        <a:spcAft>
                          <a:spcPts val="0"/>
                        </a:spcAft>
                      </a:pPr>
                      <a:r>
                        <a:rPr lang="en-US" sz="1000" dirty="0">
                          <a:solidFill>
                            <a:schemeClr val="tx1"/>
                          </a:solidFill>
                          <a:effectLst/>
                        </a:rPr>
                        <a:t>8. HOW OFTEN DURING THE LAST YEAR HAVE YOU BEEN UNABLE TO REMEMBER WHAT HAPPENED THE NIGHT BEFORE BECAUSE YOU HAD BEEN DRINKING?</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NEVER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LESS THAN 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WEEKLY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DAILY OR ALMOST DAILY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10"/>
                  </a:ext>
                </a:extLst>
              </a:tr>
              <a:tr h="725297">
                <a:tc>
                  <a:txBody>
                    <a:bodyPr/>
                    <a:lstStyle/>
                    <a:p>
                      <a:pPr algn="l">
                        <a:lnSpc>
                          <a:spcPct val="115000"/>
                        </a:lnSpc>
                        <a:spcAft>
                          <a:spcPts val="0"/>
                        </a:spcAft>
                      </a:pPr>
                      <a:r>
                        <a:rPr lang="en-US" sz="1000" dirty="0">
                          <a:solidFill>
                            <a:schemeClr val="tx1"/>
                          </a:solidFill>
                          <a:effectLst/>
                        </a:rPr>
                        <a:t>9. HAVE YOU OR SOMEBODY ELSE BEEN INJURED AS A RESULT OF YOUR DRINKING?</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NO</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 </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YES, BUT NOT IN THE LAST YEAR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 </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YES, DURING THE LAST YEAR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11"/>
                  </a:ext>
                </a:extLst>
              </a:tr>
              <a:tr h="538447">
                <a:tc>
                  <a:txBody>
                    <a:bodyPr/>
                    <a:lstStyle/>
                    <a:p>
                      <a:pPr algn="l">
                        <a:lnSpc>
                          <a:spcPct val="115000"/>
                        </a:lnSpc>
                        <a:spcAft>
                          <a:spcPts val="0"/>
                        </a:spcAft>
                      </a:pPr>
                      <a:r>
                        <a:rPr lang="en-US" sz="1000" dirty="0">
                          <a:solidFill>
                            <a:schemeClr val="tx1"/>
                          </a:solidFill>
                          <a:effectLst/>
                        </a:rPr>
                        <a:t>10. HAS A RELATIVE OR FRIEND, DOCTOR OR OTHER HEALTH WORKER BEEN CONCERNED ABOUT YOUR DRINKING OR SUGGESTED THAT YOU CUT DOWN?</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NO</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 </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YES, BUT NOT IN THE LAST YEAR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 </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YES, DURING THE LAST YEAR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12"/>
                  </a:ext>
                </a:extLst>
              </a:tr>
              <a:tr h="333621">
                <a:tc>
                  <a:txBody>
                    <a:bodyPr/>
                    <a:lstStyle/>
                    <a:p>
                      <a:pPr algn="l">
                        <a:lnSpc>
                          <a:spcPct val="115000"/>
                        </a:lnSpc>
                        <a:spcAft>
                          <a:spcPts val="0"/>
                        </a:spcAft>
                      </a:pPr>
                      <a:r>
                        <a:rPr lang="en-US" sz="1200" dirty="0">
                          <a:solidFill>
                            <a:schemeClr val="tx1"/>
                          </a:solidFill>
                          <a:effectLst/>
                        </a:rPr>
                        <a:t>                                                                                                                                                                                                                          Total</a:t>
                      </a:r>
                      <a:endParaRPr lang="en-GB" sz="12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gridSpan="5">
                  <a:txBody>
                    <a:bodyPr/>
                    <a:lstStyle/>
                    <a:p>
                      <a:pPr algn="l">
                        <a:lnSpc>
                          <a:spcPct val="115000"/>
                        </a:lnSpc>
                        <a:spcAft>
                          <a:spcPts val="0"/>
                        </a:spcAft>
                      </a:pPr>
                      <a:endParaRPr lang="en-GB" sz="12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0132903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FB701B3-0529-48F4-83C3-650888153B76}"/>
              </a:ext>
            </a:extLst>
          </p:cNvPr>
          <p:cNvGraphicFramePr>
            <a:graphicFrameLocks noGrp="1"/>
          </p:cNvGraphicFramePr>
          <p:nvPr/>
        </p:nvGraphicFramePr>
        <p:xfrm>
          <a:off x="1640114" y="123825"/>
          <a:ext cx="9144000" cy="6750648"/>
        </p:xfrm>
        <a:graphic>
          <a:graphicData uri="http://schemas.openxmlformats.org/drawingml/2006/table">
            <a:tbl>
              <a:tblPr>
                <a:tableStyleId>{5C22544A-7EE6-4342-B048-85BDC9FD1C3A}</a:tableStyleId>
              </a:tblPr>
              <a:tblGrid>
                <a:gridCol w="755576">
                  <a:extLst>
                    <a:ext uri="{9D8B030D-6E8A-4147-A177-3AD203B41FA5}">
                      <a16:colId xmlns:a16="http://schemas.microsoft.com/office/drawing/2014/main" val="20000"/>
                    </a:ext>
                  </a:extLst>
                </a:gridCol>
                <a:gridCol w="1829402">
                  <a:extLst>
                    <a:ext uri="{9D8B030D-6E8A-4147-A177-3AD203B41FA5}">
                      <a16:colId xmlns:a16="http://schemas.microsoft.com/office/drawing/2014/main" val="20001"/>
                    </a:ext>
                  </a:extLst>
                </a:gridCol>
                <a:gridCol w="6559022">
                  <a:extLst>
                    <a:ext uri="{9D8B030D-6E8A-4147-A177-3AD203B41FA5}">
                      <a16:colId xmlns:a16="http://schemas.microsoft.com/office/drawing/2014/main" val="20002"/>
                    </a:ext>
                  </a:extLst>
                </a:gridCol>
              </a:tblGrid>
              <a:tr h="900975">
                <a:tc>
                  <a:txBody>
                    <a:bodyPr/>
                    <a:lstStyle/>
                    <a:p>
                      <a:pPr algn="ctr">
                        <a:lnSpc>
                          <a:spcPct val="115000"/>
                        </a:lnSpc>
                        <a:spcBef>
                          <a:spcPts val="600"/>
                        </a:spcBef>
                        <a:spcAft>
                          <a:spcPts val="0"/>
                        </a:spcAft>
                      </a:pPr>
                      <a:r>
                        <a:rPr lang="en-GB" sz="1600" b="1" dirty="0">
                          <a:effectLst/>
                          <a:latin typeface="Arial" panose="020B0604020202020204" pitchFamily="34" charset="0"/>
                          <a:cs typeface="Arial" panose="020B0604020202020204" pitchFamily="34" charset="0"/>
                        </a:rPr>
                        <a:t>Score</a:t>
                      </a:r>
                    </a:p>
                    <a:p>
                      <a:pPr algn="ctr">
                        <a:lnSpc>
                          <a:spcPct val="115000"/>
                        </a:lnSpc>
                        <a:spcBef>
                          <a:spcPts val="600"/>
                        </a:spcBef>
                        <a:spcAft>
                          <a:spcPts val="0"/>
                        </a:spcAft>
                      </a:pPr>
                      <a:r>
                        <a:rPr lang="en-GB" sz="1600" b="1" dirty="0">
                          <a:effectLst/>
                          <a:latin typeface="Arial" panose="020B0604020202020204" pitchFamily="34" charset="0"/>
                          <a:ea typeface="Calibri"/>
                          <a:cs typeface="Arial" panose="020B0604020202020204" pitchFamily="34" charset="0"/>
                        </a:rPr>
                        <a:t>On AUDIT </a:t>
                      </a:r>
                    </a:p>
                  </a:txBody>
                  <a:tcPr marL="0" marR="0" marT="0" marB="0"/>
                </a:tc>
                <a:tc>
                  <a:txBody>
                    <a:bodyPr/>
                    <a:lstStyle/>
                    <a:p>
                      <a:pPr algn="ctr">
                        <a:lnSpc>
                          <a:spcPct val="115000"/>
                        </a:lnSpc>
                        <a:spcBef>
                          <a:spcPts val="600"/>
                        </a:spcBef>
                        <a:spcAft>
                          <a:spcPts val="0"/>
                        </a:spcAft>
                      </a:pPr>
                      <a:r>
                        <a:rPr lang="en-GB" sz="1600" b="1" dirty="0">
                          <a:effectLst/>
                          <a:latin typeface="Arial" panose="020B0604020202020204" pitchFamily="34" charset="0"/>
                          <a:cs typeface="Arial" panose="020B0604020202020204" pitchFamily="34" charset="0"/>
                        </a:rPr>
                        <a:t>Drinking category</a:t>
                      </a:r>
                      <a:endParaRPr lang="en-GB" sz="1600" b="1" dirty="0">
                        <a:effectLst/>
                        <a:latin typeface="Arial" panose="020B0604020202020204" pitchFamily="34" charset="0"/>
                        <a:ea typeface="Calibri"/>
                        <a:cs typeface="Arial" panose="020B0604020202020204" pitchFamily="34" charset="0"/>
                      </a:endParaRPr>
                    </a:p>
                  </a:txBody>
                  <a:tcPr marL="0" marR="0" marT="0" marB="0"/>
                </a:tc>
                <a:tc>
                  <a:txBody>
                    <a:bodyPr/>
                    <a:lstStyle/>
                    <a:p>
                      <a:pPr algn="l">
                        <a:lnSpc>
                          <a:spcPct val="115000"/>
                        </a:lnSpc>
                        <a:spcBef>
                          <a:spcPts val="600"/>
                        </a:spcBef>
                        <a:spcAft>
                          <a:spcPts val="0"/>
                        </a:spcAft>
                      </a:pPr>
                      <a:r>
                        <a:rPr lang="en-GB" sz="1600" b="1" dirty="0">
                          <a:effectLst/>
                          <a:latin typeface="Arial" panose="020B0604020202020204" pitchFamily="34" charset="0"/>
                          <a:cs typeface="Arial" panose="020B0604020202020204" pitchFamily="34" charset="0"/>
                        </a:rPr>
                        <a:t>                                      Intervention</a:t>
                      </a:r>
                      <a:endParaRPr lang="en-GB" sz="1600" b="1" dirty="0">
                        <a:effectLst/>
                        <a:latin typeface="Arial" panose="020B0604020202020204" pitchFamily="34" charset="0"/>
                        <a:ea typeface="Calibri"/>
                        <a:cs typeface="Arial" panose="020B0604020202020204" pitchFamily="34" charset="0"/>
                      </a:endParaRPr>
                    </a:p>
                  </a:txBody>
                  <a:tcPr marL="0" marR="0" marT="0" marB="0"/>
                </a:tc>
                <a:extLst>
                  <a:ext uri="{0D108BD9-81ED-4DB2-BD59-A6C34878D82A}">
                    <a16:rowId xmlns:a16="http://schemas.microsoft.com/office/drawing/2014/main" val="10000"/>
                  </a:ext>
                </a:extLst>
              </a:tr>
              <a:tr h="1310081">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0-7	</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00B050"/>
                    </a:solidFill>
                  </a:tcPr>
                </a:tc>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Lower risk</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00B050"/>
                    </a:solidFill>
                  </a:tcPr>
                </a:tc>
                <a:tc>
                  <a:txBody>
                    <a:bodyPr/>
                    <a:lstStyle/>
                    <a:p>
                      <a:pPr algn="ctr">
                        <a:lnSpc>
                          <a:spcPct val="115000"/>
                        </a:lnSpc>
                        <a:spcAft>
                          <a:spcPts val="0"/>
                        </a:spcAft>
                      </a:pPr>
                      <a:endParaRPr lang="en-US" sz="1600" b="1" dirty="0">
                        <a:effectLst/>
                        <a:latin typeface="Arial" panose="020B0604020202020204" pitchFamily="34" charset="0"/>
                        <a:cs typeface="Arial" panose="020B0604020202020204" pitchFamily="34" charset="0"/>
                      </a:endParaRPr>
                    </a:p>
                    <a:p>
                      <a:pPr algn="ctr">
                        <a:lnSpc>
                          <a:spcPct val="115000"/>
                        </a:lnSpc>
                        <a:spcAft>
                          <a:spcPts val="0"/>
                        </a:spcAft>
                      </a:pPr>
                      <a:r>
                        <a:rPr lang="en-US" sz="1600" b="1" dirty="0">
                          <a:effectLst/>
                          <a:latin typeface="Arial" panose="020B0604020202020204" pitchFamily="34" charset="0"/>
                          <a:cs typeface="Arial" panose="020B0604020202020204" pitchFamily="34" charset="0"/>
                        </a:rPr>
                        <a:t>No specific intervention.  Consider offering information and promote continued drinking within ‘lower risk’ levels. If working towards abstinence encourage continued reduction.</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00B050"/>
                    </a:solidFill>
                  </a:tcPr>
                </a:tc>
                <a:extLst>
                  <a:ext uri="{0D108BD9-81ED-4DB2-BD59-A6C34878D82A}">
                    <a16:rowId xmlns:a16="http://schemas.microsoft.com/office/drawing/2014/main" val="10001"/>
                  </a:ext>
                </a:extLst>
              </a:tr>
              <a:tr h="1007373">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8-15</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00B050"/>
                    </a:solidFill>
                  </a:tcPr>
                </a:tc>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Hazardous/</a:t>
                      </a:r>
                    </a:p>
                    <a:p>
                      <a:pPr algn="ctr">
                        <a:lnSpc>
                          <a:spcPct val="115000"/>
                        </a:lnSpc>
                        <a:spcAft>
                          <a:spcPts val="0"/>
                        </a:spcAft>
                      </a:pPr>
                      <a:r>
                        <a:rPr lang="en-GB" sz="1600" b="1" dirty="0">
                          <a:effectLst/>
                          <a:latin typeface="Arial" panose="020B0604020202020204" pitchFamily="34" charset="0"/>
                          <a:cs typeface="Arial" panose="020B0604020202020204" pitchFamily="34" charset="0"/>
                        </a:rPr>
                        <a:t>increasing risk</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00B050"/>
                    </a:solidFill>
                  </a:tcPr>
                </a:tc>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Simple brief advice – Provide information.  Encourage to reduce.</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00B050"/>
                    </a:solidFill>
                  </a:tcPr>
                </a:tc>
                <a:extLst>
                  <a:ext uri="{0D108BD9-81ED-4DB2-BD59-A6C34878D82A}">
                    <a16:rowId xmlns:a16="http://schemas.microsoft.com/office/drawing/2014/main" val="10002"/>
                  </a:ext>
                </a:extLst>
              </a:tr>
              <a:tr h="1448239">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16-19</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FFC000"/>
                    </a:solidFill>
                  </a:tcPr>
                </a:tc>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Harmful/higher risk </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FFC000"/>
                    </a:solidFill>
                  </a:tcPr>
                </a:tc>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Extended brief intervention.  </a:t>
                      </a:r>
                      <a:r>
                        <a:rPr lang="en-US" sz="1600" b="1" dirty="0">
                          <a:effectLst/>
                          <a:latin typeface="Arial" panose="020B0604020202020204" pitchFamily="34" charset="0"/>
                          <a:cs typeface="Arial" panose="020B0604020202020204" pitchFamily="34" charset="0"/>
                        </a:rPr>
                        <a:t>Offer sessions to help reduce drinking and risk-taking </a:t>
                      </a:r>
                      <a:r>
                        <a:rPr lang="en-US" sz="1600" b="1" dirty="0" err="1">
                          <a:effectLst/>
                          <a:latin typeface="Arial" panose="020B0604020202020204" pitchFamily="34" charset="0"/>
                          <a:cs typeface="Arial" panose="020B0604020202020204" pitchFamily="34" charset="0"/>
                        </a:rPr>
                        <a:t>behaviour</a:t>
                      </a:r>
                      <a:r>
                        <a:rPr lang="en-US" sz="1600" b="1" dirty="0">
                          <a:effectLst/>
                          <a:latin typeface="Arial" panose="020B0604020202020204" pitchFamily="34" charset="0"/>
                          <a:cs typeface="Arial" panose="020B0604020202020204" pitchFamily="34" charset="0"/>
                        </a:rPr>
                        <a:t> </a:t>
                      </a:r>
                    </a:p>
                    <a:p>
                      <a:pPr algn="ctr">
                        <a:lnSpc>
                          <a:spcPct val="115000"/>
                        </a:lnSpc>
                        <a:spcAft>
                          <a:spcPts val="0"/>
                        </a:spcAft>
                      </a:pPr>
                      <a:endParaRPr lang="en-US" sz="1600" b="1" dirty="0">
                        <a:effectLst/>
                        <a:latin typeface="Arial" panose="020B0604020202020204" pitchFamily="34" charset="0"/>
                        <a:cs typeface="Arial" panose="020B0604020202020204" pitchFamily="34" charset="0"/>
                      </a:endParaRPr>
                    </a:p>
                    <a:p>
                      <a:pPr algn="ctr">
                        <a:lnSpc>
                          <a:spcPct val="115000"/>
                        </a:lnSpc>
                        <a:spcAft>
                          <a:spcPts val="0"/>
                        </a:spcAft>
                      </a:pPr>
                      <a:r>
                        <a:rPr lang="en-US" sz="1600" b="1" dirty="0">
                          <a:effectLst/>
                          <a:latin typeface="Arial" panose="020B0604020202020204" pitchFamily="34" charset="0"/>
                          <a:cs typeface="Arial" panose="020B0604020202020204" pitchFamily="34" charset="0"/>
                        </a:rPr>
                        <a:t>Focus on enhancing motivation to change. </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FFC000"/>
                    </a:solidFill>
                  </a:tcPr>
                </a:tc>
                <a:extLst>
                  <a:ext uri="{0D108BD9-81ED-4DB2-BD59-A6C34878D82A}">
                    <a16:rowId xmlns:a16="http://schemas.microsoft.com/office/drawing/2014/main" val="10003"/>
                  </a:ext>
                </a:extLst>
              </a:tr>
              <a:tr h="2067507">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20+		</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FFC000"/>
                    </a:solidFill>
                  </a:tcPr>
                </a:tc>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Possible</a:t>
                      </a:r>
                      <a:r>
                        <a:rPr lang="en-GB" sz="1600" b="1" baseline="0" dirty="0">
                          <a:effectLst/>
                          <a:latin typeface="Arial" panose="020B0604020202020204" pitchFamily="34" charset="0"/>
                          <a:cs typeface="Arial" panose="020B0604020202020204" pitchFamily="34" charset="0"/>
                        </a:rPr>
                        <a:t> </a:t>
                      </a:r>
                      <a:r>
                        <a:rPr lang="en-GB" sz="1600" b="1" dirty="0">
                          <a:effectLst/>
                          <a:latin typeface="Arial" panose="020B0604020202020204" pitchFamily="34" charset="0"/>
                          <a:cs typeface="Arial" panose="020B0604020202020204" pitchFamily="34" charset="0"/>
                        </a:rPr>
                        <a:t>dependence</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FFC000"/>
                    </a:solidFill>
                  </a:tcPr>
                </a:tc>
                <a:tc>
                  <a:txBody>
                    <a:bodyPr/>
                    <a:lstStyle/>
                    <a:p>
                      <a:pPr algn="ctr">
                        <a:lnSpc>
                          <a:spcPct val="115000"/>
                        </a:lnSpc>
                        <a:spcAft>
                          <a:spcPts val="0"/>
                        </a:spcAft>
                      </a:pPr>
                      <a:r>
                        <a:rPr lang="en-GB" sz="1600" b="1" dirty="0">
                          <a:effectLst/>
                          <a:latin typeface="Arial" panose="020B0604020202020204" pitchFamily="34" charset="0"/>
                          <a:cs typeface="Arial" panose="020B0604020202020204" pitchFamily="34" charset="0"/>
                        </a:rPr>
                        <a:t>Community - Complete SADQ (Severity of Alcohol Dependence Questionnaire) </a:t>
                      </a:r>
                    </a:p>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Inpatient – Monitor using CIWA-</a:t>
                      </a:r>
                      <a:r>
                        <a:rPr lang="en-GB" sz="1600" b="1" dirty="0" err="1">
                          <a:effectLst/>
                          <a:latin typeface="Arial" panose="020B0604020202020204" pitchFamily="34" charset="0"/>
                          <a:cs typeface="Arial" panose="020B0604020202020204" pitchFamily="34" charset="0"/>
                        </a:rPr>
                        <a:t>Ar</a:t>
                      </a:r>
                      <a:r>
                        <a:rPr lang="en-GB" sz="1600" b="1" dirty="0">
                          <a:effectLst/>
                          <a:latin typeface="Arial" panose="020B0604020202020204" pitchFamily="34" charset="0"/>
                          <a:cs typeface="Arial" panose="020B0604020202020204" pitchFamily="34" charset="0"/>
                        </a:rPr>
                        <a:t> </a:t>
                      </a:r>
                      <a:r>
                        <a:rPr lang="en-US" sz="1600" b="1" dirty="0">
                          <a:effectLst/>
                          <a:latin typeface="Arial" panose="020B0604020202020204" pitchFamily="34" charset="0"/>
                          <a:cs typeface="Arial" panose="020B0604020202020204" pitchFamily="34" charset="0"/>
                        </a:rPr>
                        <a:t>(withdrawal assessment scale)</a:t>
                      </a: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endParaRPr lang="en-US" sz="1600" b="1" dirty="0">
                        <a:effectLst/>
                        <a:latin typeface="Arial" panose="020B0604020202020204" pitchFamily="34" charset="0"/>
                        <a:cs typeface="Arial" panose="020B0604020202020204" pitchFamily="34" charset="0"/>
                      </a:endParaRPr>
                    </a:p>
                    <a:p>
                      <a:pPr algn="ctr">
                        <a:lnSpc>
                          <a:spcPct val="115000"/>
                        </a:lnSpc>
                        <a:spcAft>
                          <a:spcPts val="0"/>
                        </a:spcAft>
                      </a:pPr>
                      <a:r>
                        <a:rPr lang="en-US" sz="1600" b="1" dirty="0">
                          <a:effectLst/>
                          <a:latin typeface="Arial" panose="020B0604020202020204" pitchFamily="34" charset="0"/>
                          <a:cs typeface="Arial" panose="020B0604020202020204" pitchFamily="34" charset="0"/>
                        </a:rPr>
                        <a:t>Consider seeking specialist advice</a:t>
                      </a:r>
                      <a:r>
                        <a:rPr lang="en-GB" sz="1600" b="1" dirty="0">
                          <a:effectLst/>
                          <a:latin typeface="Arial" panose="020B0604020202020204" pitchFamily="34" charset="0"/>
                          <a:cs typeface="Arial" panose="020B0604020202020204" pitchFamily="34" charset="0"/>
                        </a:rPr>
                        <a:t> and </a:t>
                      </a:r>
                      <a:r>
                        <a:rPr lang="en-US" sz="1600" b="1" dirty="0">
                          <a:effectLst/>
                          <a:latin typeface="Arial" panose="020B0604020202020204" pitchFamily="34" charset="0"/>
                          <a:cs typeface="Arial" panose="020B0604020202020204" pitchFamily="34" charset="0"/>
                        </a:rPr>
                        <a:t>referral to alcohol service </a:t>
                      </a:r>
                    </a:p>
                    <a:p>
                      <a:pPr algn="ctr">
                        <a:lnSpc>
                          <a:spcPct val="100000"/>
                        </a:lnSpc>
                        <a:spcAft>
                          <a:spcPts val="0"/>
                        </a:spcAft>
                      </a:pPr>
                      <a:r>
                        <a:rPr lang="en-US" sz="1600" b="1" dirty="0">
                          <a:effectLst/>
                          <a:latin typeface="Arial" panose="020B0604020202020204" pitchFamily="34" charset="0"/>
                          <a:cs typeface="Arial" panose="020B0604020202020204" pitchFamily="34" charset="0"/>
                        </a:rPr>
                        <a:t>if person wants to stop drinking.</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FFC000"/>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7015823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3728"/>
            <a:ext cx="10515600" cy="1379348"/>
          </a:xfrm>
        </p:spPr>
        <p:txBody>
          <a:bodyPr/>
          <a:lstStyle/>
          <a:p>
            <a:pPr algn="ctr"/>
            <a:r>
              <a:rPr lang="en-GB" dirty="0">
                <a:latin typeface="+mn-lt"/>
              </a:rPr>
              <a:t>Level 2: Withdrawal assessment</a:t>
            </a:r>
          </a:p>
        </p:txBody>
      </p:sp>
      <p:sp>
        <p:nvSpPr>
          <p:cNvPr id="3" name="Content Placeholder 2"/>
          <p:cNvSpPr>
            <a:spLocks noGrp="1"/>
          </p:cNvSpPr>
          <p:nvPr>
            <p:ph idx="1"/>
          </p:nvPr>
        </p:nvSpPr>
        <p:spPr>
          <a:xfrm>
            <a:off x="838200" y="1038386"/>
            <a:ext cx="10515600" cy="5765370"/>
          </a:xfrm>
        </p:spPr>
        <p:txBody>
          <a:bodyPr>
            <a:normAutofit fontScale="92500" lnSpcReduction="20000"/>
          </a:bodyPr>
          <a:lstStyle/>
          <a:p>
            <a:pPr marL="0" indent="0">
              <a:buNone/>
            </a:pPr>
            <a:r>
              <a:rPr lang="en-GB" dirty="0"/>
              <a:t>The assessment of the need for a medically managed withdrawal also uses the AUDIT score. A person who drinks more than 15 units of alcohol a day or scores ≥20 on AUDIT should be considered for an assisted withdrawal. </a:t>
            </a:r>
          </a:p>
          <a:p>
            <a:pPr marL="0" indent="0">
              <a:buNone/>
            </a:pPr>
            <a:r>
              <a:rPr lang="en-GB" dirty="0"/>
              <a:t>Inpatient and residential assisted withdrawal should be considered if one or more of the following criteria are met:</a:t>
            </a:r>
          </a:p>
          <a:p>
            <a:r>
              <a:rPr lang="en-GB" dirty="0"/>
              <a:t>daily intake over 30 units of alcohol;</a:t>
            </a:r>
          </a:p>
          <a:p>
            <a:r>
              <a:rPr lang="en-GB" dirty="0"/>
              <a:t>have a score of more than 30 on the Severity of Alcohol Dependence Questionnaire (SADQ);</a:t>
            </a:r>
          </a:p>
          <a:p>
            <a:r>
              <a:rPr lang="en-GB" dirty="0"/>
              <a:t>have a history of epilepsy or experience of withdrawal-related seizures or delirium tremens during previous assisted withdrawal programmes;</a:t>
            </a:r>
          </a:p>
          <a:p>
            <a:r>
              <a:rPr lang="en-GB" dirty="0"/>
              <a:t>need concurrent withdrawal from alcohol and benzodiazepines; and</a:t>
            </a:r>
          </a:p>
          <a:p>
            <a:r>
              <a:rPr lang="en-GB" dirty="0"/>
              <a:t>regularly drink between 15 and 20 units of alcohol per day and have:</a:t>
            </a:r>
          </a:p>
          <a:p>
            <a:pPr lvl="1"/>
            <a:r>
              <a:rPr lang="en-GB" dirty="0"/>
              <a:t>significant psychiatric or physical comorbidities (for example, chronic severe depression, psychosis, malnutrition, congestive cardiac failure, unstable angina, chronic liver disease); or</a:t>
            </a:r>
          </a:p>
          <a:p>
            <a:pPr lvl="1"/>
            <a:r>
              <a:rPr lang="en-GB" dirty="0"/>
              <a:t>a significant learning disability or cognitive impairment.</a:t>
            </a:r>
          </a:p>
          <a:p>
            <a:endParaRPr lang="en-GB" dirty="0"/>
          </a:p>
        </p:txBody>
      </p:sp>
    </p:spTree>
    <p:extLst>
      <p:ext uri="{BB962C8B-B14F-4D97-AF65-F5344CB8AC3E}">
        <p14:creationId xmlns:p14="http://schemas.microsoft.com/office/powerpoint/2010/main" val="1248965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D0102-6DD3-4EE1-B796-D8E966006F78}"/>
              </a:ext>
            </a:extLst>
          </p:cNvPr>
          <p:cNvSpPr>
            <a:spLocks noGrp="1"/>
          </p:cNvSpPr>
          <p:nvPr>
            <p:ph type="title"/>
          </p:nvPr>
        </p:nvSpPr>
        <p:spPr>
          <a:xfrm>
            <a:off x="839788" y="1"/>
            <a:ext cx="10515600" cy="1146874"/>
          </a:xfrm>
        </p:spPr>
        <p:txBody>
          <a:bodyPr/>
          <a:lstStyle/>
          <a:p>
            <a:pPr algn="ctr"/>
            <a:r>
              <a:rPr lang="en-GB" dirty="0">
                <a:latin typeface="+mn-lt"/>
              </a:rPr>
              <a:t>Withdrawal assessment</a:t>
            </a:r>
          </a:p>
        </p:txBody>
      </p:sp>
      <p:sp>
        <p:nvSpPr>
          <p:cNvPr id="3" name="Text Placeholder 2">
            <a:extLst>
              <a:ext uri="{FF2B5EF4-FFF2-40B4-BE49-F238E27FC236}">
                <a16:creationId xmlns:a16="http://schemas.microsoft.com/office/drawing/2014/main" id="{524DD028-00AA-4EDC-83B7-9A725D827047}"/>
              </a:ext>
            </a:extLst>
          </p:cNvPr>
          <p:cNvSpPr>
            <a:spLocks noGrp="1"/>
          </p:cNvSpPr>
          <p:nvPr>
            <p:ph type="body" idx="1"/>
          </p:nvPr>
        </p:nvSpPr>
        <p:spPr>
          <a:xfrm>
            <a:off x="839788" y="1681163"/>
            <a:ext cx="5157787" cy="646401"/>
          </a:xfrm>
        </p:spPr>
        <p:txBody>
          <a:bodyPr/>
          <a:lstStyle/>
          <a:p>
            <a:r>
              <a:rPr lang="en-GB" sz="2400" dirty="0">
                <a:effectLst/>
              </a:rPr>
              <a:t>Timeline from last drink</a:t>
            </a:r>
          </a:p>
          <a:p>
            <a:endParaRPr lang="en-GB" dirty="0"/>
          </a:p>
        </p:txBody>
      </p:sp>
      <p:sp>
        <p:nvSpPr>
          <p:cNvPr id="4" name="Content Placeholder 3">
            <a:extLst>
              <a:ext uri="{FF2B5EF4-FFF2-40B4-BE49-F238E27FC236}">
                <a16:creationId xmlns:a16="http://schemas.microsoft.com/office/drawing/2014/main" id="{A34B7169-B8A1-496C-A092-E125509F0A1D}"/>
              </a:ext>
            </a:extLst>
          </p:cNvPr>
          <p:cNvSpPr>
            <a:spLocks noGrp="1"/>
          </p:cNvSpPr>
          <p:nvPr>
            <p:ph sz="half" idx="2"/>
          </p:nvPr>
        </p:nvSpPr>
        <p:spPr>
          <a:xfrm>
            <a:off x="839788" y="2327564"/>
            <a:ext cx="5157787" cy="3862099"/>
          </a:xfrm>
        </p:spPr>
        <p:txBody>
          <a:bodyPr>
            <a:normAutofit/>
          </a:bodyPr>
          <a:lstStyle/>
          <a:p>
            <a:pPr marL="0" algn="l" rtl="0" eaLnBrk="1" fontAlgn="t" latinLnBrk="0" hangingPunct="1">
              <a:spcBef>
                <a:spcPts val="0"/>
              </a:spcBef>
              <a:spcAft>
                <a:spcPts val="0"/>
              </a:spcAft>
            </a:pPr>
            <a:r>
              <a:rPr lang="en-GB" sz="2000" dirty="0">
                <a:effectLst/>
              </a:rPr>
              <a:t>Onset: 6–8 hours    </a:t>
            </a:r>
          </a:p>
          <a:p>
            <a:pPr marL="0" indent="0" algn="l" rtl="0" eaLnBrk="1" fontAlgn="t" latinLnBrk="0" hangingPunct="1">
              <a:spcBef>
                <a:spcPts val="0"/>
              </a:spcBef>
              <a:spcAft>
                <a:spcPts val="0"/>
              </a:spcAft>
              <a:buNone/>
            </a:pPr>
            <a:r>
              <a:rPr lang="en-GB" sz="2000" b="0" i="0" u="none" strike="noStrike" kern="1200" dirty="0">
                <a:solidFill>
                  <a:srgbClr val="000000"/>
                </a:solidFill>
                <a:effectLst/>
              </a:rPr>
              <a:t>Peak: 10–30 hours</a:t>
            </a:r>
            <a:r>
              <a:rPr lang="en-GB" sz="2000" dirty="0"/>
              <a:t>  </a:t>
            </a:r>
          </a:p>
          <a:p>
            <a:pPr marL="0" indent="0" algn="l" rtl="0" eaLnBrk="1" fontAlgn="t" latinLnBrk="0" hangingPunct="1">
              <a:spcBef>
                <a:spcPts val="0"/>
              </a:spcBef>
              <a:spcAft>
                <a:spcPts val="0"/>
              </a:spcAft>
              <a:buNone/>
            </a:pPr>
            <a:r>
              <a:rPr lang="en-GB" sz="2000" b="0" i="0" u="none" strike="noStrike" kern="1200" dirty="0">
                <a:solidFill>
                  <a:srgbClr val="000000"/>
                </a:solidFill>
                <a:effectLst/>
              </a:rPr>
              <a:t>Subsides: 40–50 hours</a:t>
            </a:r>
            <a:endParaRPr lang="en-GB" sz="2000" b="0" i="0" u="none" strike="noStrike" dirty="0">
              <a:effectLst/>
            </a:endParaRPr>
          </a:p>
          <a:p>
            <a:endParaRPr lang="en-GB" sz="2000" dirty="0">
              <a:effectLst/>
            </a:endParaRPr>
          </a:p>
          <a:p>
            <a:pPr marL="0" indent="0">
              <a:buNone/>
            </a:pPr>
            <a:endParaRPr lang="en-GB" sz="2000" dirty="0">
              <a:effectLst/>
            </a:endParaRPr>
          </a:p>
          <a:p>
            <a:r>
              <a:rPr lang="en-GB" sz="2000" dirty="0">
                <a:effectLst/>
              </a:rPr>
              <a:t>Onset: 0–48 hours</a:t>
            </a:r>
          </a:p>
          <a:p>
            <a:endParaRPr lang="en-GB" sz="2000" dirty="0"/>
          </a:p>
          <a:p>
            <a:r>
              <a:rPr lang="en-GB" sz="2000" dirty="0">
                <a:effectLst/>
              </a:rPr>
              <a:t>Onset: 12 hours Duration: 5–6 days</a:t>
            </a:r>
          </a:p>
          <a:p>
            <a:endParaRPr lang="en-GB" sz="2000" dirty="0"/>
          </a:p>
          <a:p>
            <a:r>
              <a:rPr lang="en-GB" sz="2000" dirty="0">
                <a:effectLst/>
              </a:rPr>
              <a:t>Onset: 48–72 hours</a:t>
            </a:r>
          </a:p>
          <a:p>
            <a:endParaRPr lang="en-GB" sz="2800" dirty="0">
              <a:effectLst/>
            </a:endParaRPr>
          </a:p>
          <a:p>
            <a:endParaRPr lang="en-GB" sz="2800" dirty="0">
              <a:effectLst/>
            </a:endParaRPr>
          </a:p>
          <a:p>
            <a:endParaRPr lang="en-GB" sz="2800" dirty="0">
              <a:effectLst/>
            </a:endParaRPr>
          </a:p>
          <a:p>
            <a:endParaRPr lang="en-GB" sz="2800" dirty="0">
              <a:effectLst/>
            </a:endParaRPr>
          </a:p>
          <a:p>
            <a:endParaRPr lang="en-GB" dirty="0"/>
          </a:p>
          <a:p>
            <a:endParaRPr lang="en-GB" dirty="0"/>
          </a:p>
          <a:p>
            <a:endParaRPr lang="en-GB" sz="2800" dirty="0">
              <a:effectLst/>
            </a:endParaRPr>
          </a:p>
          <a:p>
            <a:endParaRPr lang="en-GB" dirty="0"/>
          </a:p>
        </p:txBody>
      </p:sp>
      <p:sp>
        <p:nvSpPr>
          <p:cNvPr id="5" name="Text Placeholder 4">
            <a:extLst>
              <a:ext uri="{FF2B5EF4-FFF2-40B4-BE49-F238E27FC236}">
                <a16:creationId xmlns:a16="http://schemas.microsoft.com/office/drawing/2014/main" id="{CC03D105-E255-4CA5-885B-A2C26FE1E8D1}"/>
              </a:ext>
            </a:extLst>
          </p:cNvPr>
          <p:cNvSpPr>
            <a:spLocks noGrp="1"/>
          </p:cNvSpPr>
          <p:nvPr>
            <p:ph type="body" sz="quarter" idx="3"/>
          </p:nvPr>
        </p:nvSpPr>
        <p:spPr>
          <a:xfrm>
            <a:off x="6172200" y="1477819"/>
            <a:ext cx="5183188" cy="849746"/>
          </a:xfrm>
        </p:spPr>
        <p:txBody>
          <a:bodyPr/>
          <a:lstStyle/>
          <a:p>
            <a:r>
              <a:rPr lang="en-GB" dirty="0"/>
              <a:t>Symptoms</a:t>
            </a:r>
          </a:p>
          <a:p>
            <a:endParaRPr lang="en-GB" dirty="0"/>
          </a:p>
        </p:txBody>
      </p:sp>
      <p:sp>
        <p:nvSpPr>
          <p:cNvPr id="6" name="Content Placeholder 5">
            <a:extLst>
              <a:ext uri="{FF2B5EF4-FFF2-40B4-BE49-F238E27FC236}">
                <a16:creationId xmlns:a16="http://schemas.microsoft.com/office/drawing/2014/main" id="{3CC0BC09-F21C-4887-A701-F2C679E869B4}"/>
              </a:ext>
            </a:extLst>
          </p:cNvPr>
          <p:cNvSpPr>
            <a:spLocks noGrp="1"/>
          </p:cNvSpPr>
          <p:nvPr>
            <p:ph sz="quarter" idx="4"/>
          </p:nvPr>
        </p:nvSpPr>
        <p:spPr>
          <a:xfrm>
            <a:off x="6172200" y="2032000"/>
            <a:ext cx="5183188" cy="4157663"/>
          </a:xfrm>
        </p:spPr>
        <p:txBody>
          <a:bodyPr>
            <a:normAutofit lnSpcReduction="10000"/>
          </a:bodyPr>
          <a:lstStyle/>
          <a:p>
            <a:pPr marL="0" indent="0" algn="l" rtl="0" eaLnBrk="1" fontAlgn="t" latinLnBrk="0" hangingPunct="1">
              <a:spcBef>
                <a:spcPts val="0"/>
              </a:spcBef>
              <a:spcAft>
                <a:spcPts val="0"/>
              </a:spcAft>
              <a:buNone/>
            </a:pPr>
            <a:endParaRPr lang="en-GB" sz="1800" i="0" u="none" strike="noStrike" dirty="0">
              <a:effectLst/>
              <a:latin typeface="Arial" panose="020B0604020202020204" pitchFamily="34" charset="0"/>
            </a:endParaRPr>
          </a:p>
          <a:p>
            <a:pPr fontAlgn="t">
              <a:spcBef>
                <a:spcPts val="0"/>
              </a:spcBef>
            </a:pPr>
            <a:r>
              <a:rPr lang="en-GB" sz="1900" i="0" u="none" strike="noStrike" kern="1200" dirty="0">
                <a:solidFill>
                  <a:srgbClr val="000000"/>
                </a:solidFill>
                <a:effectLst/>
              </a:rPr>
              <a:t>  Alcohol withdrawal symptoms</a:t>
            </a:r>
            <a:endParaRPr lang="en-GB" sz="1900" dirty="0"/>
          </a:p>
          <a:p>
            <a:pPr marL="0" indent="0" algn="l" rtl="0" eaLnBrk="1" fontAlgn="t" latinLnBrk="0" hangingPunct="1">
              <a:spcBef>
                <a:spcPts val="0"/>
              </a:spcBef>
              <a:spcAft>
                <a:spcPts val="0"/>
              </a:spcAft>
              <a:buNone/>
            </a:pPr>
            <a:r>
              <a:rPr lang="en-GB" sz="1900" b="0" i="0" u="none" strike="noStrike" kern="1200" dirty="0">
                <a:solidFill>
                  <a:srgbClr val="000000"/>
                </a:solidFill>
                <a:effectLst/>
              </a:rPr>
              <a:t>Generalised hyperactivity, tremor, sweating, nausea, retching, mood fluctuation, tachycardia, increased respirations, hypertension, and mild pyrexia</a:t>
            </a:r>
            <a:endParaRPr lang="en-GB" sz="1900" b="0" i="0" u="none" strike="noStrike" dirty="0">
              <a:effectLst/>
            </a:endParaRPr>
          </a:p>
          <a:p>
            <a:pPr marL="0" indent="0">
              <a:buNone/>
            </a:pPr>
            <a:endParaRPr lang="en-GB" sz="1900" dirty="0"/>
          </a:p>
          <a:p>
            <a:pPr algn="l" fontAlgn="t"/>
            <a:r>
              <a:rPr lang="en-GB" sz="1900" dirty="0">
                <a:effectLst/>
              </a:rPr>
              <a:t>Withdrawal seizures</a:t>
            </a:r>
          </a:p>
          <a:p>
            <a:pPr algn="l" fontAlgn="t"/>
            <a:endParaRPr lang="en-GB" sz="1900" dirty="0"/>
          </a:p>
          <a:p>
            <a:pPr fontAlgn="t"/>
            <a:r>
              <a:rPr lang="en-GB" sz="1900" dirty="0">
                <a:effectLst/>
              </a:rPr>
              <a:t>Auditory and visual hallucinations may develop that are characteristically frightening</a:t>
            </a:r>
          </a:p>
          <a:p>
            <a:pPr marL="0" algn="l" rtl="0" eaLnBrk="1" fontAlgn="t" latinLnBrk="0" hangingPunct="1">
              <a:spcBef>
                <a:spcPts val="0"/>
              </a:spcBef>
              <a:spcAft>
                <a:spcPts val="0"/>
              </a:spcAft>
            </a:pPr>
            <a:endParaRPr lang="en-GB" sz="1900" b="0" i="0" u="none" strike="noStrike" kern="1200" dirty="0">
              <a:solidFill>
                <a:srgbClr val="000000"/>
              </a:solidFill>
              <a:effectLst/>
            </a:endParaRPr>
          </a:p>
          <a:p>
            <a:pPr marL="0" algn="l" rtl="0" eaLnBrk="1" fontAlgn="t" latinLnBrk="0" hangingPunct="1">
              <a:spcBef>
                <a:spcPts val="0"/>
              </a:spcBef>
              <a:spcAft>
                <a:spcPts val="0"/>
              </a:spcAft>
            </a:pPr>
            <a:r>
              <a:rPr lang="en-GB" sz="1900" b="0" i="0" u="none" strike="noStrike" kern="1200" dirty="0">
                <a:solidFill>
                  <a:srgbClr val="000000"/>
                </a:solidFill>
                <a:effectLst/>
              </a:rPr>
              <a:t>Delirium tremens: coarse tremor, agitation, fever, tachycardia, profound confusion, delusions, and hallucinations</a:t>
            </a:r>
            <a:endParaRPr lang="en-GB" sz="1900" b="0" i="0" u="none" strike="noStrike" dirty="0">
              <a:effectLst/>
            </a:endParaRPr>
          </a:p>
          <a:p>
            <a:pPr fontAlgn="t"/>
            <a:endParaRPr lang="en-GB" sz="2800" dirty="0">
              <a:effectLst/>
            </a:endParaRPr>
          </a:p>
          <a:p>
            <a:pPr algn="l" fontAlgn="t"/>
            <a:endParaRPr lang="en-GB" sz="2800" dirty="0">
              <a:effectLst/>
            </a:endParaRPr>
          </a:p>
        </p:txBody>
      </p:sp>
    </p:spTree>
    <p:extLst>
      <p:ext uri="{BB962C8B-B14F-4D97-AF65-F5344CB8AC3E}">
        <p14:creationId xmlns:p14="http://schemas.microsoft.com/office/powerpoint/2010/main" val="3962398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2DD0-A854-4E27-A482-126FA1D9F019}"/>
              </a:ext>
            </a:extLst>
          </p:cNvPr>
          <p:cNvSpPr>
            <a:spLocks noGrp="1"/>
          </p:cNvSpPr>
          <p:nvPr>
            <p:ph type="title"/>
          </p:nvPr>
        </p:nvSpPr>
        <p:spPr>
          <a:xfrm>
            <a:off x="838200" y="62909"/>
            <a:ext cx="10515600" cy="561150"/>
          </a:xfrm>
        </p:spPr>
        <p:txBody>
          <a:bodyPr>
            <a:noAutofit/>
          </a:bodyPr>
          <a:lstStyle/>
          <a:p>
            <a:pPr algn="ctr"/>
            <a:r>
              <a:rPr lang="en-US" dirty="0">
                <a:latin typeface="+mn-lt"/>
              </a:rPr>
              <a:t>Treatment</a:t>
            </a:r>
            <a:endParaRPr lang="en-GB" dirty="0">
              <a:latin typeface="+mn-lt"/>
            </a:endParaRPr>
          </a:p>
        </p:txBody>
      </p:sp>
      <p:sp>
        <p:nvSpPr>
          <p:cNvPr id="3" name="Content Placeholder 2">
            <a:extLst>
              <a:ext uri="{FF2B5EF4-FFF2-40B4-BE49-F238E27FC236}">
                <a16:creationId xmlns:a16="http://schemas.microsoft.com/office/drawing/2014/main" id="{1B9BE3BB-A9D7-446B-82ED-B025C899A837}"/>
              </a:ext>
            </a:extLst>
          </p:cNvPr>
          <p:cNvSpPr>
            <a:spLocks noGrp="1"/>
          </p:cNvSpPr>
          <p:nvPr>
            <p:ph idx="1"/>
          </p:nvPr>
        </p:nvSpPr>
        <p:spPr>
          <a:xfrm>
            <a:off x="838200" y="821410"/>
            <a:ext cx="10515600" cy="6036590"/>
          </a:xfrm>
        </p:spPr>
        <p:txBody>
          <a:bodyPr>
            <a:noAutofit/>
          </a:bodyPr>
          <a:lstStyle/>
          <a:p>
            <a:pPr marL="0" indent="0">
              <a:buNone/>
            </a:pPr>
            <a:r>
              <a:rPr lang="en-GB" sz="2200" b="0" i="0" dirty="0">
                <a:effectLst/>
              </a:rPr>
              <a:t>Older adults who engage in treatment have better outcomes. It is therefore important to screen older adults for alcohol use. Most people receive support to stop drinking and recovery support in the community.</a:t>
            </a:r>
          </a:p>
          <a:p>
            <a:pPr marL="0" indent="0">
              <a:buNone/>
            </a:pPr>
            <a:endParaRPr lang="en-US" sz="2200" dirty="0"/>
          </a:p>
          <a:p>
            <a:pPr marL="0" indent="0">
              <a:buNone/>
            </a:pPr>
            <a:r>
              <a:rPr lang="en-US" sz="2200" b="1" dirty="0"/>
              <a:t>Treatments include:</a:t>
            </a:r>
          </a:p>
          <a:p>
            <a:endParaRPr lang="en-US" sz="2200" dirty="0"/>
          </a:p>
          <a:p>
            <a:pPr marL="889000" indent="-889000">
              <a:lnSpc>
                <a:spcPct val="120000"/>
              </a:lnSpc>
              <a:spcBef>
                <a:spcPts val="0"/>
              </a:spcBef>
              <a:spcAft>
                <a:spcPts val="600"/>
              </a:spcAft>
            </a:pPr>
            <a:r>
              <a:rPr lang="en-US" sz="2200" dirty="0"/>
              <a:t>Brief alcohol intervention </a:t>
            </a:r>
          </a:p>
          <a:p>
            <a:pPr marL="889000" indent="-889000">
              <a:lnSpc>
                <a:spcPct val="120000"/>
              </a:lnSpc>
              <a:spcBef>
                <a:spcPts val="0"/>
              </a:spcBef>
              <a:spcAft>
                <a:spcPts val="600"/>
              </a:spcAft>
            </a:pPr>
            <a:r>
              <a:rPr lang="en-US" sz="2200" dirty="0"/>
              <a:t>Support groups </a:t>
            </a:r>
          </a:p>
          <a:p>
            <a:pPr marL="889000" indent="-889000">
              <a:lnSpc>
                <a:spcPct val="120000"/>
              </a:lnSpc>
              <a:spcBef>
                <a:spcPts val="0"/>
              </a:spcBef>
              <a:spcAft>
                <a:spcPts val="600"/>
              </a:spcAft>
            </a:pPr>
            <a:r>
              <a:rPr lang="en-US" sz="2200" dirty="0"/>
              <a:t>Psychological or talking treatments</a:t>
            </a:r>
          </a:p>
          <a:p>
            <a:pPr marL="889000" indent="-889000">
              <a:lnSpc>
                <a:spcPct val="120000"/>
              </a:lnSpc>
              <a:spcBef>
                <a:spcPts val="0"/>
              </a:spcBef>
              <a:spcAft>
                <a:spcPts val="600"/>
              </a:spcAft>
            </a:pPr>
            <a:r>
              <a:rPr lang="en-US" sz="2200" dirty="0"/>
              <a:t>Detoxification or ‘detox’. This may involve giving medication to reduce withdrawal symptoms and then tailing off and stopping it after a few days or weeks.</a:t>
            </a:r>
          </a:p>
          <a:p>
            <a:pPr marL="889000" indent="-889000">
              <a:lnSpc>
                <a:spcPct val="120000"/>
              </a:lnSpc>
              <a:spcBef>
                <a:spcPts val="0"/>
              </a:spcBef>
              <a:spcAft>
                <a:spcPts val="600"/>
              </a:spcAft>
            </a:pPr>
            <a:r>
              <a:rPr lang="en-US" sz="2200" dirty="0"/>
              <a:t>Thiamine replacement (either oral or parenteral).</a:t>
            </a:r>
          </a:p>
          <a:p>
            <a:endParaRPr lang="en-US" sz="2200" dirty="0"/>
          </a:p>
        </p:txBody>
      </p:sp>
    </p:spTree>
    <p:extLst>
      <p:ext uri="{BB962C8B-B14F-4D97-AF65-F5344CB8AC3E}">
        <p14:creationId xmlns:p14="http://schemas.microsoft.com/office/powerpoint/2010/main" val="13777793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026">
            <a:extLst>
              <a:ext uri="{FF2B5EF4-FFF2-40B4-BE49-F238E27FC236}">
                <a16:creationId xmlns:a16="http://schemas.microsoft.com/office/drawing/2014/main" id="{A8F855CD-7841-4B45-A988-81D1C36014BE}"/>
              </a:ext>
            </a:extLst>
          </p:cNvPr>
          <p:cNvSpPr>
            <a:spLocks noGrp="1"/>
          </p:cNvSpPr>
          <p:nvPr>
            <p:ph type="title"/>
          </p:nvPr>
        </p:nvSpPr>
        <p:spPr>
          <a:xfrm>
            <a:off x="969468" y="66836"/>
            <a:ext cx="10346231" cy="1098737"/>
          </a:xfrm>
        </p:spPr>
        <p:txBody>
          <a:bodyPr>
            <a:noAutofit/>
          </a:bodyPr>
          <a:lstStyle/>
          <a:p>
            <a:pPr algn="ctr"/>
            <a:r>
              <a:rPr lang="en-GB" altLang="en-US" dirty="0">
                <a:latin typeface="+mn-lt"/>
              </a:rPr>
              <a:t>Who are the target groups for Screening &amp; Brief Intervention?</a:t>
            </a:r>
          </a:p>
        </p:txBody>
      </p:sp>
      <p:sp>
        <p:nvSpPr>
          <p:cNvPr id="92163" name="Rectangle 1027">
            <a:extLst>
              <a:ext uri="{FF2B5EF4-FFF2-40B4-BE49-F238E27FC236}">
                <a16:creationId xmlns:a16="http://schemas.microsoft.com/office/drawing/2014/main" id="{885A5691-CFC5-4D81-A091-EF001097E7C1}"/>
              </a:ext>
            </a:extLst>
          </p:cNvPr>
          <p:cNvSpPr>
            <a:spLocks noGrp="1"/>
          </p:cNvSpPr>
          <p:nvPr>
            <p:ph type="body" idx="1"/>
          </p:nvPr>
        </p:nvSpPr>
        <p:spPr>
          <a:xfrm>
            <a:off x="969468" y="2008784"/>
            <a:ext cx="9603281" cy="4135438"/>
          </a:xfrm>
        </p:spPr>
        <p:txBody>
          <a:bodyPr/>
          <a:lstStyle/>
          <a:p>
            <a:pPr marL="533400" indent="-522288">
              <a:lnSpc>
                <a:spcPct val="100000"/>
              </a:lnSpc>
              <a:spcBef>
                <a:spcPts val="0"/>
              </a:spcBef>
            </a:pPr>
            <a:r>
              <a:rPr lang="en-GB" altLang="en-US" sz="2400" dirty="0"/>
              <a:t>Hazardous drinkers, including regular excessive drinkers &amp; “binge drinkers”</a:t>
            </a:r>
          </a:p>
          <a:p>
            <a:pPr marL="533400" indent="-522288">
              <a:lnSpc>
                <a:spcPct val="100000"/>
              </a:lnSpc>
              <a:spcBef>
                <a:spcPts val="0"/>
              </a:spcBef>
            </a:pPr>
            <a:endParaRPr lang="en-GB" altLang="en-US" sz="2400" dirty="0"/>
          </a:p>
          <a:p>
            <a:pPr marL="533400" indent="-522288">
              <a:lnSpc>
                <a:spcPct val="100000"/>
              </a:lnSpc>
              <a:spcBef>
                <a:spcPts val="0"/>
              </a:spcBef>
            </a:pPr>
            <a:r>
              <a:rPr lang="en-GB" altLang="en-US" sz="2400" dirty="0"/>
              <a:t>Harmful drinkers, including regular excessive drinkers &amp; “binge drinkers”</a:t>
            </a:r>
          </a:p>
          <a:p>
            <a:pPr marL="533400" indent="-522288">
              <a:lnSpc>
                <a:spcPct val="100000"/>
              </a:lnSpc>
              <a:spcBef>
                <a:spcPts val="0"/>
              </a:spcBef>
            </a:pPr>
            <a:endParaRPr lang="en-GB" altLang="en-US" sz="2400" dirty="0"/>
          </a:p>
          <a:p>
            <a:pPr marL="533400" indent="-522288">
              <a:lnSpc>
                <a:spcPct val="100000"/>
              </a:lnSpc>
              <a:spcBef>
                <a:spcPts val="0"/>
              </a:spcBef>
            </a:pPr>
            <a:r>
              <a:rPr lang="en-GB" altLang="en-US" sz="2400" dirty="0"/>
              <a:t>NOT “alcoholics” (alcohol dependent)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22CD1-8164-4811-B453-7E4823FA4E17}"/>
              </a:ext>
            </a:extLst>
          </p:cNvPr>
          <p:cNvSpPr>
            <a:spLocks noGrp="1"/>
          </p:cNvSpPr>
          <p:nvPr>
            <p:ph type="title"/>
          </p:nvPr>
        </p:nvSpPr>
        <p:spPr>
          <a:xfrm>
            <a:off x="838200" y="1"/>
            <a:ext cx="10515600" cy="1146874"/>
          </a:xfrm>
        </p:spPr>
        <p:txBody>
          <a:bodyPr/>
          <a:lstStyle/>
          <a:p>
            <a:pPr algn="ctr"/>
            <a:r>
              <a:rPr lang="en-US" dirty="0">
                <a:latin typeface="+mn-lt"/>
              </a:rPr>
              <a:t>What is normal?</a:t>
            </a:r>
            <a:endParaRPr lang="en-GB" dirty="0">
              <a:latin typeface="+mn-lt"/>
            </a:endParaRPr>
          </a:p>
        </p:txBody>
      </p:sp>
      <p:pic>
        <p:nvPicPr>
          <p:cNvPr id="4" name="Content Placeholder 3">
            <a:extLst>
              <a:ext uri="{FF2B5EF4-FFF2-40B4-BE49-F238E27FC236}">
                <a16:creationId xmlns:a16="http://schemas.microsoft.com/office/drawing/2014/main" id="{295A1F9E-6ED2-4F01-ACF7-5024E46E3731}"/>
              </a:ext>
            </a:extLst>
          </p:cNvPr>
          <p:cNvPicPr>
            <a:picLocks noGrp="1" noChangeAspect="1"/>
          </p:cNvPicPr>
          <p:nvPr>
            <p:ph idx="1"/>
          </p:nvPr>
        </p:nvPicPr>
        <p:blipFill>
          <a:blip r:embed="rId2"/>
          <a:stretch>
            <a:fillRect/>
          </a:stretch>
        </p:blipFill>
        <p:spPr>
          <a:xfrm>
            <a:off x="1097672" y="1786255"/>
            <a:ext cx="3494256" cy="4351338"/>
          </a:xfrm>
          <a:prstGeom prst="rect">
            <a:avLst/>
          </a:prstGeom>
        </p:spPr>
      </p:pic>
      <p:sp>
        <p:nvSpPr>
          <p:cNvPr id="5" name="TextBox 4">
            <a:extLst>
              <a:ext uri="{FF2B5EF4-FFF2-40B4-BE49-F238E27FC236}">
                <a16:creationId xmlns:a16="http://schemas.microsoft.com/office/drawing/2014/main" id="{CAD1547E-C821-4ABF-8110-0DEEEF808EA9}"/>
              </a:ext>
            </a:extLst>
          </p:cNvPr>
          <p:cNvSpPr txBox="1"/>
          <p:nvPr/>
        </p:nvSpPr>
        <p:spPr>
          <a:xfrm>
            <a:off x="5617029" y="2411095"/>
            <a:ext cx="5736771" cy="2677656"/>
          </a:xfrm>
          <a:prstGeom prst="rect">
            <a:avLst/>
          </a:prstGeom>
          <a:noFill/>
        </p:spPr>
        <p:txBody>
          <a:bodyPr wrap="square" rtlCol="0">
            <a:spAutoFit/>
          </a:bodyPr>
          <a:lstStyle/>
          <a:p>
            <a:r>
              <a:rPr lang="en-US" sz="2800" dirty="0"/>
              <a:t>Weekly limits can be misleading. </a:t>
            </a:r>
          </a:p>
          <a:p>
            <a:endParaRPr lang="en-US" sz="2800" dirty="0"/>
          </a:p>
          <a:p>
            <a:r>
              <a:rPr lang="en-US" sz="2800" dirty="0"/>
              <a:t>If just a quarter of the recommended weekly amount is drunk over a matter of hours, this is more likely to be harmful.</a:t>
            </a:r>
            <a:endParaRPr lang="en-GB" sz="2800" dirty="0"/>
          </a:p>
        </p:txBody>
      </p:sp>
    </p:spTree>
    <p:extLst>
      <p:ext uri="{BB962C8B-B14F-4D97-AF65-F5344CB8AC3E}">
        <p14:creationId xmlns:p14="http://schemas.microsoft.com/office/powerpoint/2010/main" val="16597177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3594A564-8290-4C46-9167-36AFF65A6856}"/>
              </a:ext>
            </a:extLst>
          </p:cNvPr>
          <p:cNvSpPr>
            <a:spLocks noGrp="1"/>
          </p:cNvSpPr>
          <p:nvPr>
            <p:ph type="title"/>
          </p:nvPr>
        </p:nvSpPr>
        <p:spPr>
          <a:xfrm>
            <a:off x="895513" y="77492"/>
            <a:ext cx="8843571" cy="1038988"/>
          </a:xfrm>
        </p:spPr>
        <p:txBody>
          <a:bodyPr>
            <a:noAutofit/>
          </a:bodyPr>
          <a:lstStyle/>
          <a:p>
            <a:pPr algn="ctr"/>
            <a:r>
              <a:rPr lang="en-GB" altLang="en-US" dirty="0">
                <a:latin typeface="+mn-lt"/>
              </a:rPr>
              <a:t>What is brief alcohol intervention?</a:t>
            </a:r>
          </a:p>
        </p:txBody>
      </p:sp>
      <p:sp>
        <p:nvSpPr>
          <p:cNvPr id="27651" name="Rectangle 3">
            <a:extLst>
              <a:ext uri="{FF2B5EF4-FFF2-40B4-BE49-F238E27FC236}">
                <a16:creationId xmlns:a16="http://schemas.microsoft.com/office/drawing/2014/main" id="{A76C7075-D188-4B4F-875D-47EC3BAE6497}"/>
              </a:ext>
            </a:extLst>
          </p:cNvPr>
          <p:cNvSpPr>
            <a:spLocks noGrp="1" noChangeArrowheads="1"/>
          </p:cNvSpPr>
          <p:nvPr>
            <p:ph type="body" idx="1"/>
          </p:nvPr>
        </p:nvSpPr>
        <p:spPr>
          <a:xfrm>
            <a:off x="895513" y="1614076"/>
            <a:ext cx="8515350" cy="4114800"/>
          </a:xfrm>
        </p:spPr>
        <p:txBody>
          <a:bodyPr>
            <a:normAutofit lnSpcReduction="10000"/>
          </a:bodyPr>
          <a:lstStyle/>
          <a:p>
            <a:pPr marL="676275" indent="-665163">
              <a:lnSpc>
                <a:spcPct val="90000"/>
              </a:lnSpc>
              <a:buFont typeface="Arial" charset="0"/>
              <a:buChar char="•"/>
              <a:defRPr/>
            </a:pPr>
            <a:r>
              <a:rPr lang="en-GB" altLang="en-US" sz="2400" dirty="0"/>
              <a:t>“Information, advice and encouragement to the patient to consider the positives and negatives of their drinking behaviour, plus support and help to the patient if they do decide they want to cut down on their drinking”</a:t>
            </a:r>
          </a:p>
          <a:p>
            <a:pPr marL="676275" indent="-665163">
              <a:buNone/>
              <a:defRPr/>
            </a:pPr>
            <a:endParaRPr lang="en-GB" altLang="en-US" sz="2400" dirty="0"/>
          </a:p>
          <a:p>
            <a:pPr marL="676275" indent="-665163">
              <a:lnSpc>
                <a:spcPct val="90000"/>
              </a:lnSpc>
              <a:buFont typeface="Arial" charset="0"/>
              <a:buChar char="•"/>
              <a:defRPr/>
            </a:pPr>
            <a:r>
              <a:rPr lang="en-GB" altLang="en-US" sz="2400" dirty="0"/>
              <a:t>Improves motivation for change of drinking behaviour</a:t>
            </a:r>
          </a:p>
          <a:p>
            <a:pPr marL="676275" indent="-665163">
              <a:lnSpc>
                <a:spcPct val="90000"/>
              </a:lnSpc>
              <a:buFont typeface="Arial" charset="0"/>
              <a:buChar char="•"/>
              <a:defRPr/>
            </a:pPr>
            <a:endParaRPr lang="en-GB" altLang="en-US" sz="2400" dirty="0"/>
          </a:p>
          <a:p>
            <a:pPr marL="676275" indent="-665163">
              <a:lnSpc>
                <a:spcPct val="90000"/>
              </a:lnSpc>
              <a:buFont typeface="Arial" charset="0"/>
              <a:buChar char="•"/>
              <a:defRPr/>
            </a:pPr>
            <a:r>
              <a:rPr lang="en-GB" altLang="en-US" sz="2400" dirty="0"/>
              <a:t>‘Opportunistic’ – administered to patients who have not attended a consultation to specifically discuss their drinking”</a:t>
            </a:r>
          </a:p>
          <a:p>
            <a:pPr marL="676275" indent="-665163">
              <a:lnSpc>
                <a:spcPct val="90000"/>
              </a:lnSpc>
              <a:buFont typeface="Arial" charset="0"/>
              <a:buChar char="•"/>
              <a:defRPr/>
            </a:pPr>
            <a:endParaRPr lang="en-GB" altLang="en-US" sz="2400" dirty="0"/>
          </a:p>
          <a:p>
            <a:pPr algn="ctr">
              <a:lnSpc>
                <a:spcPct val="90000"/>
              </a:lnSpc>
              <a:buFont typeface="Wingdings" pitchFamily="2" charset="2"/>
              <a:buNone/>
              <a:defRPr/>
            </a:pPr>
            <a:r>
              <a:rPr lang="en-GB" altLang="en-US" sz="2400" dirty="0"/>
              <a:t>    (</a:t>
            </a:r>
            <a:r>
              <a:rPr lang="en-GB" altLang="en-US" sz="2400" i="1" dirty="0"/>
              <a:t>Alcohol Harm Reduction Strategy for England</a:t>
            </a:r>
            <a:r>
              <a:rPr lang="en-GB" altLang="en-US" sz="2400" dirty="0"/>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EB7B1D7-395F-4D30-A547-D90FD8D06437}"/>
              </a:ext>
            </a:extLst>
          </p:cNvPr>
          <p:cNvSpPr/>
          <p:nvPr/>
        </p:nvSpPr>
        <p:spPr>
          <a:xfrm>
            <a:off x="938151" y="404813"/>
            <a:ext cx="9702863" cy="5940088"/>
          </a:xfrm>
          <a:prstGeom prst="rect">
            <a:avLst/>
          </a:prstGeom>
        </p:spPr>
        <p:txBody>
          <a:bodyPr wrap="square">
            <a:spAutoFit/>
          </a:bodyPr>
          <a:lstStyle/>
          <a:p>
            <a:pPr algn="ctr">
              <a:defRPr/>
            </a:pPr>
            <a:r>
              <a:rPr lang="en-GB" sz="4400" dirty="0">
                <a:solidFill>
                  <a:prstClr val="black"/>
                </a:solidFill>
              </a:rPr>
              <a:t>Key Points of </a:t>
            </a:r>
            <a:r>
              <a:rPr lang="en-GB" altLang="en-US" sz="4400" dirty="0">
                <a:solidFill>
                  <a:prstClr val="black"/>
                </a:solidFill>
                <a:cs typeface="Arial" charset="0"/>
              </a:rPr>
              <a:t>brief alcohol intervention</a:t>
            </a:r>
          </a:p>
          <a:p>
            <a:pPr>
              <a:defRPr/>
            </a:pPr>
            <a:endParaRPr lang="en-GB" sz="2400" b="1" dirty="0">
              <a:solidFill>
                <a:prstClr val="black"/>
              </a:solidFill>
              <a:latin typeface="Calibri"/>
            </a:endParaRPr>
          </a:p>
          <a:p>
            <a:pPr marL="355600" indent="-333375">
              <a:buFont typeface="Arial" panose="020B0604020202020204" pitchFamily="34" charset="0"/>
              <a:buChar char="•"/>
              <a:defRPr/>
            </a:pPr>
            <a:r>
              <a:rPr lang="en-GB" sz="2400" dirty="0">
                <a:solidFill>
                  <a:prstClr val="black"/>
                </a:solidFill>
                <a:latin typeface="Calibri"/>
              </a:rPr>
              <a:t>Patient should agree to the information being provided.  ‘Offering information and advice</a:t>
            </a:r>
            <a:r>
              <a:rPr lang="en-GB" sz="2400" i="1" dirty="0">
                <a:solidFill>
                  <a:prstClr val="black"/>
                </a:solidFill>
                <a:latin typeface="Calibri"/>
              </a:rPr>
              <a:t> with permission</a:t>
            </a:r>
            <a:r>
              <a:rPr lang="en-GB" sz="2400" dirty="0">
                <a:solidFill>
                  <a:prstClr val="black"/>
                </a:solidFill>
                <a:latin typeface="Calibri"/>
              </a:rPr>
              <a:t>’ is a key aspect of taking a motivational approach.</a:t>
            </a:r>
          </a:p>
          <a:p>
            <a:pPr marL="355600" indent="-333375">
              <a:buFont typeface="Arial" panose="020B0604020202020204" pitchFamily="34" charset="0"/>
              <a:buChar char="•"/>
              <a:defRPr/>
            </a:pPr>
            <a:endParaRPr lang="en-GB" sz="2400" dirty="0">
              <a:solidFill>
                <a:prstClr val="black"/>
              </a:solidFill>
              <a:latin typeface="Calibri"/>
            </a:endParaRPr>
          </a:p>
          <a:p>
            <a:pPr marL="355600" indent="-320675">
              <a:buFont typeface="Arial" panose="020B0604020202020204" pitchFamily="34" charset="0"/>
              <a:buChar char="•"/>
              <a:defRPr/>
            </a:pPr>
            <a:r>
              <a:rPr lang="en-GB" sz="2400" dirty="0">
                <a:solidFill>
                  <a:prstClr val="black"/>
                </a:solidFill>
                <a:latin typeface="Calibri"/>
              </a:rPr>
              <a:t>Other skills to enhance motivation (OARS):  - Open questions</a:t>
            </a:r>
          </a:p>
          <a:p>
            <a:pPr marL="5780088">
              <a:defRPr/>
            </a:pPr>
            <a:r>
              <a:rPr lang="en-GB" sz="2400" dirty="0">
                <a:solidFill>
                  <a:prstClr val="black"/>
                </a:solidFill>
                <a:latin typeface="Calibri"/>
              </a:rPr>
              <a:t>- Affirmations </a:t>
            </a:r>
          </a:p>
          <a:p>
            <a:pPr marL="5780088">
              <a:defRPr/>
            </a:pPr>
            <a:r>
              <a:rPr lang="en-GB" sz="2400" dirty="0">
                <a:solidFill>
                  <a:prstClr val="black"/>
                </a:solidFill>
                <a:latin typeface="Calibri"/>
              </a:rPr>
              <a:t>- Reflections </a:t>
            </a:r>
          </a:p>
          <a:p>
            <a:pPr marL="5780088">
              <a:defRPr/>
            </a:pPr>
            <a:r>
              <a:rPr lang="en-GB" sz="2400" dirty="0">
                <a:solidFill>
                  <a:prstClr val="black"/>
                </a:solidFill>
                <a:latin typeface="Calibri"/>
              </a:rPr>
              <a:t>- Summaries</a:t>
            </a:r>
          </a:p>
          <a:p>
            <a:pPr marL="6051550" indent="-342900">
              <a:buFontTx/>
              <a:buChar char="-"/>
              <a:defRPr/>
            </a:pPr>
            <a:endParaRPr lang="en-GB" sz="2400" dirty="0">
              <a:solidFill>
                <a:prstClr val="black"/>
              </a:solidFill>
              <a:latin typeface="Calibri"/>
            </a:endParaRPr>
          </a:p>
          <a:p>
            <a:pPr marL="355600" indent="-320675">
              <a:buFont typeface="Arial" panose="020B0604020202020204" pitchFamily="34" charset="0"/>
              <a:buChar char="•"/>
              <a:defRPr/>
            </a:pPr>
            <a:r>
              <a:rPr lang="en-GB" sz="2400" dirty="0">
                <a:solidFill>
                  <a:prstClr val="black"/>
                </a:solidFill>
                <a:latin typeface="Calibri"/>
              </a:rPr>
              <a:t>All conversations conducted in “spirit of collaboration/partnership”, accepting the person (being empathic, compassionate, emphasising that they have choice, and drawing out from them their views about their situation and ideas they may have for making changes).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26356EA1-0AAB-47ED-B554-2C0C6E66E4D2}"/>
              </a:ext>
            </a:extLst>
          </p:cNvPr>
          <p:cNvSpPr>
            <a:spLocks noChangeArrowheads="1"/>
          </p:cNvSpPr>
          <p:nvPr/>
        </p:nvSpPr>
        <p:spPr bwMode="auto">
          <a:xfrm>
            <a:off x="3458811" y="43518"/>
            <a:ext cx="8678945"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400" b="1" dirty="0">
                <a:solidFill>
                  <a:srgbClr val="000000"/>
                </a:solidFill>
              </a:rPr>
              <a:t>ANYONE THAT GETS INTOXICATED MAY BE AT RISK OF ACCIDENTS OR INJURIES </a:t>
            </a:r>
            <a:endParaRPr lang="en-GB" altLang="en-US" sz="1400" dirty="0">
              <a:solidFill>
                <a:srgbClr val="000000"/>
              </a:solidFill>
            </a:endParaRPr>
          </a:p>
          <a:p>
            <a:pPr eaLnBrk="1" hangingPunct="1">
              <a:spcBef>
                <a:spcPct val="0"/>
              </a:spcBef>
              <a:buFontTx/>
              <a:buNone/>
            </a:pPr>
            <a:r>
              <a:rPr lang="en-GB" altLang="en-US" sz="1400" b="1" dirty="0">
                <a:solidFill>
                  <a:srgbClr val="000000"/>
                </a:solidFill>
              </a:rPr>
              <a:t> </a:t>
            </a:r>
            <a:endParaRPr lang="en-GB" altLang="en-US" sz="1400" dirty="0">
              <a:solidFill>
                <a:srgbClr val="000000"/>
              </a:solidFill>
            </a:endParaRPr>
          </a:p>
          <a:p>
            <a:pPr eaLnBrk="1" hangingPunct="1">
              <a:spcBef>
                <a:spcPct val="0"/>
              </a:spcBef>
              <a:buFontTx/>
              <a:buNone/>
            </a:pPr>
            <a:r>
              <a:rPr lang="en-GB" altLang="en-US" sz="1400" b="1" dirty="0">
                <a:solidFill>
                  <a:srgbClr val="000000"/>
                </a:solidFill>
              </a:rPr>
              <a:t>SOME MEDICATIONS AND ALCOHOL DON’T MIX – CHECK WITH YOUR DOCTOR</a:t>
            </a:r>
            <a:endParaRPr lang="en-GB" altLang="en-US" sz="1400" dirty="0">
              <a:solidFill>
                <a:srgbClr val="000000"/>
              </a:solidFill>
            </a:endParaRPr>
          </a:p>
          <a:p>
            <a:pPr eaLnBrk="1" hangingPunct="1">
              <a:spcBef>
                <a:spcPct val="0"/>
              </a:spcBef>
              <a:buFontTx/>
              <a:buNone/>
            </a:pPr>
            <a:r>
              <a:rPr lang="en-GB" altLang="en-US" sz="1400" b="1" dirty="0">
                <a:solidFill>
                  <a:srgbClr val="000000"/>
                </a:solidFill>
              </a:rPr>
              <a:t> </a:t>
            </a:r>
            <a:endParaRPr lang="en-GB" altLang="en-US" sz="1400" dirty="0">
              <a:solidFill>
                <a:srgbClr val="000000"/>
              </a:solidFill>
            </a:endParaRPr>
          </a:p>
          <a:p>
            <a:pPr eaLnBrk="1" hangingPunct="1">
              <a:spcBef>
                <a:spcPct val="0"/>
              </a:spcBef>
              <a:buFontTx/>
              <a:buNone/>
            </a:pPr>
            <a:r>
              <a:rPr lang="en-GB" altLang="en-US" sz="1400" b="1" dirty="0">
                <a:solidFill>
                  <a:srgbClr val="000000"/>
                </a:solidFill>
              </a:rPr>
              <a:t>YOU MAY BE AT RISK EVEN AFTER DRINKING ONLY 1 OR 2 UNITS E.G. WHEN DRIVING OR OPERATING MACHINERY</a:t>
            </a:r>
            <a:endParaRPr lang="en-GB" altLang="en-US" sz="1400" dirty="0">
              <a:solidFill>
                <a:srgbClr val="000000"/>
              </a:solidFill>
            </a:endParaRPr>
          </a:p>
        </p:txBody>
      </p:sp>
      <p:pic>
        <p:nvPicPr>
          <p:cNvPr id="97283" name="Picture 2" descr="falling down">
            <a:extLst>
              <a:ext uri="{FF2B5EF4-FFF2-40B4-BE49-F238E27FC236}">
                <a16:creationId xmlns:a16="http://schemas.microsoft.com/office/drawing/2014/main" id="{45CA86F1-4025-43C7-84D1-B07375A4C9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2913" y="192088"/>
            <a:ext cx="12763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7284" name="Rectangle 4">
            <a:extLst>
              <a:ext uri="{FF2B5EF4-FFF2-40B4-BE49-F238E27FC236}">
                <a16:creationId xmlns:a16="http://schemas.microsoft.com/office/drawing/2014/main" id="{E5BD5F07-6F48-4D8A-AD1A-50901B4438B1}"/>
              </a:ext>
            </a:extLst>
          </p:cNvPr>
          <p:cNvSpPr>
            <a:spLocks noChangeArrowheads="1"/>
          </p:cNvSpPr>
          <p:nvPr/>
        </p:nvSpPr>
        <p:spPr bwMode="auto">
          <a:xfrm>
            <a:off x="1700213" y="1844675"/>
            <a:ext cx="29146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ts val="300"/>
              </a:spcBef>
              <a:spcAft>
                <a:spcPts val="300"/>
              </a:spcAft>
              <a:buNone/>
            </a:pPr>
            <a:r>
              <a:rPr lang="en-GB" altLang="en-US" sz="1600">
                <a:solidFill>
                  <a:srgbClr val="000000"/>
                </a:solidFill>
                <a:latin typeface="Aharoni" panose="020B0604020202020204" pitchFamily="2" charset="-79"/>
                <a:cs typeface="Aharoni" panose="020B0604020202020204" pitchFamily="2" charset="-79"/>
              </a:rPr>
              <a:t>The benefits of cutting down</a:t>
            </a:r>
          </a:p>
        </p:txBody>
      </p:sp>
      <p:sp>
        <p:nvSpPr>
          <p:cNvPr id="97285" name="Rectangle 5">
            <a:extLst>
              <a:ext uri="{FF2B5EF4-FFF2-40B4-BE49-F238E27FC236}">
                <a16:creationId xmlns:a16="http://schemas.microsoft.com/office/drawing/2014/main" id="{A234C1DA-4F50-4114-876F-F5DBC65BC349}"/>
              </a:ext>
            </a:extLst>
          </p:cNvPr>
          <p:cNvSpPr>
            <a:spLocks noChangeArrowheads="1"/>
          </p:cNvSpPr>
          <p:nvPr/>
        </p:nvSpPr>
        <p:spPr bwMode="auto">
          <a:xfrm>
            <a:off x="5448300" y="1844675"/>
            <a:ext cx="33845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ts val="300"/>
              </a:spcBef>
              <a:spcAft>
                <a:spcPts val="300"/>
              </a:spcAft>
              <a:buNone/>
            </a:pPr>
            <a:r>
              <a:rPr lang="en-GB" altLang="en-US" sz="1600">
                <a:solidFill>
                  <a:srgbClr val="000000"/>
                </a:solidFill>
                <a:latin typeface="Aharoni" panose="020B0604020202020204" pitchFamily="2" charset="-79"/>
                <a:cs typeface="Aharoni" panose="020B0604020202020204" pitchFamily="2" charset="-79"/>
              </a:rPr>
              <a:t>Planning to cut down – some tips</a:t>
            </a:r>
          </a:p>
        </p:txBody>
      </p:sp>
      <p:sp>
        <p:nvSpPr>
          <p:cNvPr id="97286" name="Rectangle 8">
            <a:extLst>
              <a:ext uri="{FF2B5EF4-FFF2-40B4-BE49-F238E27FC236}">
                <a16:creationId xmlns:a16="http://schemas.microsoft.com/office/drawing/2014/main" id="{A96F6FFC-6147-48E0-8A6A-F4FB1B9F9679}"/>
              </a:ext>
            </a:extLst>
          </p:cNvPr>
          <p:cNvSpPr>
            <a:spLocks noChangeArrowheads="1"/>
          </p:cNvSpPr>
          <p:nvPr/>
        </p:nvSpPr>
        <p:spPr bwMode="auto">
          <a:xfrm>
            <a:off x="5421313" y="2276475"/>
            <a:ext cx="4572000" cy="44021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1450" indent="-1714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en-GB" altLang="en-US" sz="1400" b="1">
                <a:solidFill>
                  <a:srgbClr val="000000"/>
                </a:solidFill>
                <a:cs typeface="Aharoni" panose="020B0604020202020204" pitchFamily="2" charset="-79"/>
              </a:rPr>
              <a:t>AVOID GOING TO PUB AFTER WORK</a:t>
            </a:r>
          </a:p>
          <a:p>
            <a:pPr eaLnBrk="1" hangingPunct="1">
              <a:spcBef>
                <a:spcPct val="0"/>
              </a:spcBef>
            </a:pPr>
            <a:r>
              <a:rPr lang="en-GB" altLang="en-US" sz="1400" b="1">
                <a:solidFill>
                  <a:srgbClr val="000000"/>
                </a:solidFill>
                <a:cs typeface="Aharoni" panose="020B0604020202020204" pitchFamily="2" charset="-79"/>
              </a:rPr>
              <a:t>WHEN BORED OR STRESSED HAVE A WORKOUT INSTEAD OF DRINKING</a:t>
            </a:r>
          </a:p>
          <a:p>
            <a:pPr eaLnBrk="1" hangingPunct="1">
              <a:spcBef>
                <a:spcPct val="0"/>
              </a:spcBef>
            </a:pPr>
            <a:r>
              <a:rPr lang="en-GB" altLang="en-US" sz="1400" b="1">
                <a:solidFill>
                  <a:srgbClr val="000000"/>
                </a:solidFill>
                <a:cs typeface="Aharoni" panose="020B0604020202020204" pitchFamily="2" charset="-79"/>
              </a:rPr>
              <a:t>PLAN THINGS TO DO AT THE TIMES YOU WOULD USUALLY DRINK</a:t>
            </a:r>
          </a:p>
          <a:p>
            <a:pPr eaLnBrk="1" hangingPunct="1">
              <a:spcBef>
                <a:spcPct val="0"/>
              </a:spcBef>
            </a:pPr>
            <a:r>
              <a:rPr lang="en-GB" altLang="en-US" sz="1400" b="1">
                <a:solidFill>
                  <a:srgbClr val="000000"/>
                </a:solidFill>
                <a:cs typeface="Aharoni" panose="020B0604020202020204" pitchFamily="2" charset="-79"/>
              </a:rPr>
              <a:t>WHEN YOU DO DRINK, SET YOURSELF A LIMIT – AND STICK TO IT</a:t>
            </a:r>
          </a:p>
          <a:p>
            <a:pPr eaLnBrk="1" hangingPunct="1">
              <a:spcBef>
                <a:spcPct val="0"/>
              </a:spcBef>
            </a:pPr>
            <a:r>
              <a:rPr lang="en-GB" altLang="en-US" sz="1400" b="1">
                <a:solidFill>
                  <a:srgbClr val="000000"/>
                </a:solidFill>
                <a:cs typeface="Aharoni" panose="020B0604020202020204" pitchFamily="2" charset="-79"/>
              </a:rPr>
              <a:t>EAT SOMETHING BEFORE YOU START DRINKING</a:t>
            </a:r>
          </a:p>
          <a:p>
            <a:pPr eaLnBrk="1" hangingPunct="1">
              <a:spcBef>
                <a:spcPct val="0"/>
              </a:spcBef>
            </a:pPr>
            <a:r>
              <a:rPr lang="en-GB" altLang="en-US" sz="1400" b="1">
                <a:solidFill>
                  <a:srgbClr val="000000"/>
                </a:solidFill>
                <a:cs typeface="Aharoni" panose="020B0604020202020204" pitchFamily="2" charset="-79"/>
              </a:rPr>
              <a:t>START DRINKING LATER IN THE DAY</a:t>
            </a:r>
          </a:p>
          <a:p>
            <a:pPr eaLnBrk="1" hangingPunct="1">
              <a:spcBef>
                <a:spcPct val="0"/>
              </a:spcBef>
            </a:pPr>
            <a:r>
              <a:rPr lang="en-GB" altLang="en-US" sz="1400" b="1">
                <a:solidFill>
                  <a:srgbClr val="000000"/>
                </a:solidFill>
                <a:cs typeface="Aharoni" panose="020B0604020202020204" pitchFamily="2" charset="-79"/>
              </a:rPr>
              <a:t>QUENCH YOUR THIRST WITH NON-ALCOHOLIC DRINKS BEFORE AND BETWEEN ALCOHOLIC DRINKS</a:t>
            </a:r>
          </a:p>
          <a:p>
            <a:pPr eaLnBrk="1" hangingPunct="1">
              <a:spcBef>
                <a:spcPct val="0"/>
              </a:spcBef>
            </a:pPr>
            <a:r>
              <a:rPr lang="en-GB" altLang="en-US" sz="1400" b="1">
                <a:solidFill>
                  <a:srgbClr val="000000"/>
                </a:solidFill>
                <a:cs typeface="Aharoni" panose="020B0604020202020204" pitchFamily="2" charset="-79"/>
              </a:rPr>
              <a:t>AVOID DRINKING IN ROUNDS</a:t>
            </a:r>
          </a:p>
          <a:p>
            <a:pPr eaLnBrk="1" hangingPunct="1">
              <a:spcBef>
                <a:spcPct val="0"/>
              </a:spcBef>
            </a:pPr>
            <a:r>
              <a:rPr lang="en-GB" altLang="en-US" sz="1400" b="1">
                <a:solidFill>
                  <a:srgbClr val="000000"/>
                </a:solidFill>
                <a:cs typeface="Aharoni" panose="020B0604020202020204" pitchFamily="2" charset="-79"/>
              </a:rPr>
              <a:t>DRINK LOWER STRENGTH ALCOHOL</a:t>
            </a:r>
          </a:p>
          <a:p>
            <a:pPr eaLnBrk="1" hangingPunct="1">
              <a:spcBef>
                <a:spcPct val="0"/>
              </a:spcBef>
            </a:pPr>
            <a:r>
              <a:rPr lang="en-GB" altLang="en-US" sz="1400" b="1">
                <a:solidFill>
                  <a:srgbClr val="000000"/>
                </a:solidFill>
                <a:cs typeface="Aharoni" panose="020B0604020202020204" pitchFamily="2" charset="-79"/>
              </a:rPr>
              <a:t>HAVE SMALLER DRINKS</a:t>
            </a:r>
          </a:p>
          <a:p>
            <a:pPr eaLnBrk="1" hangingPunct="1">
              <a:spcBef>
                <a:spcPct val="0"/>
              </a:spcBef>
            </a:pPr>
            <a:r>
              <a:rPr lang="en-GB" altLang="en-US" sz="1400" b="1">
                <a:solidFill>
                  <a:srgbClr val="000000"/>
                </a:solidFill>
                <a:cs typeface="Aharoni" panose="020B0604020202020204" pitchFamily="2" charset="-79"/>
              </a:rPr>
              <a:t>TAKE SMALLER SIPS</a:t>
            </a:r>
          </a:p>
          <a:p>
            <a:pPr eaLnBrk="1" hangingPunct="1">
              <a:spcBef>
                <a:spcPct val="0"/>
              </a:spcBef>
            </a:pPr>
            <a:r>
              <a:rPr lang="en-GB" altLang="en-US" sz="1400" b="1">
                <a:solidFill>
                  <a:srgbClr val="000000"/>
                </a:solidFill>
                <a:cs typeface="Aharoni" panose="020B0604020202020204" pitchFamily="2" charset="-79"/>
              </a:rPr>
              <a:t>EXPLORE OTHER INTERESTS</a:t>
            </a:r>
          </a:p>
          <a:p>
            <a:pPr eaLnBrk="1" hangingPunct="1">
              <a:spcBef>
                <a:spcPct val="0"/>
              </a:spcBef>
            </a:pPr>
            <a:r>
              <a:rPr lang="en-GB" altLang="en-US" sz="1400" b="1">
                <a:solidFill>
                  <a:srgbClr val="000000"/>
                </a:solidFill>
                <a:cs typeface="Aharoni" panose="020B0604020202020204" pitchFamily="2" charset="-79"/>
              </a:rPr>
              <a:t>HAVE A FEW ALCOHOL FREE DAYS EACH WEEK</a:t>
            </a:r>
          </a:p>
          <a:p>
            <a:pPr eaLnBrk="1" hangingPunct="1">
              <a:spcBef>
                <a:spcPct val="0"/>
              </a:spcBef>
            </a:pPr>
            <a:r>
              <a:rPr lang="en-GB" altLang="en-US" sz="1400" b="1">
                <a:solidFill>
                  <a:srgbClr val="000000"/>
                </a:solidFill>
                <a:cs typeface="Aharoni" panose="020B0604020202020204" pitchFamily="2" charset="-79"/>
              </a:rPr>
              <a:t>KEEP A DRINK DIARY</a:t>
            </a:r>
          </a:p>
          <a:p>
            <a:pPr eaLnBrk="1" hangingPunct="1">
              <a:spcBef>
                <a:spcPct val="0"/>
              </a:spcBef>
            </a:pPr>
            <a:r>
              <a:rPr lang="en-GB" altLang="en-US" sz="1400" b="1">
                <a:solidFill>
                  <a:srgbClr val="000000"/>
                </a:solidFill>
                <a:cs typeface="Aharoni" panose="020B0604020202020204" pitchFamily="2" charset="-79"/>
              </a:rPr>
              <a:t>LET YOUR FRIENDS AND FAMILY KNOW YOU ARE CUTTING DOWN AND ASK THEM TO SUPPORT YOU</a:t>
            </a:r>
          </a:p>
        </p:txBody>
      </p:sp>
      <p:sp>
        <p:nvSpPr>
          <p:cNvPr id="97287" name="Rectangle 9">
            <a:extLst>
              <a:ext uri="{FF2B5EF4-FFF2-40B4-BE49-F238E27FC236}">
                <a16:creationId xmlns:a16="http://schemas.microsoft.com/office/drawing/2014/main" id="{3D4A2818-3BF0-4A12-8DC8-AA9A663D8851}"/>
              </a:ext>
            </a:extLst>
          </p:cNvPr>
          <p:cNvSpPr>
            <a:spLocks noChangeArrowheads="1"/>
          </p:cNvSpPr>
          <p:nvPr/>
        </p:nvSpPr>
        <p:spPr bwMode="auto">
          <a:xfrm>
            <a:off x="1660526" y="2349501"/>
            <a:ext cx="2994025" cy="393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ct val="107000"/>
              </a:lnSpc>
              <a:spcBef>
                <a:spcPts val="300"/>
              </a:spcBef>
              <a:buFont typeface="Symbol" panose="05050102010706020507" pitchFamily="18" charset="2"/>
              <a:buChar char=""/>
            </a:pPr>
            <a:r>
              <a:rPr lang="en-GB" altLang="en-US" sz="1400" b="1" dirty="0">
                <a:solidFill>
                  <a:srgbClr val="000000"/>
                </a:solidFill>
              </a:rPr>
              <a:t>IMPROVED MOOD</a:t>
            </a:r>
          </a:p>
          <a:p>
            <a:pPr>
              <a:lnSpc>
                <a:spcPct val="107000"/>
              </a:lnSpc>
              <a:spcBef>
                <a:spcPts val="300"/>
              </a:spcBef>
              <a:buFont typeface="Symbol" panose="05050102010706020507" pitchFamily="18" charset="2"/>
              <a:buChar char=""/>
            </a:pPr>
            <a:r>
              <a:rPr lang="en-GB" altLang="en-US" sz="1400" b="1" dirty="0">
                <a:solidFill>
                  <a:srgbClr val="000000"/>
                </a:solidFill>
              </a:rPr>
              <a:t>IMPROVED RELATIONSHIPS</a:t>
            </a:r>
          </a:p>
          <a:p>
            <a:pPr>
              <a:lnSpc>
                <a:spcPct val="107000"/>
              </a:lnSpc>
              <a:spcBef>
                <a:spcPts val="300"/>
              </a:spcBef>
              <a:buFont typeface="Symbol" panose="05050102010706020507" pitchFamily="18" charset="2"/>
              <a:buChar char=""/>
            </a:pPr>
            <a:r>
              <a:rPr lang="en-GB" altLang="en-US" sz="1400" b="1" dirty="0">
                <a:solidFill>
                  <a:srgbClr val="000000"/>
                </a:solidFill>
              </a:rPr>
              <a:t>SAVE MONEY</a:t>
            </a:r>
          </a:p>
          <a:p>
            <a:pPr>
              <a:lnSpc>
                <a:spcPct val="107000"/>
              </a:lnSpc>
              <a:spcBef>
                <a:spcPts val="300"/>
              </a:spcBef>
              <a:buFont typeface="Symbol" panose="05050102010706020507" pitchFamily="18" charset="2"/>
              <a:buChar char=""/>
            </a:pPr>
            <a:r>
              <a:rPr lang="en-GB" altLang="en-US" sz="1400" b="1" dirty="0">
                <a:solidFill>
                  <a:srgbClr val="000000"/>
                </a:solidFill>
              </a:rPr>
              <a:t>SLEEP BETTER</a:t>
            </a:r>
          </a:p>
          <a:p>
            <a:pPr>
              <a:lnSpc>
                <a:spcPct val="107000"/>
              </a:lnSpc>
              <a:spcBef>
                <a:spcPts val="300"/>
              </a:spcBef>
              <a:buFont typeface="Symbol" panose="05050102010706020507" pitchFamily="18" charset="2"/>
              <a:buChar char=""/>
            </a:pPr>
            <a:r>
              <a:rPr lang="en-GB" altLang="en-US" sz="1400" b="1" dirty="0">
                <a:solidFill>
                  <a:srgbClr val="000000"/>
                </a:solidFill>
              </a:rPr>
              <a:t>MORE ENERGY</a:t>
            </a:r>
          </a:p>
          <a:p>
            <a:pPr>
              <a:lnSpc>
                <a:spcPct val="107000"/>
              </a:lnSpc>
              <a:spcBef>
                <a:spcPts val="300"/>
              </a:spcBef>
              <a:buFont typeface="Symbol" panose="05050102010706020507" pitchFamily="18" charset="2"/>
              <a:buChar char=""/>
            </a:pPr>
            <a:r>
              <a:rPr lang="en-GB" altLang="en-US" sz="1400" b="1" dirty="0">
                <a:solidFill>
                  <a:srgbClr val="000000"/>
                </a:solidFill>
              </a:rPr>
              <a:t>LOSE WEIGHT</a:t>
            </a:r>
          </a:p>
          <a:p>
            <a:pPr>
              <a:lnSpc>
                <a:spcPct val="107000"/>
              </a:lnSpc>
              <a:spcBef>
                <a:spcPts val="300"/>
              </a:spcBef>
              <a:buFont typeface="Symbol" panose="05050102010706020507" pitchFamily="18" charset="2"/>
              <a:buChar char=""/>
            </a:pPr>
            <a:r>
              <a:rPr lang="en-GB" altLang="en-US" sz="1400" b="1" dirty="0">
                <a:solidFill>
                  <a:srgbClr val="000000"/>
                </a:solidFill>
              </a:rPr>
              <a:t>NO HANGOVERS</a:t>
            </a:r>
          </a:p>
          <a:p>
            <a:pPr>
              <a:lnSpc>
                <a:spcPct val="107000"/>
              </a:lnSpc>
              <a:spcBef>
                <a:spcPts val="300"/>
              </a:spcBef>
              <a:buFont typeface="Symbol" panose="05050102010706020507" pitchFamily="18" charset="2"/>
              <a:buChar char=""/>
            </a:pPr>
            <a:r>
              <a:rPr lang="en-GB" altLang="en-US" sz="1400" b="1" dirty="0">
                <a:solidFill>
                  <a:srgbClr val="000000"/>
                </a:solidFill>
              </a:rPr>
              <a:t>REDUCED RISK OF INJURY</a:t>
            </a:r>
          </a:p>
          <a:p>
            <a:pPr>
              <a:lnSpc>
                <a:spcPct val="107000"/>
              </a:lnSpc>
              <a:spcBef>
                <a:spcPts val="300"/>
              </a:spcBef>
              <a:buFont typeface="Symbol" panose="05050102010706020507" pitchFamily="18" charset="2"/>
              <a:buChar char=""/>
            </a:pPr>
            <a:r>
              <a:rPr lang="en-GB" altLang="en-US" sz="1400" b="1" dirty="0">
                <a:solidFill>
                  <a:srgbClr val="000000"/>
                </a:solidFill>
              </a:rPr>
              <a:t>IMPROVE MEMORY</a:t>
            </a:r>
          </a:p>
          <a:p>
            <a:pPr>
              <a:lnSpc>
                <a:spcPct val="107000"/>
              </a:lnSpc>
              <a:spcBef>
                <a:spcPts val="300"/>
              </a:spcBef>
              <a:buFont typeface="Symbol" panose="05050102010706020507" pitchFamily="18" charset="2"/>
              <a:buChar char=""/>
            </a:pPr>
            <a:r>
              <a:rPr lang="en-GB" altLang="en-US" sz="1400" b="1" dirty="0">
                <a:solidFill>
                  <a:srgbClr val="000000"/>
                </a:solidFill>
              </a:rPr>
              <a:t>BETTER PHYSICAL SHAPE</a:t>
            </a:r>
          </a:p>
          <a:p>
            <a:pPr>
              <a:lnSpc>
                <a:spcPct val="107000"/>
              </a:lnSpc>
              <a:spcBef>
                <a:spcPts val="300"/>
              </a:spcBef>
              <a:buFont typeface="Symbol" panose="05050102010706020507" pitchFamily="18" charset="2"/>
              <a:buChar char=""/>
            </a:pPr>
            <a:r>
              <a:rPr lang="en-GB" altLang="en-US" sz="1400" b="1" dirty="0">
                <a:solidFill>
                  <a:srgbClr val="000000"/>
                </a:solidFill>
              </a:rPr>
              <a:t>REDUCED RISK OF 60 DIFFERENT MEDICAL CONDITIONS</a:t>
            </a:r>
            <a:br>
              <a:rPr lang="en-GB" altLang="en-US" sz="1400" b="1" dirty="0">
                <a:solidFill>
                  <a:srgbClr val="000000"/>
                </a:solidFill>
              </a:rPr>
            </a:br>
            <a:r>
              <a:rPr lang="en-GB" altLang="en-US" sz="1400" b="1" dirty="0">
                <a:solidFill>
                  <a:srgbClr val="000000"/>
                </a:solidFill>
              </a:rPr>
              <a:t>E.G. HIGH BLOOD PRESSURE, CANCER, LIVER DISEASE, BRAIN DAMAGE</a:t>
            </a:r>
            <a:endParaRPr lang="en-GB" altLang="en-US" sz="1400" b="1"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122757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8487"/>
            <a:ext cx="10515600" cy="1690688"/>
          </a:xfrm>
        </p:spPr>
        <p:txBody>
          <a:bodyPr>
            <a:normAutofit/>
          </a:bodyPr>
          <a:lstStyle/>
          <a:p>
            <a:pPr algn="ctr"/>
            <a:r>
              <a:rPr lang="en-GB" dirty="0">
                <a:latin typeface="+mn-lt"/>
              </a:rPr>
              <a:t>Particular Challenges for older adults who drink excessively </a:t>
            </a:r>
          </a:p>
        </p:txBody>
      </p:sp>
      <p:sp>
        <p:nvSpPr>
          <p:cNvPr id="3" name="Content Placeholder 2"/>
          <p:cNvSpPr>
            <a:spLocks noGrp="1"/>
          </p:cNvSpPr>
          <p:nvPr>
            <p:ph idx="1"/>
          </p:nvPr>
        </p:nvSpPr>
        <p:spPr/>
        <p:txBody>
          <a:bodyPr/>
          <a:lstStyle/>
          <a:p>
            <a:r>
              <a:rPr lang="en-GB" dirty="0"/>
              <a:t>They are at higher risk of hospitalisations and institutionalisation</a:t>
            </a:r>
          </a:p>
          <a:p>
            <a:r>
              <a:rPr lang="en-GB" dirty="0"/>
              <a:t>Often they have repeated assessment of capacity– this may be related to the risks of where they reside, other risks related to drinking including fire risks, vulnerability etc</a:t>
            </a:r>
          </a:p>
          <a:p>
            <a:r>
              <a:rPr lang="en-US" altLang="en-US" dirty="0">
                <a:solidFill>
                  <a:srgbClr val="000514"/>
                </a:solidFill>
                <a:latin typeface="Calibri" panose="020F0502020204030204" pitchFamily="34" charset="0"/>
                <a:ea typeface="Times New Roman" panose="02020603050405020304" pitchFamily="18" charset="0"/>
                <a:cs typeface="Branding Serif-Roman OSF"/>
              </a:rPr>
              <a:t>Older women with neurological or mental disorder who misuse drugs or alcohol are at the highest risk of experiencing “elder abuse” </a:t>
            </a:r>
          </a:p>
          <a:p>
            <a:r>
              <a:rPr lang="en-US" altLang="en-US" dirty="0">
                <a:solidFill>
                  <a:srgbClr val="000514"/>
                </a:solidFill>
                <a:latin typeface="Calibri" panose="020F0502020204030204" pitchFamily="34" charset="0"/>
                <a:ea typeface="Times New Roman" panose="02020603050405020304" pitchFamily="18" charset="0"/>
                <a:cs typeface="Branding Serif-Roman OSF"/>
              </a:rPr>
              <a:t>Provision of culturally appropriate services for older  BAME groups is often a challenge </a:t>
            </a:r>
            <a:endParaRPr lang="en-GB" altLang="en-US" dirty="0">
              <a:solidFill>
                <a:srgbClr val="000514"/>
              </a:solidFill>
              <a:latin typeface="Branding Serif-Roman OSF"/>
              <a:ea typeface="Times New Roman" panose="02020603050405020304" pitchFamily="18" charset="0"/>
              <a:cs typeface="Branding Serif-Roman OSF"/>
            </a:endParaRPr>
          </a:p>
          <a:p>
            <a:endParaRPr lang="en-GB" dirty="0"/>
          </a:p>
          <a:p>
            <a:endParaRPr lang="en-GB" dirty="0"/>
          </a:p>
        </p:txBody>
      </p:sp>
    </p:spTree>
    <p:extLst>
      <p:ext uri="{BB962C8B-B14F-4D97-AF65-F5344CB8AC3E}">
        <p14:creationId xmlns:p14="http://schemas.microsoft.com/office/powerpoint/2010/main" val="8500457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E9FBF-772B-4C5E-B50E-6E60C43CF6C8}"/>
              </a:ext>
            </a:extLst>
          </p:cNvPr>
          <p:cNvSpPr>
            <a:spLocks noGrp="1"/>
          </p:cNvSpPr>
          <p:nvPr>
            <p:ph type="title"/>
          </p:nvPr>
        </p:nvSpPr>
        <p:spPr/>
        <p:txBody>
          <a:bodyPr/>
          <a:lstStyle/>
          <a:p>
            <a:pPr algn="ctr"/>
            <a:r>
              <a:rPr lang="en-US" dirty="0">
                <a:latin typeface="+mn-lt"/>
              </a:rPr>
              <a:t>Resources </a:t>
            </a:r>
            <a:endParaRPr lang="en-GB" dirty="0">
              <a:latin typeface="+mn-lt"/>
            </a:endParaRPr>
          </a:p>
        </p:txBody>
      </p:sp>
      <p:sp>
        <p:nvSpPr>
          <p:cNvPr id="3" name="Content Placeholder 2">
            <a:extLst>
              <a:ext uri="{FF2B5EF4-FFF2-40B4-BE49-F238E27FC236}">
                <a16:creationId xmlns:a16="http://schemas.microsoft.com/office/drawing/2014/main" id="{15E7FC45-46C0-4DEE-A990-2B01B60F1D14}"/>
              </a:ext>
            </a:extLst>
          </p:cNvPr>
          <p:cNvSpPr>
            <a:spLocks noGrp="1"/>
          </p:cNvSpPr>
          <p:nvPr>
            <p:ph idx="1"/>
          </p:nvPr>
        </p:nvSpPr>
        <p:spPr>
          <a:xfrm>
            <a:off x="838200" y="1379348"/>
            <a:ext cx="10515600" cy="5478651"/>
          </a:xfrm>
        </p:spPr>
        <p:txBody>
          <a:bodyPr>
            <a:normAutofit fontScale="92500" lnSpcReduction="10000"/>
          </a:bodyPr>
          <a:lstStyle/>
          <a:p>
            <a:pPr marL="711200" indent="-700088">
              <a:lnSpc>
                <a:spcPct val="120000"/>
              </a:lnSpc>
              <a:spcBef>
                <a:spcPts val="0"/>
              </a:spcBef>
            </a:pPr>
            <a:r>
              <a:rPr lang="en-US" b="1" u="sng" dirty="0">
                <a:hlinkClick r:id="rId2"/>
              </a:rPr>
              <a:t>Addaction</a:t>
            </a:r>
            <a:endParaRPr lang="en-US" dirty="0"/>
          </a:p>
          <a:p>
            <a:pPr marL="711200" indent="0">
              <a:lnSpc>
                <a:spcPct val="120000"/>
              </a:lnSpc>
              <a:spcBef>
                <a:spcPts val="0"/>
              </a:spcBef>
              <a:buNone/>
            </a:pPr>
            <a:r>
              <a:rPr lang="en-US" dirty="0"/>
              <a:t>Supports individuals and families with the ultimate aim of abstinence. Email: </a:t>
            </a:r>
            <a:r>
              <a:rPr lang="en-US" u="sng" dirty="0">
                <a:hlinkClick r:id="rId3"/>
              </a:rPr>
              <a:t>info@addaction.org.uk</a:t>
            </a:r>
            <a:endParaRPr lang="en-US" dirty="0"/>
          </a:p>
          <a:p>
            <a:pPr marL="758825" indent="-747713">
              <a:lnSpc>
                <a:spcPct val="120000"/>
              </a:lnSpc>
              <a:spcBef>
                <a:spcPts val="0"/>
              </a:spcBef>
            </a:pPr>
            <a:endParaRPr lang="en-US" b="1" u="sng" dirty="0">
              <a:hlinkClick r:id="rId4"/>
            </a:endParaRPr>
          </a:p>
          <a:p>
            <a:pPr marL="758825" indent="-747713">
              <a:lnSpc>
                <a:spcPct val="120000"/>
              </a:lnSpc>
              <a:spcBef>
                <a:spcPts val="0"/>
              </a:spcBef>
            </a:pPr>
            <a:r>
              <a:rPr lang="en-US" b="1" u="sng" dirty="0">
                <a:hlinkClick r:id="rId4"/>
              </a:rPr>
              <a:t>Alcoholics Anonymous</a:t>
            </a:r>
            <a:endParaRPr lang="en-US" dirty="0"/>
          </a:p>
          <a:p>
            <a:pPr marL="711200" indent="0">
              <a:lnSpc>
                <a:spcPct val="120000"/>
              </a:lnSpc>
              <a:spcBef>
                <a:spcPts val="0"/>
              </a:spcBef>
              <a:buNone/>
            </a:pPr>
            <a:r>
              <a:rPr lang="en-US" dirty="0"/>
              <a:t>National helpline: 0845 769 7555</a:t>
            </a:r>
          </a:p>
          <a:p>
            <a:endParaRPr lang="en-GB">
              <a:hlinkClick r:id="rId5"/>
            </a:endParaRPr>
          </a:p>
          <a:p>
            <a:r>
              <a:rPr lang="en-GB">
                <a:hlinkClick r:id="rId5"/>
              </a:rPr>
              <a:t>MPC_05_03 </a:t>
            </a:r>
            <a:r>
              <a:rPr lang="en-GB" dirty="0">
                <a:hlinkClick r:id="rId5"/>
              </a:rPr>
              <a:t>Alcohol and Other Addictive Drugs | MPC_05_03 Alcohol and Other Addictive Drugs (mindedforfamilies.org.uk)</a:t>
            </a:r>
            <a:endParaRPr lang="en-GB" dirty="0"/>
          </a:p>
          <a:p>
            <a:endParaRPr lang="en-GB" dirty="0"/>
          </a:p>
          <a:p>
            <a:r>
              <a:rPr lang="en-GB" dirty="0"/>
              <a:t>This is an easy to access website for older adults and their families which has good advice  about  symptoms and strategies to reduce alcohol and substance misuse in older adults </a:t>
            </a:r>
          </a:p>
          <a:p>
            <a:endParaRPr lang="en-GB" dirty="0"/>
          </a:p>
          <a:p>
            <a:pPr marL="711200" indent="0">
              <a:lnSpc>
                <a:spcPct val="120000"/>
              </a:lnSpc>
              <a:spcBef>
                <a:spcPts val="0"/>
              </a:spcBef>
              <a:buNone/>
            </a:pPr>
            <a:endParaRPr lang="en-US" dirty="0"/>
          </a:p>
          <a:p>
            <a:endParaRPr lang="en-GB" dirty="0"/>
          </a:p>
        </p:txBody>
      </p:sp>
    </p:spTree>
    <p:extLst>
      <p:ext uri="{BB962C8B-B14F-4D97-AF65-F5344CB8AC3E}">
        <p14:creationId xmlns:p14="http://schemas.microsoft.com/office/powerpoint/2010/main" val="2333028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2A72E-C3AC-4144-84F2-B389FFA8AFFE}"/>
              </a:ext>
            </a:extLst>
          </p:cNvPr>
          <p:cNvSpPr>
            <a:spLocks noGrp="1"/>
          </p:cNvSpPr>
          <p:nvPr>
            <p:ph type="title"/>
          </p:nvPr>
        </p:nvSpPr>
        <p:spPr>
          <a:xfrm>
            <a:off x="838200" y="1"/>
            <a:ext cx="10515600" cy="1255362"/>
          </a:xfrm>
        </p:spPr>
        <p:txBody>
          <a:bodyPr/>
          <a:lstStyle/>
          <a:p>
            <a:pPr algn="ctr"/>
            <a:r>
              <a:rPr lang="en-US" dirty="0">
                <a:latin typeface="+mn-lt"/>
              </a:rPr>
              <a:t>Harmful drinking and alcohol dependence</a:t>
            </a:r>
            <a:endParaRPr lang="en-GB" dirty="0">
              <a:latin typeface="+mn-lt"/>
            </a:endParaRPr>
          </a:p>
        </p:txBody>
      </p:sp>
      <p:sp>
        <p:nvSpPr>
          <p:cNvPr id="3" name="Content Placeholder 2">
            <a:extLst>
              <a:ext uri="{FF2B5EF4-FFF2-40B4-BE49-F238E27FC236}">
                <a16:creationId xmlns:a16="http://schemas.microsoft.com/office/drawing/2014/main" id="{6EEED62F-A69D-46D4-AD1B-AA6A0943EACD}"/>
              </a:ext>
            </a:extLst>
          </p:cNvPr>
          <p:cNvSpPr>
            <a:spLocks noGrp="1"/>
          </p:cNvSpPr>
          <p:nvPr>
            <p:ph idx="1"/>
          </p:nvPr>
        </p:nvSpPr>
        <p:spPr>
          <a:xfrm>
            <a:off x="838200" y="1332854"/>
            <a:ext cx="10515600" cy="5401160"/>
          </a:xfrm>
        </p:spPr>
        <p:txBody>
          <a:bodyPr>
            <a:normAutofit fontScale="92500" lnSpcReduction="20000"/>
          </a:bodyPr>
          <a:lstStyle/>
          <a:p>
            <a:pPr marL="676275" indent="-676275"/>
            <a:r>
              <a:rPr lang="en-GB" b="1" dirty="0"/>
              <a:t>Harmful drinking </a:t>
            </a:r>
            <a:r>
              <a:rPr lang="en-GB" dirty="0"/>
              <a:t>is defined as a pattern of alcohol consumption causing health problems directly related to alcohol. </a:t>
            </a:r>
          </a:p>
          <a:p>
            <a:pPr marL="676275" indent="-676275"/>
            <a:endParaRPr lang="en-GB" dirty="0"/>
          </a:p>
          <a:p>
            <a:pPr marL="676275" indent="-676275"/>
            <a:r>
              <a:rPr lang="en-GB" b="1" dirty="0"/>
              <a:t>Alcohol dependence </a:t>
            </a:r>
            <a:r>
              <a:rPr lang="en-GB" dirty="0"/>
              <a:t>is characterised by craving, tolerance, a preoccupation with alcohol, and continued drinking in spite of harmful consequences</a:t>
            </a:r>
          </a:p>
          <a:p>
            <a:pPr marL="676275" indent="-676275"/>
            <a:endParaRPr lang="en-GB" dirty="0"/>
          </a:p>
          <a:p>
            <a:pPr marL="676275" indent="-676275"/>
            <a:r>
              <a:rPr lang="en-US" dirty="0"/>
              <a:t>Older adults tend to drink less alcohol than younger adults</a:t>
            </a:r>
          </a:p>
          <a:p>
            <a:pPr marL="676275" indent="-676275"/>
            <a:endParaRPr lang="en-US" dirty="0"/>
          </a:p>
          <a:p>
            <a:pPr marL="676275" indent="-676275"/>
            <a:r>
              <a:rPr lang="en-US" dirty="0"/>
              <a:t>However, 1 in 5 older men and 1 in 10 older women drink enough to harm themselves. Often the diagnosis is missed</a:t>
            </a:r>
          </a:p>
          <a:p>
            <a:pPr marL="676275" indent="-676275"/>
            <a:endParaRPr lang="en-US" dirty="0"/>
          </a:p>
          <a:p>
            <a:pPr marL="676275" indent="-676275"/>
            <a:r>
              <a:rPr lang="en-US" dirty="0"/>
              <a:t>These figures have increased by 40 percent in men and 100 percent in women over the past 20 years</a:t>
            </a:r>
            <a:endParaRPr lang="en-GB" dirty="0"/>
          </a:p>
          <a:p>
            <a:endParaRPr lang="en-GB" dirty="0"/>
          </a:p>
        </p:txBody>
      </p:sp>
    </p:spTree>
    <p:extLst>
      <p:ext uri="{BB962C8B-B14F-4D97-AF65-F5344CB8AC3E}">
        <p14:creationId xmlns:p14="http://schemas.microsoft.com/office/powerpoint/2010/main" val="4071493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ED55F-9FEE-4F69-BA78-C0B4BFDFBEF0}"/>
              </a:ext>
            </a:extLst>
          </p:cNvPr>
          <p:cNvSpPr>
            <a:spLocks noGrp="1"/>
          </p:cNvSpPr>
          <p:nvPr>
            <p:ph type="title"/>
          </p:nvPr>
        </p:nvSpPr>
        <p:spPr>
          <a:xfrm>
            <a:off x="838200" y="1"/>
            <a:ext cx="10515600" cy="1216616"/>
          </a:xfrm>
        </p:spPr>
        <p:txBody>
          <a:bodyPr/>
          <a:lstStyle/>
          <a:p>
            <a:pPr algn="ctr"/>
            <a:r>
              <a:rPr lang="en-US" dirty="0">
                <a:latin typeface="+mn-lt"/>
              </a:rPr>
              <a:t> Effects of ageing </a:t>
            </a:r>
            <a:endParaRPr lang="en-GB" dirty="0">
              <a:latin typeface="+mn-lt"/>
            </a:endParaRPr>
          </a:p>
        </p:txBody>
      </p:sp>
      <p:sp>
        <p:nvSpPr>
          <p:cNvPr id="3" name="Content Placeholder 2">
            <a:extLst>
              <a:ext uri="{FF2B5EF4-FFF2-40B4-BE49-F238E27FC236}">
                <a16:creationId xmlns:a16="http://schemas.microsoft.com/office/drawing/2014/main" id="{39F2F9B1-CD3C-4B32-93B4-04239BCE2FD5}"/>
              </a:ext>
            </a:extLst>
          </p:cNvPr>
          <p:cNvSpPr>
            <a:spLocks noGrp="1"/>
          </p:cNvSpPr>
          <p:nvPr>
            <p:ph idx="1"/>
          </p:nvPr>
        </p:nvSpPr>
        <p:spPr>
          <a:xfrm>
            <a:off x="838200" y="1690688"/>
            <a:ext cx="10515600" cy="4486275"/>
          </a:xfrm>
        </p:spPr>
        <p:txBody>
          <a:bodyPr>
            <a:normAutofit/>
          </a:bodyPr>
          <a:lstStyle/>
          <a:p>
            <a:pPr marL="0" indent="0">
              <a:lnSpc>
                <a:spcPct val="100000"/>
              </a:lnSpc>
              <a:spcBef>
                <a:spcPts val="0"/>
              </a:spcBef>
              <a:buNone/>
            </a:pPr>
            <a:r>
              <a:rPr lang="en-US" dirty="0"/>
              <a:t>Older adults </a:t>
            </a:r>
            <a:r>
              <a:rPr lang="en-GB" dirty="0"/>
              <a:t>have a higher blood alcohol concentration for a given amount of alcohol consumed due to:</a:t>
            </a:r>
          </a:p>
          <a:p>
            <a:pPr lvl="1"/>
            <a:r>
              <a:rPr lang="en-GB" dirty="0"/>
              <a:t>Higher body fat to water ratio</a:t>
            </a:r>
          </a:p>
          <a:p>
            <a:pPr lvl="1"/>
            <a:r>
              <a:rPr lang="en-GB" dirty="0"/>
              <a:t>Reduction in total body volume</a:t>
            </a:r>
            <a:endParaRPr lang="en-US" dirty="0"/>
          </a:p>
          <a:p>
            <a:pPr marL="0" indent="0">
              <a:lnSpc>
                <a:spcPct val="100000"/>
              </a:lnSpc>
              <a:spcBef>
                <a:spcPts val="0"/>
              </a:spcBef>
              <a:buNone/>
            </a:pPr>
            <a:endParaRPr lang="en-US" dirty="0"/>
          </a:p>
          <a:p>
            <a:pPr marL="0" indent="0">
              <a:lnSpc>
                <a:spcPct val="100000"/>
              </a:lnSpc>
              <a:spcBef>
                <a:spcPts val="0"/>
              </a:spcBef>
              <a:buNone/>
            </a:pPr>
            <a:r>
              <a:rPr lang="en-US" dirty="0"/>
              <a:t>Older adults become more sensitive to the effects of alcohol</a:t>
            </a:r>
          </a:p>
          <a:p>
            <a:pPr marL="0" indent="0">
              <a:lnSpc>
                <a:spcPct val="100000"/>
              </a:lnSpc>
              <a:spcBef>
                <a:spcPts val="0"/>
              </a:spcBef>
              <a:buNone/>
            </a:pPr>
            <a:endParaRPr lang="en-US" dirty="0"/>
          </a:p>
          <a:p>
            <a:pPr marL="0" indent="0">
              <a:lnSpc>
                <a:spcPct val="100000"/>
              </a:lnSpc>
              <a:spcBef>
                <a:spcPts val="0"/>
              </a:spcBef>
              <a:buNone/>
            </a:pPr>
            <a:r>
              <a:rPr lang="en-US" dirty="0"/>
              <a:t>Even if older adults  drink the same amount of alcohol as when they were younger it is likely to affect them adversely</a:t>
            </a:r>
            <a:endParaRPr lang="en-GB" dirty="0"/>
          </a:p>
          <a:p>
            <a:pPr marL="0" indent="0">
              <a:lnSpc>
                <a:spcPct val="100000"/>
              </a:lnSpc>
              <a:spcBef>
                <a:spcPts val="0"/>
              </a:spcBef>
              <a:buNone/>
            </a:pPr>
            <a:endParaRPr lang="en-US" dirty="0"/>
          </a:p>
        </p:txBody>
      </p:sp>
    </p:spTree>
    <p:extLst>
      <p:ext uri="{BB962C8B-B14F-4D97-AF65-F5344CB8AC3E}">
        <p14:creationId xmlns:p14="http://schemas.microsoft.com/office/powerpoint/2010/main" val="2086532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FDA5B-63CA-4F6B-8DD8-EBEA23E9F1A4}"/>
              </a:ext>
            </a:extLst>
          </p:cNvPr>
          <p:cNvSpPr>
            <a:spLocks noGrp="1"/>
          </p:cNvSpPr>
          <p:nvPr>
            <p:ph type="title"/>
          </p:nvPr>
        </p:nvSpPr>
        <p:spPr>
          <a:xfrm>
            <a:off x="635000" y="92991"/>
            <a:ext cx="10515600" cy="1464590"/>
          </a:xfrm>
        </p:spPr>
        <p:txBody>
          <a:bodyPr>
            <a:normAutofit fontScale="90000"/>
          </a:bodyPr>
          <a:lstStyle/>
          <a:p>
            <a:pPr algn="ctr"/>
            <a:r>
              <a:rPr lang="en-US" altLang="en-US" sz="4400" dirty="0">
                <a:solidFill>
                  <a:srgbClr val="000000"/>
                </a:solidFill>
                <a:latin typeface="+mn-lt"/>
              </a:rPr>
              <a:t>Barriers to identification and treatment of harmful drinking</a:t>
            </a:r>
            <a:br>
              <a:rPr lang="en-US" altLang="en-US" sz="4400" dirty="0">
                <a:solidFill>
                  <a:srgbClr val="000000"/>
                </a:solidFill>
                <a:latin typeface="+mn-lt"/>
              </a:rPr>
            </a:br>
            <a:endParaRPr lang="en-GB" dirty="0">
              <a:latin typeface="+mn-lt"/>
            </a:endParaRPr>
          </a:p>
        </p:txBody>
      </p:sp>
      <p:sp>
        <p:nvSpPr>
          <p:cNvPr id="3" name="Content Placeholder 2">
            <a:extLst>
              <a:ext uri="{FF2B5EF4-FFF2-40B4-BE49-F238E27FC236}">
                <a16:creationId xmlns:a16="http://schemas.microsoft.com/office/drawing/2014/main" id="{D049E816-AE27-4FE0-9C7E-ED66DA717E94}"/>
              </a:ext>
            </a:extLst>
          </p:cNvPr>
          <p:cNvSpPr>
            <a:spLocks noGrp="1"/>
          </p:cNvSpPr>
          <p:nvPr>
            <p:ph sz="half" idx="1"/>
          </p:nvPr>
        </p:nvSpPr>
        <p:spPr/>
        <p:txBody>
          <a:bodyPr>
            <a:normAutofit fontScale="92500" lnSpcReduction="10000"/>
          </a:bodyPr>
          <a:lstStyle/>
          <a:p>
            <a:r>
              <a:rPr lang="en-GB" dirty="0"/>
              <a:t>AGEISM</a:t>
            </a:r>
          </a:p>
          <a:p>
            <a:r>
              <a:rPr lang="en-GB" dirty="0"/>
              <a:t>UNDER REPORTING</a:t>
            </a:r>
          </a:p>
          <a:p>
            <a:r>
              <a:rPr lang="en-GB" dirty="0"/>
              <a:t>MIS-ATTRIBUTION</a:t>
            </a:r>
          </a:p>
          <a:p>
            <a:endParaRPr lang="en-GB" dirty="0"/>
          </a:p>
          <a:p>
            <a:endParaRPr lang="en-GB" dirty="0"/>
          </a:p>
          <a:p>
            <a:r>
              <a:rPr lang="en-GB" dirty="0"/>
              <a:t>STEREOTYPING</a:t>
            </a:r>
          </a:p>
          <a:p>
            <a:endParaRPr lang="en-GB" dirty="0"/>
          </a:p>
        </p:txBody>
      </p:sp>
      <p:sp>
        <p:nvSpPr>
          <p:cNvPr id="4" name="Content Placeholder 3">
            <a:extLst>
              <a:ext uri="{FF2B5EF4-FFF2-40B4-BE49-F238E27FC236}">
                <a16:creationId xmlns:a16="http://schemas.microsoft.com/office/drawing/2014/main" id="{067DEC54-DD47-4BD8-9490-A63817A9B9F4}"/>
              </a:ext>
            </a:extLst>
          </p:cNvPr>
          <p:cNvSpPr>
            <a:spLocks noGrp="1"/>
          </p:cNvSpPr>
          <p:nvPr>
            <p:ph sz="half" idx="2"/>
          </p:nvPr>
        </p:nvSpPr>
        <p:spPr/>
        <p:txBody>
          <a:bodyPr>
            <a:normAutofit fontScale="92500" lnSpcReduction="10000"/>
          </a:bodyPr>
          <a:lstStyle/>
          <a:p>
            <a:pPr>
              <a:lnSpc>
                <a:spcPct val="110000"/>
              </a:lnSpc>
              <a:spcBef>
                <a:spcPts val="0"/>
              </a:spcBef>
            </a:pPr>
            <a:r>
              <a:rPr lang="en-GB" dirty="0"/>
              <a:t>‘It’s all he/she has in life’</a:t>
            </a:r>
          </a:p>
          <a:p>
            <a:pPr>
              <a:lnSpc>
                <a:spcPct val="110000"/>
              </a:lnSpc>
              <a:spcBef>
                <a:spcPts val="0"/>
              </a:spcBef>
            </a:pPr>
            <a:r>
              <a:rPr lang="en-GB" dirty="0"/>
              <a:t>Viewed as stigmatising</a:t>
            </a:r>
          </a:p>
          <a:p>
            <a:pPr>
              <a:lnSpc>
                <a:spcPct val="110000"/>
              </a:lnSpc>
              <a:spcBef>
                <a:spcPts val="0"/>
              </a:spcBef>
            </a:pPr>
            <a:r>
              <a:rPr lang="en-GB" dirty="0"/>
              <a:t>Misidentifying as physical illness/depression /cognitive impairment</a:t>
            </a:r>
          </a:p>
          <a:p>
            <a:pPr fontAlgn="t">
              <a:lnSpc>
                <a:spcPct val="110000"/>
              </a:lnSpc>
              <a:spcBef>
                <a:spcPts val="0"/>
              </a:spcBef>
            </a:pPr>
            <a:r>
              <a:rPr lang="en-GB" dirty="0"/>
              <a:t>Poorer detection of drinking in:</a:t>
            </a:r>
          </a:p>
          <a:p>
            <a:pPr marL="0" indent="0" fontAlgn="t">
              <a:lnSpc>
                <a:spcPct val="110000"/>
              </a:lnSpc>
              <a:spcBef>
                <a:spcPts val="0"/>
              </a:spcBef>
              <a:buNone/>
            </a:pPr>
            <a:r>
              <a:rPr lang="en-GB" dirty="0"/>
              <a:t>  Women </a:t>
            </a:r>
          </a:p>
          <a:p>
            <a:pPr marL="0" indent="0" fontAlgn="t">
              <a:lnSpc>
                <a:spcPct val="110000"/>
              </a:lnSpc>
              <a:spcBef>
                <a:spcPts val="0"/>
              </a:spcBef>
              <a:buNone/>
            </a:pPr>
            <a:r>
              <a:rPr lang="en-GB" dirty="0"/>
              <a:t>  Higher levels of education</a:t>
            </a:r>
          </a:p>
          <a:p>
            <a:pPr marL="0" indent="0" fontAlgn="t">
              <a:lnSpc>
                <a:spcPct val="110000"/>
              </a:lnSpc>
              <a:spcBef>
                <a:spcPts val="0"/>
              </a:spcBef>
              <a:buNone/>
            </a:pPr>
            <a:r>
              <a:rPr lang="en-GB" dirty="0"/>
              <a:t>  Higher social class</a:t>
            </a:r>
          </a:p>
          <a:p>
            <a:pPr marL="0" indent="0" fontAlgn="t">
              <a:lnSpc>
                <a:spcPct val="110000"/>
              </a:lnSpc>
              <a:spcBef>
                <a:spcPts val="0"/>
              </a:spcBef>
              <a:buNone/>
            </a:pPr>
            <a:r>
              <a:rPr lang="en-GB" dirty="0"/>
              <a:t>  Widows</a:t>
            </a:r>
          </a:p>
          <a:p>
            <a:endParaRPr lang="en-GB" dirty="0"/>
          </a:p>
          <a:p>
            <a:endParaRPr lang="en-GB" dirty="0"/>
          </a:p>
        </p:txBody>
      </p:sp>
    </p:spTree>
    <p:extLst>
      <p:ext uri="{BB962C8B-B14F-4D97-AF65-F5344CB8AC3E}">
        <p14:creationId xmlns:p14="http://schemas.microsoft.com/office/powerpoint/2010/main" val="1880741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F7BC2-9A90-4E27-8823-6160D4020961}"/>
              </a:ext>
            </a:extLst>
          </p:cNvPr>
          <p:cNvSpPr>
            <a:spLocks noGrp="1"/>
          </p:cNvSpPr>
          <p:nvPr>
            <p:ph type="title"/>
          </p:nvPr>
        </p:nvSpPr>
        <p:spPr>
          <a:xfrm>
            <a:off x="838200" y="1"/>
            <a:ext cx="10515600" cy="1170121"/>
          </a:xfrm>
        </p:spPr>
        <p:txBody>
          <a:bodyPr/>
          <a:lstStyle/>
          <a:p>
            <a:pPr algn="ctr"/>
            <a:r>
              <a:rPr lang="en-US" dirty="0">
                <a:latin typeface="+mn-lt"/>
              </a:rPr>
              <a:t>Impact of alcohol on older adults</a:t>
            </a:r>
            <a:endParaRPr lang="en-GB" dirty="0">
              <a:latin typeface="+mn-lt"/>
            </a:endParaRPr>
          </a:p>
        </p:txBody>
      </p:sp>
      <p:sp>
        <p:nvSpPr>
          <p:cNvPr id="3" name="Content Placeholder 2">
            <a:extLst>
              <a:ext uri="{FF2B5EF4-FFF2-40B4-BE49-F238E27FC236}">
                <a16:creationId xmlns:a16="http://schemas.microsoft.com/office/drawing/2014/main" id="{A232A651-6B9E-45B9-86F6-300AC1082E84}"/>
              </a:ext>
            </a:extLst>
          </p:cNvPr>
          <p:cNvSpPr>
            <a:spLocks noGrp="1"/>
          </p:cNvSpPr>
          <p:nvPr>
            <p:ph idx="1"/>
          </p:nvPr>
        </p:nvSpPr>
        <p:spPr>
          <a:xfrm>
            <a:off x="838200" y="1825624"/>
            <a:ext cx="10515600" cy="4537075"/>
          </a:xfrm>
        </p:spPr>
        <p:txBody>
          <a:bodyPr>
            <a:normAutofit lnSpcReduction="10000"/>
          </a:bodyPr>
          <a:lstStyle/>
          <a:p>
            <a:pPr marL="0" indent="0">
              <a:lnSpc>
                <a:spcPct val="100000"/>
              </a:lnSpc>
              <a:spcBef>
                <a:spcPts val="0"/>
              </a:spcBef>
              <a:buNone/>
            </a:pPr>
            <a:r>
              <a:rPr lang="en-US" dirty="0"/>
              <a:t>Health problems can make an older adults more susceptible to the side effects of alcohol</a:t>
            </a:r>
          </a:p>
          <a:p>
            <a:pPr marL="0" indent="0">
              <a:lnSpc>
                <a:spcPct val="100000"/>
              </a:lnSpc>
              <a:spcBef>
                <a:spcPts val="0"/>
              </a:spcBef>
              <a:buNone/>
            </a:pPr>
            <a:endParaRPr lang="en-US" dirty="0"/>
          </a:p>
          <a:p>
            <a:pPr marL="0" indent="0">
              <a:lnSpc>
                <a:spcPct val="100000"/>
              </a:lnSpc>
              <a:spcBef>
                <a:spcPts val="0"/>
              </a:spcBef>
              <a:buNone/>
            </a:pPr>
            <a:r>
              <a:rPr lang="en-US" sz="2800" dirty="0"/>
              <a:t>Alcohol can damage nearly every part of the body</a:t>
            </a:r>
            <a:endParaRPr lang="en-US" dirty="0"/>
          </a:p>
          <a:p>
            <a:pPr marL="0" indent="0">
              <a:lnSpc>
                <a:spcPct val="100000"/>
              </a:lnSpc>
              <a:spcBef>
                <a:spcPts val="0"/>
              </a:spcBef>
              <a:buNone/>
            </a:pPr>
            <a:endParaRPr lang="en-US" dirty="0"/>
          </a:p>
          <a:p>
            <a:pPr marL="0" indent="0">
              <a:lnSpc>
                <a:spcPct val="100000"/>
              </a:lnSpc>
              <a:spcBef>
                <a:spcPts val="0"/>
              </a:spcBef>
              <a:buNone/>
            </a:pPr>
            <a:r>
              <a:rPr lang="en-US" dirty="0"/>
              <a:t>Alcohol can also :</a:t>
            </a:r>
          </a:p>
          <a:p>
            <a:pPr marL="711200" indent="-711200">
              <a:lnSpc>
                <a:spcPct val="100000"/>
              </a:lnSpc>
              <a:spcBef>
                <a:spcPts val="0"/>
              </a:spcBef>
            </a:pPr>
            <a:r>
              <a:rPr lang="en-US" dirty="0"/>
              <a:t>add to the effect of some medications, e.g. painkillers or sleeping tablets.</a:t>
            </a:r>
          </a:p>
          <a:p>
            <a:pPr marL="711200" indent="-711200">
              <a:lnSpc>
                <a:spcPct val="100000"/>
              </a:lnSpc>
              <a:spcBef>
                <a:spcPts val="0"/>
              </a:spcBef>
            </a:pPr>
            <a:r>
              <a:rPr lang="en-US" dirty="0"/>
              <a:t> reduce the effect of others, e.g. medication to thin the blood (warfarin) –  this can increase the risk of bleeding or developing a clot or blockage in your bloodstream.</a:t>
            </a:r>
            <a:endParaRPr lang="en-GB" dirty="0"/>
          </a:p>
          <a:p>
            <a:pPr marL="711200" indent="-711200">
              <a:lnSpc>
                <a:spcPct val="100000"/>
              </a:lnSpc>
              <a:spcBef>
                <a:spcPts val="0"/>
              </a:spcBef>
            </a:pPr>
            <a:endParaRPr lang="en-US" dirty="0"/>
          </a:p>
        </p:txBody>
      </p:sp>
    </p:spTree>
    <p:extLst>
      <p:ext uri="{BB962C8B-B14F-4D97-AF65-F5344CB8AC3E}">
        <p14:creationId xmlns:p14="http://schemas.microsoft.com/office/powerpoint/2010/main" val="2336252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9488-2649-4ED3-BC0A-CB32CB588521}"/>
              </a:ext>
            </a:extLst>
          </p:cNvPr>
          <p:cNvSpPr>
            <a:spLocks noGrp="1"/>
          </p:cNvSpPr>
          <p:nvPr>
            <p:ph type="title"/>
          </p:nvPr>
        </p:nvSpPr>
        <p:spPr>
          <a:xfrm>
            <a:off x="838200" y="1"/>
            <a:ext cx="10515600" cy="1131375"/>
          </a:xfrm>
        </p:spPr>
        <p:txBody>
          <a:bodyPr>
            <a:normAutofit/>
          </a:bodyPr>
          <a:lstStyle/>
          <a:p>
            <a:pPr algn="ctr"/>
            <a:r>
              <a:rPr lang="en-US" dirty="0">
                <a:latin typeface="+mn-lt"/>
              </a:rPr>
              <a:t>Alcohol can impact on their Physical health</a:t>
            </a:r>
            <a:endParaRPr lang="en-GB" dirty="0"/>
          </a:p>
        </p:txBody>
      </p:sp>
      <p:sp>
        <p:nvSpPr>
          <p:cNvPr id="3" name="Content Placeholder 2">
            <a:extLst>
              <a:ext uri="{FF2B5EF4-FFF2-40B4-BE49-F238E27FC236}">
                <a16:creationId xmlns:a16="http://schemas.microsoft.com/office/drawing/2014/main" id="{A81D4292-C538-458D-A28B-837E1E4FA9F9}"/>
              </a:ext>
            </a:extLst>
          </p:cNvPr>
          <p:cNvSpPr>
            <a:spLocks noGrp="1"/>
          </p:cNvSpPr>
          <p:nvPr>
            <p:ph idx="1"/>
          </p:nvPr>
        </p:nvSpPr>
        <p:spPr>
          <a:xfrm>
            <a:off x="838200" y="1015139"/>
            <a:ext cx="10515600" cy="5842861"/>
          </a:xfrm>
        </p:spPr>
        <p:txBody>
          <a:bodyPr>
            <a:normAutofit fontScale="92500" lnSpcReduction="20000"/>
          </a:bodyPr>
          <a:lstStyle/>
          <a:p>
            <a:pPr marL="628650" indent="-617538">
              <a:lnSpc>
                <a:spcPct val="120000"/>
              </a:lnSpc>
              <a:spcBef>
                <a:spcPts val="0"/>
              </a:spcBef>
              <a:spcAft>
                <a:spcPts val="600"/>
              </a:spcAft>
            </a:pPr>
            <a:r>
              <a:rPr lang="en-US" dirty="0"/>
              <a:t>The stomach lining → ulcers or bleeding</a:t>
            </a:r>
          </a:p>
          <a:p>
            <a:pPr marL="628650" indent="-617538">
              <a:lnSpc>
                <a:spcPct val="120000"/>
              </a:lnSpc>
              <a:spcBef>
                <a:spcPts val="0"/>
              </a:spcBef>
              <a:spcAft>
                <a:spcPts val="600"/>
              </a:spcAft>
            </a:pPr>
            <a:r>
              <a:rPr lang="en-US" dirty="0"/>
              <a:t>The liver → cirrhosis and liver failure</a:t>
            </a:r>
          </a:p>
          <a:p>
            <a:pPr marL="628650" indent="-617538">
              <a:lnSpc>
                <a:spcPct val="120000"/>
              </a:lnSpc>
              <a:spcBef>
                <a:spcPts val="0"/>
              </a:spcBef>
              <a:spcAft>
                <a:spcPts val="600"/>
              </a:spcAft>
            </a:pPr>
            <a:r>
              <a:rPr lang="en-US" dirty="0"/>
              <a:t>Heart muscle → heart failure produces a build-up of fluid in the lungs which makes you breathless</a:t>
            </a:r>
          </a:p>
          <a:p>
            <a:pPr marL="628650" indent="-617538">
              <a:lnSpc>
                <a:spcPct val="120000"/>
              </a:lnSpc>
              <a:spcBef>
                <a:spcPts val="0"/>
              </a:spcBef>
              <a:spcAft>
                <a:spcPts val="600"/>
              </a:spcAft>
            </a:pPr>
            <a:r>
              <a:rPr lang="en-US" dirty="0"/>
              <a:t>Causes cancer → of the mouth, stomach and liver</a:t>
            </a:r>
          </a:p>
          <a:p>
            <a:pPr marL="628650" indent="-617538">
              <a:lnSpc>
                <a:spcPct val="120000"/>
              </a:lnSpc>
              <a:spcBef>
                <a:spcPts val="0"/>
              </a:spcBef>
              <a:spcAft>
                <a:spcPts val="600"/>
              </a:spcAft>
            </a:pPr>
            <a:r>
              <a:rPr lang="en-US" dirty="0"/>
              <a:t>Malnutrition → alcohol has lots of calories for energy, but none of the protein, fats or vitamins you need to keep your body in good repair</a:t>
            </a:r>
          </a:p>
          <a:p>
            <a:pPr marL="628650" indent="-617538">
              <a:lnSpc>
                <a:spcPct val="120000"/>
              </a:lnSpc>
              <a:spcBef>
                <a:spcPts val="0"/>
              </a:spcBef>
              <a:spcAft>
                <a:spcPts val="600"/>
              </a:spcAft>
            </a:pPr>
            <a:r>
              <a:rPr lang="en-US" dirty="0"/>
              <a:t>Sense of balance → falls and accidents (even with 'sensible' drinking)</a:t>
            </a:r>
          </a:p>
          <a:p>
            <a:pPr marL="628650" indent="-617538">
              <a:lnSpc>
                <a:spcPct val="120000"/>
              </a:lnSpc>
              <a:spcBef>
                <a:spcPts val="0"/>
              </a:spcBef>
              <a:spcAft>
                <a:spcPts val="600"/>
              </a:spcAft>
            </a:pPr>
            <a:r>
              <a:rPr lang="en-US" dirty="0"/>
              <a:t>Causes blackouts or fits</a:t>
            </a:r>
          </a:p>
          <a:p>
            <a:pPr marL="628650" indent="-617538">
              <a:lnSpc>
                <a:spcPct val="120000"/>
              </a:lnSpc>
              <a:spcBef>
                <a:spcPts val="0"/>
              </a:spcBef>
              <a:spcAft>
                <a:spcPts val="600"/>
              </a:spcAft>
            </a:pPr>
            <a:r>
              <a:rPr lang="en-US" dirty="0"/>
              <a:t>Causes stroke </a:t>
            </a:r>
          </a:p>
          <a:p>
            <a:pPr marL="628650" indent="-617538">
              <a:lnSpc>
                <a:spcPct val="120000"/>
              </a:lnSpc>
              <a:spcBef>
                <a:spcPts val="0"/>
              </a:spcBef>
              <a:spcAft>
                <a:spcPts val="600"/>
              </a:spcAft>
            </a:pPr>
            <a:r>
              <a:rPr lang="en-US" dirty="0"/>
              <a:t>Poor sleep causing daytime drowsiness</a:t>
            </a:r>
          </a:p>
          <a:p>
            <a:pPr marL="628650" indent="-617538">
              <a:lnSpc>
                <a:spcPct val="120000"/>
              </a:lnSpc>
              <a:spcBef>
                <a:spcPts val="0"/>
              </a:spcBef>
              <a:spcAft>
                <a:spcPts val="600"/>
              </a:spcAft>
            </a:pPr>
            <a:r>
              <a:rPr lang="en-US" dirty="0"/>
              <a:t>Causes subdural </a:t>
            </a:r>
            <a:r>
              <a:rPr lang="en-US" dirty="0" err="1"/>
              <a:t>haematomas</a:t>
            </a:r>
            <a:r>
              <a:rPr lang="en-US" dirty="0"/>
              <a:t> following a minor fall.</a:t>
            </a:r>
          </a:p>
        </p:txBody>
      </p:sp>
    </p:spTree>
    <p:extLst>
      <p:ext uri="{BB962C8B-B14F-4D97-AF65-F5344CB8AC3E}">
        <p14:creationId xmlns:p14="http://schemas.microsoft.com/office/powerpoint/2010/main" val="2756662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93B9E-C0EA-4EF2-9A81-B6FDF4DAB282}"/>
              </a:ext>
            </a:extLst>
          </p:cNvPr>
          <p:cNvSpPr>
            <a:spLocks noGrp="1"/>
          </p:cNvSpPr>
          <p:nvPr>
            <p:ph type="title"/>
          </p:nvPr>
        </p:nvSpPr>
        <p:spPr>
          <a:xfrm>
            <a:off x="737461" y="-123987"/>
            <a:ext cx="10515600" cy="1255363"/>
          </a:xfrm>
        </p:spPr>
        <p:txBody>
          <a:bodyPr/>
          <a:lstStyle/>
          <a:p>
            <a:pPr algn="ctr"/>
            <a:r>
              <a:rPr lang="en-US" dirty="0">
                <a:latin typeface="+mn-lt"/>
              </a:rPr>
              <a:t>Alcohol can impact on their Mental health</a:t>
            </a:r>
            <a:endParaRPr lang="en-GB" dirty="0">
              <a:latin typeface="+mn-lt"/>
            </a:endParaRPr>
          </a:p>
        </p:txBody>
      </p:sp>
      <p:sp>
        <p:nvSpPr>
          <p:cNvPr id="3" name="Content Placeholder 2">
            <a:extLst>
              <a:ext uri="{FF2B5EF4-FFF2-40B4-BE49-F238E27FC236}">
                <a16:creationId xmlns:a16="http://schemas.microsoft.com/office/drawing/2014/main" id="{7114CB9A-BD4D-4D54-AC4F-93FDD18ACEC9}"/>
              </a:ext>
            </a:extLst>
          </p:cNvPr>
          <p:cNvSpPr>
            <a:spLocks noGrp="1"/>
          </p:cNvSpPr>
          <p:nvPr>
            <p:ph idx="1"/>
          </p:nvPr>
        </p:nvSpPr>
        <p:spPr>
          <a:xfrm>
            <a:off x="838200" y="937647"/>
            <a:ext cx="10515600" cy="5254221"/>
          </a:xfrm>
        </p:spPr>
        <p:txBody>
          <a:bodyPr>
            <a:normAutofit fontScale="92500" lnSpcReduction="20000"/>
          </a:bodyPr>
          <a:lstStyle/>
          <a:p>
            <a:pPr marL="711200" indent="-700088"/>
            <a:r>
              <a:rPr lang="en-US" dirty="0"/>
              <a:t>Anxiety </a:t>
            </a:r>
          </a:p>
          <a:p>
            <a:pPr marL="711200" indent="-700088"/>
            <a:r>
              <a:rPr lang="en-US" dirty="0"/>
              <a:t>Depression </a:t>
            </a:r>
          </a:p>
          <a:p>
            <a:pPr marL="711200" indent="-700088"/>
            <a:r>
              <a:rPr lang="en-US" dirty="0"/>
              <a:t>Auditory hallucinations : This is less common but can happen if you have been drinking heavily for a long time. It starts with vague noises, like leaves rustling, and gradually becomes distinct voices. These can be unpleasant and are usually distracting.</a:t>
            </a:r>
          </a:p>
          <a:p>
            <a:pPr marL="711200" indent="-700088"/>
            <a:r>
              <a:rPr lang="en-US" dirty="0"/>
              <a:t>Visual hallucinations : Alcohol withdrawals can cause people to see things which are not there </a:t>
            </a:r>
          </a:p>
          <a:p>
            <a:pPr marL="711200" indent="-700088"/>
            <a:r>
              <a:rPr lang="en-US" dirty="0"/>
              <a:t>Confusion/ Delirium: this is related to the lack of thiamine, an important vitamin. Permanent deficiency causes a disease called Korsakoff’s which affects memory and functioning. </a:t>
            </a:r>
          </a:p>
          <a:p>
            <a:pPr marL="711200" indent="-700088"/>
            <a:r>
              <a:rPr lang="en-US" dirty="0"/>
              <a:t>Dementia: You can lose your ability to remember new information, which may be put down to 'old age', instead of the effects from alcohol. Alcohol related brain injury and alcohol dementia</a:t>
            </a:r>
          </a:p>
          <a:p>
            <a:pPr marL="711200" indent="-700088"/>
            <a:r>
              <a:rPr lang="en-US" dirty="0"/>
              <a:t>Concurrent misuse of illegal drugs/ benzodiazepines </a:t>
            </a:r>
            <a:endParaRPr lang="en-GB" dirty="0"/>
          </a:p>
          <a:p>
            <a:pPr marL="676275" indent="-676275">
              <a:lnSpc>
                <a:spcPct val="120000"/>
              </a:lnSpc>
              <a:spcBef>
                <a:spcPts val="0"/>
              </a:spcBef>
            </a:pPr>
            <a:endParaRPr lang="en-GB" dirty="0"/>
          </a:p>
        </p:txBody>
      </p:sp>
    </p:spTree>
    <p:extLst>
      <p:ext uri="{BB962C8B-B14F-4D97-AF65-F5344CB8AC3E}">
        <p14:creationId xmlns:p14="http://schemas.microsoft.com/office/powerpoint/2010/main" val="3325504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extBox 2">
            <a:extLst>
              <a:ext uri="{FF2B5EF4-FFF2-40B4-BE49-F238E27FC236}">
                <a16:creationId xmlns:a16="http://schemas.microsoft.com/office/drawing/2014/main" id="{DA2B0F7A-4A59-4A7F-873E-B538119C9619}"/>
              </a:ext>
            </a:extLst>
          </p:cNvPr>
          <p:cNvSpPr txBox="1">
            <a:spLocks noChangeArrowheads="1"/>
          </p:cNvSpPr>
          <p:nvPr/>
        </p:nvSpPr>
        <p:spPr bwMode="auto">
          <a:xfrm>
            <a:off x="710989" y="145537"/>
            <a:ext cx="1007745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4400" dirty="0">
                <a:solidFill>
                  <a:srgbClr val="000000"/>
                </a:solidFill>
                <a:latin typeface="+mn-lt"/>
              </a:rPr>
              <a:t>Presentations</a:t>
            </a:r>
          </a:p>
        </p:txBody>
      </p:sp>
      <p:sp>
        <p:nvSpPr>
          <p:cNvPr id="83971" name="Rectangle 3">
            <a:extLst>
              <a:ext uri="{FF2B5EF4-FFF2-40B4-BE49-F238E27FC236}">
                <a16:creationId xmlns:a16="http://schemas.microsoft.com/office/drawing/2014/main" id="{E83A4CAE-A7F4-4990-A09E-20D1659C0DC7}"/>
              </a:ext>
            </a:extLst>
          </p:cNvPr>
          <p:cNvSpPr>
            <a:spLocks noChangeArrowheads="1"/>
          </p:cNvSpPr>
          <p:nvPr/>
        </p:nvSpPr>
        <p:spPr bwMode="auto">
          <a:xfrm>
            <a:off x="710988" y="860734"/>
            <a:ext cx="10703513" cy="590931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627063">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indent="0">
              <a:spcBef>
                <a:spcPts val="600"/>
              </a:spcBef>
              <a:spcAft>
                <a:spcPts val="600"/>
              </a:spcAft>
              <a:buNone/>
            </a:pPr>
            <a:r>
              <a:rPr lang="en-GB" altLang="en-US" sz="2000" dirty="0">
                <a:solidFill>
                  <a:srgbClr val="000000"/>
                </a:solidFill>
              </a:rPr>
              <a:t>Older adults with alcohol problem can present with</a:t>
            </a:r>
          </a:p>
          <a:p>
            <a:pPr>
              <a:spcBef>
                <a:spcPts val="600"/>
              </a:spcBef>
              <a:spcAft>
                <a:spcPts val="600"/>
              </a:spcAft>
            </a:pPr>
            <a:r>
              <a:rPr lang="en-GB" altLang="en-US" sz="2000" dirty="0">
                <a:solidFill>
                  <a:srgbClr val="000000"/>
                </a:solidFill>
              </a:rPr>
              <a:t>Sleep complaints</a:t>
            </a:r>
          </a:p>
          <a:p>
            <a:pPr eaLnBrk="1" hangingPunct="1">
              <a:spcBef>
                <a:spcPts val="600"/>
              </a:spcBef>
              <a:spcAft>
                <a:spcPts val="600"/>
              </a:spcAft>
            </a:pPr>
            <a:r>
              <a:rPr lang="en-GB" altLang="en-US" sz="2000" dirty="0">
                <a:solidFill>
                  <a:srgbClr val="000000"/>
                </a:solidFill>
              </a:rPr>
              <a:t>Cognitive impairment, memory or concentration disturbance</a:t>
            </a:r>
          </a:p>
          <a:p>
            <a:pPr eaLnBrk="1" hangingPunct="1">
              <a:spcBef>
                <a:spcPts val="600"/>
              </a:spcBef>
              <a:spcAft>
                <a:spcPts val="600"/>
              </a:spcAft>
            </a:pPr>
            <a:r>
              <a:rPr lang="en-GB" altLang="en-US" sz="2000" dirty="0">
                <a:solidFill>
                  <a:srgbClr val="000000"/>
                </a:solidFill>
              </a:rPr>
              <a:t>Liver-function abnormalities</a:t>
            </a:r>
          </a:p>
          <a:p>
            <a:pPr eaLnBrk="1" hangingPunct="1">
              <a:spcBef>
                <a:spcPts val="600"/>
              </a:spcBef>
              <a:spcAft>
                <a:spcPts val="600"/>
              </a:spcAft>
            </a:pPr>
            <a:r>
              <a:rPr lang="en-GB" altLang="en-US" sz="2000" dirty="0">
                <a:solidFill>
                  <a:srgbClr val="000000"/>
                </a:solidFill>
              </a:rPr>
              <a:t>Incontinence</a:t>
            </a:r>
          </a:p>
          <a:p>
            <a:pPr eaLnBrk="1" hangingPunct="1">
              <a:spcBef>
                <a:spcPts val="600"/>
              </a:spcBef>
              <a:spcAft>
                <a:spcPts val="600"/>
              </a:spcAft>
            </a:pPr>
            <a:r>
              <a:rPr lang="en-GB" altLang="en-US" sz="2000" dirty="0">
                <a:solidFill>
                  <a:srgbClr val="000000"/>
                </a:solidFill>
              </a:rPr>
              <a:t>Poor hygiene and self-neglect</a:t>
            </a:r>
          </a:p>
          <a:p>
            <a:pPr eaLnBrk="1" hangingPunct="1">
              <a:spcBef>
                <a:spcPts val="600"/>
              </a:spcBef>
              <a:spcAft>
                <a:spcPts val="600"/>
              </a:spcAft>
            </a:pPr>
            <a:r>
              <a:rPr lang="en-GB" altLang="en-US" sz="2000" dirty="0">
                <a:solidFill>
                  <a:srgbClr val="000000"/>
                </a:solidFill>
              </a:rPr>
              <a:t>Unusual restlessness/agitation or persistent tiredness</a:t>
            </a:r>
          </a:p>
          <a:p>
            <a:pPr eaLnBrk="1" hangingPunct="1">
              <a:spcBef>
                <a:spcPts val="600"/>
              </a:spcBef>
              <a:spcAft>
                <a:spcPts val="600"/>
              </a:spcAft>
            </a:pPr>
            <a:r>
              <a:rPr lang="en-GB" altLang="en-US" sz="2000" dirty="0">
                <a:solidFill>
                  <a:srgbClr val="000000"/>
                </a:solidFill>
              </a:rPr>
              <a:t>Unexplained nausea and vomiting</a:t>
            </a:r>
          </a:p>
          <a:p>
            <a:pPr eaLnBrk="1" hangingPunct="1">
              <a:spcBef>
                <a:spcPts val="600"/>
              </a:spcBef>
              <a:spcAft>
                <a:spcPts val="600"/>
              </a:spcAft>
            </a:pPr>
            <a:r>
              <a:rPr lang="en-GB" altLang="en-US" sz="2000" dirty="0">
                <a:solidFill>
                  <a:srgbClr val="000000"/>
                </a:solidFill>
              </a:rPr>
              <a:t>Changes in eating habits</a:t>
            </a:r>
          </a:p>
          <a:p>
            <a:pPr eaLnBrk="1" hangingPunct="1">
              <a:spcBef>
                <a:spcPts val="600"/>
              </a:spcBef>
              <a:spcAft>
                <a:spcPts val="600"/>
              </a:spcAft>
            </a:pPr>
            <a:r>
              <a:rPr lang="en-GB" altLang="en-US" sz="2000" dirty="0">
                <a:solidFill>
                  <a:srgbClr val="000000"/>
                </a:solidFill>
              </a:rPr>
              <a:t>Slurred speech, tremor, poor coordination</a:t>
            </a:r>
          </a:p>
          <a:p>
            <a:pPr eaLnBrk="1" hangingPunct="1">
              <a:spcBef>
                <a:spcPts val="600"/>
              </a:spcBef>
              <a:spcAft>
                <a:spcPts val="600"/>
              </a:spcAft>
            </a:pPr>
            <a:r>
              <a:rPr lang="en-GB" altLang="en-US" sz="2000" dirty="0">
                <a:solidFill>
                  <a:srgbClr val="000000"/>
                </a:solidFill>
              </a:rPr>
              <a:t>Frequent falls and unexplained bruising</a:t>
            </a:r>
          </a:p>
          <a:p>
            <a:pPr eaLnBrk="1" hangingPunct="1">
              <a:spcBef>
                <a:spcPts val="600"/>
              </a:spcBef>
              <a:spcAft>
                <a:spcPts val="600"/>
              </a:spcAft>
            </a:pPr>
            <a:r>
              <a:rPr lang="en-GB" altLang="en-US" sz="2000" dirty="0">
                <a:solidFill>
                  <a:srgbClr val="000000"/>
                </a:solidFill>
              </a:rPr>
              <a:t>Malnutrition</a:t>
            </a:r>
          </a:p>
          <a:p>
            <a:pPr>
              <a:spcBef>
                <a:spcPts val="600"/>
              </a:spcBef>
              <a:spcAft>
                <a:spcPts val="600"/>
              </a:spcAft>
            </a:pPr>
            <a:r>
              <a:rPr lang="en-GB" altLang="en-US" sz="2000" dirty="0">
                <a:solidFill>
                  <a:srgbClr val="000000"/>
                </a:solidFill>
              </a:rPr>
              <a:t>Masking by other mental and physical disorder</a:t>
            </a:r>
          </a:p>
        </p:txBody>
      </p:sp>
    </p:spTree>
    <p:extLst>
      <p:ext uri="{BB962C8B-B14F-4D97-AF65-F5344CB8AC3E}">
        <p14:creationId xmlns:p14="http://schemas.microsoft.com/office/powerpoint/2010/main" val="12305006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DD7A03AE61D340B7E00B2FD791A3EF" ma:contentTypeVersion="12" ma:contentTypeDescription="Create a new document." ma:contentTypeScope="" ma:versionID="0a46495257bba0d566f88843685d6e76">
  <xsd:schema xmlns:xsd="http://www.w3.org/2001/XMLSchema" xmlns:xs="http://www.w3.org/2001/XMLSchema" xmlns:p="http://schemas.microsoft.com/office/2006/metadata/properties" xmlns:ns2="75f28352-67a4-42b3-b058-db092cbeb8e8" xmlns:ns3="67bc7f54-7c77-4d88-925c-ad0fc9f92e81" targetNamespace="http://schemas.microsoft.com/office/2006/metadata/properties" ma:root="true" ma:fieldsID="017fd56c14270dba28e9622d67c4295c" ns2:_="" ns3:_="">
    <xsd:import namespace="75f28352-67a4-42b3-b058-db092cbeb8e8"/>
    <xsd:import namespace="67bc7f54-7c77-4d88-925c-ad0fc9f92e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f28352-67a4-42b3-b058-db092cbeb8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bc7f54-7c77-4d88-925c-ad0fc9f92e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966E46D-3EDE-4682-9F6B-C58912C6E2B3}"/>
</file>

<file path=customXml/itemProps2.xml><?xml version="1.0" encoding="utf-8"?>
<ds:datastoreItem xmlns:ds="http://schemas.openxmlformats.org/officeDocument/2006/customXml" ds:itemID="{16BC8B52-241B-4DD3-8BE2-52CA54E1FA70}"/>
</file>

<file path=customXml/itemProps3.xml><?xml version="1.0" encoding="utf-8"?>
<ds:datastoreItem xmlns:ds="http://schemas.openxmlformats.org/officeDocument/2006/customXml" ds:itemID="{D9ADCD68-9EFE-45A0-AE7E-8F84F726E73D}"/>
</file>

<file path=docProps/app.xml><?xml version="1.0" encoding="utf-8"?>
<Properties xmlns="http://schemas.openxmlformats.org/officeDocument/2006/extended-properties" xmlns:vt="http://schemas.openxmlformats.org/officeDocument/2006/docPropsVTypes">
  <TotalTime>344</TotalTime>
  <Words>2845</Words>
  <Application>Microsoft Office PowerPoint</Application>
  <PresentationFormat>Widescreen</PresentationFormat>
  <Paragraphs>385</Paragraphs>
  <Slides>24</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Aharoni</vt:lpstr>
      <vt:lpstr>Arial</vt:lpstr>
      <vt:lpstr>Branding Serif-Roman OSF</vt:lpstr>
      <vt:lpstr>Calibri</vt:lpstr>
      <vt:lpstr>Calibri Light</vt:lpstr>
      <vt:lpstr>Symbol</vt:lpstr>
      <vt:lpstr>Wingdings</vt:lpstr>
      <vt:lpstr>Office Theme</vt:lpstr>
      <vt:lpstr>Alcohol misuse in Older Adults </vt:lpstr>
      <vt:lpstr>What is normal?</vt:lpstr>
      <vt:lpstr>Harmful drinking and alcohol dependence</vt:lpstr>
      <vt:lpstr> Effects of ageing </vt:lpstr>
      <vt:lpstr>Barriers to identification and treatment of harmful drinking </vt:lpstr>
      <vt:lpstr>Impact of alcohol on older adults</vt:lpstr>
      <vt:lpstr>Alcohol can impact on their Physical health</vt:lpstr>
      <vt:lpstr>Alcohol can impact on their Mental health</vt:lpstr>
      <vt:lpstr>PowerPoint Presentation</vt:lpstr>
      <vt:lpstr>What are some of the triggers for older adults to drink too much ?</vt:lpstr>
      <vt:lpstr>What signs might suggest the person is drinking too much? </vt:lpstr>
      <vt:lpstr>Assessment</vt:lpstr>
      <vt:lpstr>Level 1 - Case identification</vt:lpstr>
      <vt:lpstr>PowerPoint Presentation</vt:lpstr>
      <vt:lpstr>PowerPoint Presentation</vt:lpstr>
      <vt:lpstr>Level 2: Withdrawal assessment</vt:lpstr>
      <vt:lpstr>Withdrawal assessment</vt:lpstr>
      <vt:lpstr>Treatment</vt:lpstr>
      <vt:lpstr>Who are the target groups for Screening &amp; Brief Intervention?</vt:lpstr>
      <vt:lpstr>What is brief alcohol intervention?</vt:lpstr>
      <vt:lpstr>PowerPoint Presentation</vt:lpstr>
      <vt:lpstr>PowerPoint Presentation</vt:lpstr>
      <vt:lpstr>Particular Challenges for older adults who drink excessively </vt:lpstr>
      <vt:lpstr>Resources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Alcohol</dc:title>
  <dc:creator>Ahmed, Suhana</dc:creator>
  <cp:lastModifiedBy>Kitti Kottasz</cp:lastModifiedBy>
  <cp:revision>47</cp:revision>
  <dcterms:created xsi:type="dcterms:W3CDTF">2021-02-20T17:45:31Z</dcterms:created>
  <dcterms:modified xsi:type="dcterms:W3CDTF">2021-03-19T11:17:23Z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d238a98-5de3-4afa-b492-e6339810853c_Enabled">
    <vt:lpwstr>True</vt:lpwstr>
  </property>
  <property fmtid="{D5CDD505-2E9C-101B-9397-08002B2CF9AE}" pid="3" name="MSIP_Label_bd238a98-5de3-4afa-b492-e6339810853c_SiteId">
    <vt:lpwstr>75aac48a-29ab-4230-adac-69d3e7ed3e77</vt:lpwstr>
  </property>
  <property fmtid="{D5CDD505-2E9C-101B-9397-08002B2CF9AE}" pid="4" name="MSIP_Label_bd238a98-5de3-4afa-b492-e6339810853c_Owner">
    <vt:lpwstr>Kitti.Kottasz@rcpsych.ac.uk</vt:lpwstr>
  </property>
  <property fmtid="{D5CDD505-2E9C-101B-9397-08002B2CF9AE}" pid="5" name="MSIP_Label_bd238a98-5de3-4afa-b492-e6339810853c_SetDate">
    <vt:lpwstr>2021-03-19T11:17:22.3121445Z</vt:lpwstr>
  </property>
  <property fmtid="{D5CDD505-2E9C-101B-9397-08002B2CF9AE}" pid="6" name="MSIP_Label_bd238a98-5de3-4afa-b492-e6339810853c_Name">
    <vt:lpwstr>General</vt:lpwstr>
  </property>
  <property fmtid="{D5CDD505-2E9C-101B-9397-08002B2CF9AE}" pid="7" name="MSIP_Label_bd238a98-5de3-4afa-b492-e6339810853c_Application">
    <vt:lpwstr>Microsoft Azure Information Protection</vt:lpwstr>
  </property>
  <property fmtid="{D5CDD505-2E9C-101B-9397-08002B2CF9AE}" pid="8" name="MSIP_Label_bd238a98-5de3-4afa-b492-e6339810853c_ActionId">
    <vt:lpwstr>ce70ed6b-1f34-4940-817e-747995ddf641</vt:lpwstr>
  </property>
  <property fmtid="{D5CDD505-2E9C-101B-9397-08002B2CF9AE}" pid="9" name="MSIP_Label_bd238a98-5de3-4afa-b492-e6339810853c_Extended_MSFT_Method">
    <vt:lpwstr>Automatic</vt:lpwstr>
  </property>
  <property fmtid="{D5CDD505-2E9C-101B-9397-08002B2CF9AE}" pid="10" name="Sensitivity">
    <vt:lpwstr>General</vt:lpwstr>
  </property>
  <property fmtid="{D5CDD505-2E9C-101B-9397-08002B2CF9AE}" pid="11" name="ContentTypeId">
    <vt:lpwstr>0x01010091DD7A03AE61D340B7E00B2FD791A3EF</vt:lpwstr>
  </property>
</Properties>
</file>