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 Thomas (BCU - Old age psychiatry)" initials="CT(-Oa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649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7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35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26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48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8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9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2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7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2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938A8-0996-4D1B-87A4-78C1418DC0B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8F30-494A-458E-BC7D-A1319AEF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anxiety/#/id/5a982dfa2467748f64fe74d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Anxiety disorder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Tier 1</a:t>
            </a:r>
          </a:p>
        </p:txBody>
      </p:sp>
    </p:spTree>
    <p:extLst>
      <p:ext uri="{BB962C8B-B14F-4D97-AF65-F5344CB8AC3E}">
        <p14:creationId xmlns:p14="http://schemas.microsoft.com/office/powerpoint/2010/main" val="150876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8084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Anxiety disorder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Anxiety, although experienced by most people, does not usually develop into an anxiety disorder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Anxiety disorders are commonly unrecognised or undiagnosed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Depression and anxiety or anxiety disorders are commonly experienced together in some form, but can also be experienced alone</a:t>
            </a:r>
          </a:p>
        </p:txBody>
      </p:sp>
    </p:spTree>
    <p:extLst>
      <p:ext uri="{BB962C8B-B14F-4D97-AF65-F5344CB8AC3E}">
        <p14:creationId xmlns:p14="http://schemas.microsoft.com/office/powerpoint/2010/main" val="57987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52939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Anxiety disorder in older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Anxiety disorder is common in older adults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1 in 5 older adults have anxiety symptoms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Under recognised as they often present with physical symptoms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Stigma may prevent older adults from disclosing their symptoms</a:t>
            </a:r>
          </a:p>
        </p:txBody>
      </p:sp>
    </p:spTree>
    <p:extLst>
      <p:ext uri="{BB962C8B-B14F-4D97-AF65-F5344CB8AC3E}">
        <p14:creationId xmlns:p14="http://schemas.microsoft.com/office/powerpoint/2010/main" val="295818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"/>
            <a:ext cx="10515600" cy="122998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Symptoms that could suggest anxiety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2540"/>
            <a:ext cx="7462652" cy="4680672"/>
          </a:xfrm>
        </p:spPr>
        <p:txBody>
          <a:bodyPr>
            <a:normAutofit/>
          </a:bodyPr>
          <a:lstStyle/>
          <a:p>
            <a:pPr marL="503237" indent="-457200"/>
            <a:r>
              <a:rPr lang="en-GB" dirty="0"/>
              <a:t>Recent falls and refusal to go out</a:t>
            </a:r>
          </a:p>
          <a:p>
            <a:pPr marL="503237" indent="-457200"/>
            <a:r>
              <a:rPr lang="en-GB" dirty="0"/>
              <a:t>Shaking and nervousness</a:t>
            </a:r>
          </a:p>
          <a:p>
            <a:pPr marL="503237" indent="-457200"/>
            <a:r>
              <a:rPr lang="en-GB" dirty="0"/>
              <a:t>Inability to relax</a:t>
            </a:r>
          </a:p>
          <a:p>
            <a:pPr marL="503237" indent="-457200"/>
            <a:r>
              <a:rPr lang="en-GB" dirty="0"/>
              <a:t>Pacing</a:t>
            </a:r>
          </a:p>
          <a:p>
            <a:pPr marL="503237" indent="-457200"/>
            <a:r>
              <a:rPr lang="en-GB" dirty="0"/>
              <a:t>Poor sleep</a:t>
            </a:r>
          </a:p>
          <a:p>
            <a:pPr marL="503237" indent="-457200"/>
            <a:r>
              <a:rPr lang="en-GB" dirty="0"/>
              <a:t>Fatigue</a:t>
            </a:r>
          </a:p>
          <a:p>
            <a:pPr marL="503237" indent="-457200"/>
            <a:r>
              <a:rPr lang="en-GB" dirty="0"/>
              <a:t>Poor energy levels</a:t>
            </a:r>
          </a:p>
          <a:p>
            <a:pPr marL="503237" indent="-457200"/>
            <a:r>
              <a:rPr lang="en-GB" dirty="0"/>
              <a:t>Aches and pains</a:t>
            </a:r>
          </a:p>
          <a:p>
            <a:pPr marL="503237" indent="-457200"/>
            <a:r>
              <a:rPr lang="en-GB" dirty="0"/>
              <a:t>Poor memory</a:t>
            </a:r>
          </a:p>
        </p:txBody>
      </p:sp>
    </p:spTree>
    <p:extLst>
      <p:ext uri="{BB962C8B-B14F-4D97-AF65-F5344CB8AC3E}">
        <p14:creationId xmlns:p14="http://schemas.microsoft.com/office/powerpoint/2010/main" val="178532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737"/>
            <a:ext cx="10515600" cy="118952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Actions to 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221" y="1429518"/>
            <a:ext cx="10515600" cy="4787550"/>
          </a:xfrm>
        </p:spPr>
        <p:txBody>
          <a:bodyPr>
            <a:normAutofit/>
          </a:bodyPr>
          <a:lstStyle/>
          <a:p>
            <a:pPr marL="468312" indent="-457200"/>
            <a:r>
              <a:rPr lang="en-GB" dirty="0"/>
              <a:t>Ask GP for review  if you notice these symptoms - as the symptoms may be due to many treatable causes such as medications, physical illness, depression or anxiety </a:t>
            </a:r>
          </a:p>
          <a:p>
            <a:pPr marL="468312" indent="-457200"/>
            <a:r>
              <a:rPr lang="en-GB" dirty="0"/>
              <a:t>Ensure that the person is eating properly - attempt to record the amount of food eaten and fluid taken </a:t>
            </a:r>
          </a:p>
          <a:p>
            <a:pPr marL="468312" indent="-457200"/>
            <a:r>
              <a:rPr lang="en-GB" dirty="0"/>
              <a:t>Check  how the person is sleeping and if needed give sleep hygiene advice </a:t>
            </a:r>
          </a:p>
          <a:p>
            <a:pPr marL="468312" indent="-457200"/>
            <a:r>
              <a:rPr lang="en-GB" dirty="0"/>
              <a:t>Offer reassurance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71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ADF4-EA88-C541-BD5E-46E26B2C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013"/>
            <a:ext cx="10515600" cy="1319001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What to Say and How to 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06514-8B64-CD49-8819-CB7B3EF16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158" y="1697443"/>
            <a:ext cx="10515600" cy="4728173"/>
          </a:xfrm>
        </p:spPr>
        <p:txBody>
          <a:bodyPr>
            <a:normAutofit/>
          </a:bodyPr>
          <a:lstStyle/>
          <a:p>
            <a:pPr marL="503237" indent="-457200"/>
            <a:r>
              <a:rPr lang="en-GB" sz="3200" dirty="0"/>
              <a:t>Talk in a neutral tone</a:t>
            </a:r>
          </a:p>
          <a:p>
            <a:pPr marL="503237" indent="-457200"/>
            <a:r>
              <a:rPr lang="en-GB" sz="3200" dirty="0"/>
              <a:t>Use very simple words and sentences and speak slowly</a:t>
            </a:r>
          </a:p>
          <a:p>
            <a:pPr marL="503237" indent="-457200"/>
            <a:r>
              <a:rPr lang="en-GB" sz="3200" dirty="0"/>
              <a:t>Give one instruction at a time</a:t>
            </a:r>
          </a:p>
          <a:p>
            <a:pPr marL="503237" indent="-457200"/>
            <a:r>
              <a:rPr lang="en-GB" sz="3200" dirty="0"/>
              <a:t>If asking for something, give no more than two choices at a time</a:t>
            </a:r>
          </a:p>
          <a:p>
            <a:pPr marL="503237" indent="-457200"/>
            <a:r>
              <a:rPr lang="en-GB" sz="3200" dirty="0"/>
              <a:t>Involve relatives and friends</a:t>
            </a:r>
          </a:p>
          <a:p>
            <a:pPr marL="503237" indent="-457200"/>
            <a:r>
              <a:rPr lang="en-GB" sz="3200" dirty="0"/>
              <a:t>Encourage them to do activities they enjoy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238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4923-169B-44B2-8CC1-15E97A4B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3C96C-75BB-46C8-8ADD-9102C0A3E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MPC_07_01 Anxiety | MPC_07_01 Anxiety (mindedforfamilies.org.uk)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information on  symptoms ,reasons and treatments for anxiety</a:t>
            </a:r>
          </a:p>
        </p:txBody>
      </p:sp>
    </p:spTree>
    <p:extLst>
      <p:ext uri="{BB962C8B-B14F-4D97-AF65-F5344CB8AC3E}">
        <p14:creationId xmlns:p14="http://schemas.microsoft.com/office/powerpoint/2010/main" val="1918569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9B587C-6083-48A4-BF8E-BF260818CC74}"/>
</file>

<file path=customXml/itemProps2.xml><?xml version="1.0" encoding="utf-8"?>
<ds:datastoreItem xmlns:ds="http://schemas.openxmlformats.org/officeDocument/2006/customXml" ds:itemID="{B88E5305-FDC3-4A3B-9F29-EFE08A2DF7EB}"/>
</file>

<file path=customXml/itemProps3.xml><?xml version="1.0" encoding="utf-8"?>
<ds:datastoreItem xmlns:ds="http://schemas.openxmlformats.org/officeDocument/2006/customXml" ds:itemID="{0B29C0CE-DD23-44AE-A903-5E3BC46C807E}"/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281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Anxiety disorder in older adults</vt:lpstr>
      <vt:lpstr>Anxiety disorder </vt:lpstr>
      <vt:lpstr>Anxiety disorder in older adults</vt:lpstr>
      <vt:lpstr>Symptoms that could suggest anxiety </vt:lpstr>
      <vt:lpstr>Actions to take</vt:lpstr>
      <vt:lpstr>What to Say and How to Act 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 disorder</dc:title>
  <dc:creator>SACHDEV, Kapila (EAST LONDON NHS FOUNDATION TRUST)</dc:creator>
  <cp:lastModifiedBy>Kitti Kottasz</cp:lastModifiedBy>
  <cp:revision>17</cp:revision>
  <dcterms:created xsi:type="dcterms:W3CDTF">2021-02-08T17:36:02Z</dcterms:created>
  <dcterms:modified xsi:type="dcterms:W3CDTF">2021-03-19T11:18:19Z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2021-03-19T11:18:18.4396864Z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3f147ddd-3c05-4d3f-a9cb-65f4e9008483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