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comments/comment1.xml" ContentType="application/vnd.openxmlformats-officedocument.presentationml.comment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2" r:id="rId7"/>
    <p:sldId id="260" r:id="rId8"/>
    <p:sldId id="261" r:id="rId9"/>
    <p:sldId id="263" r:id="rId10"/>
    <p:sldId id="264" r:id="rId11"/>
    <p:sldId id="267"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BCU - Old age psychiatry)" initials="CT(-Oap" lastIdx="2" clrIdx="0"/>
  <p:cmAuthor id="2" name="Catrin Thomas" initials="CT" lastIdx="2" clrIdx="1"/>
  <p:cmAuthor id="3" name="Sarah Lester" initials="SL"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495356-5311-4A53-98F3-0726BB74DAF9}" v="2" dt="2021-03-15T13:38:17.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4" autoAdjust="0"/>
    <p:restoredTop sz="94660"/>
  </p:normalViewPr>
  <p:slideViewPr>
    <p:cSldViewPr snapToGrid="0">
      <p:cViewPr varScale="1">
        <p:scale>
          <a:sx n="68" d="100"/>
          <a:sy n="68" d="100"/>
        </p:scale>
        <p:origin x="69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 Id="rId22" Type="http://schemas.openxmlformats.org/officeDocument/2006/relationships/customXml" Target="../customXml/item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2-24T14:32:49.427" idx="2">
    <p:pos x="6393" y="2034"/>
    <p:text>These points (2,3,4) seem to be more focused on patients who also have dementia?</p:text>
    <p:extLst>
      <p:ext uri="{C676402C-5697-4E1C-873F-D02D1690AC5C}">
        <p15:threadingInfo xmlns:p15="http://schemas.microsoft.com/office/powerpoint/2012/main" timeZoneBias="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4F4C784-5584-4924-B80D-0145A5A91F0D}"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343562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F4C784-5584-4924-B80D-0145A5A91F0D}"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261081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F4C784-5584-4924-B80D-0145A5A91F0D}"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144009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4F4C784-5584-4924-B80D-0145A5A91F0D}"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206128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4F4C784-5584-4924-B80D-0145A5A91F0D}"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2053679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4F4C784-5584-4924-B80D-0145A5A91F0D}"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189650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4F4C784-5584-4924-B80D-0145A5A91F0D}" type="datetimeFigureOut">
              <a:rPr lang="en-GB" smtClean="0"/>
              <a:t>19/03/2021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762090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4F4C784-5584-4924-B80D-0145A5A91F0D}" type="datetimeFigureOut">
              <a:rPr lang="en-GB" smtClean="0"/>
              <a:t>19/03/2021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366509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F4C784-5584-4924-B80D-0145A5A91F0D}" type="datetimeFigureOut">
              <a:rPr lang="en-GB" smtClean="0"/>
              <a:t>19/03/2021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501333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F4C784-5584-4924-B80D-0145A5A91F0D}"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545775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F4C784-5584-4924-B80D-0145A5A91F0D}"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7FA560-2F4E-4232-824D-ADBE063687E6}" type="slidenum">
              <a:rPr lang="en-GB" smtClean="0"/>
              <a:t>‹#›</a:t>
            </a:fld>
            <a:endParaRPr lang="en-GB"/>
          </a:p>
        </p:txBody>
      </p:sp>
    </p:spTree>
    <p:extLst>
      <p:ext uri="{BB962C8B-B14F-4D97-AF65-F5344CB8AC3E}">
        <p14:creationId xmlns:p14="http://schemas.microsoft.com/office/powerpoint/2010/main" val="1191667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F4C784-5584-4924-B80D-0145A5A91F0D}" type="datetimeFigureOut">
              <a:rPr lang="en-GB" smtClean="0"/>
              <a:t>19/03/2021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7FA560-2F4E-4232-824D-ADBE063687E6}" type="slidenum">
              <a:rPr lang="en-GB" smtClean="0"/>
              <a:t>‹#›</a:t>
            </a:fld>
            <a:endParaRPr lang="en-GB"/>
          </a:p>
        </p:txBody>
      </p:sp>
    </p:spTree>
    <p:extLst>
      <p:ext uri="{BB962C8B-B14F-4D97-AF65-F5344CB8AC3E}">
        <p14:creationId xmlns:p14="http://schemas.microsoft.com/office/powerpoint/2010/main" val="1147183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mindedforfamilies.org.uk/Content/anxiety/#/id/5a982dfa2467748f64fe74d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mn-lt"/>
              </a:rPr>
              <a:t>Anxiety disorder in older adults</a:t>
            </a:r>
          </a:p>
        </p:txBody>
      </p:sp>
      <p:sp>
        <p:nvSpPr>
          <p:cNvPr id="3" name="Subtitle 2"/>
          <p:cNvSpPr>
            <a:spLocks noGrp="1"/>
          </p:cNvSpPr>
          <p:nvPr>
            <p:ph type="subTitle" idx="1"/>
          </p:nvPr>
        </p:nvSpPr>
        <p:spPr/>
        <p:txBody>
          <a:bodyPr/>
          <a:lstStyle/>
          <a:p>
            <a:r>
              <a:rPr lang="en-GB" dirty="0"/>
              <a:t>Tier 2</a:t>
            </a:r>
          </a:p>
        </p:txBody>
      </p:sp>
    </p:spTree>
    <p:extLst>
      <p:ext uri="{BB962C8B-B14F-4D97-AF65-F5344CB8AC3E}">
        <p14:creationId xmlns:p14="http://schemas.microsoft.com/office/powerpoint/2010/main" val="648626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004" y="80920"/>
            <a:ext cx="10515600" cy="1205714"/>
          </a:xfrm>
        </p:spPr>
        <p:txBody>
          <a:bodyPr/>
          <a:lstStyle/>
          <a:p>
            <a:pPr algn="ctr"/>
            <a:r>
              <a:rPr lang="en-GB" dirty="0">
                <a:latin typeface="+mn-lt"/>
              </a:rPr>
              <a:t>Treatments</a:t>
            </a:r>
          </a:p>
        </p:txBody>
      </p:sp>
      <p:sp>
        <p:nvSpPr>
          <p:cNvPr id="3" name="Content Placeholder 2"/>
          <p:cNvSpPr>
            <a:spLocks noGrp="1"/>
          </p:cNvSpPr>
          <p:nvPr>
            <p:ph idx="1"/>
          </p:nvPr>
        </p:nvSpPr>
        <p:spPr>
          <a:xfrm>
            <a:off x="862476" y="1496479"/>
            <a:ext cx="10515600" cy="4633171"/>
          </a:xfrm>
        </p:spPr>
        <p:txBody>
          <a:bodyPr>
            <a:normAutofit/>
          </a:bodyPr>
          <a:lstStyle/>
          <a:p>
            <a:pPr marL="0" indent="0">
              <a:spcBef>
                <a:spcPts val="1200"/>
              </a:spcBef>
              <a:spcAft>
                <a:spcPts val="600"/>
              </a:spcAft>
              <a:buNone/>
            </a:pPr>
            <a:r>
              <a:rPr lang="en-GB" dirty="0"/>
              <a:t>Treatment options include a combination of:</a:t>
            </a:r>
          </a:p>
          <a:p>
            <a:pPr lvl="1">
              <a:spcBef>
                <a:spcPts val="1200"/>
              </a:spcBef>
              <a:spcAft>
                <a:spcPts val="600"/>
              </a:spcAft>
            </a:pPr>
            <a:r>
              <a:rPr lang="en-GB" sz="2800" dirty="0"/>
              <a:t>Normalise sleep, diet and exercise</a:t>
            </a:r>
          </a:p>
          <a:p>
            <a:pPr lvl="1">
              <a:spcBef>
                <a:spcPts val="1200"/>
              </a:spcBef>
              <a:spcAft>
                <a:spcPts val="600"/>
              </a:spcAft>
            </a:pPr>
            <a:r>
              <a:rPr lang="en-GB" sz="2800" dirty="0"/>
              <a:t>Psychological/talking therapies</a:t>
            </a:r>
          </a:p>
          <a:p>
            <a:pPr lvl="1">
              <a:spcBef>
                <a:spcPts val="1200"/>
              </a:spcBef>
              <a:spcAft>
                <a:spcPts val="600"/>
              </a:spcAft>
            </a:pPr>
            <a:r>
              <a:rPr lang="en-GB" sz="2800" dirty="0"/>
              <a:t>Medications- antidepressants can help </a:t>
            </a:r>
          </a:p>
          <a:p>
            <a:pPr marL="457200" lvl="1" indent="0">
              <a:spcBef>
                <a:spcPts val="1200"/>
              </a:spcBef>
              <a:spcAft>
                <a:spcPts val="600"/>
              </a:spcAft>
              <a:buNone/>
            </a:pPr>
            <a:endParaRPr lang="en-GB" sz="2800" dirty="0"/>
          </a:p>
        </p:txBody>
      </p:sp>
    </p:spTree>
    <p:extLst>
      <p:ext uri="{BB962C8B-B14F-4D97-AF65-F5344CB8AC3E}">
        <p14:creationId xmlns:p14="http://schemas.microsoft.com/office/powerpoint/2010/main" val="286034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645"/>
            <a:ext cx="10515600" cy="1432290"/>
          </a:xfrm>
        </p:spPr>
        <p:txBody>
          <a:bodyPr/>
          <a:lstStyle/>
          <a:p>
            <a:pPr algn="ctr"/>
            <a:r>
              <a:rPr lang="en-GB" dirty="0">
                <a:latin typeface="+mn-lt"/>
              </a:rPr>
              <a:t>Complications of Generalized anxiety disorder </a:t>
            </a:r>
          </a:p>
        </p:txBody>
      </p:sp>
      <p:sp>
        <p:nvSpPr>
          <p:cNvPr id="3" name="Content Placeholder 2"/>
          <p:cNvSpPr>
            <a:spLocks noGrp="1"/>
          </p:cNvSpPr>
          <p:nvPr>
            <p:ph idx="1"/>
          </p:nvPr>
        </p:nvSpPr>
        <p:spPr/>
        <p:txBody>
          <a:bodyPr>
            <a:normAutofit fontScale="92500" lnSpcReduction="10000"/>
          </a:bodyPr>
          <a:lstStyle/>
          <a:p>
            <a:r>
              <a:rPr lang="en-GB" dirty="0"/>
              <a:t>Complications include serious disability and impaired quality of life, impaired social and occupational functioning, increased risk of major depression, social anxiety disorder, and alcohol and drug misuse.</a:t>
            </a:r>
          </a:p>
          <a:p>
            <a:pPr marL="0" indent="0">
              <a:buNone/>
            </a:pPr>
            <a:endParaRPr lang="en-GB" dirty="0"/>
          </a:p>
          <a:p>
            <a:r>
              <a:rPr lang="en-GB" dirty="0"/>
              <a:t>Physical health problems are more common in people with GAD. These include chronic pain syndromes, asthma or chronic obstructive pulmonary disease, and inflammatory bowel disease. </a:t>
            </a:r>
          </a:p>
          <a:p>
            <a:pPr marL="0" indent="0">
              <a:buNone/>
            </a:pPr>
            <a:endParaRPr lang="en-GB" dirty="0"/>
          </a:p>
          <a:p>
            <a:r>
              <a:rPr lang="en-GB" dirty="0"/>
              <a:t>Suicidal ideation and attempts are also more prevalent in people with GAD compared to the general population and this risk increases further in those who also suffer from major depression</a:t>
            </a:r>
          </a:p>
        </p:txBody>
      </p:sp>
    </p:spTree>
    <p:extLst>
      <p:ext uri="{BB962C8B-B14F-4D97-AF65-F5344CB8AC3E}">
        <p14:creationId xmlns:p14="http://schemas.microsoft.com/office/powerpoint/2010/main" val="2362997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4923-169B-44B2-8CC1-15E97A4B27F7}"/>
              </a:ext>
            </a:extLst>
          </p:cNvPr>
          <p:cNvSpPr>
            <a:spLocks noGrp="1"/>
          </p:cNvSpPr>
          <p:nvPr>
            <p:ph type="title"/>
          </p:nvPr>
        </p:nvSpPr>
        <p:spPr>
          <a:xfrm>
            <a:off x="838200" y="1"/>
            <a:ext cx="10515600" cy="1310909"/>
          </a:xfrm>
        </p:spPr>
        <p:txBody>
          <a:bodyPr/>
          <a:lstStyle/>
          <a:p>
            <a:pPr algn="ctr"/>
            <a:r>
              <a:rPr lang="en-GB" dirty="0">
                <a:latin typeface="+mn-lt"/>
              </a:rPr>
              <a:t>Resources</a:t>
            </a:r>
          </a:p>
        </p:txBody>
      </p:sp>
      <p:sp>
        <p:nvSpPr>
          <p:cNvPr id="3" name="Content Placeholder 2">
            <a:extLst>
              <a:ext uri="{FF2B5EF4-FFF2-40B4-BE49-F238E27FC236}">
                <a16:creationId xmlns:a16="http://schemas.microsoft.com/office/drawing/2014/main" id="{4563C96C-75BB-46C8-8ADD-9102C0A3E9E3}"/>
              </a:ext>
            </a:extLst>
          </p:cNvPr>
          <p:cNvSpPr>
            <a:spLocks noGrp="1"/>
          </p:cNvSpPr>
          <p:nvPr>
            <p:ph idx="1"/>
          </p:nvPr>
        </p:nvSpPr>
        <p:spPr/>
        <p:txBody>
          <a:bodyPr/>
          <a:lstStyle/>
          <a:p>
            <a:r>
              <a:rPr lang="en-GB" dirty="0">
                <a:hlinkClick r:id="rId2">
                  <a:extLst>
                    <a:ext uri="{A12FA001-AC4F-418D-AE19-62706E023703}">
                      <ahyp:hlinkClr xmlns:ahyp="http://schemas.microsoft.com/office/drawing/2018/hyperlinkcolor" val="tx"/>
                    </a:ext>
                  </a:extLst>
                </a:hlinkClick>
              </a:rPr>
              <a:t>MPC_07_01 Anxiety | MPC_07_01 Anxiety (mindedforfamilies.org.uk)</a:t>
            </a:r>
            <a:endParaRPr lang="en-GB" dirty="0"/>
          </a:p>
          <a:p>
            <a:endParaRPr lang="en-GB" dirty="0"/>
          </a:p>
          <a:p>
            <a:r>
              <a:rPr lang="en-GB" dirty="0"/>
              <a:t>This is an easy to access website for older adults and their families which has good information on  symptoms ,reasons and treatments for anxiety</a:t>
            </a:r>
          </a:p>
        </p:txBody>
      </p:sp>
    </p:spTree>
    <p:extLst>
      <p:ext uri="{BB962C8B-B14F-4D97-AF65-F5344CB8AC3E}">
        <p14:creationId xmlns:p14="http://schemas.microsoft.com/office/powerpoint/2010/main" val="1918569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10909"/>
          </a:xfrm>
        </p:spPr>
        <p:txBody>
          <a:bodyPr/>
          <a:lstStyle/>
          <a:p>
            <a:pPr algn="ctr"/>
            <a:r>
              <a:rPr lang="en-GB" dirty="0">
                <a:latin typeface="+mn-lt"/>
              </a:rPr>
              <a:t>Anxiety disorder</a:t>
            </a:r>
          </a:p>
        </p:txBody>
      </p:sp>
      <p:sp>
        <p:nvSpPr>
          <p:cNvPr id="3" name="Content Placeholder 2"/>
          <p:cNvSpPr>
            <a:spLocks noGrp="1"/>
          </p:cNvSpPr>
          <p:nvPr>
            <p:ph idx="1"/>
          </p:nvPr>
        </p:nvSpPr>
        <p:spPr/>
        <p:txBody>
          <a:bodyPr>
            <a:normAutofit fontScale="92500" lnSpcReduction="20000"/>
          </a:bodyPr>
          <a:lstStyle/>
          <a:p>
            <a:r>
              <a:rPr lang="en-GB" dirty="0"/>
              <a:t>Anxiety, although experienced by most people, does not usually develop into an anxiety disorder. Transient anxiety is normal, however when anxiety starts to affect daily life this indicates a problem. </a:t>
            </a:r>
          </a:p>
          <a:p>
            <a:endParaRPr lang="en-GB" dirty="0"/>
          </a:p>
          <a:p>
            <a:r>
              <a:rPr lang="en-GB" dirty="0"/>
              <a:t>Anxiety disorders are commonly unrecognised or undiagnosed and when anxiety disorders coexist with depression, the depressive episode may be recognised but the underlying anxiety disorder may be overlooked.</a:t>
            </a:r>
          </a:p>
          <a:p>
            <a:endParaRPr lang="en-GB" dirty="0"/>
          </a:p>
          <a:p>
            <a:r>
              <a:rPr lang="en-GB" dirty="0"/>
              <a:t>Depression and anxiety or anxiety disorders are commonly experienced together in some form, but can also be experienced alone. There are several terms used to describe the combination of depression and anxiety, including mixed anxiety and depressive disorder and depressive anxiety</a:t>
            </a:r>
          </a:p>
        </p:txBody>
      </p:sp>
    </p:spTree>
    <p:extLst>
      <p:ext uri="{BB962C8B-B14F-4D97-AF65-F5344CB8AC3E}">
        <p14:creationId xmlns:p14="http://schemas.microsoft.com/office/powerpoint/2010/main" val="3827707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91829"/>
          </a:xfrm>
        </p:spPr>
        <p:txBody>
          <a:bodyPr/>
          <a:lstStyle/>
          <a:p>
            <a:pPr algn="ctr"/>
            <a:r>
              <a:rPr lang="en-GB" dirty="0">
                <a:latin typeface="+mn-lt"/>
              </a:rPr>
              <a:t>Anxiety disorder in older adults</a:t>
            </a:r>
          </a:p>
        </p:txBody>
      </p:sp>
      <p:sp>
        <p:nvSpPr>
          <p:cNvPr id="3" name="Content Placeholder 2"/>
          <p:cNvSpPr>
            <a:spLocks noGrp="1"/>
          </p:cNvSpPr>
          <p:nvPr>
            <p:ph idx="1"/>
          </p:nvPr>
        </p:nvSpPr>
        <p:spPr>
          <a:xfrm>
            <a:off x="838200" y="1579418"/>
            <a:ext cx="10515600" cy="4597545"/>
          </a:xfrm>
        </p:spPr>
        <p:txBody>
          <a:bodyPr>
            <a:normAutofit fontScale="85000" lnSpcReduction="20000"/>
          </a:bodyPr>
          <a:lstStyle/>
          <a:p>
            <a:pPr marL="581025" indent="-569913"/>
            <a:r>
              <a:rPr lang="en-GB" dirty="0"/>
              <a:t>Anxiety disorder is one of the most common psychiatric disorders in older adults</a:t>
            </a:r>
          </a:p>
          <a:p>
            <a:pPr marL="581025" indent="-569913">
              <a:buNone/>
            </a:pPr>
            <a:endParaRPr lang="en-GB" dirty="0"/>
          </a:p>
          <a:p>
            <a:pPr marL="581025" indent="-569913"/>
            <a:r>
              <a:rPr lang="en-GB" dirty="0"/>
              <a:t>About 1 in 5 older adults have anxiety disorder</a:t>
            </a:r>
          </a:p>
          <a:p>
            <a:pPr marL="581025" indent="-569913">
              <a:buNone/>
            </a:pPr>
            <a:endParaRPr lang="en-GB" dirty="0"/>
          </a:p>
          <a:p>
            <a:pPr marL="581025" indent="-569913"/>
            <a:r>
              <a:rPr lang="en-GB" dirty="0"/>
              <a:t>Older adults in comparison to younger adults often report physical health symptoms</a:t>
            </a:r>
          </a:p>
          <a:p>
            <a:pPr marL="581025" indent="-569913">
              <a:buNone/>
            </a:pPr>
            <a:endParaRPr lang="en-GB" dirty="0"/>
          </a:p>
          <a:p>
            <a:pPr marL="581025" indent="-569913"/>
            <a:r>
              <a:rPr lang="en-GB" dirty="0"/>
              <a:t>Most older adults with anxiety would have had anxiety symptoms when they were younger</a:t>
            </a:r>
          </a:p>
          <a:p>
            <a:pPr marL="581025" indent="-569913">
              <a:buNone/>
            </a:pPr>
            <a:endParaRPr lang="en-GB" dirty="0"/>
          </a:p>
          <a:p>
            <a:pPr marL="581025" indent="-569913"/>
            <a:r>
              <a:rPr lang="en-GB" dirty="0"/>
              <a:t>There could be trigger events for anxiety presentations – falls, admission to hospital, recent bereavements and sudden loss  </a:t>
            </a:r>
          </a:p>
          <a:p>
            <a:pPr marL="0" indent="0">
              <a:buNone/>
            </a:pPr>
            <a:endParaRPr lang="en-GB" dirty="0"/>
          </a:p>
        </p:txBody>
      </p:sp>
    </p:spTree>
    <p:extLst>
      <p:ext uri="{BB962C8B-B14F-4D97-AF65-F5344CB8AC3E}">
        <p14:creationId xmlns:p14="http://schemas.microsoft.com/office/powerpoint/2010/main" val="309823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645"/>
            <a:ext cx="10515600" cy="1351369"/>
          </a:xfrm>
        </p:spPr>
        <p:txBody>
          <a:bodyPr/>
          <a:lstStyle/>
          <a:p>
            <a:pPr algn="ctr"/>
            <a:r>
              <a:rPr lang="en-GB" dirty="0">
                <a:latin typeface="+mn-lt"/>
              </a:rPr>
              <a:t>Risk factors for Anxiety Disorder in older adults</a:t>
            </a:r>
          </a:p>
        </p:txBody>
      </p:sp>
      <p:sp>
        <p:nvSpPr>
          <p:cNvPr id="3" name="Content Placeholder 2"/>
          <p:cNvSpPr>
            <a:spLocks noGrp="1"/>
          </p:cNvSpPr>
          <p:nvPr>
            <p:ph idx="1"/>
          </p:nvPr>
        </p:nvSpPr>
        <p:spPr>
          <a:xfrm>
            <a:off x="838200" y="1521303"/>
            <a:ext cx="10515600" cy="5195086"/>
          </a:xfrm>
        </p:spPr>
        <p:txBody>
          <a:bodyPr>
            <a:normAutofit fontScale="92500" lnSpcReduction="10000"/>
          </a:bodyPr>
          <a:lstStyle/>
          <a:p>
            <a:pPr marL="581025" indent="-534988">
              <a:spcAft>
                <a:spcPts val="1200"/>
              </a:spcAft>
            </a:pPr>
            <a:r>
              <a:rPr lang="en-GB" dirty="0"/>
              <a:t>Female</a:t>
            </a:r>
          </a:p>
          <a:p>
            <a:pPr marL="581025" indent="-534988">
              <a:spcAft>
                <a:spcPts val="1200"/>
              </a:spcAft>
            </a:pPr>
            <a:r>
              <a:rPr lang="en-GB" dirty="0"/>
              <a:t>Low education attainment</a:t>
            </a:r>
          </a:p>
          <a:p>
            <a:pPr marL="581025" indent="-534988">
              <a:spcAft>
                <a:spcPts val="1200"/>
              </a:spcAft>
            </a:pPr>
            <a:r>
              <a:rPr lang="en-GB" dirty="0"/>
              <a:t>Lower socio-economic status</a:t>
            </a:r>
          </a:p>
          <a:p>
            <a:pPr marL="581025" indent="-534988">
              <a:spcAft>
                <a:spcPts val="1200"/>
              </a:spcAft>
            </a:pPr>
            <a:r>
              <a:rPr lang="en-GB" dirty="0"/>
              <a:t>Single or widowed</a:t>
            </a:r>
          </a:p>
          <a:p>
            <a:pPr marL="581025" indent="-534988">
              <a:spcAft>
                <a:spcPts val="1200"/>
              </a:spcAft>
            </a:pPr>
            <a:r>
              <a:rPr lang="en-GB" dirty="0"/>
              <a:t>Poor physical health, including self-rated poor health</a:t>
            </a:r>
          </a:p>
          <a:p>
            <a:pPr marL="581025" indent="-534988">
              <a:spcAft>
                <a:spcPts val="1200"/>
              </a:spcAft>
            </a:pPr>
            <a:r>
              <a:rPr lang="en-GB" dirty="0"/>
              <a:t>Traumatic event (especially in childhood)</a:t>
            </a:r>
          </a:p>
          <a:p>
            <a:pPr marL="581025" indent="-534988">
              <a:spcAft>
                <a:spcPts val="1200"/>
              </a:spcAft>
            </a:pPr>
            <a:r>
              <a:rPr lang="en-GB" dirty="0"/>
              <a:t>Neuroticism</a:t>
            </a:r>
          </a:p>
          <a:p>
            <a:pPr marL="581025" indent="-534988">
              <a:spcAft>
                <a:spcPts val="1200"/>
              </a:spcAft>
            </a:pPr>
            <a:r>
              <a:rPr lang="en-GB" dirty="0"/>
              <a:t>Cognitive disorder</a:t>
            </a:r>
          </a:p>
          <a:p>
            <a:pPr marL="581025" indent="-534988">
              <a:spcAft>
                <a:spcPts val="1200"/>
              </a:spcAft>
            </a:pPr>
            <a:r>
              <a:rPr lang="en-GB" dirty="0"/>
              <a:t>Presence of major illness in partner</a:t>
            </a:r>
          </a:p>
        </p:txBody>
      </p:sp>
    </p:spTree>
    <p:extLst>
      <p:ext uri="{BB962C8B-B14F-4D97-AF65-F5344CB8AC3E}">
        <p14:creationId xmlns:p14="http://schemas.microsoft.com/office/powerpoint/2010/main" val="3879094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737"/>
            <a:ext cx="10515600" cy="1278541"/>
          </a:xfrm>
        </p:spPr>
        <p:txBody>
          <a:bodyPr/>
          <a:lstStyle/>
          <a:p>
            <a:pPr algn="ctr"/>
            <a:r>
              <a:rPr lang="en-GB" dirty="0">
                <a:latin typeface="+mn-lt"/>
              </a:rPr>
              <a:t>Types of anxiety disorder</a:t>
            </a:r>
          </a:p>
        </p:txBody>
      </p:sp>
      <p:sp>
        <p:nvSpPr>
          <p:cNvPr id="3" name="Content Placeholder 2"/>
          <p:cNvSpPr>
            <a:spLocks noGrp="1"/>
          </p:cNvSpPr>
          <p:nvPr>
            <p:ph idx="1"/>
          </p:nvPr>
        </p:nvSpPr>
        <p:spPr/>
        <p:txBody>
          <a:bodyPr>
            <a:normAutofit/>
          </a:bodyPr>
          <a:lstStyle/>
          <a:p>
            <a:pPr marL="711200" indent="-700088"/>
            <a:r>
              <a:rPr lang="en-GB" sz="3200" dirty="0"/>
              <a:t>Generalised anxiety disorder</a:t>
            </a:r>
          </a:p>
          <a:p>
            <a:pPr marL="711200" indent="-700088"/>
            <a:r>
              <a:rPr lang="en-GB" sz="3200" dirty="0"/>
              <a:t>Phobias</a:t>
            </a:r>
          </a:p>
          <a:p>
            <a:pPr marL="711200" indent="-700088"/>
            <a:r>
              <a:rPr lang="en-GB" sz="3200" dirty="0"/>
              <a:t>Obsessive compulsive disorder</a:t>
            </a:r>
          </a:p>
          <a:p>
            <a:pPr marL="711200" indent="-700088"/>
            <a:r>
              <a:rPr lang="en-GB" sz="3200" dirty="0"/>
              <a:t>Post traumatic stress disorder (see details in trauma slides)</a:t>
            </a:r>
          </a:p>
          <a:p>
            <a:pPr marL="711200" indent="-700088"/>
            <a:r>
              <a:rPr lang="en-GB" sz="3200" dirty="0"/>
              <a:t>Panic disorder</a:t>
            </a:r>
          </a:p>
          <a:p>
            <a:pPr marL="711200" indent="-700088"/>
            <a:endParaRPr lang="en-GB" dirty="0"/>
          </a:p>
          <a:p>
            <a:pPr marL="0" indent="0">
              <a:buNone/>
            </a:pPr>
            <a:endParaRPr lang="en-GB" dirty="0"/>
          </a:p>
        </p:txBody>
      </p:sp>
    </p:spTree>
    <p:extLst>
      <p:ext uri="{BB962C8B-B14F-4D97-AF65-F5344CB8AC3E}">
        <p14:creationId xmlns:p14="http://schemas.microsoft.com/office/powerpoint/2010/main" val="3740390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43277"/>
          </a:xfrm>
        </p:spPr>
        <p:txBody>
          <a:bodyPr/>
          <a:lstStyle/>
          <a:p>
            <a:pPr algn="ctr"/>
            <a:r>
              <a:rPr lang="en-GB" dirty="0">
                <a:latin typeface="+mn-lt"/>
              </a:rPr>
              <a:t>Causes of anxiety</a:t>
            </a:r>
          </a:p>
        </p:txBody>
      </p:sp>
      <p:sp>
        <p:nvSpPr>
          <p:cNvPr id="3" name="Content Placeholder 2"/>
          <p:cNvSpPr>
            <a:spLocks noGrp="1"/>
          </p:cNvSpPr>
          <p:nvPr>
            <p:ph idx="1"/>
          </p:nvPr>
        </p:nvSpPr>
        <p:spPr>
          <a:xfrm>
            <a:off x="838200" y="1690688"/>
            <a:ext cx="10515600" cy="4680672"/>
          </a:xfrm>
        </p:spPr>
        <p:txBody>
          <a:bodyPr>
            <a:normAutofit/>
          </a:bodyPr>
          <a:lstStyle/>
          <a:p>
            <a:pPr marL="0" indent="0">
              <a:buNone/>
            </a:pPr>
            <a:r>
              <a:rPr lang="en-GB" dirty="0"/>
              <a:t>There can be a number of causes for anxiety symptoms. Some of them are listed below</a:t>
            </a:r>
          </a:p>
          <a:p>
            <a:pPr marL="0" indent="0">
              <a:buNone/>
            </a:pPr>
            <a:endParaRPr lang="en-GB" dirty="0"/>
          </a:p>
          <a:p>
            <a:pPr marL="854075" indent="-808038"/>
            <a:r>
              <a:rPr lang="en-GB" dirty="0"/>
              <a:t>Depression</a:t>
            </a:r>
          </a:p>
          <a:p>
            <a:pPr marL="854075" indent="-808038"/>
            <a:r>
              <a:rPr lang="en-GB" dirty="0"/>
              <a:t>Anxiety may be a symptom of dementia</a:t>
            </a:r>
          </a:p>
          <a:p>
            <a:pPr marL="854075" indent="-808038"/>
            <a:r>
              <a:rPr lang="en-GB" dirty="0"/>
              <a:t>Medical illness </a:t>
            </a:r>
          </a:p>
          <a:p>
            <a:pPr marL="854075" indent="-808038"/>
            <a:r>
              <a:rPr lang="en-GB" dirty="0"/>
              <a:t>Medications</a:t>
            </a:r>
          </a:p>
          <a:p>
            <a:pPr marL="854075" indent="-808038"/>
            <a:r>
              <a:rPr lang="en-GB" dirty="0"/>
              <a:t>Alcohol and drug misuse</a:t>
            </a:r>
          </a:p>
          <a:p>
            <a:pPr marL="0" indent="0">
              <a:buNone/>
            </a:pPr>
            <a:endParaRPr lang="en-GB" dirty="0"/>
          </a:p>
        </p:txBody>
      </p:sp>
    </p:spTree>
    <p:extLst>
      <p:ext uri="{BB962C8B-B14F-4D97-AF65-F5344CB8AC3E}">
        <p14:creationId xmlns:p14="http://schemas.microsoft.com/office/powerpoint/2010/main" val="3178171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43277"/>
          </a:xfrm>
        </p:spPr>
        <p:txBody>
          <a:bodyPr/>
          <a:lstStyle/>
          <a:p>
            <a:pPr algn="ctr"/>
            <a:r>
              <a:rPr lang="en-GB" dirty="0">
                <a:latin typeface="+mn-lt"/>
              </a:rPr>
              <a:t>Symptoms of anxiety </a:t>
            </a:r>
          </a:p>
        </p:txBody>
      </p:sp>
      <p:sp>
        <p:nvSpPr>
          <p:cNvPr id="3" name="Content Placeholder 2"/>
          <p:cNvSpPr>
            <a:spLocks noGrp="1"/>
          </p:cNvSpPr>
          <p:nvPr>
            <p:ph idx="1"/>
          </p:nvPr>
        </p:nvSpPr>
        <p:spPr>
          <a:xfrm>
            <a:off x="838200" y="1343278"/>
            <a:ext cx="10515600" cy="5397387"/>
          </a:xfrm>
        </p:spPr>
        <p:txBody>
          <a:bodyPr>
            <a:normAutofit fontScale="85000" lnSpcReduction="20000"/>
          </a:bodyPr>
          <a:lstStyle/>
          <a:p>
            <a:pPr marL="806450" indent="-795338"/>
            <a:r>
              <a:rPr lang="en-GB" dirty="0"/>
              <a:t>Restlessness and or agitation</a:t>
            </a:r>
          </a:p>
          <a:p>
            <a:pPr marL="806450" indent="-795338"/>
            <a:r>
              <a:rPr lang="en-GB" dirty="0"/>
              <a:t>Poor sleep</a:t>
            </a:r>
          </a:p>
          <a:p>
            <a:pPr marL="806450" indent="-795338"/>
            <a:r>
              <a:rPr lang="en-GB" dirty="0"/>
              <a:t>Poor appetite</a:t>
            </a:r>
          </a:p>
          <a:p>
            <a:pPr marL="806450" indent="-795338"/>
            <a:r>
              <a:rPr lang="en-GB" dirty="0"/>
              <a:t>Nervousness</a:t>
            </a:r>
          </a:p>
          <a:p>
            <a:pPr marL="806450" indent="-795338"/>
            <a:r>
              <a:rPr lang="en-GB" dirty="0"/>
              <a:t>Irritability</a:t>
            </a:r>
          </a:p>
          <a:p>
            <a:pPr marL="806450" indent="-795338"/>
            <a:r>
              <a:rPr lang="en-GB" dirty="0"/>
              <a:t>Tachycardia</a:t>
            </a:r>
          </a:p>
          <a:p>
            <a:pPr marL="806450" indent="-795338"/>
            <a:r>
              <a:rPr lang="en-GB" dirty="0"/>
              <a:t>Dry mouth</a:t>
            </a:r>
          </a:p>
          <a:p>
            <a:pPr marL="806450" indent="-795338"/>
            <a:r>
              <a:rPr lang="en-GB" dirty="0"/>
              <a:t>Nausea </a:t>
            </a:r>
          </a:p>
          <a:p>
            <a:pPr marL="806450" indent="-795338"/>
            <a:r>
              <a:rPr lang="en-GB" dirty="0"/>
              <a:t>Sweating</a:t>
            </a:r>
          </a:p>
          <a:p>
            <a:pPr marL="806450" indent="-795338"/>
            <a:r>
              <a:rPr lang="en-GB" dirty="0"/>
              <a:t>Muscle pains</a:t>
            </a:r>
          </a:p>
          <a:p>
            <a:pPr marL="806450" indent="-795338"/>
            <a:r>
              <a:rPr lang="en-GB" dirty="0"/>
              <a:t>Fatigue</a:t>
            </a:r>
          </a:p>
          <a:p>
            <a:pPr marL="806450" indent="-795338"/>
            <a:r>
              <a:rPr lang="en-GB" dirty="0"/>
              <a:t>Difficulty in sustaining attention and poor concentration</a:t>
            </a:r>
          </a:p>
          <a:p>
            <a:pPr marL="806450" indent="-795338"/>
            <a:r>
              <a:rPr lang="en-GB" dirty="0"/>
              <a:t>Inability to retain information</a:t>
            </a:r>
          </a:p>
          <a:p>
            <a:pPr marL="0" indent="0">
              <a:buNone/>
            </a:pPr>
            <a:endParaRPr lang="en-GB" dirty="0"/>
          </a:p>
        </p:txBody>
      </p:sp>
    </p:spTree>
    <p:extLst>
      <p:ext uri="{BB962C8B-B14F-4D97-AF65-F5344CB8AC3E}">
        <p14:creationId xmlns:p14="http://schemas.microsoft.com/office/powerpoint/2010/main" val="4162363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86633"/>
          </a:xfrm>
        </p:spPr>
        <p:txBody>
          <a:bodyPr/>
          <a:lstStyle/>
          <a:p>
            <a:pPr algn="ctr"/>
            <a:r>
              <a:rPr lang="en-GB" dirty="0">
                <a:latin typeface="+mn-lt"/>
              </a:rPr>
              <a:t>Actions to take</a:t>
            </a:r>
          </a:p>
        </p:txBody>
      </p:sp>
      <p:sp>
        <p:nvSpPr>
          <p:cNvPr id="3" name="Content Placeholder 2"/>
          <p:cNvSpPr>
            <a:spLocks noGrp="1"/>
          </p:cNvSpPr>
          <p:nvPr>
            <p:ph idx="1"/>
          </p:nvPr>
        </p:nvSpPr>
        <p:spPr>
          <a:xfrm>
            <a:off x="838200" y="1165253"/>
            <a:ext cx="10515600" cy="5199920"/>
          </a:xfrm>
        </p:spPr>
        <p:txBody>
          <a:bodyPr>
            <a:normAutofit/>
          </a:bodyPr>
          <a:lstStyle/>
          <a:p>
            <a:pPr marL="46037" indent="0">
              <a:buNone/>
            </a:pPr>
            <a:endParaRPr lang="en-GB" dirty="0"/>
          </a:p>
          <a:p>
            <a:pPr marL="758825" indent="-712788"/>
            <a:r>
              <a:rPr lang="en-GB" dirty="0"/>
              <a:t>Ask GP for review  if you notice these symptoms - as the symptoms may be due to many treatable causes such as medications, physical illness, depression or anxiety </a:t>
            </a:r>
          </a:p>
          <a:p>
            <a:pPr marL="758825" indent="-712788"/>
            <a:r>
              <a:rPr lang="en-GB" dirty="0"/>
              <a:t>Ensure that the person is eating properly - attempt to record the amount of food eaten and fluid taken </a:t>
            </a:r>
          </a:p>
          <a:p>
            <a:pPr marL="758825" indent="-712788"/>
            <a:r>
              <a:rPr lang="en-GB" dirty="0"/>
              <a:t>Check  how the person is sleeping and if needed give sleep hygiene advice </a:t>
            </a:r>
          </a:p>
          <a:p>
            <a:pPr marL="758825" indent="-712788"/>
            <a:r>
              <a:rPr lang="en-GB" dirty="0"/>
              <a:t>Offer reassurance</a:t>
            </a:r>
          </a:p>
          <a:p>
            <a:endParaRPr lang="en-GB" dirty="0"/>
          </a:p>
        </p:txBody>
      </p:sp>
    </p:spTree>
    <p:extLst>
      <p:ext uri="{BB962C8B-B14F-4D97-AF65-F5344CB8AC3E}">
        <p14:creationId xmlns:p14="http://schemas.microsoft.com/office/powerpoint/2010/main" val="1481021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447A5-DC86-1044-84FD-8E1A6A1A5B28}"/>
              </a:ext>
            </a:extLst>
          </p:cNvPr>
          <p:cNvSpPr>
            <a:spLocks noGrp="1"/>
          </p:cNvSpPr>
          <p:nvPr>
            <p:ph type="title"/>
          </p:nvPr>
        </p:nvSpPr>
        <p:spPr>
          <a:xfrm>
            <a:off x="838200" y="0"/>
            <a:ext cx="10515600" cy="1325563"/>
          </a:xfrm>
        </p:spPr>
        <p:txBody>
          <a:bodyPr/>
          <a:lstStyle/>
          <a:p>
            <a:pPr algn="ctr"/>
            <a:r>
              <a:rPr lang="en-US" dirty="0">
                <a:latin typeface="+mn-lt"/>
              </a:rPr>
              <a:t>What to Say and How to Act</a:t>
            </a:r>
          </a:p>
        </p:txBody>
      </p:sp>
      <p:sp>
        <p:nvSpPr>
          <p:cNvPr id="3" name="Content Placeholder 2">
            <a:extLst>
              <a:ext uri="{FF2B5EF4-FFF2-40B4-BE49-F238E27FC236}">
                <a16:creationId xmlns:a16="http://schemas.microsoft.com/office/drawing/2014/main" id="{ED86A60E-8F0E-0444-8DC6-E80841E7CAF8}"/>
              </a:ext>
            </a:extLst>
          </p:cNvPr>
          <p:cNvSpPr>
            <a:spLocks noGrp="1"/>
          </p:cNvSpPr>
          <p:nvPr>
            <p:ph idx="1"/>
          </p:nvPr>
        </p:nvSpPr>
        <p:spPr>
          <a:xfrm>
            <a:off x="838200" y="1365662"/>
            <a:ext cx="10515600" cy="4963886"/>
          </a:xfrm>
        </p:spPr>
        <p:txBody>
          <a:bodyPr>
            <a:normAutofit lnSpcReduction="10000"/>
          </a:bodyPr>
          <a:lstStyle/>
          <a:p>
            <a:pPr marL="628650" indent="-617538"/>
            <a:r>
              <a:rPr lang="en-GB" sz="2400" dirty="0"/>
              <a:t>Talk in a neutral tone</a:t>
            </a:r>
          </a:p>
          <a:p>
            <a:pPr marL="11112" indent="0">
              <a:buNone/>
            </a:pPr>
            <a:endParaRPr lang="en-GB" sz="2400" dirty="0"/>
          </a:p>
          <a:p>
            <a:pPr marL="628650" indent="-617538"/>
            <a:r>
              <a:rPr lang="en-GB" sz="2400" dirty="0"/>
              <a:t>Use very simple words and sentences and speak slowly</a:t>
            </a:r>
          </a:p>
          <a:p>
            <a:pPr marL="11112" indent="0">
              <a:buNone/>
            </a:pPr>
            <a:endParaRPr lang="en-GB" sz="2400" dirty="0"/>
          </a:p>
          <a:p>
            <a:pPr marL="628650" indent="-617538"/>
            <a:r>
              <a:rPr lang="en-GB" sz="2400" dirty="0"/>
              <a:t>Give one instruction at a time</a:t>
            </a:r>
          </a:p>
          <a:p>
            <a:pPr marL="11112" indent="0">
              <a:buNone/>
            </a:pPr>
            <a:endParaRPr lang="en-GB" sz="2400" dirty="0"/>
          </a:p>
          <a:p>
            <a:pPr marL="628650" indent="-617538"/>
            <a:r>
              <a:rPr lang="en-GB" sz="2400" dirty="0"/>
              <a:t>If asking for something, please give no more than two choices at a time</a:t>
            </a:r>
          </a:p>
          <a:p>
            <a:pPr marL="11112" indent="0">
              <a:buNone/>
            </a:pPr>
            <a:endParaRPr lang="en-GB" sz="2400" dirty="0"/>
          </a:p>
          <a:p>
            <a:pPr marL="628650" indent="-617538"/>
            <a:r>
              <a:rPr lang="en-GB" sz="2400" dirty="0"/>
              <a:t>Involve relatives and friends</a:t>
            </a:r>
          </a:p>
          <a:p>
            <a:pPr marL="11112" indent="0">
              <a:buNone/>
            </a:pPr>
            <a:endParaRPr lang="en-GB" sz="2400" dirty="0"/>
          </a:p>
          <a:p>
            <a:pPr marL="628650" indent="-617538"/>
            <a:r>
              <a:rPr lang="en-GB" sz="2400" dirty="0"/>
              <a:t>Encourage them to do activities they enjoy</a:t>
            </a:r>
          </a:p>
          <a:p>
            <a:endParaRPr lang="en-US" dirty="0"/>
          </a:p>
        </p:txBody>
      </p:sp>
    </p:spTree>
    <p:extLst>
      <p:ext uri="{BB962C8B-B14F-4D97-AF65-F5344CB8AC3E}">
        <p14:creationId xmlns:p14="http://schemas.microsoft.com/office/powerpoint/2010/main" val="2464986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48AE41-0F47-4480-AD4D-9485A00DAC84}"/>
</file>

<file path=customXml/itemProps2.xml><?xml version="1.0" encoding="utf-8"?>
<ds:datastoreItem xmlns:ds="http://schemas.openxmlformats.org/officeDocument/2006/customXml" ds:itemID="{29B4BDF3-C197-409C-92DD-4988E118A5AF}"/>
</file>

<file path=customXml/itemProps3.xml><?xml version="1.0" encoding="utf-8"?>
<ds:datastoreItem xmlns:ds="http://schemas.openxmlformats.org/officeDocument/2006/customXml" ds:itemID="{8F561967-7B3D-44C9-AB34-4826B97D30E2}"/>
</file>

<file path=docProps/app.xml><?xml version="1.0" encoding="utf-8"?>
<Properties xmlns="http://schemas.openxmlformats.org/officeDocument/2006/extended-properties" xmlns:vt="http://schemas.openxmlformats.org/officeDocument/2006/docPropsVTypes">
  <TotalTime>92</TotalTime>
  <Words>604</Words>
  <Application>Microsoft Office PowerPoint</Application>
  <PresentationFormat>Widescreen</PresentationFormat>
  <Paragraphs>89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Anxiety disorder in older adults</vt:lpstr>
      <vt:lpstr>Anxiety disorder</vt:lpstr>
      <vt:lpstr>Anxiety disorder in older adults</vt:lpstr>
      <vt:lpstr>Risk factors for Anxiety Disorder in older adults</vt:lpstr>
      <vt:lpstr>Types of anxiety disorder</vt:lpstr>
      <vt:lpstr>Causes of anxiety</vt:lpstr>
      <vt:lpstr>Symptoms of anxiety </vt:lpstr>
      <vt:lpstr>Actions to take</vt:lpstr>
      <vt:lpstr>What to Say and How to Act</vt:lpstr>
      <vt:lpstr>Treatments</vt:lpstr>
      <vt:lpstr>Complications of Generalized anxiety disorder </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disorder</dc:title>
  <dc:creator>SACHDEV, Kapila (EAST LONDON NHS FOUNDATION TRUST)</dc:creator>
  <cp:lastModifiedBy>Kitti Kottasz</cp:lastModifiedBy>
  <cp:revision>16</cp:revision>
  <dcterms:created xsi:type="dcterms:W3CDTF">2021-02-08T17:43:53Z</dcterms:created>
  <dcterms:modified xsi:type="dcterms:W3CDTF">2021-03-19T11:19:29Z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2021-03-19T11:19:28.2545538Z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7df93523-bb56-4295-ac3f-f4187291cd6b</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