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3.xml" ContentType="application/vnd.openxmlformats-officedocument.presentationml.slideLayout+xml"/>
  <Override PartName="/ppt/commentAuthors.xml" ContentType="application/vnd.openxmlformats-officedocument.presentationml.commentAuthors+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ppt/revisionInfo.xml" ContentType="application/vnd.ms-powerpoint.revisioninfo+xml"/>
  <Override PartName="/docProps/core.xml" ContentType="application/vnd.openxmlformats-package.core-properties+xml"/>
  <Override PartName="/docProps/custom.xml" ContentType="application/vnd.openxmlformats-officedocument.custom-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2" r:id="rId3"/>
    <p:sldId id="257" r:id="rId4"/>
    <p:sldId id="262" r:id="rId5"/>
    <p:sldId id="258" r:id="rId6"/>
    <p:sldId id="259" r:id="rId7"/>
    <p:sldId id="269" r:id="rId8"/>
    <p:sldId id="268" r:id="rId9"/>
    <p:sldId id="267" r:id="rId10"/>
    <p:sldId id="260" r:id="rId11"/>
    <p:sldId id="261" r:id="rId12"/>
    <p:sldId id="263" r:id="rId13"/>
    <p:sldId id="265" r:id="rId14"/>
    <p:sldId id="264" r:id="rId15"/>
    <p:sldId id="266" r:id="rId16"/>
    <p:sldId id="273" r:id="rId17"/>
    <p:sldId id="271"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trin  Thomas (BCU - Old age psychiatry)" initials="CT(-Oap" lastIdx="2" clrIdx="0"/>
  <p:cmAuthor id="2" name="Catrin Thomas" initials="CT" lastIdx="3" clrIdx="1"/>
  <p:cmAuthor id="3" name="Sachdev Kapila" initials="SK" lastIdx="1" clrIdx="2"/>
  <p:cmAuthor id="4" name="Amanda Thompsell" initials="AT" lastIdx="1" clrIdx="3">
    <p:extLst>
      <p:ext uri="{19B8F6BF-5375-455C-9EA6-DF929625EA0E}">
        <p15:presenceInfo xmlns:p15="http://schemas.microsoft.com/office/powerpoint/2012/main" userId="d6a3e4140371fffa"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34BF29A-8D6B-4F3F-9367-21023EC28728}" v="3" dt="2021-03-15T13:41:23.94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60"/>
  </p:normalViewPr>
  <p:slideViewPr>
    <p:cSldViewPr snapToGrid="0">
      <p:cViewPr varScale="1">
        <p:scale>
          <a:sx n="68" d="100"/>
          <a:sy n="68" d="100"/>
        </p:scale>
        <p:origin x="612" y="6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ustomXml" Target="../customXml/item2.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 Id="rId27" Type="http://schemas.openxmlformats.org/officeDocument/2006/relationships/customXml" Target="../customXml/item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A6A8726A-8390-46C0-998D-AF5062012857}" type="datetimeFigureOut">
              <a:rPr lang="en-GB" smtClean="0"/>
              <a:t>19/03/2021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E2419CA-81C9-4230-BF62-75F5BB9518D0}" type="slidenum">
              <a:rPr lang="en-GB" smtClean="0"/>
              <a:t>‹#›</a:t>
            </a:fld>
            <a:endParaRPr lang="en-GB"/>
          </a:p>
        </p:txBody>
      </p:sp>
    </p:spTree>
    <p:extLst>
      <p:ext uri="{BB962C8B-B14F-4D97-AF65-F5344CB8AC3E}">
        <p14:creationId xmlns:p14="http://schemas.microsoft.com/office/powerpoint/2010/main" val="11460570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6A8726A-8390-46C0-998D-AF5062012857}" type="datetimeFigureOut">
              <a:rPr lang="en-GB" smtClean="0"/>
              <a:t>19/03/2021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E2419CA-81C9-4230-BF62-75F5BB9518D0}" type="slidenum">
              <a:rPr lang="en-GB" smtClean="0"/>
              <a:t>‹#›</a:t>
            </a:fld>
            <a:endParaRPr lang="en-GB"/>
          </a:p>
        </p:txBody>
      </p:sp>
    </p:spTree>
    <p:extLst>
      <p:ext uri="{BB962C8B-B14F-4D97-AF65-F5344CB8AC3E}">
        <p14:creationId xmlns:p14="http://schemas.microsoft.com/office/powerpoint/2010/main" val="25674500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6A8726A-8390-46C0-998D-AF5062012857}" type="datetimeFigureOut">
              <a:rPr lang="en-GB" smtClean="0"/>
              <a:t>19/03/2021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E2419CA-81C9-4230-BF62-75F5BB9518D0}" type="slidenum">
              <a:rPr lang="en-GB" smtClean="0"/>
              <a:t>‹#›</a:t>
            </a:fld>
            <a:endParaRPr lang="en-GB"/>
          </a:p>
        </p:txBody>
      </p:sp>
    </p:spTree>
    <p:extLst>
      <p:ext uri="{BB962C8B-B14F-4D97-AF65-F5344CB8AC3E}">
        <p14:creationId xmlns:p14="http://schemas.microsoft.com/office/powerpoint/2010/main" val="26825016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6A8726A-8390-46C0-998D-AF5062012857}" type="datetimeFigureOut">
              <a:rPr lang="en-GB" smtClean="0"/>
              <a:t>19/03/2021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E2419CA-81C9-4230-BF62-75F5BB9518D0}" type="slidenum">
              <a:rPr lang="en-GB" smtClean="0"/>
              <a:t>‹#›</a:t>
            </a:fld>
            <a:endParaRPr lang="en-GB"/>
          </a:p>
        </p:txBody>
      </p:sp>
    </p:spTree>
    <p:extLst>
      <p:ext uri="{BB962C8B-B14F-4D97-AF65-F5344CB8AC3E}">
        <p14:creationId xmlns:p14="http://schemas.microsoft.com/office/powerpoint/2010/main" val="18843955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6A8726A-8390-46C0-998D-AF5062012857}" type="datetimeFigureOut">
              <a:rPr lang="en-GB" smtClean="0"/>
              <a:t>19/03/2021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E2419CA-81C9-4230-BF62-75F5BB9518D0}" type="slidenum">
              <a:rPr lang="en-GB" smtClean="0"/>
              <a:t>‹#›</a:t>
            </a:fld>
            <a:endParaRPr lang="en-GB"/>
          </a:p>
        </p:txBody>
      </p:sp>
    </p:spTree>
    <p:extLst>
      <p:ext uri="{BB962C8B-B14F-4D97-AF65-F5344CB8AC3E}">
        <p14:creationId xmlns:p14="http://schemas.microsoft.com/office/powerpoint/2010/main" val="18338606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A6A8726A-8390-46C0-998D-AF5062012857}" type="datetimeFigureOut">
              <a:rPr lang="en-GB" smtClean="0"/>
              <a:t>19/03/2021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E2419CA-81C9-4230-BF62-75F5BB9518D0}" type="slidenum">
              <a:rPr lang="en-GB" smtClean="0"/>
              <a:t>‹#›</a:t>
            </a:fld>
            <a:endParaRPr lang="en-GB"/>
          </a:p>
        </p:txBody>
      </p:sp>
    </p:spTree>
    <p:extLst>
      <p:ext uri="{BB962C8B-B14F-4D97-AF65-F5344CB8AC3E}">
        <p14:creationId xmlns:p14="http://schemas.microsoft.com/office/powerpoint/2010/main" val="2300051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A6A8726A-8390-46C0-998D-AF5062012857}" type="datetimeFigureOut">
              <a:rPr lang="en-GB" smtClean="0"/>
              <a:t>19/03/2021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E2419CA-81C9-4230-BF62-75F5BB9518D0}" type="slidenum">
              <a:rPr lang="en-GB" smtClean="0"/>
              <a:t>‹#›</a:t>
            </a:fld>
            <a:endParaRPr lang="en-GB"/>
          </a:p>
        </p:txBody>
      </p:sp>
    </p:spTree>
    <p:extLst>
      <p:ext uri="{BB962C8B-B14F-4D97-AF65-F5344CB8AC3E}">
        <p14:creationId xmlns:p14="http://schemas.microsoft.com/office/powerpoint/2010/main" val="7463337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A6A8726A-8390-46C0-998D-AF5062012857}" type="datetimeFigureOut">
              <a:rPr lang="en-GB" smtClean="0"/>
              <a:t>19/03/2021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E2419CA-81C9-4230-BF62-75F5BB9518D0}" type="slidenum">
              <a:rPr lang="en-GB" smtClean="0"/>
              <a:t>‹#›</a:t>
            </a:fld>
            <a:endParaRPr lang="en-GB"/>
          </a:p>
        </p:txBody>
      </p:sp>
    </p:spTree>
    <p:extLst>
      <p:ext uri="{BB962C8B-B14F-4D97-AF65-F5344CB8AC3E}">
        <p14:creationId xmlns:p14="http://schemas.microsoft.com/office/powerpoint/2010/main" val="35550835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A8726A-8390-46C0-998D-AF5062012857}" type="datetimeFigureOut">
              <a:rPr lang="en-GB" smtClean="0"/>
              <a:t>19/03/2021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E2419CA-81C9-4230-BF62-75F5BB9518D0}" type="slidenum">
              <a:rPr lang="en-GB" smtClean="0"/>
              <a:t>‹#›</a:t>
            </a:fld>
            <a:endParaRPr lang="en-GB"/>
          </a:p>
        </p:txBody>
      </p:sp>
    </p:spTree>
    <p:extLst>
      <p:ext uri="{BB962C8B-B14F-4D97-AF65-F5344CB8AC3E}">
        <p14:creationId xmlns:p14="http://schemas.microsoft.com/office/powerpoint/2010/main" val="9645707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6A8726A-8390-46C0-998D-AF5062012857}" type="datetimeFigureOut">
              <a:rPr lang="en-GB" smtClean="0"/>
              <a:t>19/03/2021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E2419CA-81C9-4230-BF62-75F5BB9518D0}" type="slidenum">
              <a:rPr lang="en-GB" smtClean="0"/>
              <a:t>‹#›</a:t>
            </a:fld>
            <a:endParaRPr lang="en-GB"/>
          </a:p>
        </p:txBody>
      </p:sp>
    </p:spTree>
    <p:extLst>
      <p:ext uri="{BB962C8B-B14F-4D97-AF65-F5344CB8AC3E}">
        <p14:creationId xmlns:p14="http://schemas.microsoft.com/office/powerpoint/2010/main" val="3958086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6A8726A-8390-46C0-998D-AF5062012857}" type="datetimeFigureOut">
              <a:rPr lang="en-GB" smtClean="0"/>
              <a:t>19/03/2021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E2419CA-81C9-4230-BF62-75F5BB9518D0}" type="slidenum">
              <a:rPr lang="en-GB" smtClean="0"/>
              <a:t>‹#›</a:t>
            </a:fld>
            <a:endParaRPr lang="en-GB"/>
          </a:p>
        </p:txBody>
      </p:sp>
    </p:spTree>
    <p:extLst>
      <p:ext uri="{BB962C8B-B14F-4D97-AF65-F5344CB8AC3E}">
        <p14:creationId xmlns:p14="http://schemas.microsoft.com/office/powerpoint/2010/main" val="36389647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A8726A-8390-46C0-998D-AF5062012857}" type="datetimeFigureOut">
              <a:rPr lang="en-GB" smtClean="0"/>
              <a:t>19/03/2021</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2419CA-81C9-4230-BF62-75F5BB9518D0}" type="slidenum">
              <a:rPr lang="en-GB" smtClean="0"/>
              <a:t>‹#›</a:t>
            </a:fld>
            <a:endParaRPr lang="en-GB"/>
          </a:p>
        </p:txBody>
      </p:sp>
    </p:spTree>
    <p:extLst>
      <p:ext uri="{BB962C8B-B14F-4D97-AF65-F5344CB8AC3E}">
        <p14:creationId xmlns:p14="http://schemas.microsoft.com/office/powerpoint/2010/main" val="20808186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www.mindedforfamilies.org.uk/Content/anxiety/#/id/5a982dfa2467748f64fe74d1"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latin typeface="+mn-lt"/>
              </a:rPr>
              <a:t>Anxiety disorder in older adults</a:t>
            </a:r>
          </a:p>
        </p:txBody>
      </p:sp>
      <p:sp>
        <p:nvSpPr>
          <p:cNvPr id="3" name="Subtitle 2"/>
          <p:cNvSpPr>
            <a:spLocks noGrp="1"/>
          </p:cNvSpPr>
          <p:nvPr>
            <p:ph type="subTitle" idx="1"/>
          </p:nvPr>
        </p:nvSpPr>
        <p:spPr/>
        <p:txBody>
          <a:bodyPr/>
          <a:lstStyle/>
          <a:p>
            <a:r>
              <a:rPr lang="en-GB" dirty="0"/>
              <a:t>Tier 3</a:t>
            </a:r>
          </a:p>
        </p:txBody>
      </p:sp>
    </p:spTree>
    <p:extLst>
      <p:ext uri="{BB962C8B-B14F-4D97-AF65-F5344CB8AC3E}">
        <p14:creationId xmlns:p14="http://schemas.microsoft.com/office/powerpoint/2010/main" val="11986370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1396537"/>
          </a:xfrm>
        </p:spPr>
        <p:txBody>
          <a:bodyPr/>
          <a:lstStyle/>
          <a:p>
            <a:pPr algn="ctr"/>
            <a:r>
              <a:rPr lang="en-GB" dirty="0">
                <a:latin typeface="+mn-lt"/>
              </a:rPr>
              <a:t>Differences in symptoms in working age and older adults</a:t>
            </a:r>
          </a:p>
        </p:txBody>
      </p:sp>
      <p:graphicFrame>
        <p:nvGraphicFramePr>
          <p:cNvPr id="6" name="Table 5"/>
          <p:cNvGraphicFramePr>
            <a:graphicFrameLocks noGrp="1"/>
          </p:cNvGraphicFramePr>
          <p:nvPr>
            <p:extLst>
              <p:ext uri="{D42A27DB-BD31-4B8C-83A1-F6EECF244321}">
                <p14:modId xmlns:p14="http://schemas.microsoft.com/office/powerpoint/2010/main" val="2804164392"/>
              </p:ext>
            </p:extLst>
          </p:nvPr>
        </p:nvGraphicFramePr>
        <p:xfrm>
          <a:off x="961901" y="1690688"/>
          <a:ext cx="10391899" cy="4379706"/>
        </p:xfrm>
        <a:graphic>
          <a:graphicData uri="http://schemas.openxmlformats.org/drawingml/2006/table">
            <a:tbl>
              <a:tblPr firstRow="1" bandRow="1">
                <a:tableStyleId>{5C22544A-7EE6-4342-B048-85BDC9FD1C3A}</a:tableStyleId>
              </a:tblPr>
              <a:tblGrid>
                <a:gridCol w="5149895">
                  <a:extLst>
                    <a:ext uri="{9D8B030D-6E8A-4147-A177-3AD203B41FA5}">
                      <a16:colId xmlns:a16="http://schemas.microsoft.com/office/drawing/2014/main" val="892484206"/>
                    </a:ext>
                  </a:extLst>
                </a:gridCol>
                <a:gridCol w="5242004">
                  <a:extLst>
                    <a:ext uri="{9D8B030D-6E8A-4147-A177-3AD203B41FA5}">
                      <a16:colId xmlns:a16="http://schemas.microsoft.com/office/drawing/2014/main" val="344762305"/>
                    </a:ext>
                  </a:extLst>
                </a:gridCol>
              </a:tblGrid>
              <a:tr h="720365">
                <a:tc>
                  <a:txBody>
                    <a:bodyPr/>
                    <a:lstStyle/>
                    <a:p>
                      <a:pPr algn="ctr"/>
                      <a:r>
                        <a:rPr lang="en-GB" dirty="0"/>
                        <a:t>Working</a:t>
                      </a:r>
                      <a:r>
                        <a:rPr lang="en-GB" baseline="0" dirty="0"/>
                        <a:t> age adults</a:t>
                      </a:r>
                      <a:endParaRPr lang="en-GB" dirty="0"/>
                    </a:p>
                  </a:txBody>
                  <a:tcPr anchor="ctr"/>
                </a:tc>
                <a:tc>
                  <a:txBody>
                    <a:bodyPr/>
                    <a:lstStyle/>
                    <a:p>
                      <a:pPr algn="ctr"/>
                      <a:r>
                        <a:rPr lang="en-GB" dirty="0"/>
                        <a:t>Older adults</a:t>
                      </a:r>
                    </a:p>
                  </a:txBody>
                  <a:tcPr anchor="ctr"/>
                </a:tc>
                <a:extLst>
                  <a:ext uri="{0D108BD9-81ED-4DB2-BD59-A6C34878D82A}">
                    <a16:rowId xmlns:a16="http://schemas.microsoft.com/office/drawing/2014/main" val="1485275167"/>
                  </a:ext>
                </a:extLst>
              </a:tr>
              <a:tr h="657061">
                <a:tc>
                  <a:txBody>
                    <a:bodyPr/>
                    <a:lstStyle/>
                    <a:p>
                      <a:r>
                        <a:rPr lang="en-GB" b="0" dirty="0">
                          <a:solidFill>
                            <a:schemeClr val="tx1"/>
                          </a:solidFill>
                        </a:rPr>
                        <a:t>Anxiety symptoms</a:t>
                      </a:r>
                      <a:r>
                        <a:rPr lang="en-GB" b="0" baseline="0" dirty="0">
                          <a:solidFill>
                            <a:schemeClr val="tx1"/>
                          </a:solidFill>
                        </a:rPr>
                        <a:t> </a:t>
                      </a:r>
                      <a:r>
                        <a:rPr lang="en-GB" baseline="0" dirty="0"/>
                        <a:t>– muscle tension, worry, fatigue, sleep disturbances</a:t>
                      </a:r>
                      <a:endParaRPr lang="en-GB" dirty="0"/>
                    </a:p>
                  </a:txBody>
                  <a:tcPr/>
                </a:tc>
                <a:tc>
                  <a:txBody>
                    <a:bodyPr/>
                    <a:lstStyle/>
                    <a:p>
                      <a:r>
                        <a:rPr lang="en-GB" b="0" dirty="0">
                          <a:solidFill>
                            <a:schemeClr val="tx1"/>
                          </a:solidFill>
                        </a:rPr>
                        <a:t>Anxiety</a:t>
                      </a:r>
                      <a:r>
                        <a:rPr lang="en-GB" b="0" baseline="0" dirty="0">
                          <a:solidFill>
                            <a:schemeClr val="tx1"/>
                          </a:solidFill>
                        </a:rPr>
                        <a:t> symptoms </a:t>
                      </a:r>
                      <a:r>
                        <a:rPr lang="en-GB" b="0" baseline="0" dirty="0"/>
                        <a:t>- </a:t>
                      </a:r>
                      <a:r>
                        <a:rPr lang="en-GB" baseline="0" dirty="0"/>
                        <a:t>muscle tension, worry, fatigue, sleep disturbances</a:t>
                      </a:r>
                      <a:endParaRPr lang="en-GB" dirty="0"/>
                    </a:p>
                  </a:txBody>
                  <a:tcPr/>
                </a:tc>
                <a:extLst>
                  <a:ext uri="{0D108BD9-81ED-4DB2-BD59-A6C34878D82A}">
                    <a16:rowId xmlns:a16="http://schemas.microsoft.com/office/drawing/2014/main" val="651158493"/>
                  </a:ext>
                </a:extLst>
              </a:tr>
              <a:tr h="457200">
                <a:tc>
                  <a:txBody>
                    <a:bodyPr/>
                    <a:lstStyle/>
                    <a:p>
                      <a:r>
                        <a:rPr lang="en-GB" dirty="0"/>
                        <a:t>Severe</a:t>
                      </a:r>
                      <a:r>
                        <a:rPr lang="en-GB" baseline="0" dirty="0"/>
                        <a:t> panic symptoms</a:t>
                      </a:r>
                      <a:endParaRPr lang="en-GB" dirty="0"/>
                    </a:p>
                  </a:txBody>
                  <a:tcPr/>
                </a:tc>
                <a:tc>
                  <a:txBody>
                    <a:bodyPr/>
                    <a:lstStyle/>
                    <a:p>
                      <a:r>
                        <a:rPr lang="en-GB" dirty="0"/>
                        <a:t>Lower</a:t>
                      </a:r>
                      <a:r>
                        <a:rPr lang="en-GB" baseline="0" dirty="0"/>
                        <a:t> level of cognitive and somatic distress</a:t>
                      </a:r>
                    </a:p>
                  </a:txBody>
                  <a:tcPr/>
                </a:tc>
                <a:extLst>
                  <a:ext uri="{0D108BD9-81ED-4DB2-BD59-A6C34878D82A}">
                    <a16:rowId xmlns:a16="http://schemas.microsoft.com/office/drawing/2014/main" val="59081623"/>
                  </a:ext>
                </a:extLst>
              </a:tr>
              <a:tr h="701040">
                <a:tc>
                  <a:txBody>
                    <a:bodyPr/>
                    <a:lstStyle/>
                    <a:p>
                      <a:r>
                        <a:rPr lang="en-GB" dirty="0"/>
                        <a:t>For working</a:t>
                      </a:r>
                      <a:r>
                        <a:rPr lang="en-GB" baseline="0" dirty="0"/>
                        <a:t> age adults with obsessive compulsive disorder - more obsessional symptoms</a:t>
                      </a:r>
                      <a:endParaRPr lang="en-GB" dirty="0"/>
                    </a:p>
                  </a:txBody>
                  <a:tcPr/>
                </a:tc>
                <a:tc>
                  <a:txBody>
                    <a:bodyPr/>
                    <a:lstStyle/>
                    <a:p>
                      <a:r>
                        <a:rPr lang="en-GB" dirty="0"/>
                        <a:t>More rituals</a:t>
                      </a:r>
                      <a:r>
                        <a:rPr lang="en-GB" baseline="0" dirty="0"/>
                        <a:t> - contamination and religious obsessions</a:t>
                      </a:r>
                      <a:endParaRPr lang="en-GB" dirty="0"/>
                    </a:p>
                  </a:txBody>
                  <a:tcPr/>
                </a:tc>
                <a:extLst>
                  <a:ext uri="{0D108BD9-81ED-4DB2-BD59-A6C34878D82A}">
                    <a16:rowId xmlns:a16="http://schemas.microsoft.com/office/drawing/2014/main" val="2747048355"/>
                  </a:ext>
                </a:extLst>
              </a:tr>
              <a:tr h="670560">
                <a:tc>
                  <a:txBody>
                    <a:bodyPr/>
                    <a:lstStyle/>
                    <a:p>
                      <a:r>
                        <a:rPr lang="en-GB" dirty="0"/>
                        <a:t>PTSD - more severe</a:t>
                      </a:r>
                      <a:r>
                        <a:rPr lang="en-GB" baseline="0" dirty="0"/>
                        <a:t> psychological symptoms</a:t>
                      </a:r>
                      <a:endParaRPr lang="en-GB" dirty="0"/>
                    </a:p>
                  </a:txBody>
                  <a:tcPr/>
                </a:tc>
                <a:tc>
                  <a:txBody>
                    <a:bodyPr/>
                    <a:lstStyle/>
                    <a:p>
                      <a:r>
                        <a:rPr lang="en-GB" dirty="0"/>
                        <a:t>More severe</a:t>
                      </a:r>
                      <a:r>
                        <a:rPr lang="en-GB" baseline="0" dirty="0"/>
                        <a:t> physical symptoms and functional impairment</a:t>
                      </a:r>
                      <a:endParaRPr lang="en-GB" dirty="0"/>
                    </a:p>
                  </a:txBody>
                  <a:tcPr/>
                </a:tc>
                <a:extLst>
                  <a:ext uri="{0D108BD9-81ED-4DB2-BD59-A6C34878D82A}">
                    <a16:rowId xmlns:a16="http://schemas.microsoft.com/office/drawing/2014/main" val="1137407464"/>
                  </a:ext>
                </a:extLst>
              </a:tr>
              <a:tr h="655320">
                <a:tc>
                  <a:txBody>
                    <a:bodyPr/>
                    <a:lstStyle/>
                    <a:p>
                      <a:r>
                        <a:rPr lang="en-GB" dirty="0">
                          <a:solidFill>
                            <a:schemeClr val="tx1"/>
                          </a:solidFill>
                        </a:rPr>
                        <a:t>GAD – worries related more to work, financial, future, social</a:t>
                      </a:r>
                    </a:p>
                  </a:txBody>
                  <a:tcPr/>
                </a:tc>
                <a:tc>
                  <a:txBody>
                    <a:bodyPr/>
                    <a:lstStyle/>
                    <a:p>
                      <a:r>
                        <a:rPr lang="en-GB" dirty="0">
                          <a:solidFill>
                            <a:schemeClr val="tx1"/>
                          </a:solidFill>
                        </a:rPr>
                        <a:t>GAD – more health</a:t>
                      </a:r>
                      <a:r>
                        <a:rPr lang="en-GB" baseline="0" dirty="0">
                          <a:solidFill>
                            <a:schemeClr val="tx1"/>
                          </a:solidFill>
                        </a:rPr>
                        <a:t> related worries</a:t>
                      </a:r>
                      <a:endParaRPr lang="en-GB" dirty="0">
                        <a:solidFill>
                          <a:schemeClr val="tx1"/>
                        </a:solidFill>
                      </a:endParaRPr>
                    </a:p>
                  </a:txBody>
                  <a:tcPr/>
                </a:tc>
                <a:extLst>
                  <a:ext uri="{0D108BD9-81ED-4DB2-BD59-A6C34878D82A}">
                    <a16:rowId xmlns:a16="http://schemas.microsoft.com/office/drawing/2014/main" val="10005"/>
                  </a:ext>
                </a:extLst>
              </a:tr>
              <a:tr h="518160">
                <a:tc>
                  <a:txBody>
                    <a:bodyPr/>
                    <a:lstStyle/>
                    <a:p>
                      <a:r>
                        <a:rPr lang="en-GB" dirty="0">
                          <a:solidFill>
                            <a:schemeClr val="tx1"/>
                          </a:solidFill>
                        </a:rPr>
                        <a:t>Panic disorder – severe panic attacks</a:t>
                      </a:r>
                    </a:p>
                  </a:txBody>
                  <a:tcPr/>
                </a:tc>
                <a:tc>
                  <a:txBody>
                    <a:bodyPr/>
                    <a:lstStyle/>
                    <a:p>
                      <a:r>
                        <a:rPr lang="en-GB" dirty="0">
                          <a:solidFill>
                            <a:schemeClr val="tx1"/>
                          </a:solidFill>
                        </a:rPr>
                        <a:t>Panic</a:t>
                      </a:r>
                      <a:r>
                        <a:rPr lang="en-GB" baseline="0" dirty="0">
                          <a:solidFill>
                            <a:schemeClr val="tx1"/>
                          </a:solidFill>
                        </a:rPr>
                        <a:t> disorder – more dizziness and faintness</a:t>
                      </a:r>
                      <a:endParaRPr lang="en-GB" dirty="0">
                        <a:solidFill>
                          <a:schemeClr val="tx1"/>
                        </a:solidFill>
                      </a:endParaRPr>
                    </a:p>
                  </a:txBody>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2804724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1296784"/>
          </a:xfrm>
        </p:spPr>
        <p:txBody>
          <a:bodyPr/>
          <a:lstStyle/>
          <a:p>
            <a:pPr algn="ctr"/>
            <a:r>
              <a:rPr lang="en-GB" dirty="0">
                <a:latin typeface="+mn-lt"/>
              </a:rPr>
              <a:t>Assessment of anxiety</a:t>
            </a:r>
          </a:p>
        </p:txBody>
      </p:sp>
      <p:sp>
        <p:nvSpPr>
          <p:cNvPr id="3" name="Content Placeholder 2"/>
          <p:cNvSpPr>
            <a:spLocks noGrp="1"/>
          </p:cNvSpPr>
          <p:nvPr>
            <p:ph idx="1"/>
          </p:nvPr>
        </p:nvSpPr>
        <p:spPr>
          <a:xfrm>
            <a:off x="838200" y="1690688"/>
            <a:ext cx="10515600" cy="4716298"/>
          </a:xfrm>
        </p:spPr>
        <p:txBody>
          <a:bodyPr>
            <a:normAutofit/>
          </a:bodyPr>
          <a:lstStyle/>
          <a:p>
            <a:pPr marL="711200" indent="-700088"/>
            <a:r>
              <a:rPr lang="en-GB" dirty="0"/>
              <a:t>Interview the person and the care giver</a:t>
            </a:r>
          </a:p>
          <a:p>
            <a:pPr marL="711200" indent="-700088"/>
            <a:r>
              <a:rPr lang="en-GB" dirty="0"/>
              <a:t>Older adults may underplay the symptoms such as avoiding going out due to fear of falls</a:t>
            </a:r>
          </a:p>
          <a:p>
            <a:pPr marL="711200" indent="-700088"/>
            <a:r>
              <a:rPr lang="en-GB" dirty="0"/>
              <a:t>Important to look for impact on functioning</a:t>
            </a:r>
          </a:p>
          <a:p>
            <a:pPr marL="711200" indent="-700088"/>
            <a:r>
              <a:rPr lang="en-GB" dirty="0"/>
              <a:t>Anxiety associated with dementia - assess cognition</a:t>
            </a:r>
          </a:p>
          <a:p>
            <a:pPr marL="711200" indent="-700088"/>
            <a:r>
              <a:rPr lang="en-GB" dirty="0"/>
              <a:t>Medical illness can present with anxiety symptoms</a:t>
            </a:r>
          </a:p>
          <a:p>
            <a:pPr marL="711200" indent="-700088"/>
            <a:r>
              <a:rPr lang="en-GB" dirty="0"/>
              <a:t>Physical health medications can make people anxious </a:t>
            </a:r>
          </a:p>
          <a:p>
            <a:pPr marL="711200" indent="-700088"/>
            <a:r>
              <a:rPr lang="en-GB" dirty="0"/>
              <a:t>Alcohol and drug use should always be asked about. People use it to manage anxiety but alcohol can worsen the anxiety symptoms</a:t>
            </a:r>
          </a:p>
          <a:p>
            <a:endParaRPr lang="en-GB" dirty="0"/>
          </a:p>
        </p:txBody>
      </p:sp>
    </p:spTree>
    <p:extLst>
      <p:ext uri="{BB962C8B-B14F-4D97-AF65-F5344CB8AC3E}">
        <p14:creationId xmlns:p14="http://schemas.microsoft.com/office/powerpoint/2010/main" val="33597539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1438101"/>
          </a:xfrm>
        </p:spPr>
        <p:txBody>
          <a:bodyPr/>
          <a:lstStyle/>
          <a:p>
            <a:pPr algn="ctr"/>
            <a:r>
              <a:rPr lang="en-GB" dirty="0">
                <a:latin typeface="+mn-lt"/>
              </a:rPr>
              <a:t>Investigations</a:t>
            </a:r>
          </a:p>
        </p:txBody>
      </p:sp>
      <p:sp>
        <p:nvSpPr>
          <p:cNvPr id="3" name="Content Placeholder 2"/>
          <p:cNvSpPr>
            <a:spLocks noGrp="1"/>
          </p:cNvSpPr>
          <p:nvPr>
            <p:ph idx="1"/>
          </p:nvPr>
        </p:nvSpPr>
        <p:spPr/>
        <p:txBody>
          <a:bodyPr>
            <a:normAutofit lnSpcReduction="10000"/>
          </a:bodyPr>
          <a:lstStyle/>
          <a:p>
            <a:pPr marL="676275" indent="-630238"/>
            <a:r>
              <a:rPr lang="en-GB" dirty="0"/>
              <a:t>Investigations including considering blood tests, thyroid function tests, blood sugar, ECG, blood calcium and potassium levels and sodium, kidney function tests, urine analysis and drug screening</a:t>
            </a:r>
          </a:p>
          <a:p>
            <a:pPr marL="676275" indent="-630238"/>
            <a:endParaRPr lang="en-GB" dirty="0"/>
          </a:p>
          <a:p>
            <a:pPr marL="676275" indent="-630238"/>
            <a:r>
              <a:rPr lang="en-GB" dirty="0"/>
              <a:t>Review medications – some medications such as Parkinson’s disease treatment can cause anxiety</a:t>
            </a:r>
          </a:p>
          <a:p>
            <a:pPr marL="676275" indent="-630238"/>
            <a:endParaRPr lang="en-GB" dirty="0"/>
          </a:p>
          <a:p>
            <a:pPr marL="676275" indent="-630238"/>
            <a:r>
              <a:rPr lang="en-GB" dirty="0"/>
              <a:t>Drug and alcohol use</a:t>
            </a:r>
          </a:p>
          <a:p>
            <a:pPr marL="676275" indent="-630238"/>
            <a:endParaRPr lang="en-GB" dirty="0"/>
          </a:p>
          <a:p>
            <a:pPr marL="676275" indent="-630238"/>
            <a:r>
              <a:rPr lang="en-GB" dirty="0"/>
              <a:t>Cognition</a:t>
            </a:r>
          </a:p>
        </p:txBody>
      </p:sp>
    </p:spTree>
    <p:extLst>
      <p:ext uri="{BB962C8B-B14F-4D97-AF65-F5344CB8AC3E}">
        <p14:creationId xmlns:p14="http://schemas.microsoft.com/office/powerpoint/2010/main" val="3854561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8190"/>
            <a:ext cx="10515600" cy="1280160"/>
          </a:xfrm>
        </p:spPr>
        <p:txBody>
          <a:bodyPr/>
          <a:lstStyle/>
          <a:p>
            <a:pPr algn="ctr"/>
            <a:r>
              <a:rPr lang="en-GB" dirty="0">
                <a:latin typeface="+mn-lt"/>
              </a:rPr>
              <a:t>Treatment</a:t>
            </a:r>
          </a:p>
        </p:txBody>
      </p:sp>
      <p:sp>
        <p:nvSpPr>
          <p:cNvPr id="3" name="Content Placeholder 2"/>
          <p:cNvSpPr>
            <a:spLocks noGrp="1"/>
          </p:cNvSpPr>
          <p:nvPr>
            <p:ph idx="1"/>
          </p:nvPr>
        </p:nvSpPr>
        <p:spPr>
          <a:xfrm>
            <a:off x="838200" y="1690688"/>
            <a:ext cx="10515600" cy="4486275"/>
          </a:xfrm>
        </p:spPr>
        <p:txBody>
          <a:bodyPr>
            <a:normAutofit/>
          </a:bodyPr>
          <a:lstStyle/>
          <a:p>
            <a:pPr marL="676275" indent="-665163"/>
            <a:r>
              <a:rPr lang="en-GB" dirty="0"/>
              <a:t>Having a supportive caregiver can help</a:t>
            </a:r>
          </a:p>
          <a:p>
            <a:pPr marL="11112" indent="0">
              <a:buNone/>
            </a:pPr>
            <a:r>
              <a:rPr lang="en-GB" dirty="0"/>
              <a:t>                     Do:</a:t>
            </a:r>
          </a:p>
          <a:p>
            <a:pPr marL="1649413" indent="-938213"/>
            <a:r>
              <a:rPr lang="en-GB" dirty="0"/>
              <a:t>Talk in a neutral tone</a:t>
            </a:r>
          </a:p>
          <a:p>
            <a:pPr marL="1649413" indent="-938213"/>
            <a:r>
              <a:rPr lang="en-GB" dirty="0"/>
              <a:t>Use very simple words and sentences. And speak slowly.</a:t>
            </a:r>
          </a:p>
          <a:p>
            <a:pPr marL="1649413" indent="-938213"/>
            <a:r>
              <a:rPr lang="en-GB" dirty="0"/>
              <a:t>Give one instruction at a time</a:t>
            </a:r>
          </a:p>
          <a:p>
            <a:pPr marL="1649413" indent="-938213"/>
            <a:r>
              <a:rPr lang="en-GB" dirty="0"/>
              <a:t>If asking for something, please give maximally two choices at a time</a:t>
            </a:r>
          </a:p>
          <a:p>
            <a:pPr marL="1649413" indent="-938213"/>
            <a:r>
              <a:rPr lang="en-GB" dirty="0"/>
              <a:t>Sleep regularity can help with anxiety</a:t>
            </a:r>
          </a:p>
          <a:p>
            <a:endParaRPr lang="en-GB" dirty="0"/>
          </a:p>
        </p:txBody>
      </p:sp>
    </p:spTree>
    <p:extLst>
      <p:ext uri="{BB962C8B-B14F-4D97-AF65-F5344CB8AC3E}">
        <p14:creationId xmlns:p14="http://schemas.microsoft.com/office/powerpoint/2010/main" val="18703498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1255221"/>
          </a:xfrm>
        </p:spPr>
        <p:txBody>
          <a:bodyPr/>
          <a:lstStyle/>
          <a:p>
            <a:pPr algn="ctr"/>
            <a:r>
              <a:rPr lang="en-GB" dirty="0">
                <a:latin typeface="+mn-lt"/>
              </a:rPr>
              <a:t>Treatment</a:t>
            </a:r>
          </a:p>
        </p:txBody>
      </p:sp>
      <p:sp>
        <p:nvSpPr>
          <p:cNvPr id="3" name="Content Placeholder 2"/>
          <p:cNvSpPr>
            <a:spLocks noGrp="1"/>
          </p:cNvSpPr>
          <p:nvPr>
            <p:ph idx="1"/>
          </p:nvPr>
        </p:nvSpPr>
        <p:spPr>
          <a:xfrm>
            <a:off x="838200" y="1690688"/>
            <a:ext cx="10515600" cy="4633171"/>
          </a:xfrm>
        </p:spPr>
        <p:txBody>
          <a:bodyPr>
            <a:normAutofit lnSpcReduction="10000"/>
          </a:bodyPr>
          <a:lstStyle/>
          <a:p>
            <a:pPr marL="676275" indent="-665163"/>
            <a:r>
              <a:rPr lang="en-GB" dirty="0"/>
              <a:t>Consider interventions which include consideration of sleep, diet and exercise</a:t>
            </a:r>
          </a:p>
          <a:p>
            <a:pPr marL="676275" indent="-665163"/>
            <a:endParaRPr lang="en-GB" dirty="0">
              <a:solidFill>
                <a:srgbClr val="FF0000"/>
              </a:solidFill>
            </a:endParaRPr>
          </a:p>
          <a:p>
            <a:pPr marL="468312" indent="-457200"/>
            <a:r>
              <a:rPr lang="en-GB" dirty="0"/>
              <a:t> Psychological therapy - relaxation therapy for GAD, systemic desensitisation for phobias, exposure and response prevention for OCD, EMDR ( Eye Movement Desensitisation Reprogramming)  for PTSD</a:t>
            </a:r>
          </a:p>
          <a:p>
            <a:pPr marL="676275" indent="-665163"/>
            <a:endParaRPr lang="en-GB" dirty="0"/>
          </a:p>
          <a:p>
            <a:pPr marL="676275" indent="-665163"/>
            <a:r>
              <a:rPr lang="en-GB" dirty="0"/>
              <a:t>Cognitive therapy - CBT</a:t>
            </a:r>
          </a:p>
          <a:p>
            <a:pPr marL="676275" indent="-665163"/>
            <a:endParaRPr lang="en-GB" dirty="0"/>
          </a:p>
          <a:p>
            <a:pPr marL="676275" indent="-665163"/>
            <a:r>
              <a:rPr lang="en-GB" dirty="0"/>
              <a:t>Mindfulness</a:t>
            </a:r>
          </a:p>
          <a:p>
            <a:pPr marL="0" indent="0">
              <a:buNone/>
            </a:pPr>
            <a:endParaRPr lang="en-GB" dirty="0"/>
          </a:p>
        </p:txBody>
      </p:sp>
    </p:spTree>
    <p:extLst>
      <p:ext uri="{BB962C8B-B14F-4D97-AF65-F5344CB8AC3E}">
        <p14:creationId xmlns:p14="http://schemas.microsoft.com/office/powerpoint/2010/main" val="19558117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1305097"/>
          </a:xfrm>
        </p:spPr>
        <p:txBody>
          <a:bodyPr/>
          <a:lstStyle/>
          <a:p>
            <a:pPr algn="ctr"/>
            <a:r>
              <a:rPr lang="en-GB" dirty="0">
                <a:latin typeface="+mn-lt"/>
              </a:rPr>
              <a:t>Treatment</a:t>
            </a:r>
            <a:r>
              <a:rPr lang="en-GB" dirty="0"/>
              <a:t> </a:t>
            </a:r>
          </a:p>
        </p:txBody>
      </p:sp>
      <p:sp>
        <p:nvSpPr>
          <p:cNvPr id="3" name="Content Placeholder 2"/>
          <p:cNvSpPr>
            <a:spLocks noGrp="1"/>
          </p:cNvSpPr>
          <p:nvPr>
            <p:ph idx="1"/>
          </p:nvPr>
        </p:nvSpPr>
        <p:spPr>
          <a:xfrm>
            <a:off x="838200" y="1690688"/>
            <a:ext cx="10515600" cy="4633171"/>
          </a:xfrm>
        </p:spPr>
        <p:txBody>
          <a:bodyPr>
            <a:normAutofit/>
          </a:bodyPr>
          <a:lstStyle/>
          <a:p>
            <a:pPr marL="758825" indent="-747713"/>
            <a:r>
              <a:rPr lang="en-GB" dirty="0"/>
              <a:t>Treatment of anxiety can include medications such as  anti-depressant or antiepileptic medications</a:t>
            </a:r>
          </a:p>
          <a:p>
            <a:pPr marL="758825" indent="-747713"/>
            <a:r>
              <a:rPr lang="en-GB" dirty="0"/>
              <a:t>SSRI ( antidepressants)  are the first line of treatment. When started on SSRI, monitor the patient for hyponatremia </a:t>
            </a:r>
          </a:p>
          <a:p>
            <a:pPr marL="758825" indent="-747713"/>
            <a:r>
              <a:rPr lang="en-GB" dirty="0"/>
              <a:t>Avoid using benzodiazepines if at all possible (increased risk of falls and cognitive decline)</a:t>
            </a:r>
          </a:p>
          <a:p>
            <a:pPr marL="758825" indent="-747713"/>
            <a:r>
              <a:rPr lang="en-GB" dirty="0"/>
              <a:t>Refer to the old age psychiatry team for assessment if you need to clarify diagnosis </a:t>
            </a:r>
          </a:p>
          <a:p>
            <a:pPr marL="758825" indent="-747713"/>
            <a:r>
              <a:rPr lang="en-GB" dirty="0"/>
              <a:t>Refer to the old age psychiatry team if the older adult is experiencing severe anxiety symptoms which do not settle</a:t>
            </a:r>
          </a:p>
          <a:p>
            <a:pPr marL="758825" indent="-747713"/>
            <a:endParaRPr lang="en-GB" dirty="0"/>
          </a:p>
          <a:p>
            <a:pPr marL="0" indent="0">
              <a:buNone/>
            </a:pPr>
            <a:endParaRPr lang="en-GB" dirty="0"/>
          </a:p>
        </p:txBody>
      </p:sp>
    </p:spTree>
    <p:extLst>
      <p:ext uri="{BB962C8B-B14F-4D97-AF65-F5344CB8AC3E}">
        <p14:creationId xmlns:p14="http://schemas.microsoft.com/office/powerpoint/2010/main" val="6724101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16379"/>
            <a:ext cx="10515600" cy="1288472"/>
          </a:xfrm>
        </p:spPr>
        <p:txBody>
          <a:bodyPr/>
          <a:lstStyle/>
          <a:p>
            <a:pPr algn="ctr"/>
            <a:r>
              <a:rPr lang="en-GB" dirty="0">
                <a:latin typeface="+mn-lt"/>
              </a:rPr>
              <a:t>Complications of GAD</a:t>
            </a:r>
          </a:p>
        </p:txBody>
      </p:sp>
      <p:sp>
        <p:nvSpPr>
          <p:cNvPr id="3" name="Content Placeholder 2"/>
          <p:cNvSpPr>
            <a:spLocks noGrp="1"/>
          </p:cNvSpPr>
          <p:nvPr>
            <p:ph idx="1"/>
          </p:nvPr>
        </p:nvSpPr>
        <p:spPr>
          <a:xfrm>
            <a:off x="838200" y="1825625"/>
            <a:ext cx="10515600" cy="4932622"/>
          </a:xfrm>
        </p:spPr>
        <p:txBody>
          <a:bodyPr>
            <a:normAutofit lnSpcReduction="10000"/>
          </a:bodyPr>
          <a:lstStyle/>
          <a:p>
            <a:r>
              <a:rPr lang="en-GB" dirty="0"/>
              <a:t>Complications of generalized anxiety disorder includes serious disability and impaired quality of life, impaired social and occupational functioning, increased risk of major depression, social anxiety disorder, and alcohol and drug misuse.</a:t>
            </a:r>
          </a:p>
          <a:p>
            <a:endParaRPr lang="en-GB" dirty="0"/>
          </a:p>
          <a:p>
            <a:r>
              <a:rPr lang="en-GB" dirty="0"/>
              <a:t>Physical health problems are more common in people with GAD. These include chronic pain syndromes, asthma or chronic obstructive pulmonary disease, and inflammatory bowel disease.</a:t>
            </a:r>
          </a:p>
          <a:p>
            <a:pPr marL="0" indent="0">
              <a:buNone/>
            </a:pPr>
            <a:endParaRPr lang="en-GB" dirty="0"/>
          </a:p>
          <a:p>
            <a:r>
              <a:rPr lang="en-GB" dirty="0"/>
              <a:t> Suicidal ideation and attempts are also more prevalent in people with GAD compared to the general population and this risk increases further in those who also suffer from major depression</a:t>
            </a:r>
          </a:p>
        </p:txBody>
      </p:sp>
    </p:spTree>
    <p:extLst>
      <p:ext uri="{BB962C8B-B14F-4D97-AF65-F5344CB8AC3E}">
        <p14:creationId xmlns:p14="http://schemas.microsoft.com/office/powerpoint/2010/main" val="41439482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7E4923-169B-44B2-8CC1-15E97A4B27F7}"/>
              </a:ext>
            </a:extLst>
          </p:cNvPr>
          <p:cNvSpPr>
            <a:spLocks noGrp="1"/>
          </p:cNvSpPr>
          <p:nvPr>
            <p:ph type="title"/>
          </p:nvPr>
        </p:nvSpPr>
        <p:spPr/>
        <p:txBody>
          <a:bodyPr/>
          <a:lstStyle/>
          <a:p>
            <a:pPr algn="ctr"/>
            <a:r>
              <a:rPr lang="en-GB" dirty="0">
                <a:latin typeface="+mn-lt"/>
              </a:rPr>
              <a:t>Resources</a:t>
            </a:r>
          </a:p>
        </p:txBody>
      </p:sp>
      <p:sp>
        <p:nvSpPr>
          <p:cNvPr id="3" name="Content Placeholder 2">
            <a:extLst>
              <a:ext uri="{FF2B5EF4-FFF2-40B4-BE49-F238E27FC236}">
                <a16:creationId xmlns:a16="http://schemas.microsoft.com/office/drawing/2014/main" id="{4563C96C-75BB-46C8-8ADD-9102C0A3E9E3}"/>
              </a:ext>
            </a:extLst>
          </p:cNvPr>
          <p:cNvSpPr>
            <a:spLocks noGrp="1"/>
          </p:cNvSpPr>
          <p:nvPr>
            <p:ph idx="1"/>
          </p:nvPr>
        </p:nvSpPr>
        <p:spPr/>
        <p:txBody>
          <a:bodyPr/>
          <a:lstStyle/>
          <a:p>
            <a:r>
              <a:rPr lang="en-GB" dirty="0">
                <a:hlinkClick r:id="rId2">
                  <a:extLst>
                    <a:ext uri="{A12FA001-AC4F-418D-AE19-62706E023703}">
                      <ahyp:hlinkClr xmlns:ahyp="http://schemas.microsoft.com/office/drawing/2018/hyperlinkcolor" val="tx"/>
                    </a:ext>
                  </a:extLst>
                </a:hlinkClick>
              </a:rPr>
              <a:t>MPC_07_01 Anxiety | MPC_07_01 Anxiety (mindedforfamilies.org.uk)</a:t>
            </a:r>
            <a:endParaRPr lang="en-GB" dirty="0"/>
          </a:p>
          <a:p>
            <a:endParaRPr lang="en-GB" dirty="0"/>
          </a:p>
          <a:p>
            <a:r>
              <a:rPr lang="en-GB" dirty="0"/>
              <a:t>This is an easy to access website for older adults and their families which has good information on  symptoms ,reasons and treatments for anxiety</a:t>
            </a:r>
          </a:p>
        </p:txBody>
      </p:sp>
    </p:spTree>
    <p:extLst>
      <p:ext uri="{BB962C8B-B14F-4D97-AF65-F5344CB8AC3E}">
        <p14:creationId xmlns:p14="http://schemas.microsoft.com/office/powerpoint/2010/main" val="25833396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4816"/>
            <a:ext cx="10515600" cy="1172094"/>
          </a:xfrm>
        </p:spPr>
        <p:txBody>
          <a:bodyPr/>
          <a:lstStyle/>
          <a:p>
            <a:pPr algn="ctr"/>
            <a:r>
              <a:rPr lang="en-GB" dirty="0">
                <a:latin typeface="+mn-lt"/>
              </a:rPr>
              <a:t>Anxiety disorder</a:t>
            </a:r>
          </a:p>
        </p:txBody>
      </p:sp>
      <p:sp>
        <p:nvSpPr>
          <p:cNvPr id="3" name="Content Placeholder 2"/>
          <p:cNvSpPr>
            <a:spLocks noGrp="1"/>
          </p:cNvSpPr>
          <p:nvPr>
            <p:ph idx="1"/>
          </p:nvPr>
        </p:nvSpPr>
        <p:spPr>
          <a:xfrm>
            <a:off x="838200" y="1396538"/>
            <a:ext cx="10515600" cy="4780425"/>
          </a:xfrm>
        </p:spPr>
        <p:txBody>
          <a:bodyPr>
            <a:normAutofit fontScale="92500" lnSpcReduction="10000"/>
          </a:bodyPr>
          <a:lstStyle/>
          <a:p>
            <a:r>
              <a:rPr lang="en-GB" dirty="0"/>
              <a:t> Anxiety, although experienced by most people, does not usually develop into an anxiety disorder. Transient anxiety is normal, however when anxiety starts to affect daily life this indicates a problem. </a:t>
            </a:r>
          </a:p>
          <a:p>
            <a:pPr marL="0" indent="0">
              <a:buNone/>
            </a:pPr>
            <a:endParaRPr lang="en-GB" dirty="0"/>
          </a:p>
          <a:p>
            <a:r>
              <a:rPr lang="en-GB" dirty="0"/>
              <a:t>Anxiety disorders are commonly unrecognised or undiagnosed and when anxiety disorders coexist with depression, the depressive episode may be recognised but the underlying anxiety disorder may be overlooked.</a:t>
            </a:r>
          </a:p>
          <a:p>
            <a:pPr marL="0" indent="0">
              <a:buNone/>
            </a:pPr>
            <a:endParaRPr lang="en-GB" dirty="0"/>
          </a:p>
          <a:p>
            <a:r>
              <a:rPr lang="en-GB" dirty="0"/>
              <a:t>Depression and anxiety or anxiety disorders are commonly experienced together in some form, but can also be experienced alone. There are several terms used to describe the combination of depression and anxiety, including mixed anxiety and depressive disorder and depressive anxiety. </a:t>
            </a:r>
          </a:p>
        </p:txBody>
      </p:sp>
    </p:spTree>
    <p:extLst>
      <p:ext uri="{BB962C8B-B14F-4D97-AF65-F5344CB8AC3E}">
        <p14:creationId xmlns:p14="http://schemas.microsoft.com/office/powerpoint/2010/main" val="3509981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1371599"/>
          </a:xfrm>
        </p:spPr>
        <p:txBody>
          <a:bodyPr/>
          <a:lstStyle/>
          <a:p>
            <a:pPr algn="ctr"/>
            <a:r>
              <a:rPr lang="en-GB" dirty="0">
                <a:latin typeface="+mn-lt"/>
              </a:rPr>
              <a:t>Anxiety disorder in older adults</a:t>
            </a:r>
          </a:p>
        </p:txBody>
      </p:sp>
      <p:sp>
        <p:nvSpPr>
          <p:cNvPr id="3" name="Content Placeholder 2"/>
          <p:cNvSpPr>
            <a:spLocks noGrp="1"/>
          </p:cNvSpPr>
          <p:nvPr>
            <p:ph idx="1"/>
          </p:nvPr>
        </p:nvSpPr>
        <p:spPr>
          <a:xfrm>
            <a:off x="838200" y="1543792"/>
            <a:ext cx="10515600" cy="4633171"/>
          </a:xfrm>
        </p:spPr>
        <p:txBody>
          <a:bodyPr>
            <a:normAutofit fontScale="85000" lnSpcReduction="20000"/>
          </a:bodyPr>
          <a:lstStyle/>
          <a:p>
            <a:pPr marL="628650" indent="-582613"/>
            <a:r>
              <a:rPr lang="en-GB" dirty="0"/>
              <a:t>Anxiety is one of the most common psychiatric disorders in the older population</a:t>
            </a:r>
          </a:p>
          <a:p>
            <a:pPr marL="46037" indent="0">
              <a:buNone/>
            </a:pPr>
            <a:endParaRPr lang="en-GB" dirty="0"/>
          </a:p>
          <a:p>
            <a:pPr marL="628650" indent="-582613"/>
            <a:r>
              <a:rPr lang="en-GB" dirty="0"/>
              <a:t>About 1 in 5 older adults have anxiety disorder</a:t>
            </a:r>
          </a:p>
          <a:p>
            <a:pPr marL="628650" indent="-582613"/>
            <a:endParaRPr lang="en-GB" dirty="0"/>
          </a:p>
          <a:p>
            <a:pPr marL="628650" indent="-582613"/>
            <a:r>
              <a:rPr lang="en-GB" dirty="0"/>
              <a:t>Older adults in comparison to younger adults often report physical health symptoms</a:t>
            </a:r>
          </a:p>
          <a:p>
            <a:pPr marL="628650" indent="-582613"/>
            <a:endParaRPr lang="en-GB" dirty="0"/>
          </a:p>
          <a:p>
            <a:pPr marL="628650" indent="-582613"/>
            <a:r>
              <a:rPr lang="en-GB" dirty="0"/>
              <a:t>Most older adults with anxiety would have had anxiety symptoms when they were younger</a:t>
            </a:r>
          </a:p>
          <a:p>
            <a:pPr marL="628650" indent="-582613"/>
            <a:endParaRPr lang="en-GB" dirty="0"/>
          </a:p>
          <a:p>
            <a:pPr marL="628650" indent="-582613"/>
            <a:r>
              <a:rPr lang="en-GB" dirty="0"/>
              <a:t>There could be trigger events for anxiety presentations – falls, admission to hospital, recent bereavements and sudden loss  </a:t>
            </a:r>
          </a:p>
          <a:p>
            <a:pPr marL="0" indent="0">
              <a:buNone/>
            </a:pPr>
            <a:endParaRPr lang="en-GB" dirty="0"/>
          </a:p>
        </p:txBody>
      </p:sp>
    </p:spTree>
    <p:extLst>
      <p:ext uri="{BB962C8B-B14F-4D97-AF65-F5344CB8AC3E}">
        <p14:creationId xmlns:p14="http://schemas.microsoft.com/office/powerpoint/2010/main" val="16529763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1413163"/>
          </a:xfrm>
        </p:spPr>
        <p:txBody>
          <a:bodyPr/>
          <a:lstStyle/>
          <a:p>
            <a:pPr algn="ctr"/>
            <a:r>
              <a:rPr lang="en-GB" dirty="0">
                <a:latin typeface="+mn-lt"/>
              </a:rPr>
              <a:t>Risk factors for Anxiety disorder in older adults</a:t>
            </a:r>
            <a:endParaRPr lang="en-GB" dirty="0"/>
          </a:p>
        </p:txBody>
      </p:sp>
      <p:sp>
        <p:nvSpPr>
          <p:cNvPr id="3" name="Content Placeholder 2"/>
          <p:cNvSpPr>
            <a:spLocks noGrp="1"/>
          </p:cNvSpPr>
          <p:nvPr>
            <p:ph idx="1"/>
          </p:nvPr>
        </p:nvSpPr>
        <p:spPr>
          <a:xfrm>
            <a:off x="838200" y="1552492"/>
            <a:ext cx="10515600" cy="4954988"/>
          </a:xfrm>
        </p:spPr>
        <p:txBody>
          <a:bodyPr>
            <a:normAutofit fontScale="85000" lnSpcReduction="20000"/>
          </a:bodyPr>
          <a:lstStyle/>
          <a:p>
            <a:pPr marL="581025" indent="-534988">
              <a:spcAft>
                <a:spcPts val="1200"/>
              </a:spcAft>
            </a:pPr>
            <a:r>
              <a:rPr lang="en-GB" dirty="0"/>
              <a:t>Female</a:t>
            </a:r>
          </a:p>
          <a:p>
            <a:pPr marL="581025" indent="-534988">
              <a:spcAft>
                <a:spcPts val="1200"/>
              </a:spcAft>
            </a:pPr>
            <a:r>
              <a:rPr lang="en-GB" dirty="0"/>
              <a:t>Low education attainment</a:t>
            </a:r>
          </a:p>
          <a:p>
            <a:pPr marL="581025" indent="-534988">
              <a:spcAft>
                <a:spcPts val="1200"/>
              </a:spcAft>
            </a:pPr>
            <a:r>
              <a:rPr lang="en-GB" dirty="0"/>
              <a:t>Lower socio-economic status</a:t>
            </a:r>
          </a:p>
          <a:p>
            <a:pPr marL="581025" indent="-534988">
              <a:spcAft>
                <a:spcPts val="1200"/>
              </a:spcAft>
            </a:pPr>
            <a:r>
              <a:rPr lang="en-GB" dirty="0"/>
              <a:t>Single or widowed</a:t>
            </a:r>
          </a:p>
          <a:p>
            <a:pPr marL="581025" indent="-534988">
              <a:spcAft>
                <a:spcPts val="1200"/>
              </a:spcAft>
            </a:pPr>
            <a:r>
              <a:rPr lang="en-GB" dirty="0"/>
              <a:t>Poor physical health - self rated poor health included</a:t>
            </a:r>
          </a:p>
          <a:p>
            <a:pPr marL="581025" indent="-534988">
              <a:spcAft>
                <a:spcPts val="1200"/>
              </a:spcAft>
            </a:pPr>
            <a:r>
              <a:rPr lang="en-GB" dirty="0"/>
              <a:t>Traumatic event (especially in childhood)</a:t>
            </a:r>
          </a:p>
          <a:p>
            <a:pPr marL="581025" indent="-534988">
              <a:spcAft>
                <a:spcPts val="1200"/>
              </a:spcAft>
            </a:pPr>
            <a:r>
              <a:rPr lang="en-GB" dirty="0"/>
              <a:t>Neuroticism</a:t>
            </a:r>
          </a:p>
          <a:p>
            <a:pPr marL="581025" indent="-534988">
              <a:spcAft>
                <a:spcPts val="1200"/>
              </a:spcAft>
            </a:pPr>
            <a:r>
              <a:rPr lang="en-GB" dirty="0"/>
              <a:t>Cognitive disorder</a:t>
            </a:r>
          </a:p>
          <a:p>
            <a:pPr marL="581025" indent="-534988">
              <a:spcAft>
                <a:spcPts val="1200"/>
              </a:spcAft>
            </a:pPr>
            <a:r>
              <a:rPr lang="en-GB" dirty="0"/>
              <a:t>Presence of major illness in partner</a:t>
            </a:r>
          </a:p>
        </p:txBody>
      </p:sp>
    </p:spTree>
    <p:extLst>
      <p:ext uri="{BB962C8B-B14F-4D97-AF65-F5344CB8AC3E}">
        <p14:creationId xmlns:p14="http://schemas.microsoft.com/office/powerpoint/2010/main" val="4665001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16378"/>
            <a:ext cx="10515600" cy="1172095"/>
          </a:xfrm>
        </p:spPr>
        <p:txBody>
          <a:bodyPr/>
          <a:lstStyle/>
          <a:p>
            <a:pPr algn="ctr"/>
            <a:r>
              <a:rPr lang="en-GB" dirty="0">
                <a:latin typeface="+mn-lt"/>
              </a:rPr>
              <a:t>Types of anxiety disorder</a:t>
            </a:r>
          </a:p>
        </p:txBody>
      </p:sp>
      <p:sp>
        <p:nvSpPr>
          <p:cNvPr id="3" name="Content Placeholder 2"/>
          <p:cNvSpPr>
            <a:spLocks noGrp="1"/>
          </p:cNvSpPr>
          <p:nvPr>
            <p:ph idx="1"/>
          </p:nvPr>
        </p:nvSpPr>
        <p:spPr>
          <a:xfrm>
            <a:off x="838200" y="1424762"/>
            <a:ext cx="10515600" cy="5082363"/>
          </a:xfrm>
        </p:spPr>
        <p:txBody>
          <a:bodyPr>
            <a:noAutofit/>
          </a:bodyPr>
          <a:lstStyle/>
          <a:p>
            <a:pPr marL="758825" indent="-758825"/>
            <a:r>
              <a:rPr lang="en-GB" dirty="0"/>
              <a:t>Generalised anxiety disorder</a:t>
            </a:r>
          </a:p>
          <a:p>
            <a:pPr marL="758825" indent="-758825"/>
            <a:endParaRPr lang="en-GB" dirty="0"/>
          </a:p>
          <a:p>
            <a:pPr marL="758825" indent="-758825"/>
            <a:r>
              <a:rPr lang="en-GB" dirty="0"/>
              <a:t>Phobias </a:t>
            </a:r>
          </a:p>
          <a:p>
            <a:pPr marL="758825" indent="-758825"/>
            <a:endParaRPr lang="en-GB" dirty="0"/>
          </a:p>
          <a:p>
            <a:pPr marL="758825" indent="-758825"/>
            <a:r>
              <a:rPr lang="en-GB" dirty="0"/>
              <a:t>Panic disorder</a:t>
            </a:r>
          </a:p>
          <a:p>
            <a:pPr marL="758825" indent="-758825"/>
            <a:endParaRPr lang="en-GB" dirty="0"/>
          </a:p>
          <a:p>
            <a:pPr marL="758825" indent="-758825"/>
            <a:r>
              <a:rPr lang="en-GB" dirty="0"/>
              <a:t>Obsessive compulsive disorder</a:t>
            </a:r>
          </a:p>
          <a:p>
            <a:pPr marL="758825" indent="-758825"/>
            <a:endParaRPr lang="en-GB" dirty="0"/>
          </a:p>
          <a:p>
            <a:pPr marL="758825" indent="-758825"/>
            <a:r>
              <a:rPr lang="en-GB" dirty="0"/>
              <a:t>Post traumatic stress disorder (see details in trauma slides)</a:t>
            </a:r>
          </a:p>
        </p:txBody>
      </p:sp>
    </p:spTree>
    <p:extLst>
      <p:ext uri="{BB962C8B-B14F-4D97-AF65-F5344CB8AC3E}">
        <p14:creationId xmlns:p14="http://schemas.microsoft.com/office/powerpoint/2010/main" val="9435440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1305097"/>
          </a:xfrm>
        </p:spPr>
        <p:txBody>
          <a:bodyPr/>
          <a:lstStyle/>
          <a:p>
            <a:pPr algn="ctr"/>
            <a:r>
              <a:rPr lang="en-GB" dirty="0">
                <a:latin typeface="+mn-lt"/>
              </a:rPr>
              <a:t>Description </a:t>
            </a:r>
            <a:r>
              <a:rPr lang="en-US" dirty="0">
                <a:latin typeface="+mn-lt"/>
              </a:rPr>
              <a:t>of types </a:t>
            </a:r>
            <a:r>
              <a:rPr lang="en-GB" dirty="0">
                <a:latin typeface="+mn-lt"/>
              </a:rPr>
              <a:t>– part 1</a:t>
            </a:r>
          </a:p>
        </p:txBody>
      </p:sp>
      <p:sp>
        <p:nvSpPr>
          <p:cNvPr id="3" name="Content Placeholder 2"/>
          <p:cNvSpPr>
            <a:spLocks noGrp="1"/>
          </p:cNvSpPr>
          <p:nvPr>
            <p:ph idx="1"/>
          </p:nvPr>
        </p:nvSpPr>
        <p:spPr>
          <a:xfrm>
            <a:off x="838200" y="1690688"/>
            <a:ext cx="10515600" cy="4656921"/>
          </a:xfrm>
        </p:spPr>
        <p:txBody>
          <a:bodyPr>
            <a:normAutofit/>
          </a:bodyPr>
          <a:lstStyle/>
          <a:p>
            <a:pPr marL="758825" indent="-747713"/>
            <a:r>
              <a:rPr lang="en-GB" b="1" dirty="0"/>
              <a:t>Generalised anxiety disorder </a:t>
            </a:r>
            <a:r>
              <a:rPr lang="en-GB" dirty="0"/>
              <a:t>– generalised and persistent anxiety not restricted to any specific event</a:t>
            </a:r>
          </a:p>
          <a:p>
            <a:pPr marL="11112" indent="0">
              <a:buNone/>
            </a:pPr>
            <a:endParaRPr lang="en-GB" dirty="0"/>
          </a:p>
          <a:p>
            <a:pPr marL="758825" indent="-747713"/>
            <a:r>
              <a:rPr lang="en-GB" b="1" dirty="0"/>
              <a:t>Phobias</a:t>
            </a:r>
            <a:r>
              <a:rPr lang="en-GB" dirty="0"/>
              <a:t> - anxiety evoked in certain well defined situations that are not currently dangerous. Examples include agoraphobia (fear of going out), social phobia, fear of falling</a:t>
            </a:r>
          </a:p>
          <a:p>
            <a:pPr marL="758825" indent="-747713"/>
            <a:endParaRPr lang="en-GB" dirty="0"/>
          </a:p>
          <a:p>
            <a:pPr marL="758825" indent="-747713"/>
            <a:r>
              <a:rPr lang="en-GB" b="1" dirty="0"/>
              <a:t>Panic disorder </a:t>
            </a:r>
            <a:r>
              <a:rPr lang="en-GB" dirty="0"/>
              <a:t>- recurrent attacks of severe anxiety not restricted to any particular situation or circumstances</a:t>
            </a:r>
          </a:p>
        </p:txBody>
      </p:sp>
    </p:spTree>
    <p:extLst>
      <p:ext uri="{BB962C8B-B14F-4D97-AF65-F5344CB8AC3E}">
        <p14:creationId xmlns:p14="http://schemas.microsoft.com/office/powerpoint/2010/main" val="17759693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64B431-9CC2-CF48-840B-51E1C666BCF9}"/>
              </a:ext>
            </a:extLst>
          </p:cNvPr>
          <p:cNvSpPr>
            <a:spLocks noGrp="1"/>
          </p:cNvSpPr>
          <p:nvPr>
            <p:ph type="title"/>
          </p:nvPr>
        </p:nvSpPr>
        <p:spPr>
          <a:xfrm>
            <a:off x="838200" y="99753"/>
            <a:ext cx="10515600" cy="1271847"/>
          </a:xfrm>
        </p:spPr>
        <p:txBody>
          <a:bodyPr/>
          <a:lstStyle/>
          <a:p>
            <a:pPr algn="ctr"/>
            <a:r>
              <a:rPr lang="en-US" dirty="0">
                <a:latin typeface="+mn-lt"/>
              </a:rPr>
              <a:t>Description of types – part 2</a:t>
            </a:r>
          </a:p>
        </p:txBody>
      </p:sp>
      <p:sp>
        <p:nvSpPr>
          <p:cNvPr id="3" name="Content Placeholder 2">
            <a:extLst>
              <a:ext uri="{FF2B5EF4-FFF2-40B4-BE49-F238E27FC236}">
                <a16:creationId xmlns:a16="http://schemas.microsoft.com/office/drawing/2014/main" id="{032732B9-BF61-6A40-AA85-C69D4361F4BF}"/>
              </a:ext>
            </a:extLst>
          </p:cNvPr>
          <p:cNvSpPr>
            <a:spLocks noGrp="1"/>
          </p:cNvSpPr>
          <p:nvPr>
            <p:ph idx="1"/>
          </p:nvPr>
        </p:nvSpPr>
        <p:spPr>
          <a:xfrm>
            <a:off x="838200" y="2232560"/>
            <a:ext cx="10515600" cy="3809465"/>
          </a:xfrm>
        </p:spPr>
        <p:txBody>
          <a:bodyPr/>
          <a:lstStyle/>
          <a:p>
            <a:pPr marL="806450" indent="-760413"/>
            <a:r>
              <a:rPr lang="en-GB" b="1" dirty="0"/>
              <a:t>Obsessive compulsive disorder </a:t>
            </a:r>
            <a:r>
              <a:rPr lang="en-GB" dirty="0"/>
              <a:t>- recurrent obsessional thoughts or compulsive acts</a:t>
            </a:r>
          </a:p>
          <a:p>
            <a:pPr marL="806450" indent="-760413"/>
            <a:endParaRPr lang="en-GB" dirty="0"/>
          </a:p>
          <a:p>
            <a:pPr marL="806450" indent="-760413"/>
            <a:r>
              <a:rPr lang="en-GB" b="1" dirty="0"/>
              <a:t>Post traumatic stress disorder </a:t>
            </a:r>
            <a:r>
              <a:rPr lang="en-GB" dirty="0"/>
              <a:t>- delayed or protracted response to a stressful situation of an exceptionally threatening nature</a:t>
            </a:r>
          </a:p>
          <a:p>
            <a:endParaRPr lang="en-US" dirty="0"/>
          </a:p>
        </p:txBody>
      </p:sp>
    </p:spTree>
    <p:extLst>
      <p:ext uri="{BB962C8B-B14F-4D97-AF65-F5344CB8AC3E}">
        <p14:creationId xmlns:p14="http://schemas.microsoft.com/office/powerpoint/2010/main" val="20564056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1155468"/>
          </a:xfrm>
        </p:spPr>
        <p:txBody>
          <a:bodyPr/>
          <a:lstStyle/>
          <a:p>
            <a:pPr algn="ctr"/>
            <a:r>
              <a:rPr lang="en-GB" dirty="0">
                <a:latin typeface="+mn-lt"/>
              </a:rPr>
              <a:t>Causes of anxiety</a:t>
            </a:r>
          </a:p>
        </p:txBody>
      </p:sp>
      <p:sp>
        <p:nvSpPr>
          <p:cNvPr id="3" name="Content Placeholder 2"/>
          <p:cNvSpPr>
            <a:spLocks noGrp="1"/>
          </p:cNvSpPr>
          <p:nvPr>
            <p:ph idx="1"/>
          </p:nvPr>
        </p:nvSpPr>
        <p:spPr>
          <a:xfrm>
            <a:off x="838200" y="1567543"/>
            <a:ext cx="10515600" cy="4609420"/>
          </a:xfrm>
        </p:spPr>
        <p:txBody>
          <a:bodyPr>
            <a:normAutofit/>
          </a:bodyPr>
          <a:lstStyle/>
          <a:p>
            <a:pPr marL="0" indent="0">
              <a:buNone/>
            </a:pPr>
            <a:r>
              <a:rPr lang="en-GB" dirty="0"/>
              <a:t>There can be a number of causes for anxiety symptoms. Some of them are:</a:t>
            </a:r>
          </a:p>
          <a:p>
            <a:pPr marL="0" indent="0">
              <a:buNone/>
            </a:pPr>
            <a:endParaRPr lang="en-GB" dirty="0"/>
          </a:p>
          <a:p>
            <a:pPr marL="711200" indent="-700088"/>
            <a:r>
              <a:rPr lang="en-GB" dirty="0"/>
              <a:t>Depression</a:t>
            </a:r>
          </a:p>
          <a:p>
            <a:pPr marL="711200" indent="-700088"/>
            <a:r>
              <a:rPr lang="en-GB" dirty="0"/>
              <a:t>Anxiety can be a symptom of dementia</a:t>
            </a:r>
          </a:p>
          <a:p>
            <a:pPr marL="711200" indent="-700088"/>
            <a:r>
              <a:rPr lang="en-GB" dirty="0"/>
              <a:t>Medical illness </a:t>
            </a:r>
          </a:p>
          <a:p>
            <a:pPr marL="711200" indent="-700088"/>
            <a:r>
              <a:rPr lang="en-GB" dirty="0"/>
              <a:t>Medications</a:t>
            </a:r>
          </a:p>
          <a:p>
            <a:pPr marL="711200" indent="-700088"/>
            <a:r>
              <a:rPr lang="en-GB" dirty="0"/>
              <a:t>Alcohol and drug misuse</a:t>
            </a:r>
          </a:p>
        </p:txBody>
      </p:sp>
    </p:spTree>
    <p:extLst>
      <p:ext uri="{BB962C8B-B14F-4D97-AF65-F5344CB8AC3E}">
        <p14:creationId xmlns:p14="http://schemas.microsoft.com/office/powerpoint/2010/main" val="27936200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1031358"/>
          </a:xfrm>
        </p:spPr>
        <p:txBody>
          <a:bodyPr>
            <a:normAutofit/>
          </a:bodyPr>
          <a:lstStyle/>
          <a:p>
            <a:pPr algn="ctr"/>
            <a:r>
              <a:rPr lang="en-GB" dirty="0">
                <a:latin typeface="+mn-lt"/>
              </a:rPr>
              <a:t>Symptoms</a:t>
            </a:r>
          </a:p>
        </p:txBody>
      </p:sp>
      <p:sp>
        <p:nvSpPr>
          <p:cNvPr id="3" name="Content Placeholder 2"/>
          <p:cNvSpPr>
            <a:spLocks noGrp="1"/>
          </p:cNvSpPr>
          <p:nvPr>
            <p:ph idx="1"/>
          </p:nvPr>
        </p:nvSpPr>
        <p:spPr>
          <a:xfrm>
            <a:off x="838200" y="1127051"/>
            <a:ext cx="10515600" cy="5730949"/>
          </a:xfrm>
        </p:spPr>
        <p:txBody>
          <a:bodyPr>
            <a:normAutofit fontScale="85000" lnSpcReduction="20000"/>
          </a:bodyPr>
          <a:lstStyle/>
          <a:p>
            <a:pPr marL="806450" indent="-795338"/>
            <a:r>
              <a:rPr lang="en-GB" sz="3300" dirty="0"/>
              <a:t>Restlessness and or agitation</a:t>
            </a:r>
          </a:p>
          <a:p>
            <a:pPr marL="806450" indent="-795338"/>
            <a:r>
              <a:rPr lang="en-GB" sz="3300" dirty="0"/>
              <a:t>Poor sleep</a:t>
            </a:r>
          </a:p>
          <a:p>
            <a:pPr marL="806450" indent="-795338"/>
            <a:r>
              <a:rPr lang="en-GB" sz="3300" dirty="0"/>
              <a:t>Poor appetite</a:t>
            </a:r>
          </a:p>
          <a:p>
            <a:pPr marL="806450" indent="-795338"/>
            <a:r>
              <a:rPr lang="en-GB" sz="3300" dirty="0"/>
              <a:t>Nervousness</a:t>
            </a:r>
          </a:p>
          <a:p>
            <a:pPr marL="806450" indent="-795338"/>
            <a:r>
              <a:rPr lang="en-GB" sz="3300" dirty="0"/>
              <a:t>Irritability</a:t>
            </a:r>
          </a:p>
          <a:p>
            <a:pPr marL="806450" indent="-795338"/>
            <a:r>
              <a:rPr lang="en-GB" sz="3300" dirty="0"/>
              <a:t>Tachycardia</a:t>
            </a:r>
          </a:p>
          <a:p>
            <a:pPr marL="806450" indent="-795338"/>
            <a:r>
              <a:rPr lang="en-GB" sz="3300" dirty="0"/>
              <a:t>Dry mouth</a:t>
            </a:r>
          </a:p>
          <a:p>
            <a:pPr marL="806450" indent="-795338"/>
            <a:r>
              <a:rPr lang="en-GB" sz="3300" dirty="0"/>
              <a:t>Nausea </a:t>
            </a:r>
          </a:p>
          <a:p>
            <a:pPr marL="806450" indent="-795338"/>
            <a:r>
              <a:rPr lang="en-GB" sz="3300" dirty="0"/>
              <a:t>Sweating</a:t>
            </a:r>
          </a:p>
          <a:p>
            <a:pPr marL="806450" indent="-795338"/>
            <a:r>
              <a:rPr lang="en-GB" sz="3300" dirty="0"/>
              <a:t>Muscle pains</a:t>
            </a:r>
          </a:p>
          <a:p>
            <a:pPr marL="806450" indent="-795338"/>
            <a:r>
              <a:rPr lang="en-GB" sz="3300" dirty="0"/>
              <a:t>Fatigue</a:t>
            </a:r>
          </a:p>
          <a:p>
            <a:pPr marL="806450" indent="-795338"/>
            <a:r>
              <a:rPr lang="en-GB" sz="3300" dirty="0"/>
              <a:t>Difficulty in sustaining attention and poor concentration</a:t>
            </a:r>
          </a:p>
          <a:p>
            <a:pPr marL="806450" indent="-795338"/>
            <a:r>
              <a:rPr lang="en-GB" sz="3300" dirty="0"/>
              <a:t>Inability to retain information</a:t>
            </a:r>
          </a:p>
          <a:p>
            <a:pPr marL="0" indent="0">
              <a:buNone/>
            </a:pPr>
            <a:endParaRPr lang="en-GB" dirty="0"/>
          </a:p>
        </p:txBody>
      </p:sp>
    </p:spTree>
    <p:extLst>
      <p:ext uri="{BB962C8B-B14F-4D97-AF65-F5344CB8AC3E}">
        <p14:creationId xmlns:p14="http://schemas.microsoft.com/office/powerpoint/2010/main" val="379264754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1DD7A03AE61D340B7E00B2FD791A3EF" ma:contentTypeVersion="12" ma:contentTypeDescription="Create a new document." ma:contentTypeScope="" ma:versionID="0a46495257bba0d566f88843685d6e76">
  <xsd:schema xmlns:xsd="http://www.w3.org/2001/XMLSchema" xmlns:xs="http://www.w3.org/2001/XMLSchema" xmlns:p="http://schemas.microsoft.com/office/2006/metadata/properties" xmlns:ns2="75f28352-67a4-42b3-b058-db092cbeb8e8" xmlns:ns3="67bc7f54-7c77-4d88-925c-ad0fc9f92e81" targetNamespace="http://schemas.microsoft.com/office/2006/metadata/properties" ma:root="true" ma:fieldsID="017fd56c14270dba28e9622d67c4295c" ns2:_="" ns3:_="">
    <xsd:import namespace="75f28352-67a4-42b3-b058-db092cbeb8e8"/>
    <xsd:import namespace="67bc7f54-7c77-4d88-925c-ad0fc9f92e81"/>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Location" minOccurs="0"/>
                <xsd:element ref="ns2:MediaServiceGenerationTime" minOccurs="0"/>
                <xsd:element ref="ns2:MediaServiceEventHashCode" minOccurs="0"/>
                <xsd:element ref="ns2:MediaServiceAutoTags"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5f28352-67a4-42b3-b058-db092cbeb8e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Tags" ma:index="18" nillable="true" ma:displayName="Tags" ma:internalName="MediaServiceAutoTags"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7bc7f54-7c77-4d88-925c-ad0fc9f92e81"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CD9B2069-0BA3-459C-ABDE-F50864968DFE}"/>
</file>

<file path=customXml/itemProps2.xml><?xml version="1.0" encoding="utf-8"?>
<ds:datastoreItem xmlns:ds="http://schemas.openxmlformats.org/officeDocument/2006/customXml" ds:itemID="{10353526-04EA-4F2D-A993-2BA849EBEF7C}"/>
</file>

<file path=customXml/itemProps3.xml><?xml version="1.0" encoding="utf-8"?>
<ds:datastoreItem xmlns:ds="http://schemas.openxmlformats.org/officeDocument/2006/customXml" ds:itemID="{038B507E-D680-42B8-8201-C48C28A05FB4}"/>
</file>

<file path=docProps/app.xml><?xml version="1.0" encoding="utf-8"?>
<Properties xmlns="http://schemas.openxmlformats.org/officeDocument/2006/extended-properties" xmlns:vt="http://schemas.openxmlformats.org/officeDocument/2006/docPropsVTypes">
  <TotalTime>471</TotalTime>
  <Words>988</Words>
  <Application>Microsoft Office PowerPoint</Application>
  <PresentationFormat>Widescreen</PresentationFormat>
  <Paragraphs>133</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Calibri Light</vt:lpstr>
      <vt:lpstr>Office Theme</vt:lpstr>
      <vt:lpstr>Anxiety disorder in older adults</vt:lpstr>
      <vt:lpstr>Anxiety disorder</vt:lpstr>
      <vt:lpstr>Anxiety disorder in older adults</vt:lpstr>
      <vt:lpstr>Risk factors for Anxiety disorder in older adults</vt:lpstr>
      <vt:lpstr>Types of anxiety disorder</vt:lpstr>
      <vt:lpstr>Description of types – part 1</vt:lpstr>
      <vt:lpstr>Description of types – part 2</vt:lpstr>
      <vt:lpstr>Causes of anxiety</vt:lpstr>
      <vt:lpstr>Symptoms</vt:lpstr>
      <vt:lpstr>Differences in symptoms in working age and older adults</vt:lpstr>
      <vt:lpstr>Assessment of anxiety</vt:lpstr>
      <vt:lpstr>Investigations</vt:lpstr>
      <vt:lpstr>Treatment</vt:lpstr>
      <vt:lpstr>Treatment</vt:lpstr>
      <vt:lpstr>Treatment </vt:lpstr>
      <vt:lpstr>Complications of GAD</vt:lpstr>
      <vt:lpstr>Resources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Anxiety disorder in older adults</dc:title>
  <dc:creator>SACHDEV, Kapila (EAST LONDON NHS FOUNDATION TRUST)</dc:creator>
  <cp:lastModifiedBy>Kitti Kottasz</cp:lastModifiedBy>
  <cp:revision>36</cp:revision>
  <dcterms:created xsi:type="dcterms:W3CDTF">2021-02-08T16:26:25Z</dcterms:created>
  <dcterms:modified xsi:type="dcterms:W3CDTF">2021-03-19T11:21:07Z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bd238a98-5de3-4afa-b492-e6339810853c_Enabled">
    <vt:lpwstr>True</vt:lpwstr>
  </property>
  <property fmtid="{D5CDD505-2E9C-101B-9397-08002B2CF9AE}" pid="3" name="MSIP_Label_bd238a98-5de3-4afa-b492-e6339810853c_SiteId">
    <vt:lpwstr>75aac48a-29ab-4230-adac-69d3e7ed3e77</vt:lpwstr>
  </property>
  <property fmtid="{D5CDD505-2E9C-101B-9397-08002B2CF9AE}" pid="4" name="MSIP_Label_bd238a98-5de3-4afa-b492-e6339810853c_Owner">
    <vt:lpwstr>Kitti.Kottasz@rcpsych.ac.uk</vt:lpwstr>
  </property>
  <property fmtid="{D5CDD505-2E9C-101B-9397-08002B2CF9AE}" pid="5" name="MSIP_Label_bd238a98-5de3-4afa-b492-e6339810853c_SetDate">
    <vt:lpwstr>2021-03-19T11:21:07.0586417Z</vt:lpwstr>
  </property>
  <property fmtid="{D5CDD505-2E9C-101B-9397-08002B2CF9AE}" pid="6" name="MSIP_Label_bd238a98-5de3-4afa-b492-e6339810853c_Name">
    <vt:lpwstr>General</vt:lpwstr>
  </property>
  <property fmtid="{D5CDD505-2E9C-101B-9397-08002B2CF9AE}" pid="7" name="MSIP_Label_bd238a98-5de3-4afa-b492-e6339810853c_Application">
    <vt:lpwstr>Microsoft Azure Information Protection</vt:lpwstr>
  </property>
  <property fmtid="{D5CDD505-2E9C-101B-9397-08002B2CF9AE}" pid="8" name="MSIP_Label_bd238a98-5de3-4afa-b492-e6339810853c_ActionId">
    <vt:lpwstr>6a89159b-81a3-4723-843f-4b9bcd7d0270</vt:lpwstr>
  </property>
  <property fmtid="{D5CDD505-2E9C-101B-9397-08002B2CF9AE}" pid="9" name="MSIP_Label_bd238a98-5de3-4afa-b492-e6339810853c_Extended_MSFT_Method">
    <vt:lpwstr>Automatic</vt:lpwstr>
  </property>
  <property fmtid="{D5CDD505-2E9C-101B-9397-08002B2CF9AE}" pid="10" name="Sensitivity">
    <vt:lpwstr>General</vt:lpwstr>
  </property>
  <property fmtid="{D5CDD505-2E9C-101B-9397-08002B2CF9AE}" pid="11" name="ContentTypeId">
    <vt:lpwstr>0x01010091DD7A03AE61D340B7E00B2FD791A3EF</vt:lpwstr>
  </property>
</Properties>
</file>