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CA5720-CEB7-49FB-B58C-9FD0F0793604}" v="1" dt="2021-03-07T13:04:59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2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46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2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25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1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34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90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29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59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90611-7C47-4763-83ED-6678C2A4624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8AB33-3CE6-4979-AB28-1DAF66556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6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bipolar_disorder/#/id/5a21651c94153f9262de737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Bipolar disorder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51420"/>
            <a:ext cx="9144000" cy="732456"/>
          </a:xfrm>
        </p:spPr>
        <p:txBody>
          <a:bodyPr>
            <a:normAutofit/>
          </a:bodyPr>
          <a:lstStyle/>
          <a:p>
            <a:r>
              <a:rPr lang="en-GB" sz="2800" dirty="0"/>
              <a:t>Tier 1</a:t>
            </a:r>
          </a:p>
        </p:txBody>
      </p:sp>
    </p:spTree>
    <p:extLst>
      <p:ext uri="{BB962C8B-B14F-4D97-AF65-F5344CB8AC3E}">
        <p14:creationId xmlns:p14="http://schemas.microsoft.com/office/powerpoint/2010/main" val="214171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381"/>
            <a:ext cx="10515600" cy="1181437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Bipolar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8609"/>
            <a:ext cx="10515600" cy="5599688"/>
          </a:xfrm>
        </p:spPr>
        <p:txBody>
          <a:bodyPr>
            <a:normAutofit fontScale="92500" lnSpcReduction="10000"/>
          </a:bodyPr>
          <a:lstStyle/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Characterised by episodes of mania (elated mood) interspersed with episodes of depression (low mood).</a:t>
            </a:r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Some older adults can present with recurrent depressive episodes followed by episode of mania.</a:t>
            </a:r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Older adults can have a pre-existing diagnosis of bipolar disorder or they may present with late onset bipolar disorder.</a:t>
            </a:r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Research suggests that late onset bipolar disorder usually presents after the age of 50 years.</a:t>
            </a:r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Older adults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can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present with memory problems which means the diagnosis is missed. </a:t>
            </a:r>
          </a:p>
        </p:txBody>
      </p:sp>
    </p:spTree>
    <p:extLst>
      <p:ext uri="{BB962C8B-B14F-4D97-AF65-F5344CB8AC3E}">
        <p14:creationId xmlns:p14="http://schemas.microsoft.com/office/powerpoint/2010/main" val="103249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645"/>
            <a:ext cx="10515600" cy="1060056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Symptoms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474"/>
            <a:ext cx="11353800" cy="5150034"/>
          </a:xfrm>
        </p:spPr>
        <p:txBody>
          <a:bodyPr numCol="2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/>
              <a:t>Symptoms of mania can include</a:t>
            </a:r>
          </a:p>
          <a:p>
            <a:pPr marL="498475" indent="-498475"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Excessive energy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Inability to sleep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Racing thoughts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Fast speech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Excessive spending or reckless behaviour 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Inability to concentrate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Delusional thoughts</a:t>
            </a:r>
          </a:p>
          <a:p>
            <a:pPr marL="498475" indent="-49847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Hallucinations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/>
              <a:t>Symptoms of depression can include</a:t>
            </a:r>
          </a:p>
          <a:p>
            <a:pPr marL="581025" indent="-581025"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Sleep disturbance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Fatigue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Psychomotor retardation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Poor memory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Hopelessness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Loss of interest 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Suicidal thoughts </a:t>
            </a:r>
          </a:p>
          <a:p>
            <a:pPr marL="581025" indent="-581025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Feelings of guilt</a:t>
            </a:r>
          </a:p>
        </p:txBody>
      </p:sp>
    </p:spTree>
    <p:extLst>
      <p:ext uri="{BB962C8B-B14F-4D97-AF65-F5344CB8AC3E}">
        <p14:creationId xmlns:p14="http://schemas.microsoft.com/office/powerpoint/2010/main" val="182530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8663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Other causes for</a:t>
            </a:r>
            <a:r>
              <a:rPr lang="en-GB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dirty="0">
                <a:latin typeface="+mn-lt"/>
              </a:rPr>
              <a:t>symptoms of man</a:t>
            </a:r>
            <a:r>
              <a:rPr lang="en-GB" sz="4000" dirty="0">
                <a:latin typeface="+mn-lt"/>
              </a:rPr>
              <a:t>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3345"/>
            <a:ext cx="10515600" cy="5413572"/>
          </a:xfrm>
        </p:spPr>
        <p:txBody>
          <a:bodyPr>
            <a:normAutofit/>
          </a:bodyPr>
          <a:lstStyle/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GB" sz="3200" dirty="0"/>
              <a:t>Dementia - especially the early stages 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GB" sz="3200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GB" sz="3200" dirty="0"/>
              <a:t>Delirium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GB" sz="3200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GB" sz="3200" dirty="0"/>
              <a:t>Alcohol and drug misuse/ withdrawals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3200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GB" sz="3200" dirty="0"/>
              <a:t>Medications - check for recent medication changes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GB" sz="3200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GB" sz="3200" dirty="0"/>
              <a:t>Physical causes include thyroid problems, cancers etc</a:t>
            </a:r>
          </a:p>
        </p:txBody>
      </p:sp>
    </p:spTree>
    <p:extLst>
      <p:ext uri="{BB962C8B-B14F-4D97-AF65-F5344CB8AC3E}">
        <p14:creationId xmlns:p14="http://schemas.microsoft.com/office/powerpoint/2010/main" val="2375436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737"/>
            <a:ext cx="10515600" cy="1099046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Risks to watch out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345" y="970547"/>
            <a:ext cx="10515600" cy="5535449"/>
          </a:xfrm>
        </p:spPr>
        <p:txBody>
          <a:bodyPr>
            <a:normAutofit lnSpcReduction="10000"/>
          </a:bodyPr>
          <a:lstStyle/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Wandering risk / going out late in the night or early hours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Not eating / drinking – self-neglect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Risky behaviour - excessive spending / excessive drinking alcohol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Driving 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Non-compliance with medications including physical health medications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Loss of support network due to disorganised / odd behaviour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Vulnerability to exploitation</a:t>
            </a:r>
          </a:p>
          <a:p>
            <a:pPr marL="676275" indent="-676275">
              <a:lnSpc>
                <a:spcPct val="100000"/>
              </a:lnSpc>
              <a:spcBef>
                <a:spcPts val="400"/>
              </a:spcBef>
            </a:pPr>
            <a:r>
              <a:rPr lang="en-GB" sz="3200" dirty="0"/>
              <a:t>Risk of suicide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56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3578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How to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0125"/>
            <a:ext cx="10515600" cy="5826264"/>
          </a:xfrm>
        </p:spPr>
        <p:txBody>
          <a:bodyPr>
            <a:normAutofit lnSpcReduction="10000"/>
          </a:bodyPr>
          <a:lstStyle/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Contact the GP immediately for a check up as there can be a number of physical health issues. 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Check the medication packs if they have a known diagnosis of bipolar they may have stopped their medication. 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If possible liaise with a family member to ensure that they are alerted and to check what symptoms they have noticed. 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Ask them about their Sleep - Advise re sleep hygiene (going to bed at regular time and waking up at same time).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Check their Hydration - Are they drinking enough fluids?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Check their Nutrition - Are they eating enough ?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Are they able to remember to take the medications they are on? </a:t>
            </a:r>
          </a:p>
          <a:p>
            <a:pPr marL="711200" indent="-711200">
              <a:lnSpc>
                <a:spcPct val="110000"/>
              </a:lnSpc>
              <a:spcBef>
                <a:spcPts val="400"/>
              </a:spcBef>
            </a:pPr>
            <a:r>
              <a:rPr lang="en-GB" dirty="0"/>
              <a:t>Ensure that the patient is safe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50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5961"/>
            <a:ext cx="10515600" cy="5141618"/>
          </a:xfrm>
        </p:spPr>
        <p:txBody>
          <a:bodyPr/>
          <a:lstStyle/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MPC_09_01 - Bipolar Disorder | Bipolar Disorder (mindedforfamilies.org.uk)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 about  symptoms and treatment of Bipolar disorder in older adults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8650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0F00E2-8F8E-4B57-9B08-5E328418A8C8}"/>
</file>

<file path=customXml/itemProps2.xml><?xml version="1.0" encoding="utf-8"?>
<ds:datastoreItem xmlns:ds="http://schemas.openxmlformats.org/officeDocument/2006/customXml" ds:itemID="{89C4E00F-66A3-443B-ACCC-D30A631EA0B0}"/>
</file>

<file path=customXml/itemProps3.xml><?xml version="1.0" encoding="utf-8"?>
<ds:datastoreItem xmlns:ds="http://schemas.openxmlformats.org/officeDocument/2006/customXml" ds:itemID="{2BA755E9-6093-4CCB-A638-BEB676B6AFFC}"/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399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Bipolar disorder in older adults</vt:lpstr>
      <vt:lpstr>Bipolar disorder</vt:lpstr>
      <vt:lpstr>Symptoms </vt:lpstr>
      <vt:lpstr>Other causes for symptoms of mania</vt:lpstr>
      <vt:lpstr>Risks to watch out for</vt:lpstr>
      <vt:lpstr>How to help?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Bipolar disorder in older adults</dc:title>
  <dc:creator>SACHDEV, Kapila (EAST LONDON NHS FOUNDATION TRUST)</dc:creator>
  <cp:lastModifiedBy>Kitti</cp:lastModifiedBy>
  <cp:revision>17</cp:revision>
  <dcterms:created xsi:type="dcterms:W3CDTF">2021-02-21T19:32:31Z</dcterms:created>
  <dcterms:modified xsi:type="dcterms:W3CDTF">2021-03-19T13:39:55Z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2021-03-19T13:39:54.7093016Z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8f421198-5278-41c5-848f-877ef6540f1c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