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revisionInfo.xml" ContentType="application/vnd.ms-powerpoint.revisioninfo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  <p:sldId id="269" r:id="rId4"/>
    <p:sldId id="260" r:id="rId5"/>
    <p:sldId id="261" r:id="rId6"/>
    <p:sldId id="266" r:id="rId7"/>
    <p:sldId id="270" r:id="rId8"/>
    <p:sldId id="267" r:id="rId9"/>
    <p:sldId id="283" r:id="rId10"/>
    <p:sldId id="284" r:id="rId11"/>
    <p:sldId id="28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manda Thompsell" initials="AT" lastIdx="1" clrIdx="0">
    <p:extLst>
      <p:ext uri="{19B8F6BF-5375-455C-9EA6-DF929625EA0E}">
        <p15:presenceInfo xmlns:p15="http://schemas.microsoft.com/office/powerpoint/2012/main" userId="d6a3e4140371fff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ED5B29A-94CD-4501-8977-4EAAEDA25DFF}" v="3" dt="2021-03-07T15:38:54.52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4" autoAdjust="0"/>
    <p:restoredTop sz="94660"/>
  </p:normalViewPr>
  <p:slideViewPr>
    <p:cSldViewPr snapToGrid="0">
      <p:cViewPr varScale="1">
        <p:scale>
          <a:sx n="68" d="100"/>
          <a:sy n="68" d="100"/>
        </p:scale>
        <p:origin x="6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E6AE-6257-4BA8-9ECD-85B301731EF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714-9725-44D0-B163-3B056BE89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69002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E6AE-6257-4BA8-9ECD-85B301731EF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714-9725-44D0-B163-3B056BE89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3003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E6AE-6257-4BA8-9ECD-85B301731EF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714-9725-44D0-B163-3B056BE89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2096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E6AE-6257-4BA8-9ECD-85B301731EF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714-9725-44D0-B163-3B056BE89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19569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E6AE-6257-4BA8-9ECD-85B301731EF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714-9725-44D0-B163-3B056BE89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09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E6AE-6257-4BA8-9ECD-85B301731EF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714-9725-44D0-B163-3B056BE89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1601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E6AE-6257-4BA8-9ECD-85B301731EF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714-9725-44D0-B163-3B056BE89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3398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E6AE-6257-4BA8-9ECD-85B301731EF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714-9725-44D0-B163-3B056BE89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5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E6AE-6257-4BA8-9ECD-85B301731EF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714-9725-44D0-B163-3B056BE89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5385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E6AE-6257-4BA8-9ECD-85B301731EF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714-9725-44D0-B163-3B056BE89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52790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6E6AE-6257-4BA8-9ECD-85B301731EF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0F7714-9725-44D0-B163-3B056BE89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3627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56E6AE-6257-4BA8-9ECD-85B301731EF1}" type="datetimeFigureOut">
              <a:rPr lang="en-GB" smtClean="0"/>
              <a:t>19/03/2021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F7714-9725-44D0-B163-3B056BE8975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4337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indedforfamilies.org.uk/Content/bipolar_disorder/#/id/5a21651c94153f9262de7377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>
                <a:latin typeface="+mn-lt"/>
              </a:rPr>
              <a:t>Bipolar disorder in older adults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29549"/>
            <a:ext cx="9144000" cy="708705"/>
          </a:xfrm>
        </p:spPr>
        <p:txBody>
          <a:bodyPr>
            <a:normAutofit/>
          </a:bodyPr>
          <a:lstStyle/>
          <a:p>
            <a:r>
              <a:rPr lang="en-GB" sz="2800" dirty="0"/>
              <a:t>Tier 2</a:t>
            </a:r>
          </a:p>
        </p:txBody>
      </p:sp>
    </p:spTree>
    <p:extLst>
      <p:ext uri="{BB962C8B-B14F-4D97-AF65-F5344CB8AC3E}">
        <p14:creationId xmlns:p14="http://schemas.microsoft.com/office/powerpoint/2010/main" val="41597558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64737"/>
            <a:ext cx="10515600" cy="1003412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Monitoring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4845" y="1011505"/>
            <a:ext cx="10515600" cy="5846495"/>
          </a:xfrm>
        </p:spPr>
        <p:txBody>
          <a:bodyPr>
            <a:normAutofit/>
          </a:bodyPr>
          <a:lstStyle/>
          <a:p>
            <a:pPr marL="711200" indent="-711200">
              <a:lnSpc>
                <a:spcPct val="120000"/>
              </a:lnSpc>
            </a:pPr>
            <a:r>
              <a:rPr lang="en-GB" dirty="0"/>
              <a:t>Check medication packs to check for compliance as they may not believe they are unwell .Monitor for side effects of medication.</a:t>
            </a:r>
          </a:p>
          <a:p>
            <a:pPr marL="711200" indent="-711200">
              <a:lnSpc>
                <a:spcPct val="120000"/>
              </a:lnSpc>
            </a:pPr>
            <a:r>
              <a:rPr lang="en-GB" dirty="0"/>
              <a:t>If at all possible liaise with a family member to ensure that they are alerted and know who to call in a crisis</a:t>
            </a:r>
          </a:p>
          <a:p>
            <a:pPr marL="711200" indent="-711200">
              <a:lnSpc>
                <a:spcPct val="120000"/>
              </a:lnSpc>
            </a:pPr>
            <a:r>
              <a:rPr lang="en-GB" dirty="0"/>
              <a:t>Ask the older person  about their Sleep - Advise re sleep hygiene </a:t>
            </a:r>
          </a:p>
          <a:p>
            <a:pPr marL="711200" indent="-711200">
              <a:lnSpc>
                <a:spcPct val="120000"/>
              </a:lnSpc>
            </a:pPr>
            <a:r>
              <a:rPr lang="en-GB" dirty="0"/>
              <a:t>Check on their Hydration - Are they drinking enough fluids?</a:t>
            </a:r>
          </a:p>
          <a:p>
            <a:pPr marL="711200" indent="-711200">
              <a:lnSpc>
                <a:spcPct val="120000"/>
              </a:lnSpc>
            </a:pPr>
            <a:r>
              <a:rPr lang="en-GB" dirty="0"/>
              <a:t>Check on their Nutrition - Are they eating enough?</a:t>
            </a:r>
          </a:p>
          <a:p>
            <a:pPr marL="711200" indent="-711200">
              <a:lnSpc>
                <a:spcPct val="120000"/>
              </a:lnSpc>
            </a:pPr>
            <a:r>
              <a:rPr lang="en-GB" dirty="0"/>
              <a:t>Monitor risks -Ensure that the patient is safe</a:t>
            </a:r>
          </a:p>
          <a:p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186820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3464" y="0"/>
            <a:ext cx="10515600" cy="1325563"/>
          </a:xfrm>
        </p:spPr>
        <p:txBody>
          <a:bodyPr/>
          <a:lstStyle/>
          <a:p>
            <a:pPr algn="ctr"/>
            <a:r>
              <a:rPr lang="en-GB" dirty="0">
                <a:latin typeface="+mn-lt"/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29395"/>
            <a:ext cx="10515600" cy="4647568"/>
          </a:xfrm>
        </p:spPr>
        <p:txBody>
          <a:bodyPr/>
          <a:lstStyle/>
          <a:p>
            <a:r>
              <a:rPr lang="en-GB" dirty="0">
                <a:hlinkClick r:id="rId2"/>
              </a:rPr>
              <a:t>MPC_09_01 - Bipolar Disorder | Bipolar Disorder (mindedforfamilies.org.uk)</a:t>
            </a:r>
            <a:endParaRPr lang="en-GB" dirty="0"/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This is an easy to access website for older adults and their families which has good advice  about  symptoms and treatment of Bipolar disorder in older adults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17947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092425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Bipolar disorder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62952"/>
            <a:ext cx="10515600" cy="5656333"/>
          </a:xfrm>
        </p:spPr>
        <p:txBody>
          <a:bodyPr>
            <a:normAutofit fontScale="92500" lnSpcReduction="10000"/>
          </a:bodyPr>
          <a:lstStyle/>
          <a:p>
            <a:pPr marL="758825" indent="-758825">
              <a:lnSpc>
                <a:spcPct val="100000"/>
              </a:lnSpc>
              <a:spcBef>
                <a:spcPts val="400"/>
              </a:spcBef>
            </a:pPr>
            <a:r>
              <a:rPr lang="en-GB" dirty="0"/>
              <a:t>Characterised by episodes of mania interspersed with episodes of depression.  Older adults can also present with recurrent depressive episodes followed by episode of mania.</a:t>
            </a:r>
          </a:p>
          <a:p>
            <a:pPr marL="758825" indent="-758825">
              <a:lnSpc>
                <a:spcPct val="100000"/>
              </a:lnSpc>
              <a:spcBef>
                <a:spcPts val="400"/>
              </a:spcBef>
            </a:pPr>
            <a:endParaRPr lang="en-GB" dirty="0"/>
          </a:p>
          <a:p>
            <a:pPr marL="758825" indent="-758825">
              <a:lnSpc>
                <a:spcPct val="100000"/>
              </a:lnSpc>
              <a:spcBef>
                <a:spcPts val="400"/>
              </a:spcBef>
            </a:pPr>
            <a:r>
              <a:rPr lang="en-GB" dirty="0"/>
              <a:t>Older adults can have a pre-existing diagnosis of bipolar disorder or they may present with late onset bipolar disorder.</a:t>
            </a:r>
          </a:p>
          <a:p>
            <a:pPr marL="758825" indent="-758825">
              <a:lnSpc>
                <a:spcPct val="100000"/>
              </a:lnSpc>
              <a:spcBef>
                <a:spcPts val="400"/>
              </a:spcBef>
            </a:pPr>
            <a:endParaRPr lang="en-GB" dirty="0"/>
          </a:p>
          <a:p>
            <a:pPr marL="758825" indent="-758825">
              <a:lnSpc>
                <a:spcPct val="100000"/>
              </a:lnSpc>
              <a:spcBef>
                <a:spcPts val="400"/>
              </a:spcBef>
            </a:pPr>
            <a:r>
              <a:rPr lang="en-GB" dirty="0"/>
              <a:t>Research suggests that late onset bipolar disorder usually presents after the age of 50 years.</a:t>
            </a:r>
          </a:p>
          <a:p>
            <a:pPr marL="758825" indent="-758825">
              <a:lnSpc>
                <a:spcPct val="100000"/>
              </a:lnSpc>
              <a:spcBef>
                <a:spcPts val="400"/>
              </a:spcBef>
            </a:pPr>
            <a:endParaRPr lang="en-GB" dirty="0"/>
          </a:p>
          <a:p>
            <a:pPr marL="758825" indent="-758825">
              <a:lnSpc>
                <a:spcPct val="100000"/>
              </a:lnSpc>
              <a:spcBef>
                <a:spcPts val="400"/>
              </a:spcBef>
            </a:pPr>
            <a:r>
              <a:rPr lang="en-GB" dirty="0"/>
              <a:t>It is more common in females than males. </a:t>
            </a:r>
          </a:p>
          <a:p>
            <a:pPr marL="758825" indent="-758825">
              <a:lnSpc>
                <a:spcPct val="100000"/>
              </a:lnSpc>
              <a:spcBef>
                <a:spcPts val="400"/>
              </a:spcBef>
            </a:pPr>
            <a:endParaRPr lang="en-GB" dirty="0"/>
          </a:p>
          <a:p>
            <a:pPr marL="758825" indent="-758825">
              <a:lnSpc>
                <a:spcPct val="100000"/>
              </a:lnSpc>
              <a:spcBef>
                <a:spcPts val="400"/>
              </a:spcBef>
            </a:pPr>
            <a:r>
              <a:rPr lang="en-GB" dirty="0"/>
              <a:t>Older adults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can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present with functional and cognitive impairment which means the diagnosis can be missed. </a:t>
            </a:r>
          </a:p>
        </p:txBody>
      </p:sp>
    </p:spTree>
    <p:extLst>
      <p:ext uri="{BB962C8B-B14F-4D97-AF65-F5344CB8AC3E}">
        <p14:creationId xmlns:p14="http://schemas.microsoft.com/office/powerpoint/2010/main" val="10324986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BCDCD-6A4D-6E43-9F24-3396D0F48A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841571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Symptoms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A4544C-5AF9-674C-8D23-63835E9DBF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1572"/>
            <a:ext cx="10927619" cy="5947646"/>
          </a:xfrm>
        </p:spPr>
        <p:txBody>
          <a:bodyPr numCol="2" spcCol="144000"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400"/>
              </a:spcBef>
              <a:buNone/>
            </a:pPr>
            <a:r>
              <a:rPr lang="en-GB" sz="3300" dirty="0"/>
              <a:t>Symptoms of mania can include</a:t>
            </a:r>
          </a:p>
          <a:p>
            <a:pPr marL="711200" indent="-711200">
              <a:lnSpc>
                <a:spcPct val="100000"/>
              </a:lnSpc>
            </a:pPr>
            <a:r>
              <a:rPr lang="en-GB" sz="3300" dirty="0"/>
              <a:t>Excessive energy</a:t>
            </a:r>
          </a:p>
          <a:p>
            <a:pPr marL="711200" indent="-71120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Inability to sleep</a:t>
            </a:r>
          </a:p>
          <a:p>
            <a:pPr marL="711200" indent="-71120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Racing thoughts </a:t>
            </a:r>
            <a:endParaRPr lang="en-GB" sz="3300" dirty="0">
              <a:solidFill>
                <a:srgbClr val="FF0000"/>
              </a:solidFill>
            </a:endParaRPr>
          </a:p>
          <a:p>
            <a:pPr marL="711200" indent="-71120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Pressured speech</a:t>
            </a:r>
          </a:p>
          <a:p>
            <a:pPr marL="711200" indent="-71120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Inability to concentrate</a:t>
            </a:r>
          </a:p>
          <a:p>
            <a:pPr marL="711200" indent="-71120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Delusional thoughts</a:t>
            </a:r>
          </a:p>
          <a:p>
            <a:pPr marL="711200" indent="-71120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Ideas of high self-importance</a:t>
            </a:r>
          </a:p>
          <a:p>
            <a:pPr marL="711200" indent="-71120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Hallucinations</a:t>
            </a:r>
          </a:p>
          <a:p>
            <a:pPr marL="711200" indent="-71120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Excessive spending or reckless behaviour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en-GB" sz="3300" dirty="0"/>
          </a:p>
          <a:p>
            <a:pPr marL="0" indent="0">
              <a:lnSpc>
                <a:spcPct val="100000"/>
              </a:lnSpc>
              <a:buNone/>
            </a:pPr>
            <a:r>
              <a:rPr lang="en-GB" sz="3300" dirty="0"/>
              <a:t>Symptoms of depression can include:</a:t>
            </a:r>
          </a:p>
          <a:p>
            <a:pPr marL="628650" indent="-628650">
              <a:lnSpc>
                <a:spcPct val="100000"/>
              </a:lnSpc>
            </a:pPr>
            <a:r>
              <a:rPr lang="en-GB" sz="3300" dirty="0"/>
              <a:t>Sleep disturbance</a:t>
            </a:r>
          </a:p>
          <a:p>
            <a:pPr marL="628650" indent="-62865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Fatigue</a:t>
            </a:r>
          </a:p>
          <a:p>
            <a:pPr marL="628650" indent="-62865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Psychomotor retardation</a:t>
            </a:r>
          </a:p>
          <a:p>
            <a:pPr marL="628650" indent="-62865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Poor memory</a:t>
            </a:r>
          </a:p>
          <a:p>
            <a:pPr marL="628650" indent="-62865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Loss of interest </a:t>
            </a:r>
          </a:p>
          <a:p>
            <a:pPr marL="628650" indent="-62865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Hopelessness</a:t>
            </a:r>
          </a:p>
          <a:p>
            <a:pPr marL="628650" indent="-62865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Feelings of guilt</a:t>
            </a:r>
          </a:p>
          <a:p>
            <a:pPr marL="628650" indent="-628650">
              <a:lnSpc>
                <a:spcPct val="100000"/>
              </a:lnSpc>
              <a:spcBef>
                <a:spcPts val="400"/>
              </a:spcBef>
            </a:pPr>
            <a:r>
              <a:rPr lang="en-GB" sz="3300" dirty="0"/>
              <a:t>Suicidal thoughts</a:t>
            </a: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lang="en-GB" sz="3300" dirty="0"/>
          </a:p>
          <a:p>
            <a:endParaRPr lang="en-GB" sz="4400" dirty="0"/>
          </a:p>
          <a:p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31967206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472749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Difference between later onset bipolar disorder and early onset bipolar disorder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7056860"/>
              </p:ext>
            </p:extLst>
          </p:nvPr>
        </p:nvGraphicFramePr>
        <p:xfrm>
          <a:off x="942703" y="1982378"/>
          <a:ext cx="10515600" cy="395528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57800">
                  <a:extLst>
                    <a:ext uri="{9D8B030D-6E8A-4147-A177-3AD203B41FA5}">
                      <a16:colId xmlns:a16="http://schemas.microsoft.com/office/drawing/2014/main" val="1252825160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856795812"/>
                    </a:ext>
                  </a:extLst>
                </a:gridCol>
              </a:tblGrid>
              <a:tr h="6130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Late onset Bipolar</a:t>
                      </a:r>
                      <a:r>
                        <a:rPr lang="en-GB" baseline="0" dirty="0"/>
                        <a:t> disorder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dirty="0"/>
                        <a:t>Early</a:t>
                      </a:r>
                      <a:r>
                        <a:rPr lang="en-GB" baseline="0" dirty="0"/>
                        <a:t> onset Bipolar disorder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880248"/>
                  </a:ext>
                </a:extLst>
              </a:tr>
              <a:tr h="613027">
                <a:tc>
                  <a:txBody>
                    <a:bodyPr/>
                    <a:lstStyle/>
                    <a:p>
                      <a:r>
                        <a:rPr lang="en-GB" dirty="0"/>
                        <a:t>Develops around</a:t>
                      </a:r>
                      <a:r>
                        <a:rPr lang="en-GB" baseline="0" dirty="0"/>
                        <a:t> the age of 50 years or later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Usually before the age of 40 years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8085066"/>
                  </a:ext>
                </a:extLst>
              </a:tr>
              <a:tr h="613027">
                <a:tc>
                  <a:txBody>
                    <a:bodyPr/>
                    <a:lstStyle/>
                    <a:p>
                      <a:r>
                        <a:rPr lang="en-GB" dirty="0"/>
                        <a:t>Lower</a:t>
                      </a:r>
                      <a:r>
                        <a:rPr lang="en-GB" baseline="0" dirty="0"/>
                        <a:t> rate of familial illness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Higher rate of</a:t>
                      </a:r>
                      <a:r>
                        <a:rPr lang="en-GB" baseline="0" dirty="0"/>
                        <a:t> familial illness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4356991"/>
                  </a:ext>
                </a:extLst>
              </a:tr>
              <a:tr h="1058101">
                <a:tc>
                  <a:txBody>
                    <a:bodyPr/>
                    <a:lstStyle/>
                    <a:p>
                      <a:r>
                        <a:rPr lang="en-GB" dirty="0"/>
                        <a:t>Higher rate of neurological and medical morbidity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Not</a:t>
                      </a:r>
                      <a:r>
                        <a:rPr lang="en-GB" baseline="0" dirty="0"/>
                        <a:t> associated with higher rates of neurological or medical morbidity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5035574"/>
                  </a:ext>
                </a:extLst>
              </a:tr>
              <a:tr h="1058101">
                <a:tc>
                  <a:txBody>
                    <a:bodyPr/>
                    <a:lstStyle/>
                    <a:p>
                      <a:r>
                        <a:rPr lang="en-GB" dirty="0"/>
                        <a:t>Higher</a:t>
                      </a:r>
                      <a:r>
                        <a:rPr lang="en-GB" baseline="0" dirty="0"/>
                        <a:t> rates</a:t>
                      </a:r>
                      <a:r>
                        <a:rPr lang="en-GB" dirty="0"/>
                        <a:t> of relapses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/>
                        <a:t>Although there are relapses the</a:t>
                      </a:r>
                      <a:r>
                        <a:rPr lang="en-GB" baseline="0" dirty="0"/>
                        <a:t> rates of relapses 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are </a:t>
                      </a:r>
                      <a:r>
                        <a:rPr lang="en-GB" baseline="0" dirty="0"/>
                        <a:t>not as high as </a:t>
                      </a:r>
                      <a:r>
                        <a:rPr lang="en-GB" baseline="0" dirty="0">
                          <a:solidFill>
                            <a:schemeClr val="tx1"/>
                          </a:solidFill>
                        </a:rPr>
                        <a:t>in</a:t>
                      </a:r>
                      <a:r>
                        <a:rPr lang="en-GB" baseline="0" dirty="0"/>
                        <a:t> late onset</a:t>
                      </a:r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143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4525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962952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Differential 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9188" y="736375"/>
            <a:ext cx="10515600" cy="5996198"/>
          </a:xfrm>
        </p:spPr>
        <p:txBody>
          <a:bodyPr>
            <a:normAutofit/>
          </a:bodyPr>
          <a:lstStyle/>
          <a:p>
            <a:pPr marL="628650" indent="-628650">
              <a:lnSpc>
                <a:spcPct val="100000"/>
              </a:lnSpc>
            </a:pPr>
            <a:r>
              <a:rPr lang="en-GB" dirty="0"/>
              <a:t>Early stages of dementia can present with symptoms suggestive of mania such as irritable mood, emotional lability, sleep disturbance, and impaired social judgment</a:t>
            </a:r>
          </a:p>
          <a:p>
            <a:pPr marL="628650" indent="-628650">
              <a:lnSpc>
                <a:spcPct val="100000"/>
              </a:lnSpc>
            </a:pPr>
            <a:r>
              <a:rPr lang="en-GB" dirty="0"/>
              <a:t>Alcohol and drug misuse/ withdrawals</a:t>
            </a:r>
          </a:p>
          <a:p>
            <a:pPr marL="628650" indent="-628650">
              <a:lnSpc>
                <a:spcPct val="100000"/>
              </a:lnSpc>
            </a:pPr>
            <a:r>
              <a:rPr lang="en-GB" dirty="0"/>
              <a:t>Delirium</a:t>
            </a:r>
          </a:p>
          <a:p>
            <a:pPr marL="628650" indent="-628650">
              <a:lnSpc>
                <a:spcPct val="100000"/>
              </a:lnSpc>
            </a:pPr>
            <a:r>
              <a:rPr lang="en-GB" dirty="0"/>
              <a:t>Medications such as steroids, Parkinson’s medications</a:t>
            </a:r>
            <a:r>
              <a:rPr lang="en-GB" dirty="0">
                <a:solidFill>
                  <a:srgbClr val="FF0000"/>
                </a:solidFill>
              </a:rPr>
              <a:t>,</a:t>
            </a:r>
            <a:r>
              <a:rPr lang="en-GB" dirty="0"/>
              <a:t> anti-hypertensive medications such as captopril, and antidepressants</a:t>
            </a:r>
            <a:r>
              <a:rPr lang="en-GB" dirty="0">
                <a:solidFill>
                  <a:srgbClr val="FF0000"/>
                </a:solidFill>
              </a:rPr>
              <a:t> </a:t>
            </a:r>
            <a:r>
              <a:rPr lang="en-GB" dirty="0"/>
              <a:t>can precipitate mania</a:t>
            </a:r>
          </a:p>
          <a:p>
            <a:pPr marL="628650" indent="-628650">
              <a:lnSpc>
                <a:spcPct val="100000"/>
              </a:lnSpc>
            </a:pPr>
            <a:r>
              <a:rPr lang="en-GB" dirty="0"/>
              <a:t>Physical causes - thyroid issues including hyperthyroidism, infections, metabolic disturbances, neoplasm, stroke, encephalitis, epilepsy, and toxins can precipitate mania</a:t>
            </a:r>
          </a:p>
        </p:txBody>
      </p:sp>
    </p:spTree>
    <p:extLst>
      <p:ext uri="{BB962C8B-B14F-4D97-AF65-F5344CB8AC3E}">
        <p14:creationId xmlns:p14="http://schemas.microsoft.com/office/powerpoint/2010/main" val="3629281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197621"/>
          </a:xfrm>
        </p:spPr>
        <p:txBody>
          <a:bodyPr>
            <a:noAutofit/>
          </a:bodyPr>
          <a:lstStyle/>
          <a:p>
            <a:pPr algn="ctr"/>
            <a:br>
              <a:rPr lang="en-GB" dirty="0">
                <a:latin typeface="+mn-lt"/>
              </a:rPr>
            </a:br>
            <a:r>
              <a:rPr lang="en-GB" dirty="0">
                <a:latin typeface="+mn-lt"/>
              </a:rPr>
              <a:t>Impact of having Bipolar disorder on older adults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35185"/>
            <a:ext cx="10515600" cy="5462125"/>
          </a:xfrm>
        </p:spPr>
        <p:txBody>
          <a:bodyPr>
            <a:normAutofit lnSpcReduction="10000"/>
          </a:bodyPr>
          <a:lstStyle/>
          <a:p>
            <a:pPr marL="758825" indent="-758825">
              <a:lnSpc>
                <a:spcPct val="100000"/>
              </a:lnSpc>
            </a:pPr>
            <a:r>
              <a:rPr lang="en-GB" dirty="0"/>
              <a:t>Higher rates of cardiovascular disease</a:t>
            </a:r>
          </a:p>
          <a:p>
            <a:pPr marL="0" indent="0">
              <a:lnSpc>
                <a:spcPct val="100000"/>
              </a:lnSpc>
              <a:buNone/>
            </a:pPr>
            <a:endParaRPr lang="en-GB" dirty="0"/>
          </a:p>
          <a:p>
            <a:pPr marL="758825" indent="-758825">
              <a:lnSpc>
                <a:spcPct val="100000"/>
              </a:lnSpc>
            </a:pPr>
            <a:r>
              <a:rPr lang="en-GB" dirty="0"/>
              <a:t>Diabetes and Hypertension are more common</a:t>
            </a:r>
          </a:p>
          <a:p>
            <a:pPr marL="758825" indent="-758825">
              <a:lnSpc>
                <a:spcPct val="100000"/>
              </a:lnSpc>
            </a:pPr>
            <a:endParaRPr lang="en-GB" dirty="0"/>
          </a:p>
          <a:p>
            <a:pPr marL="758825" indent="-758825">
              <a:lnSpc>
                <a:spcPct val="100000"/>
              </a:lnSpc>
            </a:pPr>
            <a:r>
              <a:rPr lang="en-GB" dirty="0"/>
              <a:t>Higher rates of cognitive issues </a:t>
            </a:r>
          </a:p>
          <a:p>
            <a:pPr marL="758825" indent="-758825">
              <a:lnSpc>
                <a:spcPct val="100000"/>
              </a:lnSpc>
            </a:pPr>
            <a:endParaRPr lang="en-GB" dirty="0"/>
          </a:p>
          <a:p>
            <a:pPr marL="758825" indent="-758825">
              <a:lnSpc>
                <a:spcPct val="100000"/>
              </a:lnSpc>
            </a:pPr>
            <a:r>
              <a:rPr lang="en-GB" dirty="0"/>
              <a:t>Symptoms as a result of being on medications </a:t>
            </a:r>
            <a:r>
              <a:rPr lang="en-GB" dirty="0" err="1"/>
              <a:t>eg</a:t>
            </a:r>
            <a:r>
              <a:rPr lang="en-GB" dirty="0"/>
              <a:t> lithium - tremor of hands</a:t>
            </a:r>
          </a:p>
          <a:p>
            <a:pPr marL="0" indent="0">
              <a:lnSpc>
                <a:spcPct val="100000"/>
              </a:lnSpc>
              <a:buNone/>
            </a:pPr>
            <a:endParaRPr lang="en-GB" dirty="0"/>
          </a:p>
          <a:p>
            <a:pPr marL="758825" indent="-758825">
              <a:lnSpc>
                <a:spcPct val="100000"/>
              </a:lnSpc>
            </a:pPr>
            <a:r>
              <a:rPr lang="en-GB" dirty="0"/>
              <a:t>Death occurs an average of 10 years earlier than the general population. 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77638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49068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Risks to watch out for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06308"/>
            <a:ext cx="10515600" cy="5862680"/>
          </a:xfrm>
        </p:spPr>
        <p:txBody>
          <a:bodyPr>
            <a:normAutofit/>
          </a:bodyPr>
          <a:lstStyle/>
          <a:p>
            <a:pPr marL="628650" indent="-628650">
              <a:lnSpc>
                <a:spcPct val="110000"/>
              </a:lnSpc>
            </a:pPr>
            <a:r>
              <a:rPr lang="en-GB" dirty="0"/>
              <a:t>Wandering risk / going out late in the night or early hours</a:t>
            </a:r>
          </a:p>
          <a:p>
            <a:pPr marL="628650" indent="-628650">
              <a:lnSpc>
                <a:spcPct val="110000"/>
              </a:lnSpc>
            </a:pPr>
            <a:r>
              <a:rPr lang="en-GB" dirty="0"/>
              <a:t>Not eating / drinking - self-neglect</a:t>
            </a:r>
          </a:p>
          <a:p>
            <a:pPr marL="628650" indent="-628650">
              <a:lnSpc>
                <a:spcPct val="110000"/>
              </a:lnSpc>
            </a:pPr>
            <a:r>
              <a:rPr lang="en-GB" dirty="0"/>
              <a:t>Risky behaviour - excessive spending / excessive drinking alcohol </a:t>
            </a:r>
          </a:p>
          <a:p>
            <a:pPr marL="628650" indent="-628650">
              <a:lnSpc>
                <a:spcPct val="110000"/>
              </a:lnSpc>
            </a:pPr>
            <a:r>
              <a:rPr lang="en-GB" dirty="0"/>
              <a:t>Driving</a:t>
            </a:r>
          </a:p>
          <a:p>
            <a:pPr marL="628650" indent="-628650">
              <a:lnSpc>
                <a:spcPct val="110000"/>
              </a:lnSpc>
            </a:pPr>
            <a:r>
              <a:rPr lang="en-GB" dirty="0"/>
              <a:t>Non-compliance with medications including physical health medications</a:t>
            </a:r>
          </a:p>
          <a:p>
            <a:pPr marL="628650" indent="-628650">
              <a:lnSpc>
                <a:spcPct val="110000"/>
              </a:lnSpc>
            </a:pPr>
            <a:r>
              <a:rPr lang="en-GB" dirty="0"/>
              <a:t>Loss of support network due to disorganised / odd behaviour</a:t>
            </a:r>
          </a:p>
          <a:p>
            <a:pPr marL="628650" indent="-628650">
              <a:lnSpc>
                <a:spcPct val="110000"/>
              </a:lnSpc>
            </a:pPr>
            <a:r>
              <a:rPr lang="en-GB" dirty="0"/>
              <a:t>Vulnerability to exploitation</a:t>
            </a:r>
            <a:endParaRPr lang="en-GB" strike="sngStrike" dirty="0"/>
          </a:p>
          <a:p>
            <a:pPr marL="628650" indent="-628650">
              <a:lnSpc>
                <a:spcPct val="110000"/>
              </a:lnSpc>
            </a:pPr>
            <a:r>
              <a:rPr lang="en-GB" dirty="0"/>
              <a:t>Risk of suicide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52604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GB" dirty="0">
                <a:latin typeface="+mn-lt"/>
              </a:rPr>
              <a:t>What to do?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195336"/>
            <a:ext cx="10515600" cy="5391581"/>
          </a:xfrm>
        </p:spPr>
        <p:txBody>
          <a:bodyPr>
            <a:normAutofit/>
          </a:bodyPr>
          <a:lstStyle/>
          <a:p>
            <a:pPr marL="806450" indent="-806450">
              <a:lnSpc>
                <a:spcPct val="120000"/>
              </a:lnSpc>
            </a:pPr>
            <a:r>
              <a:rPr lang="en-GB" dirty="0"/>
              <a:t>Contact the GP immediately for a check up as there can be a number of physical health issues</a:t>
            </a:r>
          </a:p>
          <a:p>
            <a:pPr marL="806450" indent="-806450">
              <a:lnSpc>
                <a:spcPct val="120000"/>
              </a:lnSpc>
            </a:pPr>
            <a:r>
              <a:rPr lang="en-GB" dirty="0"/>
              <a:t>Check the medication packs if they have a known diagnosis of bipolar they may have stopped their medication  </a:t>
            </a:r>
          </a:p>
          <a:p>
            <a:pPr marL="806450" indent="-806450">
              <a:lnSpc>
                <a:spcPct val="120000"/>
              </a:lnSpc>
            </a:pPr>
            <a:r>
              <a:rPr lang="en-GB" dirty="0"/>
              <a:t>If at all possible liaise with a family member to check what symptoms they have noticed and to ensure that they are alerted</a:t>
            </a:r>
          </a:p>
          <a:p>
            <a:pPr marL="806450" indent="-806450">
              <a:lnSpc>
                <a:spcPct val="120000"/>
              </a:lnSpc>
            </a:pPr>
            <a:r>
              <a:rPr lang="en-GB" dirty="0"/>
              <a:t>Assess for any risks and ensure that the older person is safe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15088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838200" y="64737"/>
            <a:ext cx="10515600" cy="809203"/>
          </a:xfrm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>
              <a:defRPr/>
            </a:pPr>
            <a:r>
              <a:rPr lang="en-US" dirty="0">
                <a:latin typeface="+mn-lt"/>
              </a:rPr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73940"/>
            <a:ext cx="10515600" cy="5834357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00000"/>
              </a:lnSpc>
            </a:pPr>
            <a:r>
              <a:rPr lang="en-GB" sz="3200" dirty="0"/>
              <a:t>Treatment includes referral to an Old Age Psychiatrist</a:t>
            </a:r>
          </a:p>
          <a:p>
            <a:pPr>
              <a:lnSpc>
                <a:spcPct val="100000"/>
              </a:lnSpc>
            </a:pPr>
            <a:r>
              <a:rPr lang="en-GB" sz="3200" dirty="0"/>
              <a:t>Medications including mood stabilisers and anti-psychotic medications can help with regulation of the mood</a:t>
            </a:r>
          </a:p>
          <a:p>
            <a:pPr>
              <a:lnSpc>
                <a:spcPct val="100000"/>
              </a:lnSpc>
            </a:pPr>
            <a:r>
              <a:rPr lang="en-GB" sz="3200" dirty="0"/>
              <a:t>Anti-depressants can be used for depression along with mood stabilisers 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If they are on Lithium make sure that they have information leaflet about lithium and how physical ill health can impact on lithium levels 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Serum lithium levels to be monitored  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Try to reduce any psychosocial stressors 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Support them with understanding of their illness and need for treatment </a:t>
            </a:r>
          </a:p>
          <a:p>
            <a:pPr>
              <a:spcBef>
                <a:spcPts val="2400"/>
              </a:spcBef>
            </a:pPr>
            <a:r>
              <a:rPr lang="en-GB" sz="3200" dirty="0"/>
              <a:t>Psychological therapies can be useful 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endParaRPr lang="en-GB" altLang="en-US" sz="3200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42855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1DD7A03AE61D340B7E00B2FD791A3EF" ma:contentTypeVersion="12" ma:contentTypeDescription="Create a new document." ma:contentTypeScope="" ma:versionID="0a46495257bba0d566f88843685d6e76">
  <xsd:schema xmlns:xsd="http://www.w3.org/2001/XMLSchema" xmlns:xs="http://www.w3.org/2001/XMLSchema" xmlns:p="http://schemas.microsoft.com/office/2006/metadata/properties" xmlns:ns2="75f28352-67a4-42b3-b058-db092cbeb8e8" xmlns:ns3="67bc7f54-7c77-4d88-925c-ad0fc9f92e81" targetNamespace="http://schemas.microsoft.com/office/2006/metadata/properties" ma:root="true" ma:fieldsID="017fd56c14270dba28e9622d67c4295c" ns2:_="" ns3:_="">
    <xsd:import namespace="75f28352-67a4-42b3-b058-db092cbeb8e8"/>
    <xsd:import namespace="67bc7f54-7c77-4d88-925c-ad0fc9f92e8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f28352-67a4-42b3-b058-db092cbeb8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8" nillable="true" ma:displayName="Tags" ma:internalName="MediaServiceAutoTags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bc7f54-7c77-4d88-925c-ad0fc9f92e81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E30C4C2D-C1D5-453D-BC45-D2498814C9A0}"/>
</file>

<file path=customXml/itemProps2.xml><?xml version="1.0" encoding="utf-8"?>
<ds:datastoreItem xmlns:ds="http://schemas.openxmlformats.org/officeDocument/2006/customXml" ds:itemID="{DB73A4AB-E1D2-4512-B972-C697A70AF3B5}"/>
</file>

<file path=customXml/itemProps3.xml><?xml version="1.0" encoding="utf-8"?>
<ds:datastoreItem xmlns:ds="http://schemas.openxmlformats.org/officeDocument/2006/customXml" ds:itemID="{AA1315C7-C711-4C1D-A516-023860C12C51}"/>
</file>

<file path=docProps/app.xml><?xml version="1.0" encoding="utf-8"?>
<Properties xmlns="http://schemas.openxmlformats.org/officeDocument/2006/extended-properties" xmlns:vt="http://schemas.openxmlformats.org/officeDocument/2006/docPropsVTypes">
  <TotalTime>212</TotalTime>
  <Words>712</Words>
  <Application>Microsoft Office PowerPoint</Application>
  <PresentationFormat>Widescreen</PresentationFormat>
  <Paragraphs>97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Bipolar disorder in older adults</vt:lpstr>
      <vt:lpstr>Bipolar disorder</vt:lpstr>
      <vt:lpstr>Symptoms </vt:lpstr>
      <vt:lpstr>Difference between later onset bipolar disorder and early onset bipolar disorder</vt:lpstr>
      <vt:lpstr>Differential diagnosis</vt:lpstr>
      <vt:lpstr> Impact of having Bipolar disorder on older adults</vt:lpstr>
      <vt:lpstr>Risks to watch out for</vt:lpstr>
      <vt:lpstr>What to do?</vt:lpstr>
      <vt:lpstr>Treatment</vt:lpstr>
      <vt:lpstr>Monitoring</vt:lpstr>
      <vt:lpstr>Resources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Bipolar disorder in older adults</dc:title>
  <dc:creator>SACHDEV, Kapila (EAST LONDON NHS FOUNDATION TRUST)</dc:creator>
  <cp:lastModifiedBy>Kitti</cp:lastModifiedBy>
  <cp:revision>19</cp:revision>
  <dcterms:created xsi:type="dcterms:W3CDTF">2021-02-21T19:45:30Z</dcterms:created>
  <dcterms:modified xsi:type="dcterms:W3CDTF">2021-03-19T13:40:59Z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d238a98-5de3-4afa-b492-e6339810853c_Enabled">
    <vt:lpwstr>True</vt:lpwstr>
  </property>
  <property fmtid="{D5CDD505-2E9C-101B-9397-08002B2CF9AE}" pid="3" name="MSIP_Label_bd238a98-5de3-4afa-b492-e6339810853c_SiteId">
    <vt:lpwstr>75aac48a-29ab-4230-adac-69d3e7ed3e77</vt:lpwstr>
  </property>
  <property fmtid="{D5CDD505-2E9C-101B-9397-08002B2CF9AE}" pid="4" name="MSIP_Label_bd238a98-5de3-4afa-b492-e6339810853c_Owner">
    <vt:lpwstr>Kitti.Kottasz@rcpsych.ac.uk</vt:lpwstr>
  </property>
  <property fmtid="{D5CDD505-2E9C-101B-9397-08002B2CF9AE}" pid="5" name="MSIP_Label_bd238a98-5de3-4afa-b492-e6339810853c_SetDate">
    <vt:lpwstr>2021-03-19T13:40:58.3364111Z</vt:lpwstr>
  </property>
  <property fmtid="{D5CDD505-2E9C-101B-9397-08002B2CF9AE}" pid="6" name="MSIP_Label_bd238a98-5de3-4afa-b492-e6339810853c_Name">
    <vt:lpwstr>General</vt:lpwstr>
  </property>
  <property fmtid="{D5CDD505-2E9C-101B-9397-08002B2CF9AE}" pid="7" name="MSIP_Label_bd238a98-5de3-4afa-b492-e6339810853c_Application">
    <vt:lpwstr>Microsoft Azure Information Protection</vt:lpwstr>
  </property>
  <property fmtid="{D5CDD505-2E9C-101B-9397-08002B2CF9AE}" pid="8" name="MSIP_Label_bd238a98-5de3-4afa-b492-e6339810853c_ActionId">
    <vt:lpwstr>3a89503d-c2d5-4bee-9d64-67bcbe2cc0d6</vt:lpwstr>
  </property>
  <property fmtid="{D5CDD505-2E9C-101B-9397-08002B2CF9AE}" pid="9" name="MSIP_Label_bd238a98-5de3-4afa-b492-e6339810853c_Extended_MSFT_Method">
    <vt:lpwstr>Automatic</vt:lpwstr>
  </property>
  <property fmtid="{D5CDD505-2E9C-101B-9397-08002B2CF9AE}" pid="10" name="Sensitivity">
    <vt:lpwstr>General</vt:lpwstr>
  </property>
  <property fmtid="{D5CDD505-2E9C-101B-9397-08002B2CF9AE}" pid="11" name="ContentTypeId">
    <vt:lpwstr>0x01010091DD7A03AE61D340B7E00B2FD791A3EF</vt:lpwstr>
  </property>
</Properties>
</file>