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revisionInfo.xml" ContentType="application/vnd.ms-powerpoint.revisioninfo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66" r:id="rId5"/>
    <p:sldId id="267" r:id="rId6"/>
    <p:sldId id="274" r:id="rId7"/>
    <p:sldId id="272" r:id="rId8"/>
    <p:sldId id="273" r:id="rId9"/>
    <p:sldId id="263" r:id="rId10"/>
    <p:sldId id="283" r:id="rId11"/>
    <p:sldId id="284" r:id="rId12"/>
    <p:sldId id="28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180E41B-3CB0-4392-8866-8A62F9C6DCE3}">
          <p14:sldIdLst>
            <p14:sldId id="256"/>
            <p14:sldId id="257"/>
            <p14:sldId id="265"/>
            <p14:sldId id="266"/>
            <p14:sldId id="267"/>
            <p14:sldId id="274"/>
            <p14:sldId id="272"/>
            <p14:sldId id="273"/>
            <p14:sldId id="263"/>
            <p14:sldId id="283"/>
            <p14:sldId id="284"/>
            <p14:sldId id="28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E974DB6-BD64-44A0-BB2D-24F6D7345DF6}" v="6" dt="2021-03-07T15:42:21.2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63" autoAdjust="0"/>
    <p:restoredTop sz="94660"/>
  </p:normalViewPr>
  <p:slideViewPr>
    <p:cSldViewPr snapToGrid="0">
      <p:cViewPr varScale="1">
        <p:scale>
          <a:sx n="68" d="100"/>
          <a:sy n="68" d="100"/>
        </p:scale>
        <p:origin x="55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07382-326A-43E8-9496-5C0C70D1A31A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43A5-3212-431D-8F5A-FA199EA5D8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6458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07382-326A-43E8-9496-5C0C70D1A31A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43A5-3212-431D-8F5A-FA199EA5D8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2179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07382-326A-43E8-9496-5C0C70D1A31A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43A5-3212-431D-8F5A-FA199EA5D8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6951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07382-326A-43E8-9496-5C0C70D1A31A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43A5-3212-431D-8F5A-FA199EA5D8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9621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07382-326A-43E8-9496-5C0C70D1A31A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43A5-3212-431D-8F5A-FA199EA5D8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7151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07382-326A-43E8-9496-5C0C70D1A31A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43A5-3212-431D-8F5A-FA199EA5D8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8291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07382-326A-43E8-9496-5C0C70D1A31A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43A5-3212-431D-8F5A-FA199EA5D8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2649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07382-326A-43E8-9496-5C0C70D1A31A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43A5-3212-431D-8F5A-FA199EA5D8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1169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07382-326A-43E8-9496-5C0C70D1A31A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43A5-3212-431D-8F5A-FA199EA5D8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68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07382-326A-43E8-9496-5C0C70D1A31A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43A5-3212-431D-8F5A-FA199EA5D8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9794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07382-326A-43E8-9496-5C0C70D1A31A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43A5-3212-431D-8F5A-FA199EA5D8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3942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07382-326A-43E8-9496-5C0C70D1A31A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943A5-3212-431D-8F5A-FA199EA5D8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7359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ndedforfamilies.org.uk/Content/bipolar_disorder/#/id/5a21651c94153f9262de7377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+mn-lt"/>
              </a:rPr>
              <a:t>Bipolar disorder in older adults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78234"/>
            <a:ext cx="9144000" cy="1279566"/>
          </a:xfrm>
        </p:spPr>
        <p:txBody>
          <a:bodyPr>
            <a:normAutofit/>
          </a:bodyPr>
          <a:lstStyle/>
          <a:p>
            <a:r>
              <a:rPr lang="en-GB" sz="2800" dirty="0"/>
              <a:t>Tier 3</a:t>
            </a:r>
          </a:p>
        </p:txBody>
      </p:sp>
    </p:spTree>
    <p:extLst>
      <p:ext uri="{BB962C8B-B14F-4D97-AF65-F5344CB8AC3E}">
        <p14:creationId xmlns:p14="http://schemas.microsoft.com/office/powerpoint/2010/main" val="14757753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185334"/>
          </a:xfr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>
              <a:defRPr/>
            </a:pPr>
            <a:r>
              <a:rPr lang="en-US" dirty="0">
                <a:latin typeface="+mn-lt"/>
              </a:rPr>
              <a:t>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858933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00000"/>
              </a:lnSpc>
            </a:pPr>
            <a:r>
              <a:rPr lang="en-GB" sz="3200" dirty="0"/>
              <a:t>Treatment would include referral to an Old Age Psychiatrist</a:t>
            </a:r>
          </a:p>
          <a:p>
            <a:pPr>
              <a:lnSpc>
                <a:spcPct val="100000"/>
              </a:lnSpc>
            </a:pPr>
            <a:r>
              <a:rPr lang="en-GB" sz="3200" dirty="0"/>
              <a:t>Medications such as mood stabilisers and anti-psychotic medications can help with regulation of the mood</a:t>
            </a:r>
          </a:p>
          <a:p>
            <a:pPr>
              <a:lnSpc>
                <a:spcPct val="100000"/>
              </a:lnSpc>
            </a:pPr>
            <a:r>
              <a:rPr lang="en-GB" sz="3200" dirty="0"/>
              <a:t>Anti-depressants can be used for depression along with mood stabilisers </a:t>
            </a:r>
          </a:p>
          <a:p>
            <a:pPr>
              <a:spcBef>
                <a:spcPts val="2400"/>
              </a:spcBef>
            </a:pPr>
            <a:r>
              <a:rPr lang="en-GB" sz="3200" dirty="0"/>
              <a:t>If they are on Lithium make sure that they have information leaflet about lithium and how physical ill health can impact on lithium levels </a:t>
            </a:r>
          </a:p>
          <a:p>
            <a:pPr>
              <a:spcBef>
                <a:spcPts val="2400"/>
              </a:spcBef>
            </a:pPr>
            <a:r>
              <a:rPr lang="en-GB" sz="3200" dirty="0"/>
              <a:t>Regular monitoring of serum lithium levels (12 hrs post-dose every 3 months) and yearly calcium levels </a:t>
            </a:r>
          </a:p>
          <a:p>
            <a:pPr>
              <a:spcBef>
                <a:spcPts val="2400"/>
              </a:spcBef>
            </a:pPr>
            <a:r>
              <a:rPr lang="en-GB" sz="3200" dirty="0"/>
              <a:t>Try to reduce any psychosocial stressors </a:t>
            </a:r>
          </a:p>
          <a:p>
            <a:pPr>
              <a:spcBef>
                <a:spcPts val="2400"/>
              </a:spcBef>
            </a:pPr>
            <a:r>
              <a:rPr lang="en-GB" sz="3200" dirty="0"/>
              <a:t>Encourage understanding of their illness and need for treatment </a:t>
            </a:r>
          </a:p>
          <a:p>
            <a:pPr>
              <a:spcBef>
                <a:spcPts val="2400"/>
              </a:spcBef>
            </a:pPr>
            <a:r>
              <a:rPr lang="en-GB" sz="3200" dirty="0"/>
              <a:t>Psychological therapies may be useful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GB" altLang="en-US" sz="3200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28550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92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dirty="0">
                <a:latin typeface="+mn-lt"/>
              </a:rPr>
              <a:t>Monitoring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62487"/>
            <a:ext cx="10515600" cy="5495513"/>
          </a:xfrm>
        </p:spPr>
        <p:txBody>
          <a:bodyPr>
            <a:normAutofit/>
          </a:bodyPr>
          <a:lstStyle/>
          <a:p>
            <a:pPr marL="711200" indent="-711200">
              <a:lnSpc>
                <a:spcPct val="120000"/>
              </a:lnSpc>
            </a:pPr>
            <a:r>
              <a:rPr lang="en-GB" dirty="0"/>
              <a:t>Check medication packs to check for compliance as they may not believe they are unwell .Monitor for side effects.</a:t>
            </a:r>
          </a:p>
          <a:p>
            <a:pPr marL="711200" indent="-711200">
              <a:lnSpc>
                <a:spcPct val="120000"/>
              </a:lnSpc>
            </a:pPr>
            <a:r>
              <a:rPr lang="en-GB" dirty="0"/>
              <a:t>If at all possible liaise with a family member to ensure that they are alerted and know who to call in a crisis</a:t>
            </a:r>
          </a:p>
          <a:p>
            <a:pPr marL="711200" indent="-711200">
              <a:lnSpc>
                <a:spcPct val="120000"/>
              </a:lnSpc>
            </a:pPr>
            <a:r>
              <a:rPr lang="en-GB" dirty="0"/>
              <a:t>Ask the older person  about their Sleep - Advise re sleep hygiene </a:t>
            </a:r>
          </a:p>
          <a:p>
            <a:pPr marL="711200" indent="-711200">
              <a:lnSpc>
                <a:spcPct val="120000"/>
              </a:lnSpc>
            </a:pPr>
            <a:r>
              <a:rPr lang="en-GB" dirty="0"/>
              <a:t>Check on their Hydration - Are they drinking enough fluids?</a:t>
            </a:r>
          </a:p>
          <a:p>
            <a:pPr marL="711200" indent="-711200">
              <a:lnSpc>
                <a:spcPct val="120000"/>
              </a:lnSpc>
            </a:pPr>
            <a:r>
              <a:rPr lang="en-GB" dirty="0"/>
              <a:t>Check on their Nutrition - Are they eating enough?</a:t>
            </a:r>
          </a:p>
          <a:p>
            <a:pPr marL="711200" indent="-711200">
              <a:lnSpc>
                <a:spcPct val="120000"/>
              </a:lnSpc>
            </a:pPr>
            <a:r>
              <a:rPr lang="en-GB" dirty="0"/>
              <a:t>Monitor risks -Ensure that the patient is safe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86820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9267"/>
            <a:ext cx="10515600" cy="1185333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Resources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29267"/>
            <a:ext cx="10515600" cy="4847696"/>
          </a:xfrm>
        </p:spPr>
        <p:txBody>
          <a:bodyPr/>
          <a:lstStyle/>
          <a:p>
            <a:r>
              <a:rPr lang="en-GB" dirty="0">
                <a:hlinkClick r:id="rId2"/>
              </a:rPr>
              <a:t>MPC_09_01 - Bipolar Disorder | Bipolar Disorder (mindedforfamilies.org.uk)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r>
              <a:rPr lang="en-GB" dirty="0"/>
              <a:t>This is an easy to access website for older adults and their families which has good advice  about  symptoms and treatment of Bipolar disorder in older adults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7731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4668"/>
            <a:ext cx="10515600" cy="1244600"/>
          </a:xfrm>
        </p:spPr>
        <p:txBody>
          <a:bodyPr>
            <a:normAutofit/>
          </a:bodyPr>
          <a:lstStyle/>
          <a:p>
            <a:pPr algn="ctr"/>
            <a:r>
              <a:rPr lang="en-GB" dirty="0">
                <a:latin typeface="+mn-lt"/>
              </a:rPr>
              <a:t>Bipolar disorder in older adults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3000"/>
            <a:ext cx="10515600" cy="5554133"/>
          </a:xfrm>
        </p:spPr>
        <p:txBody>
          <a:bodyPr>
            <a:noAutofit/>
          </a:bodyPr>
          <a:lstStyle/>
          <a:p>
            <a:pPr marL="676275" indent="-676275">
              <a:lnSpc>
                <a:spcPct val="120000"/>
              </a:lnSpc>
            </a:pPr>
            <a:r>
              <a:rPr lang="en-GB" sz="2400" dirty="0"/>
              <a:t>Bipolar disorder - episodes of mania along with episodes of depression. </a:t>
            </a:r>
          </a:p>
          <a:p>
            <a:pPr marL="676275" indent="-676275">
              <a:lnSpc>
                <a:spcPct val="120000"/>
              </a:lnSpc>
            </a:pPr>
            <a:r>
              <a:rPr lang="en-GB" sz="2400" dirty="0"/>
              <a:t>Some of these individuals would have been diagnosed with bipolar disorder when they were younger and some get diagnosed after the age of 50 years.</a:t>
            </a:r>
          </a:p>
          <a:p>
            <a:pPr marL="676275" indent="-676275">
              <a:lnSpc>
                <a:spcPct val="120000"/>
              </a:lnSpc>
            </a:pPr>
            <a:r>
              <a:rPr lang="en-GB" sz="2400" dirty="0"/>
              <a:t>Older adults account for only 0.1-0.5% of Bipolar disorder in the community but the risks of admission to hospital are high and account for 4-8% of admissions.</a:t>
            </a:r>
          </a:p>
          <a:p>
            <a:pPr marL="676275" indent="-676275">
              <a:lnSpc>
                <a:spcPct val="120000"/>
              </a:lnSpc>
            </a:pPr>
            <a:r>
              <a:rPr lang="en-GB" sz="2400" dirty="0"/>
              <a:t>The mean age of onset of Bipolar disorder in older adults is around 50 years of age.</a:t>
            </a:r>
          </a:p>
          <a:p>
            <a:pPr marL="676275" indent="-676275">
              <a:lnSpc>
                <a:spcPct val="120000"/>
              </a:lnSpc>
            </a:pPr>
            <a:r>
              <a:rPr lang="en-GB" sz="2400" dirty="0"/>
              <a:t>It is more common in females than in males.</a:t>
            </a:r>
          </a:p>
          <a:p>
            <a:pPr marL="676275" indent="-676275">
              <a:lnSpc>
                <a:spcPct val="120000"/>
              </a:lnSpc>
            </a:pPr>
            <a:r>
              <a:rPr lang="en-GB" sz="2400" dirty="0"/>
              <a:t>It can be missed as the person can present with more functional impairment and cognitive impairment.</a:t>
            </a:r>
          </a:p>
        </p:txBody>
      </p:sp>
    </p:spTree>
    <p:extLst>
      <p:ext uri="{BB962C8B-B14F-4D97-AF65-F5344CB8AC3E}">
        <p14:creationId xmlns:p14="http://schemas.microsoft.com/office/powerpoint/2010/main" val="691572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5377" y="-13448"/>
            <a:ext cx="10515600" cy="1215715"/>
          </a:xfrm>
        </p:spPr>
        <p:txBody>
          <a:bodyPr>
            <a:normAutofit/>
          </a:bodyPr>
          <a:lstStyle/>
          <a:p>
            <a:pPr algn="ctr"/>
            <a:r>
              <a:rPr lang="en-GB" dirty="0">
                <a:latin typeface="+mn-lt"/>
              </a:rPr>
              <a:t>Symptoms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132" y="1202267"/>
            <a:ext cx="5322046" cy="552126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600" b="1" dirty="0"/>
              <a:t>Symptoms of mania can include</a:t>
            </a:r>
          </a:p>
          <a:p>
            <a:pPr marL="0" indent="0">
              <a:buNone/>
            </a:pPr>
            <a:r>
              <a:rPr lang="en-GB" sz="2600" dirty="0"/>
              <a:t>Excessive energy</a:t>
            </a:r>
          </a:p>
          <a:p>
            <a:pPr marL="0" indent="0">
              <a:buNone/>
            </a:pPr>
            <a:r>
              <a:rPr lang="en-GB" sz="2600" dirty="0"/>
              <a:t>Inability to sleep</a:t>
            </a:r>
          </a:p>
          <a:p>
            <a:pPr marL="0" indent="0">
              <a:buNone/>
            </a:pPr>
            <a:r>
              <a:rPr lang="en-GB" sz="2600" dirty="0"/>
              <a:t>Racing thoughts </a:t>
            </a:r>
            <a:endParaRPr lang="en-GB" sz="26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sz="2600" dirty="0"/>
              <a:t>Pressured speech</a:t>
            </a:r>
          </a:p>
          <a:p>
            <a:pPr marL="0" indent="0">
              <a:buNone/>
            </a:pPr>
            <a:r>
              <a:rPr lang="en-GB" sz="2600" dirty="0"/>
              <a:t>Excessive spending or reckless behaviour </a:t>
            </a:r>
          </a:p>
          <a:p>
            <a:pPr marL="0" indent="0">
              <a:buNone/>
            </a:pPr>
            <a:r>
              <a:rPr lang="en-GB" sz="2600" dirty="0"/>
              <a:t>Inability to concentrate</a:t>
            </a:r>
          </a:p>
          <a:p>
            <a:pPr marL="0" indent="0">
              <a:buNone/>
            </a:pPr>
            <a:r>
              <a:rPr lang="en-GB" sz="2600" dirty="0"/>
              <a:t>Grandiose ideas</a:t>
            </a:r>
          </a:p>
          <a:p>
            <a:pPr marL="0" indent="0">
              <a:buNone/>
            </a:pPr>
            <a:r>
              <a:rPr lang="en-GB" sz="2600" dirty="0"/>
              <a:t>Delusional thoughts</a:t>
            </a:r>
          </a:p>
          <a:p>
            <a:pPr marL="0" indent="0">
              <a:buNone/>
            </a:pPr>
            <a:r>
              <a:rPr lang="en-GB" sz="2600" dirty="0"/>
              <a:t>Hallucinations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987422" y="1202267"/>
            <a:ext cx="6204577" cy="48666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600" b="1" dirty="0"/>
              <a:t>Symptoms of depression can include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600" dirty="0"/>
              <a:t>Sleep disturbance - early morning waking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600" dirty="0"/>
              <a:t>Fatigue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600" dirty="0"/>
              <a:t>Psychomotor retardation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600" dirty="0"/>
              <a:t>Loss of interest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600" dirty="0"/>
              <a:t>Poor memory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600" dirty="0"/>
              <a:t>Hopelessness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600" dirty="0"/>
              <a:t>Ideas of guilt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600" dirty="0"/>
              <a:t>Suicidal thoughts</a:t>
            </a:r>
          </a:p>
        </p:txBody>
      </p:sp>
    </p:spTree>
    <p:extLst>
      <p:ext uri="{BB962C8B-B14F-4D97-AF65-F5344CB8AC3E}">
        <p14:creationId xmlns:p14="http://schemas.microsoft.com/office/powerpoint/2010/main" val="1825304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312332"/>
          </a:xfrm>
        </p:spPr>
        <p:txBody>
          <a:bodyPr>
            <a:noAutofit/>
          </a:bodyPr>
          <a:lstStyle/>
          <a:p>
            <a:pPr algn="ctr"/>
            <a:r>
              <a:rPr lang="en-GB" dirty="0">
                <a:latin typeface="+mn-lt"/>
              </a:rPr>
              <a:t>Difference between later onset bipolar disorder and early onset bipolar diso</a:t>
            </a:r>
            <a:r>
              <a:rPr lang="en-GB" dirty="0"/>
              <a:t>rder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2947221"/>
              </p:ext>
            </p:extLst>
          </p:nvPr>
        </p:nvGraphicFramePr>
        <p:xfrm>
          <a:off x="942703" y="1464735"/>
          <a:ext cx="10515600" cy="51646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125282516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856795812"/>
                    </a:ext>
                  </a:extLst>
                </a:gridCol>
              </a:tblGrid>
              <a:tr h="8004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Late onset Bipolar</a:t>
                      </a:r>
                      <a:r>
                        <a:rPr lang="en-GB" baseline="0" dirty="0"/>
                        <a:t> disorder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/>
                        <a:t>Early</a:t>
                      </a:r>
                      <a:r>
                        <a:rPr lang="en-GB" baseline="0"/>
                        <a:t> onset </a:t>
                      </a:r>
                      <a:r>
                        <a:rPr lang="en-GB"/>
                        <a:t>Bipolar</a:t>
                      </a:r>
                      <a:r>
                        <a:rPr lang="en-GB" baseline="0"/>
                        <a:t> </a:t>
                      </a:r>
                      <a:r>
                        <a:rPr lang="en-GB" baseline="0" dirty="0"/>
                        <a:t>disorder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6880248"/>
                  </a:ext>
                </a:extLst>
              </a:tr>
              <a:tr h="800468">
                <a:tc>
                  <a:txBody>
                    <a:bodyPr/>
                    <a:lstStyle/>
                    <a:p>
                      <a:r>
                        <a:rPr lang="en-GB" dirty="0"/>
                        <a:t>Develops around</a:t>
                      </a:r>
                      <a:r>
                        <a:rPr lang="en-GB" baseline="0" dirty="0"/>
                        <a:t> the age of 50 years or later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Usually before the age of 40 years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8085066"/>
                  </a:ext>
                </a:extLst>
              </a:tr>
              <a:tr h="800468">
                <a:tc>
                  <a:txBody>
                    <a:bodyPr/>
                    <a:lstStyle/>
                    <a:p>
                      <a:r>
                        <a:rPr lang="en-GB" dirty="0"/>
                        <a:t>Lower</a:t>
                      </a:r>
                      <a:r>
                        <a:rPr lang="en-GB" baseline="0" dirty="0"/>
                        <a:t> rate of familial illness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Higher rate of</a:t>
                      </a:r>
                      <a:r>
                        <a:rPr lang="en-GB" baseline="0" dirty="0"/>
                        <a:t> familial illness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4356991"/>
                  </a:ext>
                </a:extLst>
              </a:tr>
              <a:tr h="1381631">
                <a:tc>
                  <a:txBody>
                    <a:bodyPr/>
                    <a:lstStyle/>
                    <a:p>
                      <a:r>
                        <a:rPr lang="en-GB" dirty="0"/>
                        <a:t>Higher rate of neurological and medical morbidity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Not</a:t>
                      </a:r>
                      <a:r>
                        <a:rPr lang="en-GB" baseline="0" dirty="0"/>
                        <a:t> associated with higher rates of neurological or medical morbidity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5035574"/>
                  </a:ext>
                </a:extLst>
              </a:tr>
              <a:tr h="1381631">
                <a:tc>
                  <a:txBody>
                    <a:bodyPr/>
                    <a:lstStyle/>
                    <a:p>
                      <a:r>
                        <a:rPr lang="en-GB" dirty="0"/>
                        <a:t>Higher</a:t>
                      </a:r>
                      <a:r>
                        <a:rPr lang="en-GB" baseline="0" dirty="0"/>
                        <a:t> rates</a:t>
                      </a:r>
                      <a:r>
                        <a:rPr lang="en-GB" dirty="0"/>
                        <a:t> of relapses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Although there are relapses, the</a:t>
                      </a:r>
                      <a:r>
                        <a:rPr lang="en-GB" baseline="0" dirty="0"/>
                        <a:t> rates of relapses 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are</a:t>
                      </a:r>
                      <a:r>
                        <a:rPr lang="en-GB" baseline="0" dirty="0"/>
                        <a:t> not as high as 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in</a:t>
                      </a:r>
                      <a:r>
                        <a:rPr lang="en-GB" baseline="0" dirty="0"/>
                        <a:t> late onset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2143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4525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66799"/>
          </a:xfrm>
        </p:spPr>
        <p:txBody>
          <a:bodyPr>
            <a:normAutofit/>
          </a:bodyPr>
          <a:lstStyle/>
          <a:p>
            <a:pPr algn="ctr"/>
            <a:r>
              <a:rPr lang="en-GB" dirty="0">
                <a:latin typeface="+mn-lt"/>
              </a:rPr>
              <a:t>Differential diagnosis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6733"/>
            <a:ext cx="10515600" cy="5338983"/>
          </a:xfrm>
        </p:spPr>
        <p:txBody>
          <a:bodyPr>
            <a:normAutofit/>
          </a:bodyPr>
          <a:lstStyle/>
          <a:p>
            <a:pPr marL="676275" indent="-676275">
              <a:lnSpc>
                <a:spcPct val="100000"/>
              </a:lnSpc>
            </a:pPr>
            <a:r>
              <a:rPr lang="en-GB" dirty="0"/>
              <a:t>Early stages of dementia can present with symptoms suggestive of mania such as irritable mood, emotional lability, sleep disturbance, and impaired social judgment</a:t>
            </a:r>
          </a:p>
          <a:p>
            <a:pPr marL="676275" indent="-676275">
              <a:lnSpc>
                <a:spcPct val="100000"/>
              </a:lnSpc>
            </a:pPr>
            <a:r>
              <a:rPr lang="en-GB" dirty="0"/>
              <a:t>Delirium</a:t>
            </a:r>
          </a:p>
          <a:p>
            <a:pPr marL="676275" indent="-676275">
              <a:lnSpc>
                <a:spcPct val="100000"/>
              </a:lnSpc>
            </a:pPr>
            <a:r>
              <a:rPr lang="en-GB" dirty="0"/>
              <a:t>Alcohol and drug misuse/ withdrawals</a:t>
            </a:r>
          </a:p>
          <a:p>
            <a:pPr marL="676275" indent="-676275">
              <a:lnSpc>
                <a:spcPct val="100000"/>
              </a:lnSpc>
            </a:pPr>
            <a:r>
              <a:rPr lang="en-GB" dirty="0"/>
              <a:t>Medications such as steroids, Parkinson’s medications, anti-hypertensive medications such as captopril, and antidepressants can precipitate mania</a:t>
            </a:r>
          </a:p>
          <a:p>
            <a:pPr marL="676275" indent="-676275">
              <a:lnSpc>
                <a:spcPct val="100000"/>
              </a:lnSpc>
            </a:pPr>
            <a:r>
              <a:rPr lang="en-GB" dirty="0"/>
              <a:t>Physical causes - thyroid issues including hyperthyroidism, infections, metabolic disturbances, neoplasm, stroke, encephalitis, epilepsy and toxins can precipitate mania</a:t>
            </a:r>
          </a:p>
        </p:txBody>
      </p:sp>
    </p:spTree>
    <p:extLst>
      <p:ext uri="{BB962C8B-B14F-4D97-AF65-F5344CB8AC3E}">
        <p14:creationId xmlns:p14="http://schemas.microsoft.com/office/powerpoint/2010/main" val="3629281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34937"/>
            <a:ext cx="10515600" cy="1151996"/>
          </a:xfrm>
        </p:spPr>
        <p:txBody>
          <a:bodyPr>
            <a:noAutofit/>
          </a:bodyPr>
          <a:lstStyle/>
          <a:p>
            <a:pPr algn="ctr"/>
            <a:r>
              <a:rPr lang="en-GB" dirty="0">
                <a:latin typeface="+mn-lt"/>
              </a:rPr>
              <a:t>Impact of having Bipolar disorder on older adults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68400"/>
            <a:ext cx="10515600" cy="5008563"/>
          </a:xfrm>
        </p:spPr>
        <p:txBody>
          <a:bodyPr>
            <a:normAutofit fontScale="92500" lnSpcReduction="20000"/>
          </a:bodyPr>
          <a:lstStyle/>
          <a:p>
            <a:pPr marL="758825" indent="-758825">
              <a:lnSpc>
                <a:spcPct val="100000"/>
              </a:lnSpc>
            </a:pPr>
            <a:r>
              <a:rPr lang="en-GB" dirty="0"/>
              <a:t>Higher rates of cardiovascular disease</a:t>
            </a:r>
          </a:p>
          <a:p>
            <a:pPr marL="758825" indent="-758825">
              <a:lnSpc>
                <a:spcPct val="100000"/>
              </a:lnSpc>
            </a:pPr>
            <a:endParaRPr lang="en-GB" dirty="0"/>
          </a:p>
          <a:p>
            <a:pPr marL="758825" indent="-758825">
              <a:lnSpc>
                <a:spcPct val="100000"/>
              </a:lnSpc>
            </a:pPr>
            <a:r>
              <a:rPr lang="en-GB" dirty="0"/>
              <a:t>Diabetes and Hypertension are more common</a:t>
            </a:r>
          </a:p>
          <a:p>
            <a:pPr marL="758825" indent="-758825">
              <a:lnSpc>
                <a:spcPct val="100000"/>
              </a:lnSpc>
            </a:pPr>
            <a:endParaRPr lang="en-GB" dirty="0"/>
          </a:p>
          <a:p>
            <a:pPr marL="758825" indent="-758825">
              <a:lnSpc>
                <a:spcPct val="100000"/>
              </a:lnSpc>
            </a:pPr>
            <a:r>
              <a:rPr lang="en-GB" dirty="0"/>
              <a:t>Higher rates of cognitive issues </a:t>
            </a:r>
          </a:p>
          <a:p>
            <a:pPr marL="758825" indent="-758825">
              <a:lnSpc>
                <a:spcPct val="100000"/>
              </a:lnSpc>
            </a:pPr>
            <a:endParaRPr lang="en-GB" dirty="0"/>
          </a:p>
          <a:p>
            <a:pPr marL="758825" indent="-758825">
              <a:lnSpc>
                <a:spcPct val="100000"/>
              </a:lnSpc>
            </a:pPr>
            <a:r>
              <a:rPr lang="en-GB" dirty="0"/>
              <a:t>Symptoms as a result of being on medications </a:t>
            </a:r>
            <a:r>
              <a:rPr lang="en-GB" dirty="0" err="1"/>
              <a:t>eg</a:t>
            </a:r>
            <a:r>
              <a:rPr lang="en-GB" dirty="0"/>
              <a:t> lithium - tremor of hands</a:t>
            </a:r>
          </a:p>
          <a:p>
            <a:pPr marL="0" indent="0">
              <a:lnSpc>
                <a:spcPct val="100000"/>
              </a:lnSpc>
              <a:buNone/>
            </a:pPr>
            <a:endParaRPr lang="en-GB" dirty="0"/>
          </a:p>
          <a:p>
            <a:pPr marL="758825" indent="-758825">
              <a:lnSpc>
                <a:spcPct val="100000"/>
              </a:lnSpc>
            </a:pPr>
            <a:r>
              <a:rPr lang="en-GB" dirty="0"/>
              <a:t>Death occurs an average of 10 years earlier than the general population.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886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4191"/>
            <a:ext cx="10515600" cy="798657"/>
          </a:xfrm>
        </p:spPr>
        <p:txBody>
          <a:bodyPr>
            <a:noAutofit/>
          </a:bodyPr>
          <a:lstStyle/>
          <a:p>
            <a:pPr algn="ctr"/>
            <a:r>
              <a:rPr lang="en-GB" dirty="0">
                <a:latin typeface="+mn-lt"/>
              </a:rPr>
              <a:t>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91248"/>
            <a:ext cx="10515600" cy="5863552"/>
          </a:xfrm>
        </p:spPr>
        <p:txBody>
          <a:bodyPr>
            <a:normAutofit lnSpcReduction="10000"/>
          </a:bodyPr>
          <a:lstStyle/>
          <a:p>
            <a:pPr marL="628650" indent="-628650">
              <a:lnSpc>
                <a:spcPct val="100000"/>
              </a:lnSpc>
              <a:spcAft>
                <a:spcPts val="600"/>
              </a:spcAft>
            </a:pPr>
            <a:r>
              <a:rPr lang="en-GB" dirty="0"/>
              <a:t>Detailed history including details of the onset of the symptoms, progression, fluctuations of mood, impact on functioning, sleep changes, irritability, appetite changes, weight loss</a:t>
            </a:r>
          </a:p>
          <a:p>
            <a:pPr marL="628650" indent="-628650">
              <a:lnSpc>
                <a:spcPct val="100000"/>
              </a:lnSpc>
              <a:spcAft>
                <a:spcPts val="600"/>
              </a:spcAft>
            </a:pPr>
            <a:r>
              <a:rPr lang="en-GB" dirty="0"/>
              <a:t>Past history of bipolar affective disorder or recurrent depressive episodes which have been refractory to treatment</a:t>
            </a:r>
          </a:p>
          <a:p>
            <a:pPr marL="628650" indent="-628650">
              <a:lnSpc>
                <a:spcPct val="100000"/>
              </a:lnSpc>
              <a:spcAft>
                <a:spcPts val="600"/>
              </a:spcAft>
            </a:pPr>
            <a:r>
              <a:rPr lang="en-GB" dirty="0"/>
              <a:t>Medications and recent changes / compliance </a:t>
            </a:r>
          </a:p>
          <a:p>
            <a:pPr marL="628650" indent="-628650">
              <a:lnSpc>
                <a:spcPct val="100000"/>
              </a:lnSpc>
              <a:spcAft>
                <a:spcPts val="600"/>
              </a:spcAft>
            </a:pPr>
            <a:r>
              <a:rPr lang="en-GB" dirty="0"/>
              <a:t>Use of alcohol and drugs</a:t>
            </a:r>
          </a:p>
          <a:p>
            <a:pPr marL="628650" indent="-628650">
              <a:lnSpc>
                <a:spcPct val="100000"/>
              </a:lnSpc>
              <a:spcAft>
                <a:spcPts val="600"/>
              </a:spcAft>
            </a:pPr>
            <a:r>
              <a:rPr lang="en-GB" dirty="0"/>
              <a:t>Physical health history and current symptoms</a:t>
            </a:r>
          </a:p>
          <a:p>
            <a:pPr marL="628650" indent="-628650">
              <a:lnSpc>
                <a:spcPct val="100000"/>
              </a:lnSpc>
              <a:spcAft>
                <a:spcPts val="600"/>
              </a:spcAft>
            </a:pPr>
            <a:r>
              <a:rPr lang="en-GB" dirty="0"/>
              <a:t>Risk taking behaviours including risk of suicide, driving </a:t>
            </a:r>
            <a:r>
              <a:rPr lang="en-GB" dirty="0" err="1"/>
              <a:t>etc</a:t>
            </a:r>
            <a:endParaRPr lang="en-GB" dirty="0"/>
          </a:p>
          <a:p>
            <a:pPr marL="628650" indent="-628650">
              <a:lnSpc>
                <a:spcPct val="100000"/>
              </a:lnSpc>
              <a:spcAft>
                <a:spcPts val="600"/>
              </a:spcAft>
            </a:pPr>
            <a:r>
              <a:rPr lang="en-GB" dirty="0"/>
              <a:t>Collateral history from carers and partners including impact on them</a:t>
            </a:r>
          </a:p>
        </p:txBody>
      </p:sp>
    </p:spTree>
    <p:extLst>
      <p:ext uri="{BB962C8B-B14F-4D97-AF65-F5344CB8AC3E}">
        <p14:creationId xmlns:p14="http://schemas.microsoft.com/office/powerpoint/2010/main" val="561170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7258"/>
            <a:ext cx="10515600" cy="1031875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Risks to watch out for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82132"/>
            <a:ext cx="10515600" cy="5444067"/>
          </a:xfrm>
        </p:spPr>
        <p:txBody>
          <a:bodyPr>
            <a:normAutofit/>
          </a:bodyPr>
          <a:lstStyle/>
          <a:p>
            <a:pPr marL="581025" indent="-581025">
              <a:lnSpc>
                <a:spcPct val="110000"/>
              </a:lnSpc>
            </a:pPr>
            <a:r>
              <a:rPr lang="en-GB" dirty="0"/>
              <a:t>Wandering risk / going out late in the night or early hours</a:t>
            </a:r>
          </a:p>
          <a:p>
            <a:pPr marL="581025" indent="-581025">
              <a:lnSpc>
                <a:spcPct val="110000"/>
              </a:lnSpc>
            </a:pPr>
            <a:r>
              <a:rPr lang="en-GB" dirty="0"/>
              <a:t>Not eating / drinking - self-neglect</a:t>
            </a:r>
          </a:p>
          <a:p>
            <a:pPr marL="581025" indent="-581025">
              <a:lnSpc>
                <a:spcPct val="110000"/>
              </a:lnSpc>
            </a:pPr>
            <a:r>
              <a:rPr lang="en-GB" dirty="0"/>
              <a:t>Risky behaviour - excessive spending / excessive alcohol intake </a:t>
            </a:r>
          </a:p>
          <a:p>
            <a:pPr marL="581025" indent="-581025">
              <a:lnSpc>
                <a:spcPct val="110000"/>
              </a:lnSpc>
            </a:pPr>
            <a:r>
              <a:rPr lang="en-GB" dirty="0"/>
              <a:t>Driving</a:t>
            </a:r>
          </a:p>
          <a:p>
            <a:pPr marL="581025" indent="-581025">
              <a:lnSpc>
                <a:spcPct val="110000"/>
              </a:lnSpc>
            </a:pPr>
            <a:r>
              <a:rPr lang="en-GB" dirty="0"/>
              <a:t>Non-compliance with medications including physical health medications</a:t>
            </a:r>
          </a:p>
          <a:p>
            <a:pPr marL="581025" indent="-581025">
              <a:lnSpc>
                <a:spcPct val="110000"/>
              </a:lnSpc>
            </a:pPr>
            <a:r>
              <a:rPr lang="en-GB" dirty="0"/>
              <a:t>Loss of support network due to disorganised / odd behaviour</a:t>
            </a:r>
          </a:p>
          <a:p>
            <a:pPr marL="581025" indent="-581025">
              <a:lnSpc>
                <a:spcPct val="110000"/>
              </a:lnSpc>
            </a:pPr>
            <a:r>
              <a:rPr lang="en-GB" dirty="0"/>
              <a:t>Vulnerability to exploitation</a:t>
            </a:r>
          </a:p>
          <a:p>
            <a:pPr marL="581025" indent="-581025">
              <a:lnSpc>
                <a:spcPct val="110000"/>
              </a:lnSpc>
            </a:pPr>
            <a:r>
              <a:rPr lang="en-GB" dirty="0"/>
              <a:t>Risk of suicide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99396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02266"/>
          </a:xfrm>
        </p:spPr>
        <p:txBody>
          <a:bodyPr>
            <a:normAutofit/>
          </a:bodyPr>
          <a:lstStyle/>
          <a:p>
            <a:pPr algn="ctr"/>
            <a:r>
              <a:rPr lang="en-GB" dirty="0">
                <a:latin typeface="+mn-lt"/>
              </a:rPr>
              <a:t>Investigations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02267"/>
            <a:ext cx="10515600" cy="5461000"/>
          </a:xfrm>
        </p:spPr>
        <p:txBody>
          <a:bodyPr/>
          <a:lstStyle/>
          <a:p>
            <a:pPr marL="628650" indent="-628650">
              <a:lnSpc>
                <a:spcPct val="100000"/>
              </a:lnSpc>
            </a:pPr>
            <a:r>
              <a:rPr lang="en-GB" dirty="0"/>
              <a:t>Investigations include detailed blood tests </a:t>
            </a:r>
          </a:p>
          <a:p>
            <a:pPr marL="628650" indent="-628650">
              <a:lnSpc>
                <a:spcPct val="100000"/>
              </a:lnSpc>
            </a:pPr>
            <a:endParaRPr lang="en-GB" dirty="0"/>
          </a:p>
          <a:p>
            <a:pPr marL="628650" indent="-628650">
              <a:lnSpc>
                <a:spcPct val="100000"/>
              </a:lnSpc>
            </a:pPr>
            <a:r>
              <a:rPr lang="en-GB" dirty="0"/>
              <a:t>CT / MRI scan to rule out neoplasms, infections, lumbar puncture may be needed</a:t>
            </a:r>
          </a:p>
          <a:p>
            <a:pPr marL="628650" indent="-628650">
              <a:lnSpc>
                <a:spcPct val="100000"/>
              </a:lnSpc>
            </a:pPr>
            <a:endParaRPr lang="en-GB" dirty="0"/>
          </a:p>
          <a:p>
            <a:pPr marL="628650" indent="-628650">
              <a:lnSpc>
                <a:spcPct val="100000"/>
              </a:lnSpc>
            </a:pPr>
            <a:r>
              <a:rPr lang="en-GB" dirty="0"/>
              <a:t>Alcohol and drug history / screening </a:t>
            </a:r>
          </a:p>
        </p:txBody>
      </p:sp>
    </p:spTree>
    <p:extLst>
      <p:ext uri="{BB962C8B-B14F-4D97-AF65-F5344CB8AC3E}">
        <p14:creationId xmlns:p14="http://schemas.microsoft.com/office/powerpoint/2010/main" val="33502510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DD7A03AE61D340B7E00B2FD791A3EF" ma:contentTypeVersion="12" ma:contentTypeDescription="Create a new document." ma:contentTypeScope="" ma:versionID="0a46495257bba0d566f88843685d6e76">
  <xsd:schema xmlns:xsd="http://www.w3.org/2001/XMLSchema" xmlns:xs="http://www.w3.org/2001/XMLSchema" xmlns:p="http://schemas.microsoft.com/office/2006/metadata/properties" xmlns:ns2="75f28352-67a4-42b3-b058-db092cbeb8e8" xmlns:ns3="67bc7f54-7c77-4d88-925c-ad0fc9f92e81" targetNamespace="http://schemas.microsoft.com/office/2006/metadata/properties" ma:root="true" ma:fieldsID="017fd56c14270dba28e9622d67c4295c" ns2:_="" ns3:_="">
    <xsd:import namespace="75f28352-67a4-42b3-b058-db092cbeb8e8"/>
    <xsd:import namespace="67bc7f54-7c77-4d88-925c-ad0fc9f92e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Tag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f28352-67a4-42b3-b058-db092cbeb8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Tags" ma:index="18" nillable="true" ma:displayName="Tags" ma:internalName="MediaServiceAutoTags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bc7f54-7c77-4d88-925c-ad0fc9f92e8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A89348B-26E8-4D74-8EAB-26164698E20B}"/>
</file>

<file path=customXml/itemProps2.xml><?xml version="1.0" encoding="utf-8"?>
<ds:datastoreItem xmlns:ds="http://schemas.openxmlformats.org/officeDocument/2006/customXml" ds:itemID="{7DE61ECA-5FC2-4378-BFE8-229F2552C34D}"/>
</file>

<file path=customXml/itemProps3.xml><?xml version="1.0" encoding="utf-8"?>
<ds:datastoreItem xmlns:ds="http://schemas.openxmlformats.org/officeDocument/2006/customXml" ds:itemID="{D9ABE318-6E4A-4965-B6D1-F7C5BFA10434}"/>
</file>

<file path=docProps/app.xml><?xml version="1.0" encoding="utf-8"?>
<Properties xmlns="http://schemas.openxmlformats.org/officeDocument/2006/extended-properties" xmlns:vt="http://schemas.openxmlformats.org/officeDocument/2006/docPropsVTypes">
  <TotalTime>1471</TotalTime>
  <Words>788</Words>
  <Application>Microsoft Office PowerPoint</Application>
  <PresentationFormat>Widescreen</PresentationFormat>
  <Paragraphs>101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Bipolar disorder in older adults</vt:lpstr>
      <vt:lpstr>Bipolar disorder in older adults</vt:lpstr>
      <vt:lpstr>Symptoms </vt:lpstr>
      <vt:lpstr>Difference between later onset bipolar disorder and early onset bipolar disorder</vt:lpstr>
      <vt:lpstr>Differential diagnosis</vt:lpstr>
      <vt:lpstr>Impact of having Bipolar disorder on older adults</vt:lpstr>
      <vt:lpstr>Assessment</vt:lpstr>
      <vt:lpstr>Risks to watch out for</vt:lpstr>
      <vt:lpstr>Investigations </vt:lpstr>
      <vt:lpstr>Treatment</vt:lpstr>
      <vt:lpstr>Monitoring</vt:lpstr>
      <vt:lpstr>Resources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Bipolar disorder in older adults</dc:title>
  <dc:creator>SACHDEV, Kapila (EAST LONDON NHS FOUNDATION TRUST)</dc:creator>
  <cp:lastModifiedBy>Kitti</cp:lastModifiedBy>
  <cp:revision>32</cp:revision>
  <dcterms:created xsi:type="dcterms:W3CDTF">2021-02-14T17:18:20Z</dcterms:created>
  <dcterms:modified xsi:type="dcterms:W3CDTF">2021-03-19T13:42:33Z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d238a98-5de3-4afa-b492-e6339810853c_Enabled">
    <vt:lpwstr>True</vt:lpwstr>
  </property>
  <property fmtid="{D5CDD505-2E9C-101B-9397-08002B2CF9AE}" pid="3" name="MSIP_Label_bd238a98-5de3-4afa-b492-e6339810853c_SiteId">
    <vt:lpwstr>75aac48a-29ab-4230-adac-69d3e7ed3e77</vt:lpwstr>
  </property>
  <property fmtid="{D5CDD505-2E9C-101B-9397-08002B2CF9AE}" pid="4" name="MSIP_Label_bd238a98-5de3-4afa-b492-e6339810853c_Owner">
    <vt:lpwstr>Kitti.Kottasz@rcpsych.ac.uk</vt:lpwstr>
  </property>
  <property fmtid="{D5CDD505-2E9C-101B-9397-08002B2CF9AE}" pid="5" name="MSIP_Label_bd238a98-5de3-4afa-b492-e6339810853c_SetDate">
    <vt:lpwstr>2021-03-19T13:42:32.3691044Z</vt:lpwstr>
  </property>
  <property fmtid="{D5CDD505-2E9C-101B-9397-08002B2CF9AE}" pid="6" name="MSIP_Label_bd238a98-5de3-4afa-b492-e6339810853c_Name">
    <vt:lpwstr>General</vt:lpwstr>
  </property>
  <property fmtid="{D5CDD505-2E9C-101B-9397-08002B2CF9AE}" pid="7" name="MSIP_Label_bd238a98-5de3-4afa-b492-e6339810853c_Application">
    <vt:lpwstr>Microsoft Azure Information Protection</vt:lpwstr>
  </property>
  <property fmtid="{D5CDD505-2E9C-101B-9397-08002B2CF9AE}" pid="8" name="MSIP_Label_bd238a98-5de3-4afa-b492-e6339810853c_ActionId">
    <vt:lpwstr>94205218-a378-433f-845f-91ed1dd2a0ba</vt:lpwstr>
  </property>
  <property fmtid="{D5CDD505-2E9C-101B-9397-08002B2CF9AE}" pid="9" name="MSIP_Label_bd238a98-5de3-4afa-b492-e6339810853c_Extended_MSFT_Method">
    <vt:lpwstr>Automatic</vt:lpwstr>
  </property>
  <property fmtid="{D5CDD505-2E9C-101B-9397-08002B2CF9AE}" pid="10" name="Sensitivity">
    <vt:lpwstr>General</vt:lpwstr>
  </property>
  <property fmtid="{D5CDD505-2E9C-101B-9397-08002B2CF9AE}" pid="11" name="ContentTypeId">
    <vt:lpwstr>0x01010091DD7A03AE61D340B7E00B2FD791A3EF</vt:lpwstr>
  </property>
</Properties>
</file>