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4" r:id="rId7"/>
    <p:sldId id="267" r:id="rId8"/>
    <p:sldId id="263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CD2C0-E41A-4B48-80B6-C9F63F945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BCE215-A61B-40C2-87D7-608C5C436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07597-74BF-41BC-B751-01386354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043B1-0E33-4D07-853F-0F741CA70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0DAAD-3D34-45A0-BF5E-DEB968C9D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2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D7CB1-7952-4352-8BC2-F7A4D066D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2BCC1-2E0E-4D39-B56B-79A5112E0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4806E-AC77-4AF3-B242-6A1E1FDC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C67F6-C88B-4ACE-B054-862E6C8F5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D1E3D-99E9-441C-85A6-7155346E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74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363689-E2E2-46F1-975C-A7F3A22C8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07806-40A2-4EB6-8C7C-02FF4F0FB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1C29E-5B36-444B-B4BC-80265B9AF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39BFE-C932-4C14-8116-CFF005358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BCA68-1167-4E75-894B-6284EDEAD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81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07CBE-42E6-4F28-B610-9914AF9F1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930D-02BE-4911-9282-4334764D5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09B23-3910-4DB1-87AE-BE80B7B5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C5348-FEE6-43A0-959F-665715A8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B3F1D-722C-454E-AFDB-B437BB5D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5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17E1-AF30-4C11-8BB8-424F9BAEF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98B89-AC59-41B1-A0CC-ED0DA2254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72F3B-5F15-469D-A35D-57C4FE89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5E1D0-5823-4821-836D-74D528E3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0F2B8-D3F2-4D5E-906F-2AF8069EF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7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543A-C743-449F-8534-E544451E3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B6F44-06D8-4B82-AA0A-9C8C37DA1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172E8-ACEB-42F3-A9BE-4E4258879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F9AB8-928D-4A97-9553-DD1DCFD6B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CFF19-AFEE-40EE-9F50-BA1333A55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4B5BD-42CA-47E4-908C-5B125A47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37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B46DB-6A7A-4649-8F03-AD187020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5DAC5-4C9C-43AF-9602-200350E0E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C94249-B824-4387-8690-67100C00C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5A8783-A52A-436D-B91D-80B9B3D5A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A97A-D4B5-49EA-A7FE-22548CB5A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4179E2-5E8E-4145-B740-0073CCC2F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5293E-22FD-4797-9D1E-C1926D0F8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02DEC6-06F6-470F-B6E8-F3A6611D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59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02AF8-0C59-4062-B5E4-4CCEE362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5BF4AC-EF14-4AC8-B1D4-DAE34550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7E431-B1E4-4333-BBC6-BFB593373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64DDC-011D-4714-9D08-E05EE6DD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5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34E90-3CC2-4F1A-8535-D55B9F0E1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52D17F-5DB2-4FAF-986C-AB6EB471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6BD0E-89E9-4705-BF99-71C83E7F5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52FB5-BEB4-43A5-A818-C72F5563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5E8AF-F66B-4CEB-A71F-F6024B069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5F0A6-CF12-4A82-AD3D-69B888F48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76B75-0B01-45C7-9AF4-ED63DBE6F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C01A3-0C81-4A95-ABB9-329BFB62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154CC-6C71-4362-AC8F-DE66E9602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91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C5D2-F0A6-49BB-A342-C07FE6D79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67B652-5FB4-4CCA-B38C-6D32ED42B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BBB9B-F4E9-42F9-A8E9-3AFE8C865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08EB0-A849-4AB4-8268-28D875F57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59A39-A30F-40DB-A06B-DB48F63C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1D844-AF97-467C-B02A-E5A4CF81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5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18F4B4-7B4E-4FC8-9F96-2E38E401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97DE7-F1DB-4F80-AAD0-463E492C2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34EFF-36F8-4A5A-871D-D0750BEAF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62171-CF16-4BFB-8065-F3950726087F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5BCE5-715E-425A-BD34-277929CC9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12185-DE37-4A25-B817-B175472C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E9A92-C6A2-4B27-950B-B477F4881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eandeliriumassociation.org/patient-video.html" TargetMode="External"/><Relationship Id="rId2" Type="http://schemas.openxmlformats.org/officeDocument/2006/relationships/hyperlink" Target="https://madeinheene.hee.nhs.uk/PG-Dean/Faculty-of-Patient-Safety/Delirium-Projec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E1D1-9B6C-4E1D-879D-F2452CFC4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>
                <a:latin typeface="+mn-lt"/>
              </a:rPr>
              <a:t>Delirium in older adults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4303E-E195-4E1C-B7B7-37AFF526D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GB" sz="2800" dirty="0"/>
              <a:t>Tier 1</a:t>
            </a:r>
          </a:p>
        </p:txBody>
      </p:sp>
    </p:spTree>
    <p:extLst>
      <p:ext uri="{BB962C8B-B14F-4D97-AF65-F5344CB8AC3E}">
        <p14:creationId xmlns:p14="http://schemas.microsoft.com/office/powerpoint/2010/main" val="315811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D3374-B82A-4257-BF76-41DE62AA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515600" cy="126124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3CE94-29B3-4F66-A9A8-000BF2A93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034" y="1261241"/>
            <a:ext cx="10118766" cy="5376042"/>
          </a:xfrm>
        </p:spPr>
        <p:txBody>
          <a:bodyPr>
            <a:normAutofit/>
          </a:bodyPr>
          <a:lstStyle/>
          <a:p>
            <a:pPr marL="984250" indent="-973138">
              <a:buNone/>
            </a:pPr>
            <a:r>
              <a:rPr lang="en-US" dirty="0"/>
              <a:t>Delirium develops over a period of 1-2 days</a:t>
            </a:r>
          </a:p>
          <a:p>
            <a:pPr marL="984250" indent="-973138">
              <a:buNone/>
            </a:pPr>
            <a:r>
              <a:rPr lang="en-US" dirty="0"/>
              <a:t>Symptoms include</a:t>
            </a:r>
          </a:p>
          <a:p>
            <a:pPr marL="984250" indent="-712788"/>
            <a:r>
              <a:rPr lang="en-US" dirty="0"/>
              <a:t>Confusion</a:t>
            </a:r>
          </a:p>
          <a:p>
            <a:pPr marL="984250" indent="-712788"/>
            <a:r>
              <a:rPr lang="en-US" dirty="0"/>
              <a:t>Agitation</a:t>
            </a:r>
          </a:p>
          <a:p>
            <a:pPr marL="984250" indent="-712788"/>
            <a:r>
              <a:rPr lang="en-US" dirty="0"/>
              <a:t>Personality change</a:t>
            </a:r>
          </a:p>
          <a:p>
            <a:pPr marL="984250" indent="-712788"/>
            <a:r>
              <a:rPr lang="en-US" dirty="0"/>
              <a:t>Difficulties with understanding and memory. </a:t>
            </a:r>
          </a:p>
          <a:p>
            <a:pPr marL="984250" indent="-973138"/>
            <a:endParaRPr lang="en-US" dirty="0"/>
          </a:p>
          <a:p>
            <a:pPr marL="984250" indent="-973138">
              <a:buNone/>
            </a:pPr>
            <a:r>
              <a:rPr lang="en-US" dirty="0"/>
              <a:t>Sometimes referred to as acute confusion</a:t>
            </a:r>
          </a:p>
          <a:p>
            <a:pPr marL="11112" indent="0">
              <a:buNone/>
            </a:pPr>
            <a:r>
              <a:rPr lang="en-GB" dirty="0"/>
              <a:t>It is a serious condition with poor outcomes if not detected and treated early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78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46EF6-4A6C-4F88-838D-49AC39CD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3759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+mn-lt"/>
              </a:rPr>
              <a:t>Risk factors for delirium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B796C-6D44-4B02-A0CB-AF5001B88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302"/>
            <a:ext cx="10515600" cy="5533697"/>
          </a:xfrm>
        </p:spPr>
        <p:txBody>
          <a:bodyPr>
            <a:normAutofit/>
          </a:bodyPr>
          <a:lstStyle/>
          <a:p>
            <a:r>
              <a:rPr lang="en-US" dirty="0"/>
              <a:t>Advanced age is the most important risk factor</a:t>
            </a:r>
          </a:p>
          <a:p>
            <a:r>
              <a:rPr lang="en-US" dirty="0"/>
              <a:t>Dementia</a:t>
            </a:r>
          </a:p>
          <a:p>
            <a:r>
              <a:rPr lang="en-US" dirty="0"/>
              <a:t>Sensory impairment including hearing and visual</a:t>
            </a:r>
          </a:p>
          <a:p>
            <a:r>
              <a:rPr lang="en-US" dirty="0"/>
              <a:t>People who have had a previous stroke</a:t>
            </a:r>
          </a:p>
          <a:p>
            <a:r>
              <a:rPr lang="en-US" dirty="0"/>
              <a:t>Severe illness </a:t>
            </a:r>
          </a:p>
          <a:p>
            <a:r>
              <a:rPr lang="en-US" dirty="0"/>
              <a:t>Dehydration </a:t>
            </a:r>
          </a:p>
          <a:p>
            <a:r>
              <a:rPr lang="en-US" dirty="0"/>
              <a:t>Surgical procedures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Higher rates in adults who are in hospitals and care homes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3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390FA-0D6C-492A-AA36-D75FEDB3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063"/>
            <a:ext cx="10515600" cy="94060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+mn-lt"/>
              </a:rPr>
              <a:t>Causes of delirium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EFD5-ED5C-4D14-9256-BCFDB1DB6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483"/>
            <a:ext cx="10515600" cy="5218386"/>
          </a:xfrm>
        </p:spPr>
        <p:txBody>
          <a:bodyPr>
            <a:noAutofit/>
          </a:bodyPr>
          <a:lstStyle/>
          <a:p>
            <a:pPr marL="1778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Often there is more than one cause</a:t>
            </a:r>
          </a:p>
          <a:p>
            <a:pPr marL="1778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Some of the causes are: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P</a:t>
            </a:r>
            <a:r>
              <a:rPr lang="en-US" dirty="0"/>
              <a:t>ain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I</a:t>
            </a:r>
            <a:r>
              <a:rPr lang="en-US" dirty="0"/>
              <a:t>nfection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N</a:t>
            </a:r>
            <a:r>
              <a:rPr lang="en-US" dirty="0"/>
              <a:t>utrition 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C</a:t>
            </a:r>
            <a:r>
              <a:rPr lang="en-US" dirty="0"/>
              <a:t>onstipation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H</a:t>
            </a:r>
            <a:r>
              <a:rPr lang="en-US" dirty="0"/>
              <a:t>ydration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M</a:t>
            </a:r>
            <a:r>
              <a:rPr lang="en-US" dirty="0"/>
              <a:t>edication</a:t>
            </a:r>
          </a:p>
          <a:p>
            <a:pPr marL="1649413" indent="-712788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E</a:t>
            </a:r>
            <a:r>
              <a:rPr lang="en-US" dirty="0"/>
              <a:t>nvironment</a:t>
            </a:r>
          </a:p>
          <a:p>
            <a:pPr marL="177800" indent="0">
              <a:buClr>
                <a:schemeClr val="tx1"/>
              </a:buClr>
              <a:buNone/>
            </a:pPr>
            <a:endParaRPr lang="en-US" dirty="0"/>
          </a:p>
          <a:p>
            <a:pPr marL="177800" indent="0">
              <a:buNone/>
            </a:pPr>
            <a:r>
              <a:rPr lang="en-US" dirty="0"/>
              <a:t>This spells PINCH ME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4155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F29B0-581E-4A28-B4E7-ACB88787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5088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Symptoms of delirium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41074-587C-4D64-B192-C2BE99BE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429961"/>
          </a:xfrm>
        </p:spPr>
        <p:txBody>
          <a:bodyPr>
            <a:normAutofit/>
          </a:bodyPr>
          <a:lstStyle/>
          <a:p>
            <a:pPr marL="628650" indent="-357188"/>
            <a:r>
              <a:rPr lang="en-US" sz="3200" dirty="0"/>
              <a:t>Difficulty following a conversation &amp; easily distracted</a:t>
            </a:r>
          </a:p>
          <a:p>
            <a:pPr marL="628650" indent="-357188"/>
            <a:r>
              <a:rPr lang="en-US" sz="3200" dirty="0"/>
              <a:t>Vivid dreams or hallucinations, which may be frightening and upsetting</a:t>
            </a:r>
          </a:p>
          <a:p>
            <a:pPr marL="628650" indent="-357188"/>
            <a:r>
              <a:rPr lang="en-US" sz="3200" dirty="0"/>
              <a:t>Agitation, restlessness</a:t>
            </a:r>
          </a:p>
          <a:p>
            <a:pPr marL="628650" indent="-357188"/>
            <a:r>
              <a:rPr lang="en-US" sz="3200" dirty="0"/>
              <a:t>Paranoia ( </a:t>
            </a:r>
            <a:r>
              <a:rPr lang="en-US" sz="3200" dirty="0" err="1"/>
              <a:t>i.e</a:t>
            </a:r>
            <a:r>
              <a:rPr lang="en-US" sz="3200" dirty="0"/>
              <a:t> feelings that they are being poisoned, someone is trying to harm them </a:t>
            </a:r>
            <a:r>
              <a:rPr lang="en-US" sz="3200" dirty="0" err="1"/>
              <a:t>etc</a:t>
            </a:r>
            <a:r>
              <a:rPr lang="en-US" sz="3200" dirty="0"/>
              <a:t>)</a:t>
            </a:r>
          </a:p>
          <a:p>
            <a:pPr marL="628650" indent="-357188"/>
            <a:r>
              <a:rPr lang="en-US" sz="3200" dirty="0"/>
              <a:t>Sleepiness, slowing down &amp; withdrawn</a:t>
            </a:r>
          </a:p>
          <a:p>
            <a:pPr marL="628650" indent="-357188"/>
            <a:r>
              <a:rPr lang="en-US" sz="3200" dirty="0"/>
              <a:t>Not eating or drinking</a:t>
            </a:r>
          </a:p>
          <a:p>
            <a:pPr marL="628650" indent="-357188"/>
            <a:r>
              <a:rPr lang="en-US" sz="3200" dirty="0"/>
              <a:t>Confusion which fluctuates often worse in evenings</a:t>
            </a:r>
          </a:p>
        </p:txBody>
      </p:sp>
    </p:spTree>
    <p:extLst>
      <p:ext uri="{BB962C8B-B14F-4D97-AF65-F5344CB8AC3E}">
        <p14:creationId xmlns:p14="http://schemas.microsoft.com/office/powerpoint/2010/main" val="78647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DA622-824C-48A0-A473-5A7C16EE0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77916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latin typeface="+mn-lt"/>
              </a:rPr>
            </a:br>
            <a:r>
              <a:rPr lang="en-US" sz="4900" dirty="0">
                <a:latin typeface="+mn-lt"/>
              </a:rPr>
              <a:t>How can you help ?</a:t>
            </a:r>
            <a:br>
              <a:rPr lang="en-US" sz="4900" dirty="0">
                <a:latin typeface="+mn-lt"/>
              </a:rPr>
            </a:br>
            <a:endParaRPr lang="en-GB" sz="49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C5B11-5128-4645-BD81-02393C07E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32" y="882840"/>
            <a:ext cx="10515600" cy="5975159"/>
          </a:xfrm>
        </p:spPr>
        <p:txBody>
          <a:bodyPr>
            <a:normAutofit lnSpcReduction="10000"/>
          </a:bodyPr>
          <a:lstStyle/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Recognize when the person has a delirium ( often the diagnosis is missed as not thought of)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If you are unsure if there has been a new change in their presentation check with someone  who does know them well ( such as their family ) 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Let the GP know as soon possible if you think someone has delirium so that the cause of the delirium can be found and treated 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Manage the symptoms of delirium whilst the cause is found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Reassure the person themselves as they are often frightened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Gentle give repeated reorientation is helpful and avoid confrontation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36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DA622-824C-48A0-A473-5A7C16EE0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19806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latin typeface="+mn-lt"/>
              </a:rPr>
            </a:br>
            <a:r>
              <a:rPr lang="en-US" sz="4900" dirty="0">
                <a:latin typeface="+mn-lt"/>
              </a:rPr>
              <a:t>How can you help?</a:t>
            </a:r>
            <a:br>
              <a:rPr lang="en-US" sz="4900" dirty="0">
                <a:latin typeface="+mn-lt"/>
              </a:rPr>
            </a:br>
            <a:endParaRPr lang="en-GB" sz="49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C5B11-5128-4645-BD81-02393C07E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674" y="1056290"/>
            <a:ext cx="10515600" cy="5801710"/>
          </a:xfrm>
        </p:spPr>
        <p:txBody>
          <a:bodyPr>
            <a:normAutofit/>
          </a:bodyPr>
          <a:lstStyle/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Encourage adequate nutrition / fluids / sleep/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Check they are not in pain 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Make sure that they are in a room with good lighting, is quiet and with a clock to orientate them.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Make sure that any family members who are involved in their care are aware of strategies to reduce the triggers that make the delirium worse. </a:t>
            </a:r>
          </a:p>
          <a:p>
            <a:pPr marL="758825" indent="-7127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Ensure the person with delirium is safe to be on their own ( prevent injury and complications from delirium ) – if they are not safe -summon help such as 111, emergency services. </a:t>
            </a:r>
          </a:p>
        </p:txBody>
      </p:sp>
    </p:spTree>
    <p:extLst>
      <p:ext uri="{BB962C8B-B14F-4D97-AF65-F5344CB8AC3E}">
        <p14:creationId xmlns:p14="http://schemas.microsoft.com/office/powerpoint/2010/main" val="216273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22F9-6F8D-42E7-91D2-D051EFDF0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2999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Prognosis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BE2B8-927A-45F5-9DA5-63B35496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1110"/>
            <a:ext cx="10515600" cy="5431221"/>
          </a:xfrm>
        </p:spPr>
        <p:txBody>
          <a:bodyPr>
            <a:normAutofit/>
          </a:bodyPr>
          <a:lstStyle/>
          <a:p>
            <a:pPr marL="0" indent="-355600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Once the cause gets treated it should start to get better. It can take up to 6 months for delirium to resolve </a:t>
            </a:r>
          </a:p>
          <a:p>
            <a:pPr marL="0" indent="-355600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Older adults  who have had delirium can remember their experience  and recall feeling frightened</a:t>
            </a:r>
          </a:p>
          <a:p>
            <a:pPr marL="0" indent="-355600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Delirium can recur in the future </a:t>
            </a:r>
          </a:p>
          <a:p>
            <a:pPr marL="0" indent="-355600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Delirium can be prevented</a:t>
            </a:r>
          </a:p>
        </p:txBody>
      </p:sp>
    </p:spTree>
    <p:extLst>
      <p:ext uri="{BB962C8B-B14F-4D97-AF65-F5344CB8AC3E}">
        <p14:creationId xmlns:p14="http://schemas.microsoft.com/office/powerpoint/2010/main" val="1791745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8241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Delirium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373" y="990053"/>
            <a:ext cx="10515600" cy="5773354"/>
          </a:xfrm>
        </p:spPr>
        <p:txBody>
          <a:bodyPr>
            <a:normAutofit/>
          </a:bodyPr>
          <a:lstStyle/>
          <a:p>
            <a:pPr marL="758825" indent="-712788"/>
            <a:r>
              <a:rPr lang="en-GB" u="sng" dirty="0">
                <a:hlinkClick r:id="rId2"/>
              </a:rPr>
              <a:t>HEE NE &gt; PG Dean &gt; Faculty of Patient Safety &gt; Delirium Project</a:t>
            </a:r>
            <a:endParaRPr lang="en-GB" dirty="0"/>
          </a:p>
          <a:p>
            <a:pPr marL="758825" indent="0">
              <a:buNone/>
            </a:pPr>
            <a:r>
              <a:rPr lang="en-GB" dirty="0"/>
              <a:t>This link has link to animated videos on delirium awareness and</a:t>
            </a:r>
          </a:p>
          <a:p>
            <a:pPr marL="758825" indent="0">
              <a:buNone/>
            </a:pPr>
            <a:r>
              <a:rPr lang="en-GB" dirty="0"/>
              <a:t>on being delirium ready.</a:t>
            </a:r>
          </a:p>
          <a:p>
            <a:pPr marL="758825" indent="0">
              <a:buNone/>
            </a:pPr>
            <a:endParaRPr lang="en-GB" dirty="0"/>
          </a:p>
          <a:p>
            <a:pPr marL="758825" indent="-712788"/>
            <a:r>
              <a:rPr lang="en-GB" u="sng" dirty="0">
                <a:hlinkClick r:id="rId3"/>
              </a:rPr>
              <a:t>Patient video (europeandeliriumassociation.org)</a:t>
            </a:r>
            <a:r>
              <a:rPr lang="en-GB" dirty="0"/>
              <a:t> This is the link</a:t>
            </a:r>
          </a:p>
          <a:p>
            <a:pPr marL="758825" indent="0">
              <a:buNone/>
            </a:pPr>
            <a:r>
              <a:rPr lang="en-GB" dirty="0"/>
              <a:t>to powerful video of what it is like to experience delirium.</a:t>
            </a:r>
          </a:p>
          <a:p>
            <a:pPr marL="758825" indent="0">
              <a:buNone/>
            </a:pPr>
            <a:endParaRPr lang="en-GB" dirty="0"/>
          </a:p>
          <a:p>
            <a:pPr marL="758825" indent="0">
              <a:buNone/>
            </a:pPr>
            <a:r>
              <a:rPr lang="en-GB" dirty="0"/>
              <a:t>Delirium leaflet for patients and carers https://www.rcpsych.ac.uk/mental-health/problems-disorders/delirium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9846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CACA99-0324-4684-A769-793E7793ABBB}"/>
</file>

<file path=customXml/itemProps2.xml><?xml version="1.0" encoding="utf-8"?>
<ds:datastoreItem xmlns:ds="http://schemas.openxmlformats.org/officeDocument/2006/customXml" ds:itemID="{CDC94F8A-DFBA-4FE6-91A6-8DDD2D4E24FB}"/>
</file>

<file path=customXml/itemProps3.xml><?xml version="1.0" encoding="utf-8"?>
<ds:datastoreItem xmlns:ds="http://schemas.openxmlformats.org/officeDocument/2006/customXml" ds:itemID="{2612CF84-6BC8-495B-8FB1-8135F2D0525C}"/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512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Delirium in older adults </vt:lpstr>
      <vt:lpstr>Delirium</vt:lpstr>
      <vt:lpstr>Risk factors for delirium</vt:lpstr>
      <vt:lpstr>Causes of delirium </vt:lpstr>
      <vt:lpstr>Symptoms of delirium </vt:lpstr>
      <vt:lpstr> How can you help ? </vt:lpstr>
      <vt:lpstr> How can you help? </vt:lpstr>
      <vt:lpstr>Prognosis</vt:lpstr>
      <vt:lpstr>Delirium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Delirium</dc:title>
  <dc:creator>Ahmed, Suhana</dc:creator>
  <cp:lastModifiedBy>Kitti</cp:lastModifiedBy>
  <cp:revision>27</cp:revision>
  <dcterms:created xsi:type="dcterms:W3CDTF">2021-02-16T13:04:32Z</dcterms:created>
  <dcterms:modified xsi:type="dcterms:W3CDTF">2021-03-19T13:44:03Z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2021-03-19T13:43:58.3923992Z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5bc25b44-9903-42dd-8624-8a6a3d0cd682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