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340" r:id="rId7"/>
    <p:sldId id="261" r:id="rId8"/>
    <p:sldId id="263" r:id="rId9"/>
    <p:sldId id="260" r:id="rId10"/>
    <p:sldId id="342" r:id="rId11"/>
    <p:sldId id="292" r:id="rId12"/>
    <p:sldId id="264" r:id="rId13"/>
    <p:sldId id="344" r:id="rId14"/>
    <p:sldId id="265" r:id="rId15"/>
    <p:sldId id="34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BCE77-4756-47B0-9EFD-7DD95FC009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DF418-00A2-4890-BEDD-33BBE7130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733DD-1463-4B7A-B8C7-71805C3B4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8FF89-EFC6-4DCD-91E8-EC2C046E8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48093-E8C7-4D93-B433-C632E1C70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27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1C848-64FC-4312-8AA0-08E9B96CC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B6191-80C9-4B26-8378-3158A47B1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3BEF5-96A5-4C30-8F56-A4415A02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310EB-39B3-4582-8752-F93FEB3AB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83B82-3C23-4631-9C09-BB0A0B78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8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5B5A3D-9BBF-462A-AD0C-9AEADBE442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8E715-9CA8-4BF6-B56F-5F4901CB3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78220-7324-4C0B-8FCE-7341EAC6E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6B70F-CB5F-49AD-BCF2-CE939261D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4C8D8-54B2-4510-A3CC-78D78A2D1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989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EAB6A-818E-40BC-BFB2-82A5A7662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9F4CB-843C-4603-9C43-A992C3BDB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FBC4A-D842-4993-BE27-F103A44F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C22A6-B6C1-4D6A-B154-87F654B86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BC5C1-6692-4BE9-8C0C-A24566EF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01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588AD-D03B-4B5F-BB14-D3C5F227F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8DDB7-DD0C-4D6E-925B-12062FAD3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3ED44-8E04-4629-9483-514C913C4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CFFBA-D7F6-473F-B009-EDB2C9F51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07D1B-266F-497D-8C87-509DAD30B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86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80028-8638-4779-A912-F401AA7EC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F4830-8A4C-40BF-9B98-A0F7BB55EF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92A464-2220-48BE-847B-51EA8A1D0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4C47E-AF02-4871-B5A5-1941C6929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3AB5C-93FE-40E8-8CDA-0AA3EACF3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7D9C3-105F-43CF-934E-68D88D3C9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52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8E3A8-C24A-4AFE-B3E3-40B24C252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37AC27-0467-47DA-A15A-F53B048BF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3A1FDD-9085-47F9-8612-AA406BE67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C5FED3-F6C0-4BEF-9020-41E99FE83F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169473-1725-4C4E-8BDF-DC428E05A9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279153-10A5-4F0E-9355-1C0C14CAA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4DA12D-D16C-4DEE-967E-E19B2596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B94770-66C1-4C77-BE8E-CB0319EED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13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DBB3D-399D-4C98-83BD-E6BFE9429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3FB8A0-F0BE-4520-B4AC-AB2480D27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141004-E035-4516-BF4B-C2891B769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B054E7-0290-4417-BAE2-7C0D73CC7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7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EF5D36-BC58-4F89-AAAC-AC192B3F5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07FA65-ACFD-457A-B5D8-AE59F792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BDFC6-353B-472F-957D-F12592D87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87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AACF9-17FC-4C0F-BE6B-00EF900D3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F9E7B-F26D-4584-AB1C-D4B2F305E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46B3DE-8194-4A0B-A033-3A64021C0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88D9A-2E85-400B-B38A-D18048202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102949-DC70-40ED-BEF2-0E1952EFE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08913-0788-4697-AB08-013A8B139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37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0B96-9B6B-4CBB-819F-73157F935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866C5E-3201-4B94-A483-DA3A412FAB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6D2C0D-B7BB-49E3-BD89-45D300023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6FA082-0E99-4842-9247-3425EF3B0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004A3D-1B3B-4133-9F49-35C5BB56F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A95A1-8061-48DF-B284-1B27A39F3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799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AAC19E-3CD7-4A28-A4D4-D38C0E0EC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B5307-6F5B-4AD7-8071-BCD0882A7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F2B69-6845-4E26-A83E-3CBB0D1441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76378-755C-4EF6-8917-30F5D7F1C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3A46F-3D79-4E43-A3E5-43712636BB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714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peandeliriumassociation.org/patient-video.html" TargetMode="External"/><Relationship Id="rId2" Type="http://schemas.openxmlformats.org/officeDocument/2006/relationships/hyperlink" Target="https://madeinheene.hee.nhs.uk/PG-Dean/Faculty-of-Patient-Safety/Delirium-Projec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8E1D1-9B6C-4E1D-879D-F2452CFC4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dirty="0">
                <a:latin typeface="+mn-lt"/>
              </a:rPr>
              <a:t>Delirium in older adults</a:t>
            </a:r>
            <a:endParaRPr lang="en-GB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4303E-E195-4E1C-B7B7-37AFF526D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/>
          <a:p>
            <a:r>
              <a:rPr lang="en-GB" sz="2800" dirty="0"/>
              <a:t>Tier 2</a:t>
            </a:r>
          </a:p>
        </p:txBody>
      </p:sp>
    </p:spTree>
    <p:extLst>
      <p:ext uri="{BB962C8B-B14F-4D97-AF65-F5344CB8AC3E}">
        <p14:creationId xmlns:p14="http://schemas.microsoft.com/office/powerpoint/2010/main" val="3158114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C79355D3-9D5A-4E43-BE5A-50DB3FB12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84889"/>
          </a:xfrm>
        </p:spPr>
        <p:txBody>
          <a:bodyPr/>
          <a:lstStyle/>
          <a:p>
            <a:pPr algn="ctr" eaLnBrk="1" hangingPunct="1"/>
            <a:r>
              <a:rPr lang="en-GB" altLang="en-US" dirty="0">
                <a:latin typeface="+mn-lt"/>
              </a:rPr>
              <a:t>Diagnosis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421D2670-FED4-4B08-AFAD-E8C6AFFAD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6062"/>
            <a:ext cx="10515600" cy="5515413"/>
          </a:xfrm>
        </p:spPr>
        <p:txBody>
          <a:bodyPr/>
          <a:lstStyle/>
          <a:p>
            <a:pPr marL="758825" indent="-665163" eaLnBrk="1" hangingPunct="1">
              <a:lnSpc>
                <a:spcPct val="100000"/>
              </a:lnSpc>
              <a:spcBef>
                <a:spcPts val="0"/>
              </a:spcBef>
            </a:pPr>
            <a:r>
              <a:rPr lang="en-GB" altLang="en-US" dirty="0"/>
              <a:t>Clinical assessment is key </a:t>
            </a:r>
          </a:p>
          <a:p>
            <a:pPr marL="758825" indent="-665163" eaLnBrk="1" hangingPunct="1">
              <a:lnSpc>
                <a:spcPct val="100000"/>
              </a:lnSpc>
              <a:spcBef>
                <a:spcPts val="0"/>
              </a:spcBef>
            </a:pPr>
            <a:endParaRPr lang="en-GB" altLang="en-US" dirty="0"/>
          </a:p>
          <a:p>
            <a:pPr marL="758825" indent="-665163" eaLnBrk="1" hangingPunct="1">
              <a:lnSpc>
                <a:spcPct val="100000"/>
              </a:lnSpc>
              <a:spcBef>
                <a:spcPts val="0"/>
              </a:spcBef>
            </a:pPr>
            <a:r>
              <a:rPr lang="en-GB" altLang="en-US" dirty="0"/>
              <a:t>Consider using Confusion Assessment Method (CAM) as a screening tool or 4AT</a:t>
            </a:r>
          </a:p>
          <a:p>
            <a:pPr marL="758825" indent="-665163" eaLnBrk="1" hangingPunct="1">
              <a:lnSpc>
                <a:spcPct val="100000"/>
              </a:lnSpc>
              <a:spcBef>
                <a:spcPts val="0"/>
              </a:spcBef>
              <a:buNone/>
            </a:pPr>
            <a:endParaRPr lang="en-GB" altLang="en-US" dirty="0"/>
          </a:p>
          <a:p>
            <a:pPr marL="758825" indent="-665163" eaLnBrk="1" hangingPunct="1">
              <a:lnSpc>
                <a:spcPct val="100000"/>
              </a:lnSpc>
              <a:spcBef>
                <a:spcPts val="0"/>
              </a:spcBef>
            </a:pPr>
            <a:r>
              <a:rPr lang="en-GB" altLang="en-US" dirty="0"/>
              <a:t>Get an accurate history from someone who knows the patient</a:t>
            </a: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74AF7913-570C-4CF0-9D6F-BC9E742E0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BAB9DB-FC82-4932-86D3-82007FF8E024}" type="slidenum">
              <a:rPr lang="en-US" altLang="en-US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Box 5">
            <a:extLst>
              <a:ext uri="{FF2B5EF4-FFF2-40B4-BE49-F238E27FC236}">
                <a16:creationId xmlns:a16="http://schemas.microsoft.com/office/drawing/2014/main" id="{38C85C2D-F2C0-42D1-8BD6-33EB23CFB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226270"/>
            <a:ext cx="446065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3+  – possible delirium </a:t>
            </a:r>
            <a:r>
              <a:rPr lang="en-US" altLang="en-US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+</a:t>
            </a: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cog impairment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1-3 – possible cognitive impairment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0    – delirium unlikely</a:t>
            </a:r>
            <a:endParaRPr lang="en-NZ" alt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50180" name="Picture 7">
            <a:extLst>
              <a:ext uri="{FF2B5EF4-FFF2-40B4-BE49-F238E27FC236}">
                <a16:creationId xmlns:a16="http://schemas.microsoft.com/office/drawing/2014/main" id="{E2983DEC-2B31-4483-97FB-D83856088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227" y="5155324"/>
            <a:ext cx="4350503" cy="163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9888" y="685800"/>
            <a:ext cx="10912189" cy="4406462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7FE62-E42A-4F57-A68F-7150B0550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245476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Management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AAA3D-AE25-4486-AFDA-D42F3FA12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81025" indent="-569913"/>
            <a:r>
              <a:rPr lang="en-US" dirty="0"/>
              <a:t>Identify the underlying cause and treat appropriately.</a:t>
            </a:r>
          </a:p>
          <a:p>
            <a:pPr marL="581025" indent="-569913"/>
            <a:endParaRPr lang="en-US" dirty="0"/>
          </a:p>
          <a:p>
            <a:pPr marL="581025" indent="-569913"/>
            <a:r>
              <a:rPr lang="en-US" dirty="0"/>
              <a:t>Manage the symptoms of delirium whilst the cause is found.</a:t>
            </a:r>
          </a:p>
          <a:p>
            <a:pPr marL="581025" indent="-569913"/>
            <a:endParaRPr lang="en-US" dirty="0"/>
          </a:p>
          <a:p>
            <a:pPr marL="581025" indent="-569913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Prevent injury and delirium complications — falls, wandering, harming self or others, skin breakdown, aspiration.</a:t>
            </a:r>
          </a:p>
          <a:p>
            <a:pPr marL="581025" indent="-569913"/>
            <a:endParaRPr lang="en-US" dirty="0"/>
          </a:p>
          <a:p>
            <a:pPr marL="581025" indent="-569913"/>
            <a:r>
              <a:rPr lang="en-US" dirty="0"/>
              <a:t>Address predisposing &amp; precipitating factors as appropriate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0769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B5F54CA5-4454-4DAC-8836-657C38080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80"/>
            <a:ext cx="10515600" cy="1032642"/>
          </a:xfrm>
        </p:spPr>
        <p:txBody>
          <a:bodyPr/>
          <a:lstStyle/>
          <a:p>
            <a:pPr algn="ctr" eaLnBrk="1" hangingPunct="1"/>
            <a:r>
              <a:rPr lang="en-GB" altLang="en-US" dirty="0">
                <a:latin typeface="+mn-lt"/>
              </a:rPr>
              <a:t>Management</a:t>
            </a:r>
            <a:r>
              <a:rPr lang="en-GB" alt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ADA0A-3D3C-4C7E-8C56-A1C96D986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197" y="938048"/>
            <a:ext cx="10515600" cy="5783427"/>
          </a:xfrm>
        </p:spPr>
        <p:txBody>
          <a:bodyPr rtlCol="0">
            <a:normAutofit lnSpcReduction="10000"/>
          </a:bodyPr>
          <a:lstStyle/>
          <a:p>
            <a:pPr marL="581025" indent="-534988"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Address any infections </a:t>
            </a:r>
            <a:r>
              <a:rPr lang="en-GB" sz="2400" dirty="0"/>
              <a:t>and pain</a:t>
            </a:r>
          </a:p>
          <a:p>
            <a:pPr marL="581025" indent="-534988"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Encourage fluids and food </a:t>
            </a:r>
          </a:p>
          <a:p>
            <a:pPr marL="581025" indent="-534988"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Ensure glasses, hearing aids etc. are accessible and in working order</a:t>
            </a:r>
          </a:p>
          <a:p>
            <a:pPr marL="581025" indent="-534988"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Attention to the environment is essential</a:t>
            </a:r>
          </a:p>
          <a:p>
            <a:pPr marL="581025" indent="-534988"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Quiet area or side room; limit staff changes</a:t>
            </a:r>
          </a:p>
          <a:p>
            <a:pPr marL="581025" indent="-534988"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Adequate lighting, minimise noise, provide a clock the patient can see</a:t>
            </a:r>
          </a:p>
          <a:p>
            <a:pPr marL="581025" indent="-534988"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Gentle repeated reorientation and avoid confrontation</a:t>
            </a:r>
          </a:p>
          <a:p>
            <a:pPr marL="581025" indent="-534988"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Try to maintain normal sleep-wake cycle</a:t>
            </a:r>
          </a:p>
          <a:p>
            <a:pPr marL="581025" indent="-534988">
              <a:defRPr/>
            </a:pPr>
            <a:endParaRPr lang="en-GB" sz="2400" dirty="0">
              <a:solidFill>
                <a:schemeClr val="accent2"/>
              </a:solidFill>
            </a:endParaRPr>
          </a:p>
          <a:p>
            <a:pPr marL="581025" indent="-534988">
              <a:buNone/>
              <a:defRPr/>
            </a:pPr>
            <a:r>
              <a:rPr lang="en-GB" sz="2400" dirty="0"/>
              <a:t>EXPLANATION is KEY </a:t>
            </a:r>
          </a:p>
          <a:p>
            <a:pPr marL="581025" indent="-534988"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Explain cause and likely course to patient, relatives and carers</a:t>
            </a:r>
          </a:p>
          <a:p>
            <a:pPr marL="581025" indent="-534988"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Address anxiety; patients with delirium are often frightened</a:t>
            </a:r>
          </a:p>
          <a:p>
            <a:pPr marL="581025" indent="-534988"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Explain the organic cause of behaviour and symptoms.</a:t>
            </a:r>
          </a:p>
          <a:p>
            <a:pPr marL="0" indent="0">
              <a:buNone/>
              <a:defRPr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13681E1A-58A1-493B-9D46-D63B9B9CE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11C88E-75EB-43EE-BECE-3D5C861F3728}" type="slidenum">
              <a:rPr lang="en-US" altLang="en-US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628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DF0D0-C712-47A7-875D-722AF991B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79"/>
            <a:ext cx="10515600" cy="1103587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Management 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76660-1A33-4914-AEF0-278EE783B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5702"/>
            <a:ext cx="10515600" cy="5762297"/>
          </a:xfrm>
        </p:spPr>
        <p:txBody>
          <a:bodyPr>
            <a:normAutofit/>
          </a:bodyPr>
          <a:lstStyle/>
          <a:p>
            <a:r>
              <a:rPr lang="en-US" dirty="0"/>
              <a:t>Non-pharmacological measures to manage symptoms should be tried first </a:t>
            </a:r>
          </a:p>
          <a:p>
            <a:endParaRPr lang="en-US" dirty="0"/>
          </a:p>
          <a:p>
            <a:r>
              <a:rPr lang="en-US" dirty="0"/>
              <a:t>Combative and physically dangerous patients may however require urgent reassessment </a:t>
            </a:r>
          </a:p>
          <a:p>
            <a:endParaRPr lang="en-US" dirty="0"/>
          </a:p>
          <a:p>
            <a:r>
              <a:rPr lang="en-US" dirty="0"/>
              <a:t>Appropriate use of medications e.g. antipsychotics may be needed but should be used for the least time possible</a:t>
            </a:r>
          </a:p>
          <a:p>
            <a:endParaRPr lang="en-US" dirty="0"/>
          </a:p>
          <a:p>
            <a:r>
              <a:rPr lang="en-US" dirty="0"/>
              <a:t>Sedatives can prolong the duration of delirium and should be avoided if possible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334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5179"/>
            <a:ext cx="10515600" cy="1111469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Delirium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1110"/>
            <a:ext cx="10515600" cy="5565228"/>
          </a:xfrm>
        </p:spPr>
        <p:txBody>
          <a:bodyPr>
            <a:normAutofit lnSpcReduction="10000"/>
          </a:bodyPr>
          <a:lstStyle/>
          <a:p>
            <a:pPr marL="758825" indent="-712788"/>
            <a:r>
              <a:rPr lang="en-GB" u="sng" dirty="0">
                <a:hlinkClick r:id="rId2"/>
              </a:rPr>
              <a:t>HEE NE &gt; PG Dean &gt; Faculty of Patient Safety &gt; Delirium Project</a:t>
            </a:r>
            <a:endParaRPr lang="en-GB" dirty="0"/>
          </a:p>
          <a:p>
            <a:pPr marL="758825" indent="0">
              <a:buNone/>
            </a:pPr>
            <a:r>
              <a:rPr lang="en-GB" dirty="0"/>
              <a:t>This link has link to animated videos on delirium awareness and</a:t>
            </a:r>
          </a:p>
          <a:p>
            <a:pPr marL="758825" indent="0">
              <a:buNone/>
            </a:pPr>
            <a:r>
              <a:rPr lang="en-GB" dirty="0"/>
              <a:t>on being delirium ready.</a:t>
            </a:r>
          </a:p>
          <a:p>
            <a:pPr marL="758825" indent="0">
              <a:buNone/>
            </a:pPr>
            <a:endParaRPr lang="en-GB" dirty="0"/>
          </a:p>
          <a:p>
            <a:pPr marL="758825" indent="-712788"/>
            <a:r>
              <a:rPr lang="en-GB" u="sng" dirty="0">
                <a:hlinkClick r:id="rId3"/>
              </a:rPr>
              <a:t>Patient video (europeandeliriumassociation.org)</a:t>
            </a:r>
            <a:r>
              <a:rPr lang="en-GB" dirty="0"/>
              <a:t> This is the link</a:t>
            </a:r>
          </a:p>
          <a:p>
            <a:pPr marL="758825" indent="0">
              <a:buNone/>
            </a:pPr>
            <a:r>
              <a:rPr lang="en-GB" dirty="0"/>
              <a:t>to powerful video of what it is like to experience delirium.</a:t>
            </a:r>
          </a:p>
          <a:p>
            <a:pPr marL="758825" indent="0">
              <a:buNone/>
            </a:pPr>
            <a:endParaRPr lang="en-GB" dirty="0"/>
          </a:p>
          <a:p>
            <a:pPr marL="758825" indent="0">
              <a:buNone/>
            </a:pPr>
            <a:r>
              <a:rPr lang="en-GB" dirty="0"/>
              <a:t>Leaflet for relatives and carers : https://www.rcpsych.ac.uk/mental-health/problems-disorders/delirium</a:t>
            </a:r>
          </a:p>
          <a:p>
            <a:pPr marL="0" indent="0">
              <a:buNone/>
            </a:pP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7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B1763-5BD8-44B2-90DB-7233F55BC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581"/>
            <a:ext cx="10515600" cy="1203544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Delirium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7105C-0D65-4148-A7BC-CE2C12BEB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352"/>
            <a:ext cx="10515600" cy="481654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Delirium is a clinical syndrome </a:t>
            </a:r>
          </a:p>
          <a:p>
            <a:pPr marL="854075" indent="-842963">
              <a:buNone/>
            </a:pPr>
            <a:r>
              <a:rPr lang="en-US" dirty="0"/>
              <a:t>Concurrent disturbances of </a:t>
            </a:r>
          </a:p>
          <a:p>
            <a:pPr marL="854075" indent="-808038"/>
            <a:r>
              <a:rPr lang="en-US" dirty="0"/>
              <a:t>Consciousness and attention</a:t>
            </a:r>
          </a:p>
          <a:p>
            <a:pPr marL="854075" indent="-808038"/>
            <a:r>
              <a:rPr lang="en-US" dirty="0"/>
              <a:t>Perception</a:t>
            </a:r>
          </a:p>
          <a:p>
            <a:pPr marL="854075" indent="-808038"/>
            <a:r>
              <a:rPr lang="en-US" dirty="0"/>
              <a:t>Thinking</a:t>
            </a:r>
          </a:p>
          <a:p>
            <a:pPr marL="854075" indent="-808038"/>
            <a:r>
              <a:rPr lang="en-US" dirty="0"/>
              <a:t>Memory</a:t>
            </a:r>
          </a:p>
          <a:p>
            <a:pPr marL="854075" indent="-808038"/>
            <a:r>
              <a:rPr lang="en-US" dirty="0"/>
              <a:t>Psychomotor behavior</a:t>
            </a:r>
          </a:p>
          <a:p>
            <a:pPr marL="854075" indent="-808038"/>
            <a:r>
              <a:rPr lang="en-US" dirty="0"/>
              <a:t>Emotion</a:t>
            </a:r>
          </a:p>
          <a:p>
            <a:pPr marL="854075" indent="-808038"/>
            <a:r>
              <a:rPr lang="en-US" dirty="0"/>
              <a:t>Sleep-wake cycle.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4287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62062-6624-4D8A-932F-79F927417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Course of delirium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C706D-2EB2-4D55-873A-B103F8684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6648"/>
            <a:ext cx="10515600" cy="5354467"/>
          </a:xfrm>
        </p:spPr>
        <p:txBody>
          <a:bodyPr>
            <a:normAutofit fontScale="92500" lnSpcReduction="10000"/>
          </a:bodyPr>
          <a:lstStyle/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Delirium is usually transient</a:t>
            </a:r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It can present with fluctuating intensity</a:t>
            </a:r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Most cases recover within 4 weeks or less </a:t>
            </a:r>
          </a:p>
          <a:p>
            <a:pPr marL="46037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However, some may take up to 6 months </a:t>
            </a:r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Delirium may be superimposed on, or progress into, dementia  (ICD-10, 1992)</a:t>
            </a:r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Delirium is associated with increased length of hospital stay, functional decline, increased morbidity and mortality, increased rates of </a:t>
            </a:r>
            <a:r>
              <a:rPr lang="en-US" dirty="0" err="1"/>
              <a:t>institutionalisation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0937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E6ACB-C96D-4E36-BBB2-BFCC16B53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442544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Types of delirium 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A6A80-8ABF-4A45-9352-0DA236AB4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4890"/>
            <a:ext cx="10515600" cy="4892073"/>
          </a:xfrm>
        </p:spPr>
        <p:txBody>
          <a:bodyPr>
            <a:normAutofit/>
          </a:bodyPr>
          <a:lstStyle/>
          <a:p>
            <a:pPr marL="498475" indent="-487363">
              <a:buClr>
                <a:schemeClr val="tx1"/>
              </a:buClr>
            </a:pPr>
            <a:r>
              <a:rPr lang="en-US" b="1" dirty="0"/>
              <a:t>Hyperactive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- most easily recognized type. This may include restlessness (for example pacing), agitation, rapid mood changes or hallucinations, and refusal to cooperate with care.</a:t>
            </a:r>
          </a:p>
          <a:p>
            <a:pPr marL="11112" indent="0">
              <a:buClr>
                <a:schemeClr val="tx1"/>
              </a:buClr>
              <a:buNone/>
            </a:pPr>
            <a:endParaRPr lang="en-US" dirty="0"/>
          </a:p>
          <a:p>
            <a:pPr marL="498475" indent="-487363">
              <a:buClr>
                <a:schemeClr val="tx1"/>
              </a:buClr>
            </a:pPr>
            <a:r>
              <a:rPr lang="en-US" b="1" dirty="0"/>
              <a:t>Hypoactive</a:t>
            </a:r>
            <a:r>
              <a:rPr lang="en-US" dirty="0"/>
              <a:t> - may include inactivity or reduced motor activity, sluggishness, abnormal drowsiness, or seeming to be in a daze. This is often missed </a:t>
            </a:r>
          </a:p>
          <a:p>
            <a:pPr marL="498475" indent="-487363">
              <a:buClr>
                <a:schemeClr val="tx1"/>
              </a:buClr>
              <a:buNone/>
            </a:pPr>
            <a:endParaRPr lang="en-US" dirty="0"/>
          </a:p>
          <a:p>
            <a:pPr marL="498475" indent="-487363">
              <a:buClr>
                <a:schemeClr val="tx1"/>
              </a:buClr>
            </a:pPr>
            <a:r>
              <a:rPr lang="en-US" b="1" dirty="0"/>
              <a:t>Mixed </a:t>
            </a:r>
            <a:r>
              <a:rPr lang="en-US" dirty="0"/>
              <a:t>- both hyperactive and hypoactive signs and symptoms. The person may quickly switch back and forth from hyperactive to hypoactive states.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745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C4F9F-7A2E-4C2A-8AFE-C1D222C6E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829"/>
            <a:ext cx="10039597" cy="1166647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Symptoms of delirium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B0962-FD0E-41F5-B068-509BC07E0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8766"/>
            <a:ext cx="10515600" cy="5488488"/>
          </a:xfrm>
        </p:spPr>
        <p:txBody>
          <a:bodyPr>
            <a:normAutofit lnSpcReduction="10000"/>
          </a:bodyPr>
          <a:lstStyle/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Acute onset</a:t>
            </a:r>
          </a:p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Fluctuating course </a:t>
            </a:r>
          </a:p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Inattention </a:t>
            </a:r>
          </a:p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Reduced awareness</a:t>
            </a:r>
          </a:p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Altered alertness</a:t>
            </a:r>
          </a:p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Altered consciousness &amp; a change in cognition</a:t>
            </a:r>
          </a:p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Disrupted sleep pattern</a:t>
            </a:r>
          </a:p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Hallucinations – usually visual</a:t>
            </a:r>
          </a:p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Fleeting delusions</a:t>
            </a:r>
          </a:p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Labile affect</a:t>
            </a:r>
          </a:p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Orientation – variably impaired</a:t>
            </a:r>
          </a:p>
          <a:p>
            <a:pPr marL="1031875" indent="-53340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Memory – short term memory impairment</a:t>
            </a:r>
          </a:p>
          <a:p>
            <a:pPr marL="498475" indent="0">
              <a:lnSpc>
                <a:spcPct val="110000"/>
              </a:lnSpc>
              <a:spcBef>
                <a:spcPts val="0"/>
              </a:spcBef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543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95394C73-E058-49F1-91AF-D6D9E451B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358" y="152291"/>
            <a:ext cx="10515600" cy="746344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en-GB" altLang="en-US" dirty="0">
                <a:latin typeface="+mn-lt"/>
              </a:rPr>
            </a:br>
            <a:r>
              <a:rPr lang="en-GB" altLang="en-US" sz="4900" dirty="0">
                <a:latin typeface="+mn-lt"/>
              </a:rPr>
              <a:t>Causes </a:t>
            </a:r>
            <a:br>
              <a:rPr lang="en-GB" altLang="en-US" sz="4900" u="sng" dirty="0">
                <a:latin typeface="+mn-lt"/>
              </a:rPr>
            </a:br>
            <a:endParaRPr lang="en-GB" altLang="en-US" sz="4900" u="sng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26C41-B247-41AF-A339-97A046983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164" y="717330"/>
            <a:ext cx="10649607" cy="6140669"/>
          </a:xfrm>
        </p:spPr>
        <p:txBody>
          <a:bodyPr rtlCol="0">
            <a:noAutofit/>
          </a:bodyPr>
          <a:lstStyle/>
          <a:p>
            <a:pPr marL="46037" indent="0" eaLnBrk="1" hangingPunct="1">
              <a:lnSpc>
                <a:spcPct val="120000"/>
              </a:lnSpc>
              <a:buClr>
                <a:schemeClr val="tx1"/>
              </a:buClr>
              <a:buSzPct val="100000"/>
              <a:buNone/>
              <a:defRPr/>
            </a:pPr>
            <a:r>
              <a:rPr lang="en-GB" sz="2200" dirty="0"/>
              <a:t>Causes of delirium are often complex and multifactorial.</a:t>
            </a:r>
          </a:p>
          <a:p>
            <a:pPr marL="711200" indent="-665163" eaLnBrk="1" hangingPunct="1">
              <a:lnSpc>
                <a:spcPct val="120000"/>
              </a:lnSpc>
              <a:buClr>
                <a:schemeClr val="tx1"/>
              </a:buClr>
              <a:buSzPct val="100000"/>
              <a:defRPr/>
            </a:pPr>
            <a:r>
              <a:rPr lang="en-GB" sz="2200" dirty="0"/>
              <a:t>D - Drugs including</a:t>
            </a:r>
            <a:r>
              <a:rPr lang="en-GB" sz="2200" b="1" dirty="0"/>
              <a:t>: opioids, </a:t>
            </a:r>
            <a:r>
              <a:rPr lang="en-GB" sz="2200" dirty="0"/>
              <a:t>anticholinergics, </a:t>
            </a:r>
            <a:r>
              <a:rPr lang="en-GB" sz="2200" b="1" dirty="0"/>
              <a:t>steroids,</a:t>
            </a:r>
            <a:r>
              <a:rPr lang="en-GB" sz="2200" dirty="0"/>
              <a:t> benzodiazepines, antidepressants, sedatives, dehydration, detox, deficiencies, discomfort (pain), dementia </a:t>
            </a:r>
          </a:p>
          <a:p>
            <a:pPr marL="711200" indent="-665163" eaLnBrk="1" hangingPunct="1">
              <a:lnSpc>
                <a:spcPct val="120000"/>
              </a:lnSpc>
              <a:buClr>
                <a:schemeClr val="tx1"/>
              </a:buClr>
              <a:buSzPct val="100000"/>
              <a:defRPr/>
            </a:pPr>
            <a:r>
              <a:rPr lang="en-GB" sz="2200" dirty="0"/>
              <a:t>E - Electrolytes (sodium, glucose, Calcium ), elimination abnormalities, environment</a:t>
            </a:r>
          </a:p>
          <a:p>
            <a:pPr marL="711200" indent="-665163" eaLnBrk="1" hangingPunct="1">
              <a:lnSpc>
                <a:spcPct val="120000"/>
              </a:lnSpc>
              <a:buClr>
                <a:schemeClr val="tx1"/>
              </a:buClr>
              <a:buSzPct val="100000"/>
              <a:defRPr/>
            </a:pPr>
            <a:r>
              <a:rPr lang="en-GB" sz="2200" dirty="0"/>
              <a:t>L - Lungs (hypoxia), liver, lack of sleep, </a:t>
            </a:r>
          </a:p>
          <a:p>
            <a:pPr marL="711200" indent="-665163" eaLnBrk="1" hangingPunct="1">
              <a:lnSpc>
                <a:spcPct val="120000"/>
              </a:lnSpc>
              <a:buClr>
                <a:schemeClr val="tx1"/>
              </a:buClr>
              <a:buSzPct val="100000"/>
              <a:defRPr/>
            </a:pPr>
            <a:r>
              <a:rPr lang="en-GB" sz="2200" dirty="0"/>
              <a:t>I - Infection, iatrogenic events, infarction (cardiac, cerebral)</a:t>
            </a:r>
          </a:p>
          <a:p>
            <a:pPr marL="711200" indent="-665163" eaLnBrk="1" hangingPunct="1">
              <a:lnSpc>
                <a:spcPct val="120000"/>
              </a:lnSpc>
              <a:buClr>
                <a:schemeClr val="tx1"/>
              </a:buClr>
              <a:buSzPct val="100000"/>
              <a:defRPr/>
            </a:pPr>
            <a:r>
              <a:rPr lang="en-GB" sz="2200" dirty="0"/>
              <a:t>R - Restricted movement / mobility, renal failure / removal of alcohol </a:t>
            </a:r>
          </a:p>
          <a:p>
            <a:pPr marL="711200" indent="-665163" eaLnBrk="1" hangingPunct="1">
              <a:lnSpc>
                <a:spcPct val="120000"/>
              </a:lnSpc>
              <a:buClr>
                <a:schemeClr val="tx1"/>
              </a:buClr>
              <a:buSzPct val="100000"/>
              <a:defRPr/>
            </a:pPr>
            <a:r>
              <a:rPr lang="en-GB" sz="2200" dirty="0"/>
              <a:t>I - Injury, impaired sensory input, intoxication</a:t>
            </a:r>
          </a:p>
          <a:p>
            <a:pPr marL="711200" indent="-665163" eaLnBrk="1" hangingPunct="1">
              <a:lnSpc>
                <a:spcPct val="120000"/>
              </a:lnSpc>
              <a:buClr>
                <a:schemeClr val="tx1"/>
              </a:buClr>
              <a:buSzPct val="100000"/>
              <a:defRPr/>
            </a:pPr>
            <a:r>
              <a:rPr lang="en-GB" sz="2200" dirty="0"/>
              <a:t>U - UTI, unfamiliar environment</a:t>
            </a:r>
          </a:p>
          <a:p>
            <a:pPr marL="711200" indent="-665163" eaLnBrk="1" hangingPunct="1">
              <a:lnSpc>
                <a:spcPct val="120000"/>
              </a:lnSpc>
              <a:buClr>
                <a:schemeClr val="tx1"/>
              </a:buClr>
              <a:buSzPct val="100000"/>
              <a:defRPr/>
            </a:pPr>
            <a:r>
              <a:rPr lang="en-GB" sz="2200" dirty="0"/>
              <a:t>M - Metabolic abnormalities (glucose, thyroid), metastasis (brain), medications</a:t>
            </a:r>
          </a:p>
          <a:p>
            <a:pPr marL="46037" indent="0" eaLnBrk="1" hangingPunct="1">
              <a:lnSpc>
                <a:spcPct val="120000"/>
              </a:lnSpc>
              <a:buClr>
                <a:schemeClr val="tx1"/>
              </a:buClr>
              <a:buSzPct val="100000"/>
              <a:buNone/>
              <a:defRPr/>
            </a:pPr>
            <a:r>
              <a:rPr lang="en-GB" sz="2200" b="1" dirty="0"/>
              <a:t>COVID </a:t>
            </a:r>
            <a:r>
              <a:rPr lang="en-GB" sz="2200" dirty="0"/>
              <a:t>can cause delirium in older adults</a:t>
            </a:r>
            <a:endParaRPr lang="en-GB" sz="2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3AE0F-316A-4BF7-8F2A-48367CDD5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58765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Predisposing Factors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6B29F-E59B-47B2-8640-36B77DDE3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5345"/>
            <a:ext cx="10515600" cy="5656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Factors that have been identified as predisposing a patient to develop a delirium include: </a:t>
            </a:r>
          </a:p>
          <a:p>
            <a:pPr marL="711200" indent="-700088"/>
            <a:r>
              <a:rPr lang="en-US" dirty="0"/>
              <a:t>Advanced age</a:t>
            </a:r>
          </a:p>
          <a:p>
            <a:pPr marL="711200" indent="-700088"/>
            <a:r>
              <a:rPr lang="en-US" dirty="0"/>
              <a:t>Cognitive impairment</a:t>
            </a:r>
          </a:p>
          <a:p>
            <a:pPr marL="711200" indent="-700088"/>
            <a:r>
              <a:rPr lang="en-US" dirty="0"/>
              <a:t>Severe illness</a:t>
            </a:r>
          </a:p>
          <a:p>
            <a:pPr marL="711200" indent="-700088"/>
            <a:r>
              <a:rPr lang="en-US" dirty="0"/>
              <a:t>Depression</a:t>
            </a:r>
          </a:p>
          <a:p>
            <a:pPr marL="711200" indent="-700088"/>
            <a:r>
              <a:rPr lang="en-US" dirty="0"/>
              <a:t>Dehydration</a:t>
            </a:r>
          </a:p>
          <a:p>
            <a:pPr marL="711200" indent="-700088"/>
            <a:r>
              <a:rPr lang="en-US" dirty="0"/>
              <a:t>Sensory impairment</a:t>
            </a:r>
          </a:p>
          <a:p>
            <a:pPr marL="711200" indent="-700088"/>
            <a:r>
              <a:rPr lang="en-US" dirty="0"/>
              <a:t>Functional impairment</a:t>
            </a:r>
          </a:p>
          <a:p>
            <a:pPr marL="711200" indent="-700088"/>
            <a:r>
              <a:rPr lang="en-US" dirty="0"/>
              <a:t>Physical health conditions – stroke, neurological diseases, chronic renal or hepatic diseases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671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AB406-D113-4146-A149-B229B4C22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261241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Precipitating Factors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7438A-1B4A-435A-A0C4-27DC070C3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7821"/>
            <a:ext cx="10515600" cy="5683469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Events related to either hospitalisation or associated treatments can precipitate the development of delirium: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854075" indent="-7604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Surgical procedures – high incidence due to multiple insults to the body</a:t>
            </a:r>
          </a:p>
          <a:p>
            <a:pPr marL="854075" indent="-7604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Infection</a:t>
            </a:r>
          </a:p>
          <a:p>
            <a:pPr marL="854075" indent="-7604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Electrolyte imbalance</a:t>
            </a:r>
          </a:p>
          <a:p>
            <a:pPr marL="854075" indent="-7604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Disruption to sleep cycle </a:t>
            </a:r>
          </a:p>
          <a:p>
            <a:pPr marL="854075" indent="-7604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Change in medication regimes / multiple medications /  medication errors</a:t>
            </a:r>
          </a:p>
          <a:p>
            <a:pPr marL="854075" indent="-7604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Pain</a:t>
            </a:r>
          </a:p>
          <a:p>
            <a:pPr marL="854075" indent="-7604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Unfamiliar environment</a:t>
            </a:r>
          </a:p>
          <a:p>
            <a:pPr marL="854075" indent="-7604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Poor nutrition / hydration</a:t>
            </a:r>
          </a:p>
          <a:p>
            <a:pPr marL="854075" indent="-7604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Constipation</a:t>
            </a:r>
          </a:p>
          <a:p>
            <a:pPr marL="854075" indent="-7604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Drug / alcohol withdrawal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4640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DE520-59F6-47BB-906A-393C8FE71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79"/>
            <a:ext cx="10515600" cy="1111469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Pathophysiology 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E762C-5CD5-4376-8475-FACDE14DF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4172"/>
            <a:ext cx="10515600" cy="5793828"/>
          </a:xfrm>
        </p:spPr>
        <p:txBody>
          <a:bodyPr>
            <a:normAutofit/>
          </a:bodyPr>
          <a:lstStyle/>
          <a:p>
            <a:pPr marL="758825" indent="-7477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Delirium = acute medical condition.</a:t>
            </a:r>
          </a:p>
          <a:p>
            <a:pPr marL="758825" indent="-747713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758825" indent="-7477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Pathophysiology is poorly understood.</a:t>
            </a:r>
          </a:p>
          <a:p>
            <a:pPr marL="758825" indent="-747713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758825" indent="-7477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Likely related to multiple physiological mechanisms that affect neurotransmission, inflammation and stress responses.</a:t>
            </a:r>
          </a:p>
          <a:p>
            <a:pPr marL="758825" indent="-747713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758825" indent="-7477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Disease and / or trauma leads to a physical stress response. </a:t>
            </a:r>
          </a:p>
          <a:p>
            <a:pPr marL="758825" indent="-747713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758825" indent="-747713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Stress response overwhelms the individual due to deranged neurotransmitter release and uptake.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3335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1C9C480-AD7B-4290-8B30-7D89357BCFD0}"/>
</file>

<file path=customXml/itemProps2.xml><?xml version="1.0" encoding="utf-8"?>
<ds:datastoreItem xmlns:ds="http://schemas.openxmlformats.org/officeDocument/2006/customXml" ds:itemID="{E09CF7D9-DEDB-4836-BF16-1B08D53E1B1A}"/>
</file>

<file path=customXml/itemProps3.xml><?xml version="1.0" encoding="utf-8"?>
<ds:datastoreItem xmlns:ds="http://schemas.openxmlformats.org/officeDocument/2006/customXml" ds:itemID="{2F10F98E-A187-4CDD-9D0E-77B127D656DF}"/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821</Words>
  <Application>Microsoft Office PowerPoint</Application>
  <PresentationFormat>Widescreen</PresentationFormat>
  <Paragraphs>138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Trebuchet MS</vt:lpstr>
      <vt:lpstr>Office Theme</vt:lpstr>
      <vt:lpstr>Delirium in older adults</vt:lpstr>
      <vt:lpstr>Delirium</vt:lpstr>
      <vt:lpstr>Course of delirium</vt:lpstr>
      <vt:lpstr>Types of delirium </vt:lpstr>
      <vt:lpstr>Symptoms of delirium</vt:lpstr>
      <vt:lpstr> Causes  </vt:lpstr>
      <vt:lpstr>Predisposing Factors</vt:lpstr>
      <vt:lpstr>Precipitating Factors</vt:lpstr>
      <vt:lpstr>Pathophysiology </vt:lpstr>
      <vt:lpstr>Diagnosis</vt:lpstr>
      <vt:lpstr>PowerPoint Presentation</vt:lpstr>
      <vt:lpstr>Management </vt:lpstr>
      <vt:lpstr>Management </vt:lpstr>
      <vt:lpstr>Management </vt:lpstr>
      <vt:lpstr>Delirium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Delirium</dc:title>
  <dc:creator>Ahmed, Suhana</dc:creator>
  <cp:lastModifiedBy>Kitti</cp:lastModifiedBy>
  <cp:revision>28</cp:revision>
  <dcterms:created xsi:type="dcterms:W3CDTF">2021-02-15T12:55:06Z</dcterms:created>
  <dcterms:modified xsi:type="dcterms:W3CDTF">2021-03-19T13:45:21Z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2021-03-19T13:45:19.7634167Z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5aa90eec-0ec6-42fb-ad0b-0c2c01ee8014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