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4"/>
  </p:sldMasterIdLst>
  <p:notesMasterIdLst>
    <p:notesMasterId r:id="rId18"/>
  </p:notesMasterIdLst>
  <p:sldIdLst>
    <p:sldId id="333" r:id="rId5"/>
    <p:sldId id="332" r:id="rId6"/>
    <p:sldId id="340" r:id="rId7"/>
    <p:sldId id="341" r:id="rId8"/>
    <p:sldId id="342" r:id="rId9"/>
    <p:sldId id="335" r:id="rId10"/>
    <p:sldId id="321" r:id="rId11"/>
    <p:sldId id="337" r:id="rId12"/>
    <p:sldId id="283" r:id="rId13"/>
    <p:sldId id="338" r:id="rId14"/>
    <p:sldId id="330" r:id="rId15"/>
    <p:sldId id="339" r:id="rId16"/>
    <p:sldId id="343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trin Thomas" initials="CT" lastIdx="4" clrIdx="0">
    <p:extLst>
      <p:ext uri="{19B8F6BF-5375-455C-9EA6-DF929625EA0E}">
        <p15:presenceInfo xmlns:p15="http://schemas.microsoft.com/office/powerpoint/2012/main" userId="a67e3db3366766a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56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tti Kottasz" userId="8a7048d7-76bb-4088-96d9-c79fef4ae015" providerId="ADAL" clId="{41B952E3-FF36-421C-9A76-0591F3C7B192}"/>
    <pc:docChg chg="custSel modSld">
      <pc:chgData name="Kitti Kottasz" userId="8a7048d7-76bb-4088-96d9-c79fef4ae015" providerId="ADAL" clId="{41B952E3-FF36-421C-9A76-0591F3C7B192}" dt="2021-03-23T09:46:19.871" v="20" actId="27636"/>
      <pc:docMkLst>
        <pc:docMk/>
      </pc:docMkLst>
      <pc:sldChg chg="modSp mod">
        <pc:chgData name="Kitti Kottasz" userId="8a7048d7-76bb-4088-96d9-c79fef4ae015" providerId="ADAL" clId="{41B952E3-FF36-421C-9A76-0591F3C7B192}" dt="2021-03-23T09:46:19.871" v="20" actId="27636"/>
        <pc:sldMkLst>
          <pc:docMk/>
          <pc:sldMk cId="114309238" sldId="339"/>
        </pc:sldMkLst>
        <pc:spChg chg="mod">
          <ac:chgData name="Kitti Kottasz" userId="8a7048d7-76bb-4088-96d9-c79fef4ae015" providerId="ADAL" clId="{41B952E3-FF36-421C-9A76-0591F3C7B192}" dt="2021-03-23T09:46:14.736" v="18" actId="27636"/>
          <ac:spMkLst>
            <pc:docMk/>
            <pc:sldMk cId="114309238" sldId="339"/>
            <ac:spMk id="2" creationId="{A18039EE-4F0C-4AE5-B722-D4997F917322}"/>
          </ac:spMkLst>
        </pc:spChg>
        <pc:spChg chg="mod">
          <ac:chgData name="Kitti Kottasz" userId="8a7048d7-76bb-4088-96d9-c79fef4ae015" providerId="ADAL" clId="{41B952E3-FF36-421C-9A76-0591F3C7B192}" dt="2021-03-23T09:46:19.871" v="20" actId="27636"/>
          <ac:spMkLst>
            <pc:docMk/>
            <pc:sldMk cId="114309238" sldId="339"/>
            <ac:spMk id="3" creationId="{6537B849-3536-4775-92C9-95A30A44164F}"/>
          </ac:spMkLst>
        </pc:spChg>
      </pc:sldChg>
      <pc:sldChg chg="modSp mod">
        <pc:chgData name="Kitti Kottasz" userId="8a7048d7-76bb-4088-96d9-c79fef4ae015" providerId="ADAL" clId="{41B952E3-FF36-421C-9A76-0591F3C7B192}" dt="2021-03-23T09:45:18.910" v="6" actId="14100"/>
        <pc:sldMkLst>
          <pc:docMk/>
          <pc:sldMk cId="3626201273" sldId="340"/>
        </pc:sldMkLst>
        <pc:spChg chg="mod">
          <ac:chgData name="Kitti Kottasz" userId="8a7048d7-76bb-4088-96d9-c79fef4ae015" providerId="ADAL" clId="{41B952E3-FF36-421C-9A76-0591F3C7B192}" dt="2021-03-23T09:45:18.910" v="6" actId="14100"/>
          <ac:spMkLst>
            <pc:docMk/>
            <pc:sldMk cId="3626201273" sldId="340"/>
            <ac:spMk id="5" creationId="{00000000-0000-0000-0000-000000000000}"/>
          </ac:spMkLst>
        </pc:spChg>
        <pc:spChg chg="mod">
          <ac:chgData name="Kitti Kottasz" userId="8a7048d7-76bb-4088-96d9-c79fef4ae015" providerId="ADAL" clId="{41B952E3-FF36-421C-9A76-0591F3C7B192}" dt="2021-03-23T09:45:11.559" v="2" actId="1076"/>
          <ac:spMkLst>
            <pc:docMk/>
            <pc:sldMk cId="3626201273" sldId="340"/>
            <ac:spMk id="20483" creationId="{00000000-0000-0000-0000-000000000000}"/>
          </ac:spMkLst>
        </pc:spChg>
      </pc:sldChg>
      <pc:sldChg chg="modSp mod">
        <pc:chgData name="Kitti Kottasz" userId="8a7048d7-76bb-4088-96d9-c79fef4ae015" providerId="ADAL" clId="{41B952E3-FF36-421C-9A76-0591F3C7B192}" dt="2021-03-23T09:45:37.761" v="9" actId="113"/>
        <pc:sldMkLst>
          <pc:docMk/>
          <pc:sldMk cId="2621841756" sldId="342"/>
        </pc:sldMkLst>
        <pc:spChg chg="mod">
          <ac:chgData name="Kitti Kottasz" userId="8a7048d7-76bb-4088-96d9-c79fef4ae015" providerId="ADAL" clId="{41B952E3-FF36-421C-9A76-0591F3C7B192}" dt="2021-03-23T09:45:37.761" v="9" actId="113"/>
          <ac:spMkLst>
            <pc:docMk/>
            <pc:sldMk cId="2621841756" sldId="342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1C7C09-B112-6043-8F5C-ADB96596B0A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76E177-C95A-AE4E-8A21-199E65FA07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38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91E9C-B548-2042-B513-2EB8677871AD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E604E-FDC7-ED46-98E7-4286C061F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200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91E9C-B548-2042-B513-2EB8677871AD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E604E-FDC7-ED46-98E7-4286C061F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435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91E9C-B548-2042-B513-2EB8677871AD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E604E-FDC7-ED46-98E7-4286C061F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299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91E9C-B548-2042-B513-2EB8677871AD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E604E-FDC7-ED46-98E7-4286C061F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607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91E9C-B548-2042-B513-2EB8677871AD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E604E-FDC7-ED46-98E7-4286C061F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759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91E9C-B548-2042-B513-2EB8677871AD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E604E-FDC7-ED46-98E7-4286C061F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333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91E9C-B548-2042-B513-2EB8677871AD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E604E-FDC7-ED46-98E7-4286C061F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688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91E9C-B548-2042-B513-2EB8677871AD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E604E-FDC7-ED46-98E7-4286C061F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19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91E9C-B548-2042-B513-2EB8677871AD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E604E-FDC7-ED46-98E7-4286C061F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139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91E9C-B548-2042-B513-2EB8677871AD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E604E-FDC7-ED46-98E7-4286C061F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888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91E9C-B548-2042-B513-2EB8677871AD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E604E-FDC7-ED46-98E7-4286C061F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097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91E9C-B548-2042-B513-2EB8677871AD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E604E-FDC7-ED46-98E7-4286C061F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863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dedforfamilies.org.uk/Content/where_there_is_depression_there_is_hope/#/id/5a6bbf704b8648d476fd048d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A18C0-18C0-4EAC-94BF-0E8256A32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1975570"/>
          </a:xfrm>
        </p:spPr>
        <p:txBody>
          <a:bodyPr/>
          <a:lstStyle/>
          <a:p>
            <a:pPr algn="ctr"/>
            <a:r>
              <a:rPr lang="en-GB" sz="6000" dirty="0">
                <a:latin typeface="+mn-lt"/>
              </a:rPr>
              <a:t>Depression in older adults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8FEB86-7647-4967-A1DB-F2ABEC0C59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01020" y="3545825"/>
            <a:ext cx="6368039" cy="1188907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tx1"/>
                </a:solidFill>
              </a:rPr>
              <a:t>                                 Tier 1 </a:t>
            </a:r>
          </a:p>
        </p:txBody>
      </p:sp>
    </p:spTree>
    <p:extLst>
      <p:ext uri="{BB962C8B-B14F-4D97-AF65-F5344CB8AC3E}">
        <p14:creationId xmlns:p14="http://schemas.microsoft.com/office/powerpoint/2010/main" val="38449866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BE722-8C30-4EE5-8826-A571A8749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-54243"/>
            <a:ext cx="7886700" cy="1038386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+mn-lt"/>
              </a:rPr>
              <a:t>Treatment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494E5-C6CD-480D-8133-217D228F5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84142"/>
            <a:ext cx="7886700" cy="5749871"/>
          </a:xfrm>
        </p:spPr>
        <p:txBody>
          <a:bodyPr>
            <a:normAutofit/>
          </a:bodyPr>
          <a:lstStyle/>
          <a:p>
            <a:r>
              <a:rPr lang="en-GB" altLang="en-US" sz="2800" dirty="0"/>
              <a:t>Treating depression is worthwhile</a:t>
            </a:r>
          </a:p>
          <a:p>
            <a:r>
              <a:rPr lang="en-GB" sz="2800" dirty="0"/>
              <a:t>Treatment response is usually good like younger adults </a:t>
            </a:r>
          </a:p>
          <a:p>
            <a:pPr marL="0" indent="0">
              <a:buNone/>
            </a:pPr>
            <a:endParaRPr lang="en-GB" sz="2800" dirty="0"/>
          </a:p>
          <a:p>
            <a:r>
              <a:rPr lang="en-GB" sz="2800" b="1" dirty="0"/>
              <a:t>Remember</a:t>
            </a:r>
            <a:r>
              <a:rPr lang="en-GB" sz="2800" dirty="0"/>
              <a:t> antidepressants can be effective </a:t>
            </a:r>
            <a:r>
              <a:rPr lang="en-GB" sz="2800" b="1" i="1" dirty="0"/>
              <a:t>but also </a:t>
            </a:r>
            <a:r>
              <a:rPr lang="en-GB" sz="2800" dirty="0"/>
              <a:t>carry higher risk of side effects because of multiple medical comorbidities and drug-drug interactions in case of polypharmacy.</a:t>
            </a:r>
          </a:p>
          <a:p>
            <a:endParaRPr lang="en-GB" sz="2800" dirty="0"/>
          </a:p>
          <a:p>
            <a:r>
              <a:rPr lang="en-GB" sz="2800" dirty="0"/>
              <a:t>Older adults respond well to psychological therapies 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439162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798163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en-US" sz="4400" dirty="0">
                <a:latin typeface="+mn-lt"/>
                <a:cs typeface="+mj-cs"/>
              </a:rPr>
              <a:t>Preventing depression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54624"/>
            <a:ext cx="7886700" cy="5022339"/>
          </a:xfrm>
        </p:spPr>
        <p:txBody>
          <a:bodyPr>
            <a:normAutofit/>
          </a:bodyPr>
          <a:lstStyle/>
          <a:p>
            <a:r>
              <a:rPr lang="en-GB" sz="2800" dirty="0"/>
              <a:t>Address any physical health issues early </a:t>
            </a:r>
          </a:p>
          <a:p>
            <a:r>
              <a:rPr lang="en-GB" sz="2800" dirty="0"/>
              <a:t>Identify sensory impairments and manage</a:t>
            </a:r>
          </a:p>
          <a:p>
            <a:r>
              <a:rPr lang="en-GB" sz="2800" dirty="0"/>
              <a:t>Life story reviews - find time to sit and chat</a:t>
            </a:r>
            <a:endParaRPr lang="en-NZ" sz="2800" dirty="0"/>
          </a:p>
          <a:p>
            <a:r>
              <a:rPr lang="en-NZ" sz="2800" dirty="0"/>
              <a:t>Listen &amp; share-Give genuine time, take an interest</a:t>
            </a:r>
            <a:endParaRPr lang="en-GB" sz="2800" dirty="0"/>
          </a:p>
          <a:p>
            <a:r>
              <a:rPr lang="en-GB" sz="2800" dirty="0"/>
              <a:t>Build therapeutic relationships</a:t>
            </a:r>
          </a:p>
          <a:p>
            <a:r>
              <a:rPr lang="en-GB" sz="2800" dirty="0"/>
              <a:t>Encourage activities which are enjoyable</a:t>
            </a:r>
          </a:p>
          <a:p>
            <a:r>
              <a:rPr lang="en-GB" sz="2800" dirty="0"/>
              <a:t>Encourage exercise if possible </a:t>
            </a:r>
          </a:p>
          <a:p>
            <a:r>
              <a:rPr lang="en-GB" sz="2800" dirty="0"/>
              <a:t>Identify depressive symptoms early </a:t>
            </a:r>
          </a:p>
        </p:txBody>
      </p:sp>
    </p:spTree>
    <p:extLst>
      <p:ext uri="{BB962C8B-B14F-4D97-AF65-F5344CB8AC3E}">
        <p14:creationId xmlns:p14="http://schemas.microsoft.com/office/powerpoint/2010/main" val="4701926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039EE-4F0C-4AE5-B722-D4997F917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911" y="479685"/>
            <a:ext cx="7987439" cy="1064301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400" dirty="0">
                <a:latin typeface="+mn-lt"/>
              </a:rPr>
              <a:t>Key points to increase detection of depression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37B849-3536-4775-92C9-95A30A441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911" y="1948720"/>
            <a:ext cx="7886700" cy="4197247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GB" altLang="en-US" sz="2400" dirty="0"/>
              <a:t>Think Depression-If you are aware of depression you will be less likely to miss it</a:t>
            </a:r>
          </a:p>
          <a:p>
            <a:r>
              <a:rPr lang="en-GB" altLang="en-US" sz="2400" dirty="0"/>
              <a:t>Be aware of risk factors</a:t>
            </a:r>
          </a:p>
          <a:p>
            <a:r>
              <a:rPr lang="en-GB" altLang="en-US" sz="2400" dirty="0"/>
              <a:t>Look for functional decline</a:t>
            </a:r>
          </a:p>
          <a:p>
            <a:r>
              <a:rPr lang="en-GB" altLang="en-US" sz="2400" dirty="0"/>
              <a:t>Watch for significant symptoms</a:t>
            </a:r>
          </a:p>
          <a:p>
            <a:r>
              <a:rPr lang="en-GB" altLang="en-US" sz="2400" dirty="0"/>
              <a:t>Ask directly about  their mood</a:t>
            </a:r>
          </a:p>
          <a:p>
            <a:pPr marL="0" indent="0" algn="l">
              <a:buClr>
                <a:srgbClr val="990033"/>
              </a:buClr>
              <a:buNone/>
            </a:pPr>
            <a:endParaRPr lang="en-GB" altLang="en-US" dirty="0">
              <a:solidFill>
                <a:schemeClr val="tx2"/>
              </a:solidFill>
            </a:endParaRPr>
          </a:p>
          <a:p>
            <a:pPr marL="0" indent="0" algn="l">
              <a:buClr>
                <a:srgbClr val="990033"/>
              </a:buClr>
              <a:buNone/>
            </a:pPr>
            <a:endParaRPr lang="en-GB" altLang="en-US" dirty="0">
              <a:solidFill>
                <a:schemeClr val="tx2"/>
              </a:solidFill>
            </a:endParaRPr>
          </a:p>
          <a:p>
            <a:pPr marL="0" indent="0" algn="l">
              <a:buClr>
                <a:srgbClr val="990033"/>
              </a:buClr>
              <a:buNone/>
            </a:pPr>
            <a:endParaRPr lang="en-GB" alt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GB" b="1" dirty="0"/>
              <a:t>Resources </a:t>
            </a:r>
            <a:r>
              <a:rPr lang="en-GB" dirty="0"/>
              <a:t>: </a:t>
            </a:r>
          </a:p>
          <a:p>
            <a:pPr marL="0" indent="0">
              <a:buNone/>
            </a:pPr>
            <a:r>
              <a:rPr lang="en-GB" dirty="0"/>
              <a:t>Depression in Older People-animated video  https://www.youtube.com/watch?v=mrqgaLnQ5zQ</a:t>
            </a:r>
            <a:endParaRPr lang="en-US" dirty="0"/>
          </a:p>
          <a:p>
            <a:pPr marL="0" indent="0" algn="l">
              <a:buClr>
                <a:srgbClr val="990033"/>
              </a:buClr>
              <a:buNone/>
            </a:pPr>
            <a:endParaRPr lang="en-GB" altLang="en-US" dirty="0">
              <a:solidFill>
                <a:schemeClr val="tx2"/>
              </a:solidFill>
            </a:endParaRP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309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4176" y="0"/>
            <a:ext cx="7841174" cy="1084881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+mn-lt"/>
              </a:rP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01858"/>
            <a:ext cx="7886700" cy="4875105"/>
          </a:xfrm>
        </p:spPr>
        <p:txBody>
          <a:bodyPr/>
          <a:lstStyle/>
          <a:p>
            <a:r>
              <a:rPr lang="en-GB" sz="2400" dirty="0"/>
              <a:t>Depression in Older People-animated video  https://www.youtube.com/watch?v=mrqgaLnQ5zQ</a:t>
            </a:r>
            <a:endParaRPr lang="en-US" sz="2400" dirty="0"/>
          </a:p>
          <a:p>
            <a:endParaRPr lang="en-GB" sz="2400" dirty="0">
              <a:hlinkClick r:id="rId2"/>
            </a:endParaRPr>
          </a:p>
          <a:p>
            <a:r>
              <a:rPr lang="en-GB" sz="2400" dirty="0">
                <a:hlinkClick r:id="rId2"/>
              </a:rPr>
              <a:t>MPC_05_06 Where There’s Depression, There’s Hope | Where There’s Depression, There’s Hope (mindedforfamilies.org.uk)</a:t>
            </a:r>
            <a:endParaRPr lang="en-GB" sz="2400" dirty="0"/>
          </a:p>
          <a:p>
            <a:endParaRPr lang="en-GB" sz="2400" dirty="0"/>
          </a:p>
          <a:p>
            <a:r>
              <a:rPr lang="en-GB" sz="2400" dirty="0"/>
              <a:t>This is an easy to access website for older adults and their families which has good advice  about  symptoms and treatment of depression in older adults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7193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154624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en-US" sz="4400" dirty="0">
                <a:latin typeface="+mn-lt"/>
                <a:cs typeface="+mj-cs"/>
              </a:rPr>
              <a:t>What is depression?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628650" y="1015139"/>
            <a:ext cx="7886700" cy="566463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en-US" sz="2800" dirty="0">
                <a:solidFill>
                  <a:srgbClr val="000000"/>
                </a:solidFill>
              </a:rPr>
              <a:t>A syndrome-</a:t>
            </a:r>
            <a:r>
              <a:rPr lang="en-GB" sz="2800" dirty="0">
                <a:solidFill>
                  <a:srgbClr val="000000"/>
                </a:solidFill>
              </a:rPr>
              <a:t> a group of signs and symptoms that occur together and characterise depression . </a:t>
            </a:r>
            <a:endParaRPr lang="en-US" sz="2800" dirty="0">
              <a:solidFill>
                <a:srgbClr val="000000"/>
              </a:solidFill>
            </a:endParaRPr>
          </a:p>
          <a:p>
            <a:pPr marL="0" indent="0" algn="l">
              <a:buNone/>
            </a:pPr>
            <a:endParaRPr lang="en-GB" altLang="en-US" sz="2800" dirty="0"/>
          </a:p>
          <a:p>
            <a:pPr marL="0" indent="0" algn="l">
              <a:buNone/>
            </a:pPr>
            <a:r>
              <a:rPr lang="en-GB" altLang="en-US" sz="2800" dirty="0"/>
              <a:t>To confirm a diagnosis:</a:t>
            </a:r>
          </a:p>
          <a:p>
            <a:pPr lvl="1" eaLnBrk="1" hangingPunct="1"/>
            <a:r>
              <a:rPr lang="en-GB" altLang="en-US" sz="2800" dirty="0"/>
              <a:t>The symptoms must be on most days for at least two weeks causing significant social or functional impairment </a:t>
            </a:r>
          </a:p>
          <a:p>
            <a:pPr eaLnBrk="1" hangingPunct="1"/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It is NOT a normal experience = NOT inevitable with ageing </a:t>
            </a:r>
            <a:r>
              <a:rPr lang="mr-IN" sz="2800" dirty="0">
                <a:solidFill>
                  <a:srgbClr val="000000"/>
                </a:solidFill>
              </a:rPr>
              <a:t>–</a:t>
            </a:r>
            <a:r>
              <a:rPr lang="en-US" sz="2800" dirty="0">
                <a:solidFill>
                  <a:srgbClr val="000000"/>
                </a:solidFill>
              </a:rPr>
              <a:t> hence should not be ignored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r>
              <a:rPr lang="en-GB" sz="2800" dirty="0"/>
              <a:t>Older adults are less likely to seek help for their mental health problems due to stigma.</a:t>
            </a:r>
          </a:p>
          <a:p>
            <a:pPr marL="0" indent="0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endParaRPr lang="en-US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endParaRPr lang="en-US" dirty="0"/>
          </a:p>
          <a:p>
            <a:pPr eaLnBrk="1" hangingPunct="1"/>
            <a:endParaRPr lang="en-US" sz="2800" dirty="0"/>
          </a:p>
          <a:p>
            <a:pPr eaLnBrk="1" hangingPunct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6121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49508" y="374754"/>
            <a:ext cx="7699009" cy="86943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>
              <a:defRPr/>
            </a:pPr>
            <a:r>
              <a:rPr lang="en-US" sz="4400" dirty="0">
                <a:latin typeface="+mn-lt"/>
              </a:rPr>
              <a:t>Signs and Symptoms of depression 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83141" y="1481359"/>
            <a:ext cx="7977717" cy="5672380"/>
          </a:xfrm>
        </p:spPr>
        <p:txBody>
          <a:bodyPr>
            <a:noAutofit/>
          </a:bodyPr>
          <a:lstStyle/>
          <a:p>
            <a:pPr marL="365760" indent="-283464" algn="just">
              <a:spcBef>
                <a:spcPts val="600"/>
              </a:spcBef>
              <a:buFont typeface="Wingdings 2"/>
              <a:buChar char=""/>
              <a:defRPr/>
            </a:pPr>
            <a:r>
              <a:rPr lang="en-US" sz="2800" dirty="0"/>
              <a:t>Depressed mood with negative thinking</a:t>
            </a:r>
          </a:p>
          <a:p>
            <a:pPr marL="365760" indent="-283464" algn="just">
              <a:spcBef>
                <a:spcPts val="600"/>
              </a:spcBef>
              <a:buFont typeface="Wingdings 2"/>
              <a:buChar char=""/>
              <a:defRPr/>
            </a:pPr>
            <a:r>
              <a:rPr lang="en-GB" sz="2800" dirty="0"/>
              <a:t>Disturbed sleep  - Early Morning Wakening </a:t>
            </a:r>
          </a:p>
          <a:p>
            <a:pPr marL="365760" indent="-283464" algn="just">
              <a:spcBef>
                <a:spcPts val="600"/>
              </a:spcBef>
              <a:buFont typeface="Wingdings 2"/>
              <a:buChar char=""/>
              <a:defRPr/>
            </a:pPr>
            <a:r>
              <a:rPr lang="en-US" sz="2800" dirty="0"/>
              <a:t>Lack of enjoyment and interest </a:t>
            </a:r>
          </a:p>
          <a:p>
            <a:pPr marL="365760" indent="-283464" algn="just">
              <a:spcBef>
                <a:spcPts val="600"/>
              </a:spcBef>
              <a:buFont typeface="Wingdings 2"/>
              <a:buChar char=""/>
              <a:defRPr/>
            </a:pPr>
            <a:r>
              <a:rPr lang="en-US" sz="2800" dirty="0"/>
              <a:t>Reduced energy levels and lack of motivation</a:t>
            </a:r>
          </a:p>
          <a:p>
            <a:pPr marL="365760" indent="-283464" algn="just">
              <a:spcBef>
                <a:spcPts val="600"/>
              </a:spcBef>
              <a:buFont typeface="Wingdings 2"/>
              <a:buChar char=""/>
              <a:defRPr/>
            </a:pPr>
            <a:r>
              <a:rPr lang="en-US" sz="2800" dirty="0"/>
              <a:t>Slowness of body and mind</a:t>
            </a:r>
          </a:p>
          <a:p>
            <a:pPr marL="365760" indent="-283464" algn="just">
              <a:spcBef>
                <a:spcPts val="600"/>
              </a:spcBef>
              <a:buFont typeface="Wingdings 2"/>
              <a:buChar char=""/>
              <a:defRPr/>
            </a:pPr>
            <a:r>
              <a:rPr lang="en-GB" sz="2800" dirty="0"/>
              <a:t>Self-esteem and self-confidence are almost always reduced </a:t>
            </a:r>
          </a:p>
          <a:p>
            <a:pPr marL="365760" indent="-283464" algn="just">
              <a:spcBef>
                <a:spcPts val="600"/>
              </a:spcBef>
              <a:buFont typeface="Wingdings 2"/>
              <a:buChar char=""/>
              <a:defRPr/>
            </a:pPr>
            <a:r>
              <a:rPr lang="en-GB" sz="2800" dirty="0"/>
              <a:t>Ideas of guilt or worthlessness are often present   </a:t>
            </a:r>
          </a:p>
          <a:p>
            <a:pPr marL="365760" indent="-283464" algn="just">
              <a:spcBef>
                <a:spcPts val="600"/>
              </a:spcBef>
              <a:buFont typeface="Wingdings 2"/>
              <a:buChar char=""/>
              <a:defRPr/>
            </a:pPr>
            <a:r>
              <a:rPr lang="en-US" sz="2800" dirty="0"/>
              <a:t>Reduced appetite and weight loss</a:t>
            </a:r>
          </a:p>
          <a:p>
            <a:pPr marL="365760" indent="-283464" algn="just">
              <a:spcBef>
                <a:spcPts val="600"/>
              </a:spcBef>
              <a:buFont typeface="Wingdings 2"/>
              <a:buChar char=""/>
              <a:defRPr/>
            </a:pPr>
            <a:r>
              <a:rPr lang="en-GB" sz="2800" dirty="0"/>
              <a:t>loss of libido 	</a:t>
            </a:r>
          </a:p>
          <a:p>
            <a:pPr marL="365760" indent="-283464" algn="just">
              <a:spcBef>
                <a:spcPts val="600"/>
              </a:spcBef>
              <a:buFont typeface="Wingdings 2"/>
              <a:buChar char=""/>
              <a:defRPr/>
            </a:pPr>
            <a:r>
              <a:rPr lang="en-GB" sz="2800" dirty="0"/>
              <a:t>Thoughts of self harm and suicide </a:t>
            </a:r>
          </a:p>
          <a:p>
            <a:pPr marL="82296" indent="0" algn="just" eaLnBrk="1" fontAlgn="auto" hangingPunct="1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20127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208868"/>
            <a:ext cx="8142514" cy="4974217"/>
          </a:xfrm>
        </p:spPr>
        <p:txBody>
          <a:bodyPr>
            <a:normAutofit lnSpcReduction="10000"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n-GB" altLang="en-US" sz="1400" dirty="0">
              <a:solidFill>
                <a:schemeClr val="tx1"/>
              </a:solidFill>
            </a:endParaRPr>
          </a:p>
          <a:p>
            <a:pPr marL="465138" lvl="2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GB" altLang="en-US" sz="2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Agitation and restlessness including inability to keep still, constant pacing, irritability </a:t>
            </a:r>
            <a:endParaRPr lang="en-GB" altLang="en-US" sz="2800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65138" lvl="2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endParaRPr lang="en-GB" altLang="en-US" sz="2800" dirty="0">
              <a:solidFill>
                <a:srgbClr val="000000"/>
              </a:solidFill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65138" lvl="2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GB" altLang="en-US" sz="2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Personality changes </a:t>
            </a:r>
            <a:endParaRPr lang="en-GB" altLang="en-US" sz="2800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65138" lvl="2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endParaRPr lang="en-GB" altLang="en-US" sz="2800" dirty="0">
              <a:solidFill>
                <a:srgbClr val="000000"/>
              </a:solidFill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65138" lvl="2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GB" altLang="en-US" sz="2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Preoccupation with physical symptoms </a:t>
            </a:r>
            <a:endParaRPr lang="en-GB" altLang="en-US" sz="2800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65138" lvl="2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endParaRPr lang="en-GB" altLang="en-US" sz="2800" dirty="0">
              <a:solidFill>
                <a:srgbClr val="000000"/>
              </a:solidFill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65138" lvl="2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GB" altLang="en-US" sz="2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Unexplained functional decline (walking /incontinence)  </a:t>
            </a:r>
            <a:endParaRPr lang="en-GB" altLang="en-US" sz="2800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65138" lvl="2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endParaRPr lang="en-GB" altLang="en-US" sz="2800" dirty="0">
              <a:solidFill>
                <a:srgbClr val="000000"/>
              </a:solidFill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65138" lvl="2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GB" altLang="en-US" sz="2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Memory problems </a:t>
            </a:r>
            <a:endParaRPr lang="en-GB" altLang="en-US" sz="2800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65138" lvl="2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endParaRPr lang="en-GB" altLang="en-US" sz="2800" dirty="0">
              <a:solidFill>
                <a:srgbClr val="000000"/>
              </a:solidFill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65138" lvl="2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GB" altLang="en-US" sz="2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Minimisation or denial that they have depression </a:t>
            </a:r>
            <a:endParaRPr lang="en-GB" altLang="en-US" sz="2800" dirty="0">
              <a:solidFill>
                <a:schemeClr val="tx1"/>
              </a:solidFill>
            </a:endParaRPr>
          </a:p>
          <a:p>
            <a:pPr lvl="1"/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56977" y="0"/>
            <a:ext cx="7345362" cy="1208868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en-US" sz="4000" dirty="0">
              <a:latin typeface="+mn-lt"/>
            </a:endParaRPr>
          </a:p>
          <a:p>
            <a:pPr>
              <a:defRPr/>
            </a:pPr>
            <a:r>
              <a:rPr lang="en-US" sz="4400" dirty="0">
                <a:latin typeface="+mn-lt"/>
              </a:rPr>
              <a:t>How is presentation different</a:t>
            </a:r>
          </a:p>
          <a:p>
            <a:pPr algn="l">
              <a:defRPr/>
            </a:pPr>
            <a:endParaRPr lang="en-US" sz="4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48045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030637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+mn-lt"/>
              </a:rPr>
              <a:t>Why is depression missed 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8283728"/>
              </p:ext>
            </p:extLst>
          </p:nvPr>
        </p:nvGraphicFramePr>
        <p:xfrm>
          <a:off x="201478" y="1247613"/>
          <a:ext cx="8313872" cy="4773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6936">
                  <a:extLst>
                    <a:ext uri="{9D8B030D-6E8A-4147-A177-3AD203B41FA5}">
                      <a16:colId xmlns:a16="http://schemas.microsoft.com/office/drawing/2014/main" val="2457841147"/>
                    </a:ext>
                  </a:extLst>
                </a:gridCol>
                <a:gridCol w="4156936">
                  <a:extLst>
                    <a:ext uri="{9D8B030D-6E8A-4147-A177-3AD203B41FA5}">
                      <a16:colId xmlns:a16="http://schemas.microsoft.com/office/drawing/2014/main" val="3611781863"/>
                    </a:ext>
                  </a:extLst>
                </a:gridCol>
              </a:tblGrid>
              <a:tr h="96443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Older person with depression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Staff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6643990"/>
                  </a:ext>
                </a:extLst>
              </a:tr>
              <a:tr h="964437">
                <a:tc>
                  <a:txBody>
                    <a:bodyPr/>
                    <a:lstStyle/>
                    <a:p>
                      <a:r>
                        <a:rPr lang="en-GB" dirty="0"/>
                        <a:t>Older adults</a:t>
                      </a:r>
                      <a:r>
                        <a:rPr lang="en-GB" baseline="0" dirty="0"/>
                        <a:t> </a:t>
                      </a:r>
                      <a:r>
                        <a:rPr lang="en-GB" dirty="0"/>
                        <a:t>may not report low mood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Staff may not consider the diagnosis and recognition is often 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1889279"/>
                  </a:ext>
                </a:extLst>
              </a:tr>
              <a:tr h="711151">
                <a:tc>
                  <a:txBody>
                    <a:bodyPr/>
                    <a:lstStyle/>
                    <a:p>
                      <a:r>
                        <a:rPr lang="en-GB" dirty="0"/>
                        <a:t>Older adults</a:t>
                      </a:r>
                      <a:r>
                        <a:rPr lang="en-GB" baseline="0" dirty="0"/>
                        <a:t> </a:t>
                      </a:r>
                      <a:r>
                        <a:rPr lang="en-GB" dirty="0"/>
                        <a:t> may not be able to express themselves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Staff may believe that depression</a:t>
                      </a:r>
                      <a:r>
                        <a:rPr lang="en-GB" baseline="0" dirty="0"/>
                        <a:t> is justified/ normal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5756626"/>
                  </a:ext>
                </a:extLst>
              </a:tr>
              <a:tr h="711151">
                <a:tc>
                  <a:txBody>
                    <a:bodyPr/>
                    <a:lstStyle/>
                    <a:p>
                      <a:pPr marL="0" marR="0" lvl="1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b="0" dirty="0">
                          <a:solidFill>
                            <a:srgbClr val="000000"/>
                          </a:solidFill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Depression is expressed via bodily symptoms  </a:t>
                      </a:r>
                      <a:endParaRPr lang="en-GB" altLang="en-US" b="0" dirty="0">
                        <a:solidFill>
                          <a:srgbClr val="000000"/>
                        </a:solidFill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b="0" dirty="0">
                          <a:solidFill>
                            <a:srgbClr val="000000"/>
                          </a:solidFill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Staff may feel ill equipped to deal with the distress </a:t>
                      </a:r>
                      <a:r>
                        <a:rPr lang="en-GB" altLang="en-US" b="1" dirty="0">
                          <a:solidFill>
                            <a:srgbClr val="000000"/>
                          </a:solidFill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GB" altLang="en-US" b="1" dirty="0">
                        <a:solidFill>
                          <a:srgbClr val="000000"/>
                        </a:solidFill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18779"/>
                  </a:ext>
                </a:extLst>
              </a:tr>
              <a:tr h="711151">
                <a:tc>
                  <a:txBody>
                    <a:bodyPr/>
                    <a:lstStyle/>
                    <a:p>
                      <a:r>
                        <a:rPr lang="en-GB" dirty="0"/>
                        <a:t>Older person</a:t>
                      </a:r>
                      <a:r>
                        <a:rPr lang="en-GB" baseline="0" dirty="0"/>
                        <a:t> may feel ashamed of feeling depressed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Staff may be worried about drug</a:t>
                      </a:r>
                      <a:r>
                        <a:rPr lang="en-GB" baseline="0" dirty="0"/>
                        <a:t> side-effects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068798"/>
                  </a:ext>
                </a:extLst>
              </a:tr>
              <a:tr h="711151">
                <a:tc>
                  <a:txBody>
                    <a:bodyPr/>
                    <a:lstStyle/>
                    <a:p>
                      <a:r>
                        <a:rPr lang="en-GB" dirty="0"/>
                        <a:t>Older adults</a:t>
                      </a:r>
                      <a:r>
                        <a:rPr lang="en-GB" baseline="0" dirty="0"/>
                        <a:t> </a:t>
                      </a:r>
                      <a:r>
                        <a:rPr lang="en-GB" dirty="0"/>
                        <a:t>may</a:t>
                      </a:r>
                      <a:r>
                        <a:rPr lang="en-GB" baseline="0" dirty="0"/>
                        <a:t> not use the term depression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Staff may believe</a:t>
                      </a:r>
                      <a:r>
                        <a:rPr lang="en-GB" baseline="0" dirty="0"/>
                        <a:t> depression is untreatable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3002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1841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7D3C4-5AB4-49FE-9F43-2E9BFB113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332854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+mn-lt"/>
              </a:rPr>
              <a:t>Risks associated with having depression in older adults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ECD19-D815-44A8-BF6C-9338F8099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rgbClr val="990033"/>
              </a:buClr>
            </a:pPr>
            <a:r>
              <a:rPr lang="en-GB" altLang="en-US" sz="2800" dirty="0"/>
              <a:t>Increased mortality in  older adults with depression especially from cardio vascular causes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990033"/>
              </a:buClr>
            </a:pPr>
            <a:r>
              <a:rPr lang="en-GB" altLang="en-US" sz="2800" dirty="0"/>
              <a:t>Self-neglect 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990033"/>
              </a:buClr>
            </a:pPr>
            <a:r>
              <a:rPr lang="en-GB" altLang="en-US" sz="2800" dirty="0"/>
              <a:t>Neglect of other physical illnesses 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990033"/>
              </a:buClr>
            </a:pPr>
            <a:r>
              <a:rPr lang="en-GB" altLang="en-US" sz="2800" dirty="0"/>
              <a:t>Suicide 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990033"/>
              </a:buClr>
            </a:pPr>
            <a:r>
              <a:rPr lang="en-GB" altLang="en-US" sz="2800" dirty="0"/>
              <a:t>Risk of increased cognitive impairment/ dementia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990033"/>
              </a:buClr>
            </a:pPr>
            <a:r>
              <a:rPr lang="en-GB" altLang="en-US" sz="2800" dirty="0"/>
              <a:t>Increased risk of institutionalisation</a:t>
            </a:r>
          </a:p>
          <a:p>
            <a:pPr>
              <a:buClr>
                <a:srgbClr val="990033"/>
              </a:buClr>
            </a:pPr>
            <a:endParaRPr lang="en-GB" alt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2561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046136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en-US" sz="4400" dirty="0">
                <a:latin typeface="+mn-lt"/>
                <a:cs typeface="+mj-cs"/>
              </a:rPr>
              <a:t>Assessment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628650" y="922149"/>
            <a:ext cx="7886700" cy="5649132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sz="2400" dirty="0"/>
              <a:t>History and clinical picture</a:t>
            </a:r>
          </a:p>
          <a:p>
            <a:pPr eaLnBrk="1" hangingPunct="1"/>
            <a:endParaRPr lang="en-US" sz="2400" dirty="0"/>
          </a:p>
          <a:p>
            <a:pPr eaLnBrk="1" hangingPunct="1"/>
            <a:r>
              <a:rPr lang="en-US" sz="2400" dirty="0"/>
              <a:t>Risk assessment around self neglect /self harm/suicidal thoughts</a:t>
            </a:r>
          </a:p>
          <a:p>
            <a:pPr eaLnBrk="1" hangingPunct="1"/>
            <a:endParaRPr lang="en-US" sz="2400" dirty="0"/>
          </a:p>
          <a:p>
            <a:pPr eaLnBrk="1" hangingPunct="1"/>
            <a:r>
              <a:rPr lang="en-US" sz="2400" dirty="0"/>
              <a:t>Collateral history</a:t>
            </a:r>
          </a:p>
          <a:p>
            <a:pPr eaLnBrk="1" hangingPunct="1"/>
            <a:endParaRPr lang="en-US" sz="2400" dirty="0"/>
          </a:p>
          <a:p>
            <a:pPr eaLnBrk="1" hangingPunct="1"/>
            <a:r>
              <a:rPr lang="en-US" sz="2400" dirty="0"/>
              <a:t>Rule out physical health ,medication causes</a:t>
            </a:r>
          </a:p>
          <a:p>
            <a:endParaRPr lang="en-US" sz="2400" dirty="0"/>
          </a:p>
          <a:p>
            <a:r>
              <a:rPr lang="en-US" sz="2400" dirty="0"/>
              <a:t>Screening for depression using two questions</a:t>
            </a:r>
          </a:p>
          <a:p>
            <a:pPr eaLnBrk="1" hangingPunct="1"/>
            <a:endParaRPr lang="en-US" sz="2400" dirty="0"/>
          </a:p>
          <a:p>
            <a:pPr eaLnBrk="1" hangingPunct="1"/>
            <a:r>
              <a:rPr lang="en-US" sz="2400" dirty="0"/>
              <a:t>Assessment scales could be used</a:t>
            </a:r>
            <a:r>
              <a:rPr lang="mr-IN" sz="2400" dirty="0"/>
              <a:t>…</a:t>
            </a:r>
            <a:endParaRPr lang="en-US" sz="2400" dirty="0"/>
          </a:p>
          <a:p>
            <a:pPr lvl="1" eaLnBrk="1" hangingPunct="1"/>
            <a:r>
              <a:rPr lang="en-US" sz="2400" dirty="0"/>
              <a:t>Becks depression inventory</a:t>
            </a:r>
          </a:p>
          <a:p>
            <a:pPr lvl="1" eaLnBrk="1" hangingPunct="1"/>
            <a:r>
              <a:rPr lang="en-US" sz="2400" dirty="0"/>
              <a:t>Geriatric Depression Scale</a:t>
            </a:r>
          </a:p>
          <a:p>
            <a:pPr lvl="1" eaLnBrk="1" hangingPunct="1"/>
            <a:r>
              <a:rPr lang="en-US" sz="2400" dirty="0"/>
              <a:t>Hospital Anxiety and Depression Scale</a:t>
            </a:r>
          </a:p>
          <a:p>
            <a:pPr lvl="1" eaLnBrk="1" hangingPunct="1"/>
            <a:r>
              <a:rPr lang="en-US" sz="2400" dirty="0"/>
              <a:t>Cornell Scale</a:t>
            </a:r>
          </a:p>
          <a:p>
            <a:pPr lvl="1" eaLnBrk="1" hangingPunct="1"/>
            <a:endParaRPr lang="en-US" sz="2400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-40705"/>
            <a:ext cx="216726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kumimoji="0" lang="en-GB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426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E7A23-1203-47DE-B91C-1117868E5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301858"/>
          </a:xfrm>
        </p:spPr>
        <p:txBody>
          <a:bodyPr>
            <a:normAutofit/>
          </a:bodyPr>
          <a:lstStyle/>
          <a:p>
            <a:pPr algn="ctr"/>
            <a:r>
              <a:rPr lang="en-GB" altLang="en-US" sz="4400" dirty="0">
                <a:latin typeface="+mn-lt"/>
              </a:rPr>
              <a:t>Simple questions to screen for depression</a:t>
            </a:r>
            <a:endParaRPr lang="en-GB" sz="44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114C4-57A9-4CA6-9933-CF5C50584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01859"/>
            <a:ext cx="7886700" cy="5308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Two-question screening test</a:t>
            </a:r>
          </a:p>
          <a:p>
            <a:r>
              <a:rPr lang="en-GB" sz="2400" dirty="0"/>
              <a:t>During the last month, have you often been bothered by feeling down, depressed or hopeless?</a:t>
            </a:r>
          </a:p>
          <a:p>
            <a:r>
              <a:rPr lang="en-GB" sz="2400" dirty="0"/>
              <a:t>During the last month, have you often been bothered by having little interest or pleasure in doing things?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Answering yes to either of these questions is considered a positive test result, warranting further assessment.</a:t>
            </a:r>
          </a:p>
        </p:txBody>
      </p:sp>
    </p:spTree>
    <p:extLst>
      <p:ext uri="{BB962C8B-B14F-4D97-AF65-F5344CB8AC3E}">
        <p14:creationId xmlns:p14="http://schemas.microsoft.com/office/powerpoint/2010/main" val="3577339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069383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en-US" sz="4400" dirty="0">
                <a:latin typeface="+mn-lt"/>
                <a:cs typeface="+mj-cs"/>
              </a:rPr>
              <a:t>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07390"/>
            <a:ext cx="7886700" cy="5169573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sz="3200" dirty="0"/>
              <a:t>Investigate and treat any biological factors such as some particular illnesses or medication issues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sz="3200" dirty="0"/>
              <a:t>Reduce any psychological factors such as difficulties with relationships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sz="3200" dirty="0"/>
              <a:t>Reduce any social factors, such as isolation and lack of stimulation </a:t>
            </a:r>
          </a:p>
          <a:p>
            <a:pPr>
              <a:spcBef>
                <a:spcPts val="2400"/>
              </a:spcBef>
            </a:pPr>
            <a:r>
              <a:rPr lang="en-GB" sz="3200" dirty="0"/>
              <a:t>Psychological therapies are important hence consider referral to IAPT</a:t>
            </a:r>
          </a:p>
          <a:p>
            <a:pPr>
              <a:spcBef>
                <a:spcPts val="2400"/>
              </a:spcBef>
            </a:pPr>
            <a:r>
              <a:rPr lang="en-GB" sz="3200" dirty="0"/>
              <a:t>Medications can also help</a:t>
            </a:r>
          </a:p>
          <a:p>
            <a:pPr>
              <a:spcBef>
                <a:spcPts val="2400"/>
              </a:spcBef>
            </a:pPr>
            <a:r>
              <a:rPr lang="en-GB" sz="3200" dirty="0"/>
              <a:t>Refer to Old Age Psychiatry if moderate to severe depression with no response to treatment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altLang="en-US" sz="3200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2855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DD7A03AE61D340B7E00B2FD791A3EF" ma:contentTypeVersion="12" ma:contentTypeDescription="Create a new document." ma:contentTypeScope="" ma:versionID="0a46495257bba0d566f88843685d6e76">
  <xsd:schema xmlns:xsd="http://www.w3.org/2001/XMLSchema" xmlns:xs="http://www.w3.org/2001/XMLSchema" xmlns:p="http://schemas.microsoft.com/office/2006/metadata/properties" xmlns:ns2="75f28352-67a4-42b3-b058-db092cbeb8e8" xmlns:ns3="67bc7f54-7c77-4d88-925c-ad0fc9f92e81" targetNamespace="http://schemas.microsoft.com/office/2006/metadata/properties" ma:root="true" ma:fieldsID="017fd56c14270dba28e9622d67c4295c" ns2:_="" ns3:_="">
    <xsd:import namespace="75f28352-67a4-42b3-b058-db092cbeb8e8"/>
    <xsd:import namespace="67bc7f54-7c77-4d88-925c-ad0fc9f92e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f28352-67a4-42b3-b058-db092cbeb8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bc7f54-7c77-4d88-925c-ad0fc9f92e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282D06D-EDFD-4908-B4C2-1DDCB7C8892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CCFE6D2-E496-4418-80BE-229D36E233B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83C83C-B340-4257-A237-FA9CCE1757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f28352-67a4-42b3-b058-db092cbeb8e8"/>
    <ds:schemaRef ds:uri="67bc7f54-7c77-4d88-925c-ad0fc9f92e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515</TotalTime>
  <Words>718</Words>
  <Application>Microsoft Office PowerPoint</Application>
  <PresentationFormat>On-screen Show (4:3)</PresentationFormat>
  <Paragraphs>127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 2</vt:lpstr>
      <vt:lpstr>Office Theme</vt:lpstr>
      <vt:lpstr>Depression in older adults </vt:lpstr>
      <vt:lpstr>What is depression?</vt:lpstr>
      <vt:lpstr>Signs and Symptoms of depression </vt:lpstr>
      <vt:lpstr>PowerPoint Presentation</vt:lpstr>
      <vt:lpstr>Why is depression missed ?</vt:lpstr>
      <vt:lpstr>Risks associated with having depression in older adults </vt:lpstr>
      <vt:lpstr>Assessment</vt:lpstr>
      <vt:lpstr>Simple questions to screen for depression</vt:lpstr>
      <vt:lpstr>Management</vt:lpstr>
      <vt:lpstr>Treatment options</vt:lpstr>
      <vt:lpstr>Preventing depression</vt:lpstr>
      <vt:lpstr>Key points to increase detection of depression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Depression</dc:title>
  <dc:creator>JOY ROY CHOWDHURY</dc:creator>
  <cp:lastModifiedBy>Kitti Kottasz</cp:lastModifiedBy>
  <cp:revision>51</cp:revision>
  <dcterms:created xsi:type="dcterms:W3CDTF">2021-02-09T14:44:52Z</dcterms:created>
  <dcterms:modified xsi:type="dcterms:W3CDTF">2021-03-23T09:46:23Z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d238a98-5de3-4afa-b492-e6339810853c_Enabled">
    <vt:lpwstr>True</vt:lpwstr>
  </property>
  <property fmtid="{D5CDD505-2E9C-101B-9397-08002B2CF9AE}" pid="3" name="MSIP_Label_bd238a98-5de3-4afa-b492-e6339810853c_SiteId">
    <vt:lpwstr>75aac48a-29ab-4230-adac-69d3e7ed3e77</vt:lpwstr>
  </property>
  <property fmtid="{D5CDD505-2E9C-101B-9397-08002B2CF9AE}" pid="4" name="MSIP_Label_bd238a98-5de3-4afa-b492-e6339810853c_Owner">
    <vt:lpwstr>Kitti.Kottasz@rcpsych.ac.uk</vt:lpwstr>
  </property>
  <property fmtid="{D5CDD505-2E9C-101B-9397-08002B2CF9AE}" pid="5" name="MSIP_Label_bd238a98-5de3-4afa-b492-e6339810853c_SetDate">
    <vt:lpwstr>2021-03-19T16:37:14.8468804Z</vt:lpwstr>
  </property>
  <property fmtid="{D5CDD505-2E9C-101B-9397-08002B2CF9AE}" pid="6" name="MSIP_Label_bd238a98-5de3-4afa-b492-e6339810853c_Name">
    <vt:lpwstr>General</vt:lpwstr>
  </property>
  <property fmtid="{D5CDD505-2E9C-101B-9397-08002B2CF9AE}" pid="7" name="MSIP_Label_bd238a98-5de3-4afa-b492-e6339810853c_Application">
    <vt:lpwstr>Microsoft Azure Information Protection</vt:lpwstr>
  </property>
  <property fmtid="{D5CDD505-2E9C-101B-9397-08002B2CF9AE}" pid="8" name="MSIP_Label_bd238a98-5de3-4afa-b492-e6339810853c_ActionId">
    <vt:lpwstr>b1af6d91-59fc-4459-a425-50eb8b0d193e</vt:lpwstr>
  </property>
  <property fmtid="{D5CDD505-2E9C-101B-9397-08002B2CF9AE}" pid="9" name="MSIP_Label_bd238a98-5de3-4afa-b492-e6339810853c_Extended_MSFT_Method">
    <vt:lpwstr>Automatic</vt:lpwstr>
  </property>
  <property fmtid="{D5CDD505-2E9C-101B-9397-08002B2CF9AE}" pid="10" name="Sensitivity">
    <vt:lpwstr>General</vt:lpwstr>
  </property>
  <property fmtid="{D5CDD505-2E9C-101B-9397-08002B2CF9AE}" pid="11" name="ContentTypeId">
    <vt:lpwstr>0x01010091DD7A03AE61D340B7E00B2FD791A3EF</vt:lpwstr>
  </property>
</Properties>
</file>