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7"/>
  </p:notesMasterIdLst>
  <p:sldIdLst>
    <p:sldId id="256" r:id="rId2"/>
    <p:sldId id="333" r:id="rId3"/>
    <p:sldId id="340" r:id="rId4"/>
    <p:sldId id="341" r:id="rId5"/>
    <p:sldId id="344" r:id="rId6"/>
    <p:sldId id="342" r:id="rId7"/>
    <p:sldId id="335" r:id="rId8"/>
    <p:sldId id="345" r:id="rId9"/>
    <p:sldId id="337" r:id="rId10"/>
    <p:sldId id="264" r:id="rId11"/>
    <p:sldId id="283" r:id="rId12"/>
    <p:sldId id="324" r:id="rId13"/>
    <p:sldId id="330" r:id="rId14"/>
    <p:sldId id="339" r:id="rId15"/>
    <p:sldId id="34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1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C7C09-B112-6043-8F5C-ADB96596B0AC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6E177-C95A-AE4E-8A21-199E65FA0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6E177-C95A-AE4E-8A21-199E65FA07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59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77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8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1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97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1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1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0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8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8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4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91E9C-B548-2042-B513-2EB8677871AD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2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edforfamilies.org.uk/Content/where_there_is_depression_there_is_hope/#/id/5a6bbf704b8648d476fd048d" TargetMode="External"/><Relationship Id="rId2" Type="http://schemas.openxmlformats.org/officeDocument/2006/relationships/hyperlink" Target="https://www.youtube.com/watch?v=mrqgaLnQ5z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n-lt"/>
              </a:rPr>
              <a:t>Depression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Tier 2</a:t>
            </a:r>
          </a:p>
        </p:txBody>
      </p:sp>
    </p:spTree>
    <p:extLst>
      <p:ext uri="{BB962C8B-B14F-4D97-AF65-F5344CB8AC3E}">
        <p14:creationId xmlns:p14="http://schemas.microsoft.com/office/powerpoint/2010/main" val="205169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85C8-F7BB-4AD6-B76C-69A28953919F}" type="datetime1">
              <a:rPr lang="en-US" altLang="en-US"/>
              <a:pPr/>
              <a:t>3/19/2021</a:t>
            </a:fld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F14E-82DC-4E48-A057-DD79044B2353}" type="slidenum">
              <a:rPr lang="en-AU" altLang="en-US"/>
              <a:pPr/>
              <a:t>10</a:t>
            </a:fld>
            <a:endParaRPr lang="en-AU" altLang="en-US"/>
          </a:p>
        </p:txBody>
      </p:sp>
      <p:sp>
        <p:nvSpPr>
          <p:cNvPr id="273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8650" y="0"/>
            <a:ext cx="7886700" cy="937647"/>
          </a:xfrm>
        </p:spPr>
        <p:txBody>
          <a:bodyPr>
            <a:normAutofit/>
          </a:bodyPr>
          <a:lstStyle/>
          <a:p>
            <a:pPr algn="ctr"/>
            <a:r>
              <a:rPr lang="en-NZ" altLang="en-US" sz="4400" dirty="0">
                <a:latin typeface="+mn-lt"/>
              </a:rPr>
              <a:t>GDS – Geriatric Depression Scale</a:t>
            </a:r>
            <a:endParaRPr lang="en-AU" altLang="en-US" sz="4400" dirty="0">
              <a:latin typeface="+mn-lt"/>
            </a:endParaRPr>
          </a:p>
        </p:txBody>
      </p:sp>
      <p:sp>
        <p:nvSpPr>
          <p:cNvPr id="273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879529"/>
            <a:ext cx="9144000" cy="5978471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AU" altLang="en-US" sz="1400" b="1" i="1" dirty="0"/>
              <a:t>Choose the best answer for how you have felt over the past week: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AU" altLang="en-US" sz="1400" b="1" dirty="0"/>
          </a:p>
          <a:p>
            <a:pPr>
              <a:lnSpc>
                <a:spcPct val="80000"/>
              </a:lnSpc>
            </a:pPr>
            <a:r>
              <a:rPr lang="en-AU" altLang="en-US" sz="1500" dirty="0"/>
              <a:t>1. Are you basically satisfied with your life? 				          YES /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2. Have you dropped many of your activities and interests? 		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3. Do you feel that your life is empty? 				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4. Do you often get bored? 					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5. Are you in good spirits most of the time? 				           YES / </a:t>
            </a:r>
            <a:r>
              <a:rPr lang="en-AU" altLang="en-US" sz="15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6. Are you afraid that something bad is going to happen to you? 	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7. Do you feel happy most of the time? 				            YES /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</a:t>
            </a:r>
            <a:endParaRPr lang="en-AU" altLang="en-US" sz="15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AU" altLang="en-US" sz="1500" dirty="0"/>
              <a:t>8. Do you often feel helpless? 					 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9. Do you prefer to stay at home, rather than going out and doing new things?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10. Do you feel you have more problems with memory than most? 	  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11. Do you think it is wonderful to be alive now? 			             YES /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</a:t>
            </a:r>
            <a:endParaRPr lang="en-AU" altLang="en-US" sz="15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AU" altLang="en-US" sz="1500" dirty="0"/>
              <a:t>12. Do you feel pretty worthless the way you are now? 		  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13. Do you feel full of energy? 					             YES /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</a:t>
            </a:r>
            <a:endParaRPr lang="en-AU" altLang="en-US" sz="15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AU" altLang="en-US" sz="1500" dirty="0"/>
              <a:t>14. Do you feel that your situation is hopeless? 			             </a:t>
            </a:r>
            <a:r>
              <a:rPr lang="en-AU" altLang="en-US" sz="15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</a:pPr>
            <a:r>
              <a:rPr lang="en-AU" altLang="en-US" sz="1500" dirty="0"/>
              <a:t>15. Do you think that most people are better off than you are?         	             </a:t>
            </a:r>
            <a:r>
              <a:rPr lang="en-AU" altLang="en-US" sz="1500" b="1" dirty="0">
                <a:solidFill>
                  <a:schemeClr val="tx1"/>
                </a:solidFill>
              </a:rPr>
              <a:t>YES</a:t>
            </a:r>
            <a:r>
              <a:rPr lang="en-AU" altLang="en-US" sz="1500" b="1" dirty="0"/>
              <a:t> </a:t>
            </a:r>
            <a:r>
              <a:rPr lang="en-AU" altLang="en-US" sz="1500" dirty="0"/>
              <a:t>/ NO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AU" altLang="en-US" sz="15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AU" alt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Answers in bold indicate depression. Score 1 point for each bolded answer.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AU" alt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 score &gt; 5 points is suggestive of depression and warrants follow-up comprehensive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AU" alt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assessment.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AU" alt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 score &gt; 10 points is almost always indicative of depression.</a:t>
            </a:r>
          </a:p>
        </p:txBody>
      </p:sp>
    </p:spTree>
    <p:extLst>
      <p:ext uri="{BB962C8B-B14F-4D97-AF65-F5344CB8AC3E}">
        <p14:creationId xmlns:p14="http://schemas.microsoft.com/office/powerpoint/2010/main" val="314431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3137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31377"/>
            <a:ext cx="7886700" cy="5045586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Investigate and treat any biological factors such as some particular illnesses or medication issues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Reduce any psychological factors such as difficulties with relationships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Reduce any social factors, such as isolation and lack of stimulation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Psychological therapies are effective so consider referral to IAPT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Medications can also help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Refer to Old Age Psychiatry if moderate to severe depression with no response to treatment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altLang="en-US" sz="3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855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352136" y="1177871"/>
            <a:ext cx="8242300" cy="552514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en-US" sz="3500" dirty="0"/>
              <a:t>Antidepressants: </a:t>
            </a:r>
            <a:r>
              <a:rPr lang="en-US" sz="3500" i="1" dirty="0">
                <a:cs typeface="ＭＳ Ｐゴシック" charset="0"/>
              </a:rPr>
              <a:t>SSRIs, SNRIs, Tricyclics, MAOI, (SSRIs most commonly used)</a:t>
            </a:r>
          </a:p>
          <a:p>
            <a:pPr>
              <a:lnSpc>
                <a:spcPct val="110000"/>
              </a:lnSpc>
              <a:defRPr/>
            </a:pPr>
            <a:r>
              <a:rPr lang="en-GB" sz="3500" b="1" dirty="0"/>
              <a:t>Remember</a:t>
            </a:r>
            <a:r>
              <a:rPr lang="en-GB" sz="3500" dirty="0"/>
              <a:t> antidepressants can be effective </a:t>
            </a:r>
            <a:r>
              <a:rPr lang="en-GB" sz="3500" b="1" i="1" dirty="0"/>
              <a:t>but also </a:t>
            </a:r>
            <a:r>
              <a:rPr lang="en-GB" sz="3500" dirty="0"/>
              <a:t>carry higher risk of side effects because of multiple medical comorbidities and drug-drug interactions in cases of polypharmacy.</a:t>
            </a:r>
            <a:endParaRPr lang="en-US" sz="3500" i="1" dirty="0">
              <a:cs typeface="ＭＳ Ｐゴシック" charset="0"/>
            </a:endParaRPr>
          </a:p>
          <a:p>
            <a:pPr>
              <a:lnSpc>
                <a:spcPct val="110000"/>
              </a:lnSpc>
              <a:defRPr/>
            </a:pPr>
            <a:r>
              <a:rPr lang="en-US" sz="3500" dirty="0">
                <a:cs typeface="ＭＳ Ｐゴシック" charset="0"/>
              </a:rPr>
              <a:t>Mood </a:t>
            </a:r>
            <a:r>
              <a:rPr lang="en-US" sz="3500" dirty="0" err="1">
                <a:cs typeface="ＭＳ Ｐゴシック" charset="0"/>
              </a:rPr>
              <a:t>stabilisers</a:t>
            </a:r>
            <a:r>
              <a:rPr lang="en-US" sz="3500" dirty="0">
                <a:cs typeface="ＭＳ Ｐゴシック" charset="0"/>
              </a:rPr>
              <a:t> </a:t>
            </a:r>
            <a:r>
              <a:rPr lang="en-US" sz="3500" i="1" dirty="0">
                <a:cs typeface="ＭＳ Ｐゴシック" charset="0"/>
              </a:rPr>
              <a:t>such as Lithium</a:t>
            </a:r>
          </a:p>
          <a:p>
            <a:pPr>
              <a:lnSpc>
                <a:spcPct val="110000"/>
              </a:lnSpc>
              <a:defRPr/>
            </a:pPr>
            <a:r>
              <a:rPr lang="en-US" sz="3500" dirty="0"/>
              <a:t>Psychological therapy such as </a:t>
            </a:r>
            <a:r>
              <a:rPr lang="en-US" sz="3500" i="1" dirty="0">
                <a:cs typeface="ＭＳ Ｐゴシック" charset="0"/>
              </a:rPr>
              <a:t>Supportive psychotherapy, CBT, Interpersonal </a:t>
            </a:r>
          </a:p>
          <a:p>
            <a:pPr>
              <a:lnSpc>
                <a:spcPct val="110000"/>
              </a:lnSpc>
              <a:defRPr/>
            </a:pPr>
            <a:r>
              <a:rPr lang="en-US" sz="3500" dirty="0"/>
              <a:t>ECT may be indicated for severe depression</a:t>
            </a:r>
          </a:p>
          <a:p>
            <a:pPr>
              <a:lnSpc>
                <a:spcPct val="110000"/>
              </a:lnSpc>
              <a:defRPr/>
            </a:pPr>
            <a:endParaRPr lang="en-US" sz="3500" dirty="0"/>
          </a:p>
          <a:p>
            <a:r>
              <a:rPr lang="en-GB" altLang="en-US" sz="3500" dirty="0"/>
              <a:t>Treating depression is worthwhile</a:t>
            </a:r>
          </a:p>
          <a:p>
            <a:r>
              <a:rPr lang="en-GB" sz="3500" dirty="0"/>
              <a:t>Treatment response is usually good like younger adults</a:t>
            </a:r>
          </a:p>
          <a:p>
            <a:pPr>
              <a:lnSpc>
                <a:spcPct val="110000"/>
              </a:lnSpc>
              <a:defRPr/>
            </a:pPr>
            <a:endParaRPr lang="en-US" sz="2400" dirty="0"/>
          </a:p>
          <a:p>
            <a:pPr>
              <a:lnSpc>
                <a:spcPct val="110000"/>
              </a:lnSpc>
              <a:defRPr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3774" y="1"/>
            <a:ext cx="8884692" cy="1061634"/>
          </a:xfrm>
          <a:prstGeom prst="rect">
            <a:avLst/>
          </a:prstGeom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400" dirty="0">
                <a:solidFill>
                  <a:schemeClr val="tx1"/>
                </a:solidFill>
                <a:latin typeface="+mn-lt"/>
              </a:rPr>
              <a:t>Treatment of depression</a:t>
            </a:r>
          </a:p>
        </p:txBody>
      </p:sp>
    </p:spTree>
    <p:extLst>
      <p:ext uri="{BB962C8B-B14F-4D97-AF65-F5344CB8AC3E}">
        <p14:creationId xmlns:p14="http://schemas.microsoft.com/office/powerpoint/2010/main" val="3895377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43409" y="1"/>
            <a:ext cx="7886700" cy="110038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</a:rPr>
              <a:t>Prevention of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61045"/>
            <a:ext cx="7886700" cy="5332305"/>
          </a:xfrm>
        </p:spPr>
        <p:txBody>
          <a:bodyPr>
            <a:normAutofit/>
          </a:bodyPr>
          <a:lstStyle/>
          <a:p>
            <a:r>
              <a:rPr lang="en-GB" sz="3200" dirty="0"/>
              <a:t>Address any physical health issues early </a:t>
            </a:r>
          </a:p>
          <a:p>
            <a:r>
              <a:rPr lang="en-GB" sz="3200" dirty="0"/>
              <a:t>Identify sensory impairments and manage</a:t>
            </a:r>
          </a:p>
          <a:p>
            <a:r>
              <a:rPr lang="en-GB" sz="3200" dirty="0"/>
              <a:t>Life story reviews - find time to sit and chat</a:t>
            </a:r>
            <a:endParaRPr lang="en-NZ" sz="3200" dirty="0"/>
          </a:p>
          <a:p>
            <a:r>
              <a:rPr lang="en-NZ" sz="3200" dirty="0"/>
              <a:t>Listen &amp; share-Give genuine time, take an interest</a:t>
            </a:r>
            <a:endParaRPr lang="en-GB" sz="3200" dirty="0"/>
          </a:p>
          <a:p>
            <a:r>
              <a:rPr lang="en-GB" sz="3200" dirty="0"/>
              <a:t>Build therapeutic relationships</a:t>
            </a:r>
          </a:p>
          <a:p>
            <a:r>
              <a:rPr lang="en-GB" sz="3200" dirty="0"/>
              <a:t>Encourage activities which are enjoyable</a:t>
            </a:r>
          </a:p>
          <a:p>
            <a:r>
              <a:rPr lang="en-GB" sz="3200" dirty="0"/>
              <a:t>Encourage exercise if possible </a:t>
            </a:r>
          </a:p>
          <a:p>
            <a:r>
              <a:rPr lang="en-GB" sz="3200" dirty="0"/>
              <a:t>Identify depressive symptoms early </a:t>
            </a:r>
          </a:p>
        </p:txBody>
      </p:sp>
    </p:spTree>
    <p:extLst>
      <p:ext uri="{BB962C8B-B14F-4D97-AF65-F5344CB8AC3E}">
        <p14:creationId xmlns:p14="http://schemas.microsoft.com/office/powerpoint/2010/main" val="470192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039EE-4F0C-4AE5-B722-D4997F917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09607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Key points to aid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7B849-3536-4775-92C9-95A30A441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3369"/>
            <a:ext cx="7886700" cy="498359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sz="2600" dirty="0"/>
              <a:t>Think Depression-If you are aware of depression you will be less likely to miss it</a:t>
            </a:r>
          </a:p>
          <a:p>
            <a:r>
              <a:rPr lang="en-GB" altLang="en-US" sz="2600" dirty="0"/>
              <a:t>Be aware of risk factors</a:t>
            </a:r>
          </a:p>
          <a:p>
            <a:r>
              <a:rPr lang="en-GB" altLang="en-US" sz="2600" dirty="0"/>
              <a:t>Look for functional decline</a:t>
            </a:r>
          </a:p>
          <a:p>
            <a:r>
              <a:rPr lang="en-GB" altLang="en-US" sz="2600" dirty="0"/>
              <a:t>Watch for significant symptoms</a:t>
            </a:r>
          </a:p>
          <a:p>
            <a:r>
              <a:rPr lang="en-GB" altLang="en-US" sz="2600" dirty="0"/>
              <a:t>Ask directly about  their mood</a:t>
            </a:r>
          </a:p>
          <a:p>
            <a:pPr marL="0" indent="0" algn="l">
              <a:buClr>
                <a:srgbClr val="990033"/>
              </a:buClr>
              <a:buNone/>
            </a:pPr>
            <a:endParaRPr lang="en-GB" altLang="en-US" sz="2600" dirty="0">
              <a:solidFill>
                <a:schemeClr val="tx2"/>
              </a:solidFill>
            </a:endParaRPr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b="1" dirty="0"/>
              <a:t>Resources </a:t>
            </a:r>
            <a:r>
              <a:rPr lang="en-GB" dirty="0"/>
              <a:t>: </a:t>
            </a:r>
          </a:p>
          <a:p>
            <a:pPr marL="0" indent="0">
              <a:buNone/>
            </a:pPr>
            <a:r>
              <a:rPr lang="en-GB" dirty="0"/>
              <a:t>Depression in Older People-animated video  https://www.youtube.com/watch?v=mrqgaLnQ5zQ</a:t>
            </a:r>
            <a:endParaRPr lang="en-US" dirty="0"/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09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232115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07390"/>
            <a:ext cx="7886700" cy="516957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800" dirty="0"/>
              <a:t>Depression in Older People-animated video  </a:t>
            </a:r>
            <a:r>
              <a:rPr lang="en-GB" sz="2800" dirty="0">
                <a:hlinkClick r:id="rId2"/>
              </a:rPr>
              <a:t>https://www.youtube.com/watch?v=mrqgaLnQ5zQ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>
                <a:hlinkClick r:id="rId3"/>
              </a:rPr>
              <a:t>MPC_05_06 Where There’s Depression, There’s Hope | Where There’s Depression, There’s Hope (mindedforfamilies.org.uk)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This is an easy to access website for older adults and their families which has good advice  about  symptoms and treatment of depression in older adults </a:t>
            </a:r>
          </a:p>
          <a:p>
            <a:endParaRPr lang="en-GB" dirty="0"/>
          </a:p>
          <a:p>
            <a:pPr marL="0" indent="0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65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406" y="0"/>
            <a:ext cx="7886700" cy="1015139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What is depression?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628650" y="1015139"/>
            <a:ext cx="7886700" cy="516182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dirty="0">
                <a:solidFill>
                  <a:srgbClr val="000000"/>
                </a:solidFill>
              </a:rPr>
              <a:t>A syndrome-</a:t>
            </a:r>
            <a:r>
              <a:rPr lang="en-GB" sz="2400" dirty="0">
                <a:solidFill>
                  <a:srgbClr val="000000"/>
                </a:solidFill>
              </a:rPr>
              <a:t> a group of signs and symptoms that occur together and characterise depression . 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-GB" altLang="en-US" sz="2400" dirty="0"/>
          </a:p>
          <a:p>
            <a:pPr marL="0" indent="0" algn="l">
              <a:buNone/>
            </a:pPr>
            <a:r>
              <a:rPr lang="en-GB" altLang="en-US" sz="2400" dirty="0"/>
              <a:t>To confirm a diagnosis:</a:t>
            </a:r>
          </a:p>
          <a:p>
            <a:pPr lvl="1" eaLnBrk="1" hangingPunct="1"/>
            <a:r>
              <a:rPr lang="en-GB" altLang="en-US" sz="2400" dirty="0"/>
              <a:t>The symptoms must be on most days for at least two weeks causing significant social or functional impairment </a:t>
            </a:r>
          </a:p>
          <a:p>
            <a:pPr eaLnBrk="1" hangingPunct="1"/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It is NOT a normal experience = NOT inevitable with ageing </a:t>
            </a:r>
            <a:r>
              <a:rPr lang="mr-IN" sz="2400" dirty="0">
                <a:solidFill>
                  <a:srgbClr val="000000"/>
                </a:solidFill>
              </a:rPr>
              <a:t>–</a:t>
            </a:r>
            <a:r>
              <a:rPr lang="en-US" sz="2400" dirty="0">
                <a:solidFill>
                  <a:srgbClr val="000000"/>
                </a:solidFill>
              </a:rPr>
              <a:t> hence should not be ignored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GB" sz="2400" dirty="0"/>
              <a:t>Older adults are less likely to seek help for their mental health problems due to stigma.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endParaRPr lang="en-US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427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8562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</a:rPr>
              <a:t>Signs and Symptoms of depression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16310" y="1123627"/>
            <a:ext cx="7977717" cy="5536483"/>
          </a:xfrm>
        </p:spPr>
        <p:txBody>
          <a:bodyPr>
            <a:noAutofit/>
          </a:bodyPr>
          <a:lstStyle/>
          <a:p>
            <a:pPr marL="539496" indent="-457200" algn="just">
              <a:spcBef>
                <a:spcPts val="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Depressed mood with negative thinking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GB" sz="2800" dirty="0"/>
              <a:t>D</a:t>
            </a:r>
            <a:r>
              <a:rPr lang="en-GB" sz="2800" dirty="0">
                <a:solidFill>
                  <a:schemeClr val="tx1"/>
                </a:solidFill>
              </a:rPr>
              <a:t>isturbed sleep  - Early Morning Wakening 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Lack of enjoyment and interest 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Reduced energy levels and lack of motivation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Slowness </a:t>
            </a:r>
            <a:r>
              <a:rPr lang="en-US" sz="2800" dirty="0"/>
              <a:t>of body and mind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GB" sz="2800" dirty="0"/>
              <a:t>Self-esteem and self-confidence are almost always reduced 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GB" sz="2800" dirty="0"/>
              <a:t>Ideas of guilt or worthlessness are often present   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US" sz="2800" dirty="0"/>
              <a:t>Reduced appetite and weight loss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GB" sz="2800" dirty="0"/>
              <a:t>Loss of libido 	</a:t>
            </a:r>
          </a:p>
          <a:p>
            <a:pPr marL="539496" indent="-457200" algn="just">
              <a:spcBef>
                <a:spcPts val="600"/>
              </a:spcBef>
              <a:defRPr/>
            </a:pPr>
            <a:r>
              <a:rPr lang="en-GB" sz="2800" dirty="0"/>
              <a:t>Thoughts of self harm and suicide </a:t>
            </a:r>
          </a:p>
          <a:p>
            <a:pPr marL="82296" indent="0"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62012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092632"/>
            <a:ext cx="8142514" cy="5090453"/>
          </a:xfrm>
        </p:spPr>
        <p:txBody>
          <a:bodyPr>
            <a:normAutofit fontScale="85000" lnSpcReduction="20000"/>
          </a:bodyPr>
          <a:lstStyle/>
          <a:p>
            <a:pPr marL="465138" lvl="2" indent="0" eaLnBrk="0" fontAlgn="base" hangingPunc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solidFill>
                  <a:schemeClr val="tx1"/>
                </a:solidFill>
              </a:rPr>
              <a:t>Older adults may present differently to adults of working age</a:t>
            </a: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Mood is not invariably the most prominent symptom</a:t>
            </a: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tx1"/>
                </a:solidFill>
              </a:rPr>
              <a:t>Anxiety can instead be the prominent symptom of depression and can be a marker of severity of depression</a:t>
            </a: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Agitation and restlessness including inability to keep still, constant pacing, irritability </a:t>
            </a: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Personality changes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Preoccupation with physical symptoms</a:t>
            </a:r>
            <a:r>
              <a:rPr lang="en-US" sz="2800" dirty="0">
                <a:solidFill>
                  <a:schemeClr val="tx1"/>
                </a:solidFill>
              </a:rPr>
              <a:t> like faintness or dizziness, pain, weakness, constipation,</a:t>
            </a:r>
            <a:r>
              <a:rPr lang="en-GB" sz="2800" dirty="0"/>
              <a:t> tiredness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Unexplained functional decline (walking /incontinence)  </a:t>
            </a: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Memory problems  ( memory impairment-self-reported)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2338" lvl="2" indent="-457200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Minimisation or denial that they have depression </a:t>
            </a:r>
            <a:endParaRPr lang="en-GB" altLang="en-US" sz="2800" dirty="0">
              <a:solidFill>
                <a:schemeClr val="tx1"/>
              </a:solidFill>
            </a:endParaRPr>
          </a:p>
          <a:p>
            <a:pPr lvl="1"/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6977" y="61994"/>
            <a:ext cx="7345362" cy="1030638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400" dirty="0">
                <a:latin typeface="+mn-lt"/>
              </a:rPr>
              <a:t>How is presentation different?</a:t>
            </a:r>
          </a:p>
        </p:txBody>
      </p:sp>
    </p:spTree>
    <p:extLst>
      <p:ext uri="{BB962C8B-B14F-4D97-AF65-F5344CB8AC3E}">
        <p14:creationId xmlns:p14="http://schemas.microsoft.com/office/powerpoint/2010/main" val="2348045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C73C1-B0F4-478D-AB08-B2B81D9EB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9484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Risk factors for developing depression in older adults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1F280-9B44-4691-8C10-CAABAC0A7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4847"/>
            <a:ext cx="7886700" cy="5230678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Physical illness: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pain, Parkinson’s, recent MI,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strokes, TIAs, 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cancer</a:t>
            </a:r>
            <a:endParaRPr lang="en-GB" altLang="en-US" sz="28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Loss of sight or hearing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Vascular and Lewy Body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dementia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Alcohol and drug misuse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Bereavement 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Being a carer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Loss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independence/home/</a:t>
            </a:r>
            <a:r>
              <a:rPr kumimoji="0" lang="en-GB" altLang="en-US" sz="28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social network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Loneliness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Past history of deprivation / abuse in their youth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Past history of depression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GB" altLang="en-US" sz="2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Certain prescription medications  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4367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69742"/>
            <a:ext cx="7886700" cy="960895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Why is depression missed 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517520"/>
              </p:ext>
            </p:extLst>
          </p:nvPr>
        </p:nvGraphicFramePr>
        <p:xfrm>
          <a:off x="628650" y="991892"/>
          <a:ext cx="8042652" cy="532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326">
                  <a:extLst>
                    <a:ext uri="{9D8B030D-6E8A-4147-A177-3AD203B41FA5}">
                      <a16:colId xmlns:a16="http://schemas.microsoft.com/office/drawing/2014/main" val="2457841147"/>
                    </a:ext>
                  </a:extLst>
                </a:gridCol>
                <a:gridCol w="4021326">
                  <a:extLst>
                    <a:ext uri="{9D8B030D-6E8A-4147-A177-3AD203B41FA5}">
                      <a16:colId xmlns:a16="http://schemas.microsoft.com/office/drawing/2014/main" val="3611781863"/>
                    </a:ext>
                  </a:extLst>
                </a:gridCol>
              </a:tblGrid>
              <a:tr h="1563079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Older person with depression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Staff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643990"/>
                  </a:ext>
                </a:extLst>
              </a:tr>
              <a:tr h="952168">
                <a:tc>
                  <a:txBody>
                    <a:bodyPr/>
                    <a:lstStyle/>
                    <a:p>
                      <a:r>
                        <a:rPr lang="en-GB" dirty="0"/>
                        <a:t>Older adults may not report low mood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not consider the diagnosis and recognition is often 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889279"/>
                  </a:ext>
                </a:extLst>
              </a:tr>
              <a:tr h="702105">
                <a:tc>
                  <a:txBody>
                    <a:bodyPr/>
                    <a:lstStyle/>
                    <a:p>
                      <a:r>
                        <a:rPr lang="en-GB" dirty="0"/>
                        <a:t>Older</a:t>
                      </a:r>
                      <a:r>
                        <a:rPr lang="en-GB" baseline="0" dirty="0"/>
                        <a:t> adults </a:t>
                      </a:r>
                      <a:r>
                        <a:rPr lang="en-GB" dirty="0"/>
                        <a:t>may not be able to express themselves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believe that depression</a:t>
                      </a:r>
                      <a:r>
                        <a:rPr lang="en-GB" baseline="0" dirty="0"/>
                        <a:t> is justified/ normal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756626"/>
                  </a:ext>
                </a:extLst>
              </a:tr>
              <a:tr h="702105">
                <a:tc>
                  <a:txBody>
                    <a:bodyPr/>
                    <a:lstStyle/>
                    <a:p>
                      <a:pPr marL="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b="0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Depression is expressed via bodily symptoms  </a:t>
                      </a:r>
                      <a:endParaRPr lang="en-GB" altLang="en-US" b="0" dirty="0">
                        <a:solidFill>
                          <a:srgbClr val="000000"/>
                        </a:solidFill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b="0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Staff may feel ill equipped to deal with the distress </a:t>
                      </a:r>
                      <a:r>
                        <a:rPr lang="en-GB" altLang="en-US" b="1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GB" altLang="en-US" b="1" dirty="0">
                        <a:solidFill>
                          <a:srgbClr val="000000"/>
                        </a:solidFill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18779"/>
                  </a:ext>
                </a:extLst>
              </a:tr>
              <a:tr h="702105">
                <a:tc>
                  <a:txBody>
                    <a:bodyPr/>
                    <a:lstStyle/>
                    <a:p>
                      <a:r>
                        <a:rPr lang="en-GB" dirty="0"/>
                        <a:t>Older person</a:t>
                      </a:r>
                      <a:r>
                        <a:rPr lang="en-GB" baseline="0" dirty="0"/>
                        <a:t> may feel ashamed of feeling depressed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 worried about drug</a:t>
                      </a:r>
                      <a:r>
                        <a:rPr lang="en-GB" baseline="0" dirty="0"/>
                        <a:t> side-effects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68798"/>
                  </a:ext>
                </a:extLst>
              </a:tr>
              <a:tr h="702105">
                <a:tc>
                  <a:txBody>
                    <a:bodyPr/>
                    <a:lstStyle/>
                    <a:p>
                      <a:r>
                        <a:rPr lang="en-GB" dirty="0"/>
                        <a:t>Older adults may</a:t>
                      </a:r>
                      <a:r>
                        <a:rPr lang="en-GB" baseline="0" dirty="0"/>
                        <a:t> not use the term depression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believe</a:t>
                      </a:r>
                      <a:r>
                        <a:rPr lang="en-GB" baseline="0" dirty="0"/>
                        <a:t> depression is untreatable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002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84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D3C4-5AB4-49FE-9F43-2E9BFB113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2989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Risks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991892"/>
            <a:ext cx="7886700" cy="51850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200" dirty="0"/>
              <a:t>Risks associated with having depression in older adults are:</a:t>
            </a:r>
          </a:p>
          <a:p>
            <a:r>
              <a:rPr lang="en-GB" sz="3200" dirty="0"/>
              <a:t>Increased mortality in  older adults with depression especially from cardio vascular causes</a:t>
            </a:r>
          </a:p>
          <a:p>
            <a:r>
              <a:rPr lang="en-GB" sz="3200" dirty="0"/>
              <a:t>Self-neglect </a:t>
            </a:r>
          </a:p>
          <a:p>
            <a:r>
              <a:rPr lang="en-GB" sz="3200" dirty="0"/>
              <a:t>Neglect of other physical illnesses </a:t>
            </a:r>
          </a:p>
          <a:p>
            <a:r>
              <a:rPr lang="en-GB" sz="3200" dirty="0"/>
              <a:t>Suicide</a:t>
            </a:r>
          </a:p>
          <a:p>
            <a:r>
              <a:rPr lang="en-GB" sz="3200" dirty="0"/>
              <a:t>Increased risk of cognitive impairment/ dementia</a:t>
            </a:r>
          </a:p>
          <a:p>
            <a:r>
              <a:rPr lang="en-GB" sz="3200" dirty="0"/>
              <a:t>Increased risk of institutionalisation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56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-40704"/>
            <a:ext cx="7886700" cy="102484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Assessment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28650" y="984142"/>
            <a:ext cx="7886700" cy="573437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/>
              <a:t>History and clinical picture</a:t>
            </a:r>
          </a:p>
          <a:p>
            <a:pPr eaLnBrk="1" hangingPunct="1"/>
            <a:r>
              <a:rPr lang="en-US" sz="2400" dirty="0"/>
              <a:t>Risk assessment around self neglect /self harm/suicidal thoughts</a:t>
            </a:r>
          </a:p>
          <a:p>
            <a:pPr eaLnBrk="1" hangingPunct="1"/>
            <a:r>
              <a:rPr lang="en-US" sz="2400" dirty="0"/>
              <a:t>Collateral history</a:t>
            </a:r>
          </a:p>
          <a:p>
            <a:pPr eaLnBrk="1" hangingPunct="1"/>
            <a:r>
              <a:rPr lang="en-US" sz="2400" dirty="0"/>
              <a:t>Rule out physical health ,medication causes</a:t>
            </a:r>
          </a:p>
          <a:p>
            <a:pPr eaLnBrk="1" hangingPunct="1"/>
            <a:r>
              <a:rPr lang="en-US" sz="2400" dirty="0"/>
              <a:t>Screening for depression using two questions</a:t>
            </a:r>
          </a:p>
          <a:p>
            <a:pPr eaLnBrk="1" hangingPunct="1"/>
            <a:r>
              <a:rPr lang="en-US" sz="2400" dirty="0"/>
              <a:t>Assessment scales could be used</a:t>
            </a:r>
            <a:r>
              <a:rPr lang="mr-IN" sz="2400" dirty="0"/>
              <a:t>…</a:t>
            </a:r>
            <a:endParaRPr lang="en-US" sz="2400" dirty="0"/>
          </a:p>
          <a:p>
            <a:pPr lvl="1" eaLnBrk="1" hangingPunct="1"/>
            <a:r>
              <a:rPr lang="en-US" sz="2400" dirty="0"/>
              <a:t>Becks depression inventory</a:t>
            </a:r>
          </a:p>
          <a:p>
            <a:pPr lvl="1" eaLnBrk="1" hangingPunct="1"/>
            <a:r>
              <a:rPr lang="en-US" sz="2400" dirty="0"/>
              <a:t>Geriatric Depression Scale</a:t>
            </a:r>
          </a:p>
          <a:p>
            <a:pPr lvl="1" eaLnBrk="1" hangingPunct="1"/>
            <a:r>
              <a:rPr lang="en-US" sz="2400" dirty="0"/>
              <a:t>Hospital Anxiety and Depression Scale</a:t>
            </a:r>
          </a:p>
          <a:p>
            <a:pPr lvl="1" eaLnBrk="1" hangingPunct="1"/>
            <a:r>
              <a:rPr lang="en-US" sz="2400" dirty="0"/>
              <a:t>Cornell Scale</a:t>
            </a:r>
          </a:p>
          <a:p>
            <a:pPr lvl="1" eaLnBrk="1" hangingPunct="1"/>
            <a:endParaRPr lang="en-US" sz="24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40705"/>
            <a:ext cx="216726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2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E7A23-1203-47DE-B91C-1117868E5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48353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dirty="0">
                <a:latin typeface="+mn-lt"/>
              </a:rPr>
              <a:t>Simple questions to screen for depression</a:t>
            </a:r>
            <a:endParaRPr lang="en-GB" sz="4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114C4-57A9-4CA6-9933-CF5C50584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5363"/>
            <a:ext cx="7886700" cy="492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Two-question screening test</a:t>
            </a:r>
          </a:p>
          <a:p>
            <a:r>
              <a:rPr lang="en-GB" sz="2800" dirty="0"/>
              <a:t>During the last month, have you often been bothered by feeling down, depressed or hopeless?</a:t>
            </a:r>
          </a:p>
          <a:p>
            <a:r>
              <a:rPr lang="en-GB" sz="2800" dirty="0"/>
              <a:t>During the last month, have you often been bothered by having little interest or pleasure in doing things?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Answering yes to either of these questions is considered a positive test result, warranting further assessment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733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D44EF7-50F3-4184-B926-FEE830F80977}"/>
</file>

<file path=customXml/itemProps2.xml><?xml version="1.0" encoding="utf-8"?>
<ds:datastoreItem xmlns:ds="http://schemas.openxmlformats.org/officeDocument/2006/customXml" ds:itemID="{AA228B36-FE4E-44EA-88F8-C33FF21986D0}"/>
</file>

<file path=customXml/itemProps3.xml><?xml version="1.0" encoding="utf-8"?>
<ds:datastoreItem xmlns:ds="http://schemas.openxmlformats.org/officeDocument/2006/customXml" ds:itemID="{D6A0E4CF-CF4A-4048-89F9-5CAA9D951C8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Words>1218</Words>
  <Application>Microsoft Office PowerPoint</Application>
  <PresentationFormat>On-screen Show (4:3)</PresentationFormat>
  <Paragraphs>164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Depression in older adults</vt:lpstr>
      <vt:lpstr>What is depression?</vt:lpstr>
      <vt:lpstr>Signs and Symptoms of depression</vt:lpstr>
      <vt:lpstr>PowerPoint Presentation</vt:lpstr>
      <vt:lpstr>Risk factors for developing depression in older adults</vt:lpstr>
      <vt:lpstr>Why is depression missed ?</vt:lpstr>
      <vt:lpstr>Risks</vt:lpstr>
      <vt:lpstr>Assessment</vt:lpstr>
      <vt:lpstr>Simple questions to screen for depression</vt:lpstr>
      <vt:lpstr>GDS – Geriatric Depression Scale</vt:lpstr>
      <vt:lpstr>Management</vt:lpstr>
      <vt:lpstr>PowerPoint Presentation</vt:lpstr>
      <vt:lpstr>Prevention of depression</vt:lpstr>
      <vt:lpstr>Key points to aid detection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</dc:title>
  <dc:creator>JOY ROY CHOWDHURY</dc:creator>
  <cp:lastModifiedBy>Kitti</cp:lastModifiedBy>
  <cp:revision>49</cp:revision>
  <dcterms:created xsi:type="dcterms:W3CDTF">2021-02-09T14:44:52Z</dcterms:created>
  <dcterms:modified xsi:type="dcterms:W3CDTF">2021-03-19T16:38:35Z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2021-03-19T16:38:33.9276252Z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ff709a74-fd1c-40d9-a791-b8ae06cbb79d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