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  <p:sldId id="258" r:id="rId3"/>
    <p:sldId id="257" r:id="rId4"/>
    <p:sldId id="261" r:id="rId5"/>
    <p:sldId id="259" r:id="rId6"/>
    <p:sldId id="260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156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C452-7324-E94B-BC9F-E8E27D3E6E3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7AB04-D4C1-FF44-9F7D-031DCC21D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779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C452-7324-E94B-BC9F-E8E27D3E6E3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7AB04-D4C1-FF44-9F7D-031DCC21D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37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C452-7324-E94B-BC9F-E8E27D3E6E3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7AB04-D4C1-FF44-9F7D-031DCC21D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925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C452-7324-E94B-BC9F-E8E27D3E6E3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7AB04-D4C1-FF44-9F7D-031DCC21D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836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C452-7324-E94B-BC9F-E8E27D3E6E3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7AB04-D4C1-FF44-9F7D-031DCC21D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035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C452-7324-E94B-BC9F-E8E27D3E6E3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7AB04-D4C1-FF44-9F7D-031DCC21D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703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C452-7324-E94B-BC9F-E8E27D3E6E3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7AB04-D4C1-FF44-9F7D-031DCC21D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87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C452-7324-E94B-BC9F-E8E27D3E6E3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7AB04-D4C1-FF44-9F7D-031DCC21D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11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C452-7324-E94B-BC9F-E8E27D3E6E3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7AB04-D4C1-FF44-9F7D-031DCC21D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612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C452-7324-E94B-BC9F-E8E27D3E6E3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7AB04-D4C1-FF44-9F7D-031DCC21D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164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C452-7324-E94B-BC9F-E8E27D3E6E3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7AB04-D4C1-FF44-9F7D-031DCC21D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035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DC452-7324-E94B-BC9F-E8E27D3E6E3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7AB04-D4C1-FF44-9F7D-031DCC21D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39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hs.uk/conditions/eating-disorder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642819"/>
            <a:ext cx="6858000" cy="2774198"/>
          </a:xfrm>
        </p:spPr>
        <p:txBody>
          <a:bodyPr>
            <a:normAutofit fontScale="90000"/>
          </a:bodyPr>
          <a:lstStyle/>
          <a:p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r>
              <a:rPr lang="en-US" sz="6700" dirty="0">
                <a:latin typeface="+mn-lt"/>
              </a:rPr>
              <a:t>Eating Disorders in older adults</a:t>
            </a:r>
            <a:br>
              <a:rPr lang="en-US" sz="6700" dirty="0">
                <a:latin typeface="+mn-lt"/>
              </a:rPr>
            </a:br>
            <a:endParaRPr lang="en-US" sz="6700" dirty="0">
              <a:latin typeface="+mn-lt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143000" y="3766088"/>
            <a:ext cx="6858000" cy="751668"/>
          </a:xfrm>
        </p:spPr>
        <p:txBody>
          <a:bodyPr>
            <a:normAutofit/>
          </a:bodyPr>
          <a:lstStyle/>
          <a:p>
            <a:r>
              <a:rPr lang="en-US" sz="2800" dirty="0"/>
              <a:t>Tier 2 </a:t>
            </a:r>
          </a:p>
        </p:txBody>
      </p:sp>
    </p:spTree>
    <p:extLst>
      <p:ext uri="{BB962C8B-B14F-4D97-AF65-F5344CB8AC3E}">
        <p14:creationId xmlns:p14="http://schemas.microsoft.com/office/powerpoint/2010/main" val="1318884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8408"/>
            <a:ext cx="7886700" cy="843742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latin typeface="+mn-lt"/>
              </a:rPr>
              <a:t>Eating disorder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99640"/>
            <a:ext cx="7886700" cy="55251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An eating disorder is when the person has an unhealthy attitude to food which can over their life and make them ill.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It can involve eating too much or too little, and/ or becoming obsessed with their body and shape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There are treatment that can help recovery from an eating disorder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Men and women of any age can get an eating disorder, but they most commonly affect young women aged 13 to 17 years of age.</a:t>
            </a:r>
          </a:p>
          <a:p>
            <a:pPr marL="0" indent="0">
              <a:buNone/>
            </a:pPr>
            <a:r>
              <a:rPr lang="en-US" sz="2400" dirty="0">
                <a:hlinkClick r:id="rId2"/>
              </a:rPr>
              <a:t>https://www.nhs.uk/conditions/eating-disorders/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236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007390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latin typeface="+mn-lt"/>
              </a:rPr>
              <a:t>Older adults and eating disorder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54624"/>
            <a:ext cx="7886700" cy="5022340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dirty="0"/>
              <a:t>There is a growing myth that eating disorders only occur in adolescents or young adults </a:t>
            </a:r>
            <a:r>
              <a:rPr lang="mr-IN" sz="2800" dirty="0"/>
              <a:t>…</a:t>
            </a:r>
            <a:endParaRPr lang="en-GB" sz="2800" dirty="0"/>
          </a:p>
          <a:p>
            <a:pPr marL="0" indent="0">
              <a:buNone/>
            </a:pPr>
            <a:r>
              <a:rPr lang="en-GB" sz="2800" dirty="0"/>
              <a:t>									</a:t>
            </a:r>
          </a:p>
          <a:p>
            <a:pPr marL="0" indent="0" algn="ctr">
              <a:buNone/>
            </a:pPr>
            <a:r>
              <a:rPr lang="en-GB" sz="2800" dirty="0"/>
              <a:t>This is not true </a:t>
            </a:r>
            <a:r>
              <a:rPr lang="mr-IN" sz="2800" dirty="0"/>
              <a:t>…</a:t>
            </a:r>
            <a:endParaRPr lang="en-GB" sz="2800" dirty="0"/>
          </a:p>
          <a:p>
            <a:pPr marL="0" indent="0" algn="ctr">
              <a:buNone/>
            </a:pPr>
            <a:endParaRPr lang="en-GB" sz="2800" dirty="0"/>
          </a:p>
          <a:p>
            <a:pPr marL="0" indent="0" algn="ctr">
              <a:buNone/>
            </a:pPr>
            <a:endParaRPr lang="en-GB" sz="2800" dirty="0"/>
          </a:p>
          <a:p>
            <a:pPr marL="0" indent="0" algn="ctr">
              <a:buNone/>
            </a:pPr>
            <a:r>
              <a:rPr lang="en-GB" sz="2800" dirty="0"/>
              <a:t>Eating disorders can occur in older adults too and often are not identified or diagnosed</a:t>
            </a:r>
          </a:p>
          <a:p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911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061634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latin typeface="+mn-lt"/>
              </a:rPr>
              <a:t>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61635"/>
            <a:ext cx="7886700" cy="5115328"/>
          </a:xfrm>
        </p:spPr>
        <p:txBody>
          <a:bodyPr>
            <a:normAutofit/>
          </a:bodyPr>
          <a:lstStyle/>
          <a:p>
            <a:r>
              <a:rPr lang="en-GB" sz="2800" dirty="0"/>
              <a:t>Diagnosing eating disorders in older adults can be</a:t>
            </a:r>
            <a:r>
              <a:rPr lang="en-GB" sz="2800" dirty="0">
                <a:solidFill>
                  <a:srgbClr val="FF0000"/>
                </a:solidFill>
              </a:rPr>
              <a:t> </a:t>
            </a:r>
            <a:r>
              <a:rPr lang="en-GB" sz="2800" dirty="0"/>
              <a:t>especially challenging because poor appetite and weight loss can be due to many causes such as physical causes ,medications ,sore mouth, depression or dementia.</a:t>
            </a:r>
          </a:p>
          <a:p>
            <a:endParaRPr lang="en-GB" sz="2800" dirty="0"/>
          </a:p>
          <a:p>
            <a:r>
              <a:rPr lang="en-GB" sz="2800" dirty="0"/>
              <a:t>Healthcare professionals who work with older adults are often not trained to consider/ identify eating disorders in older patients</a:t>
            </a:r>
          </a:p>
          <a:p>
            <a:pPr marL="0" indent="0">
              <a:buNone/>
            </a:pPr>
            <a:endParaRPr lang="en-GB" sz="2800" dirty="0"/>
          </a:p>
          <a:p>
            <a:r>
              <a:rPr lang="en-GB" sz="2800" dirty="0"/>
              <a:t>Diagnosis is important as treatment is different </a:t>
            </a:r>
            <a:endParaRPr lang="en-US" sz="2800" dirty="0"/>
          </a:p>
          <a:p>
            <a:pPr marL="0" indent="0" algn="ctr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2481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123627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latin typeface="+mn-lt"/>
              </a:rPr>
              <a:t>Types of eating disorders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23626"/>
            <a:ext cx="7886700" cy="54399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/>
              <a:t>Eating disorders include </a:t>
            </a:r>
          </a:p>
          <a:p>
            <a:pPr lvl="1"/>
            <a:r>
              <a:rPr lang="en-GB" sz="2800" dirty="0"/>
              <a:t>anorexia nervosa </a:t>
            </a:r>
          </a:p>
          <a:p>
            <a:pPr lvl="1"/>
            <a:r>
              <a:rPr lang="en-GB" sz="2800" dirty="0"/>
              <a:t>bulimia nervosa </a:t>
            </a:r>
          </a:p>
          <a:p>
            <a:pPr lvl="1"/>
            <a:r>
              <a:rPr lang="en-GB" sz="2800" dirty="0"/>
              <a:t>binge eating disorder</a:t>
            </a:r>
          </a:p>
          <a:p>
            <a:pPr lvl="1"/>
            <a:r>
              <a:rPr lang="en-GB" sz="2800" dirty="0"/>
              <a:t>other less common ones</a:t>
            </a:r>
          </a:p>
          <a:p>
            <a:pPr marL="457200" lvl="1" indent="0">
              <a:buNone/>
            </a:pPr>
            <a:endParaRPr lang="en-GB" sz="2800" dirty="0"/>
          </a:p>
          <a:p>
            <a:r>
              <a:rPr lang="en-GB" sz="2800" dirty="0"/>
              <a:t>They have significant physical and mental health consequences, even life-threatening ones.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81591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007390"/>
          </a:xfrm>
        </p:spPr>
        <p:txBody>
          <a:bodyPr>
            <a:normAutofit fontScale="90000"/>
          </a:bodyPr>
          <a:lstStyle/>
          <a:p>
            <a:pPr algn="ctr"/>
            <a:br>
              <a:rPr lang="en-GB" sz="4400" dirty="0">
                <a:latin typeface="+mn-lt"/>
              </a:rPr>
            </a:br>
            <a:r>
              <a:rPr lang="en-GB" sz="4400" dirty="0">
                <a:latin typeface="+mn-lt"/>
              </a:rPr>
              <a:t>Common symptoms  </a:t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23627"/>
            <a:ext cx="7886700" cy="5053336"/>
          </a:xfrm>
        </p:spPr>
        <p:txBody>
          <a:bodyPr>
            <a:normAutofit/>
          </a:bodyPr>
          <a:lstStyle/>
          <a:p>
            <a:pPr marL="685800" lvl="2" indent="0">
              <a:buNone/>
            </a:pPr>
            <a:r>
              <a:rPr lang="en-GB" sz="3200" dirty="0"/>
              <a:t>Common symptoms include</a:t>
            </a:r>
          </a:p>
          <a:p>
            <a:pPr lvl="2"/>
            <a:r>
              <a:rPr lang="en-GB" sz="3200" dirty="0"/>
              <a:t>significant weight loss , maybe in a short period of time </a:t>
            </a:r>
          </a:p>
          <a:p>
            <a:pPr lvl="2"/>
            <a:r>
              <a:rPr lang="en-GB" sz="3200" dirty="0"/>
              <a:t>preoccupation with food and calories</a:t>
            </a:r>
          </a:p>
          <a:p>
            <a:pPr lvl="2"/>
            <a:r>
              <a:rPr lang="en-GB" sz="3200" dirty="0"/>
              <a:t>frequent references to feeling fat</a:t>
            </a:r>
          </a:p>
          <a:p>
            <a:pPr lvl="2"/>
            <a:r>
              <a:rPr lang="en-GB" sz="3200" dirty="0"/>
              <a:t>binge eating</a:t>
            </a:r>
          </a:p>
          <a:p>
            <a:pPr lvl="2"/>
            <a:r>
              <a:rPr lang="en-GB" sz="3200" dirty="0"/>
              <a:t>evidence of purging (including the presence of empty laxative packages)</a:t>
            </a:r>
          </a:p>
          <a:p>
            <a:pPr lvl="2"/>
            <a:r>
              <a:rPr lang="en-GB" sz="3200" dirty="0"/>
              <a:t>development of food rituals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98792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030637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latin typeface="+mn-lt"/>
              </a:rPr>
              <a:t>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410" y="1030637"/>
            <a:ext cx="7886700" cy="5239315"/>
          </a:xfrm>
        </p:spPr>
        <p:txBody>
          <a:bodyPr>
            <a:normAutofit/>
          </a:bodyPr>
          <a:lstStyle/>
          <a:p>
            <a:r>
              <a:rPr lang="en-GB" sz="2400" dirty="0"/>
              <a:t>If you suspect that someone has an eating disorder, request an appointment with GP as soon as possible</a:t>
            </a:r>
          </a:p>
          <a:p>
            <a:endParaRPr lang="en-GB" sz="2400" dirty="0"/>
          </a:p>
          <a:p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r>
              <a:rPr lang="en-GB" sz="2400" dirty="0"/>
              <a:t>After a full physical check, GP should refer to Old Age Psychiatry Services for support and management such as medication and psychological (talking) therapies. 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b="1" dirty="0"/>
              <a:t>Resource</a:t>
            </a:r>
            <a:r>
              <a:rPr lang="en-GB" sz="2400" dirty="0"/>
              <a:t>: Beateatingdisorders.org.uk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84340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DD7A03AE61D340B7E00B2FD791A3EF" ma:contentTypeVersion="12" ma:contentTypeDescription="Create a new document." ma:contentTypeScope="" ma:versionID="0a46495257bba0d566f88843685d6e76">
  <xsd:schema xmlns:xsd="http://www.w3.org/2001/XMLSchema" xmlns:xs="http://www.w3.org/2001/XMLSchema" xmlns:p="http://schemas.microsoft.com/office/2006/metadata/properties" xmlns:ns2="75f28352-67a4-42b3-b058-db092cbeb8e8" xmlns:ns3="67bc7f54-7c77-4d88-925c-ad0fc9f92e81" targetNamespace="http://schemas.microsoft.com/office/2006/metadata/properties" ma:root="true" ma:fieldsID="017fd56c14270dba28e9622d67c4295c" ns2:_="" ns3:_="">
    <xsd:import namespace="75f28352-67a4-42b3-b058-db092cbeb8e8"/>
    <xsd:import namespace="67bc7f54-7c77-4d88-925c-ad0fc9f92e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f28352-67a4-42b3-b058-db092cbeb8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bc7f54-7c77-4d88-925c-ad0fc9f92e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1D3D22C-3807-42B6-89B5-319535113CAA}"/>
</file>

<file path=customXml/itemProps2.xml><?xml version="1.0" encoding="utf-8"?>
<ds:datastoreItem xmlns:ds="http://schemas.openxmlformats.org/officeDocument/2006/customXml" ds:itemID="{4C5B4FA1-4449-457D-BF45-869692C143D0}"/>
</file>

<file path=customXml/itemProps3.xml><?xml version="1.0" encoding="utf-8"?>
<ds:datastoreItem xmlns:ds="http://schemas.openxmlformats.org/officeDocument/2006/customXml" ds:itemID="{070C3EBE-23E3-420C-A105-2628125C5F5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364</Words>
  <Application>Microsoft Office PowerPoint</Application>
  <PresentationFormat>On-screen Show (4:3)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               Eating Disorders in older adults </vt:lpstr>
      <vt:lpstr>Eating disorder </vt:lpstr>
      <vt:lpstr>Older adults and eating disorder</vt:lpstr>
      <vt:lpstr>Challenges</vt:lpstr>
      <vt:lpstr>Types of eating disorders</vt:lpstr>
      <vt:lpstr> Common symptoms   </vt:lpstr>
      <vt:lpstr>Treatment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Eating Disorders  Tier 1</dc:title>
  <dc:creator>JOY ROY CHOWDHURY</dc:creator>
  <cp:lastModifiedBy>Kitti Kottasz</cp:lastModifiedBy>
  <cp:revision>23</cp:revision>
  <dcterms:created xsi:type="dcterms:W3CDTF">2021-01-24T11:38:33Z</dcterms:created>
  <dcterms:modified xsi:type="dcterms:W3CDTF">2021-03-22T12:49:25Z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d238a98-5de3-4afa-b492-e6339810853c_Enabled">
    <vt:lpwstr>True</vt:lpwstr>
  </property>
  <property fmtid="{D5CDD505-2E9C-101B-9397-08002B2CF9AE}" pid="3" name="MSIP_Label_bd238a98-5de3-4afa-b492-e6339810853c_SiteId">
    <vt:lpwstr>75aac48a-29ab-4230-adac-69d3e7ed3e77</vt:lpwstr>
  </property>
  <property fmtid="{D5CDD505-2E9C-101B-9397-08002B2CF9AE}" pid="4" name="MSIP_Label_bd238a98-5de3-4afa-b492-e6339810853c_Owner">
    <vt:lpwstr>Kitti.Kottasz@rcpsych.ac.uk</vt:lpwstr>
  </property>
  <property fmtid="{D5CDD505-2E9C-101B-9397-08002B2CF9AE}" pid="5" name="MSIP_Label_bd238a98-5de3-4afa-b492-e6339810853c_SetDate">
    <vt:lpwstr>2021-03-22T12:49:24.1835777Z</vt:lpwstr>
  </property>
  <property fmtid="{D5CDD505-2E9C-101B-9397-08002B2CF9AE}" pid="6" name="MSIP_Label_bd238a98-5de3-4afa-b492-e6339810853c_Name">
    <vt:lpwstr>General</vt:lpwstr>
  </property>
  <property fmtid="{D5CDD505-2E9C-101B-9397-08002B2CF9AE}" pid="7" name="MSIP_Label_bd238a98-5de3-4afa-b492-e6339810853c_Application">
    <vt:lpwstr>Microsoft Azure Information Protection</vt:lpwstr>
  </property>
  <property fmtid="{D5CDD505-2E9C-101B-9397-08002B2CF9AE}" pid="8" name="MSIP_Label_bd238a98-5de3-4afa-b492-e6339810853c_ActionId">
    <vt:lpwstr>89268045-dc29-43fe-b23d-672d2f15a647</vt:lpwstr>
  </property>
  <property fmtid="{D5CDD505-2E9C-101B-9397-08002B2CF9AE}" pid="9" name="MSIP_Label_bd238a98-5de3-4afa-b492-e6339810853c_Extended_MSFT_Method">
    <vt:lpwstr>Automatic</vt:lpwstr>
  </property>
  <property fmtid="{D5CDD505-2E9C-101B-9397-08002B2CF9AE}" pid="10" name="Sensitivity">
    <vt:lpwstr>General</vt:lpwstr>
  </property>
  <property fmtid="{D5CDD505-2E9C-101B-9397-08002B2CF9AE}" pid="11" name="ContentTypeId">
    <vt:lpwstr>0x01010091DD7A03AE61D340B7E00B2FD791A3EF</vt:lpwstr>
  </property>
</Properties>
</file>