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1"/>
  </p:sldMasterIdLst>
  <p:sldIdLst>
    <p:sldId id="256" r:id="rId2"/>
    <p:sldId id="271" r:id="rId3"/>
    <p:sldId id="272" r:id="rId4"/>
    <p:sldId id="268" r:id="rId5"/>
    <p:sldId id="269" r:id="rId6"/>
    <p:sldId id="273" r:id="rId7"/>
    <p:sldId id="263" r:id="rId8"/>
    <p:sldId id="266" r:id="rId9"/>
    <p:sldId id="265" r:id="rId10"/>
    <p:sldId id="257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trin Thomas" initials="CT" lastIdx="3" clrIdx="0">
    <p:extLst>
      <p:ext uri="{19B8F6BF-5375-455C-9EA6-DF929625EA0E}">
        <p15:presenceInfo xmlns:p15="http://schemas.microsoft.com/office/powerpoint/2012/main" userId="a67e3db3366766a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156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FAD8E-6C21-A84A-B732-D39834B6EE0B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088CF-9F7A-2545-91E9-B9E86698F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131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FAD8E-6C21-A84A-B732-D39834B6EE0B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088CF-9F7A-2545-91E9-B9E86698F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35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FAD8E-6C21-A84A-B732-D39834B6EE0B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088CF-9F7A-2545-91E9-B9E86698F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444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FAD8E-6C21-A84A-B732-D39834B6EE0B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088CF-9F7A-2545-91E9-B9E86698F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582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FAD8E-6C21-A84A-B732-D39834B6EE0B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088CF-9F7A-2545-91E9-B9E86698F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047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FAD8E-6C21-A84A-B732-D39834B6EE0B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088CF-9F7A-2545-91E9-B9E86698F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122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FAD8E-6C21-A84A-B732-D39834B6EE0B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088CF-9F7A-2545-91E9-B9E86698F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434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FAD8E-6C21-A84A-B732-D39834B6EE0B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088CF-9F7A-2545-91E9-B9E86698F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387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FAD8E-6C21-A84A-B732-D39834B6EE0B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088CF-9F7A-2545-91E9-B9E86698F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050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FAD8E-6C21-A84A-B732-D39834B6EE0B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088CF-9F7A-2545-91E9-B9E86698F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171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FAD8E-6C21-A84A-B732-D39834B6EE0B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088CF-9F7A-2545-91E9-B9E86698F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064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7FAD8E-6C21-A84A-B732-D39834B6EE0B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4088CF-9F7A-2545-91E9-B9E86698F6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5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ambridge.org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hs.uk/conditions/eating-disorders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2518475"/>
            <a:ext cx="6858000" cy="991487"/>
          </a:xfrm>
        </p:spPr>
        <p:txBody>
          <a:bodyPr>
            <a:noAutofit/>
          </a:bodyPr>
          <a:lstStyle/>
          <a:p>
            <a:r>
              <a:rPr lang="en-US" sz="4400" dirty="0">
                <a:latin typeface="+mn-lt"/>
              </a:rPr>
              <a:t>Eating Disorders in older adults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800" dirty="0"/>
              <a:t>Tier 3</a:t>
            </a:r>
          </a:p>
        </p:txBody>
      </p:sp>
    </p:spTree>
    <p:extLst>
      <p:ext uri="{BB962C8B-B14F-4D97-AF65-F5344CB8AC3E}">
        <p14:creationId xmlns:p14="http://schemas.microsoft.com/office/powerpoint/2010/main" val="19475239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805912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4400" dirty="0">
                <a:latin typeface="+mn-lt"/>
              </a:rPr>
            </a:br>
            <a:r>
              <a:rPr lang="en-US" sz="4400" dirty="0">
                <a:latin typeface="+mn-lt"/>
              </a:rPr>
              <a:t>References</a:t>
            </a:r>
            <a:br>
              <a:rPr lang="en-US" sz="4400" dirty="0">
                <a:latin typeface="+mn-lt"/>
              </a:rPr>
            </a:br>
            <a:endParaRPr lang="en-US" sz="44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91892"/>
            <a:ext cx="7886700" cy="5185071"/>
          </a:xfrm>
        </p:spPr>
        <p:txBody>
          <a:bodyPr>
            <a:normAutofit/>
          </a:bodyPr>
          <a:lstStyle/>
          <a:p>
            <a:endParaRPr lang="en-US" dirty="0"/>
          </a:p>
          <a:p>
            <a:pPr marL="0" indent="0">
              <a:buNone/>
            </a:pPr>
            <a:r>
              <a:rPr lang="en-GB" sz="2800" dirty="0"/>
              <a:t>Disordered eating in older people: Some causes and treatments - Volume 23 Issue 5 - Victor M. Aziz, </a:t>
            </a:r>
            <a:r>
              <a:rPr lang="en-GB" sz="2800" dirty="0" err="1"/>
              <a:t>Danika</a:t>
            </a:r>
            <a:r>
              <a:rPr lang="en-GB" sz="2800" dirty="0"/>
              <a:t> Rafferty, Isabella </a:t>
            </a:r>
            <a:r>
              <a:rPr lang="en-GB" sz="2800" dirty="0" err="1"/>
              <a:t>Jurewicz</a:t>
            </a:r>
            <a:endParaRPr lang="en-GB" sz="2800" dirty="0"/>
          </a:p>
          <a:p>
            <a:pPr marL="0" indent="0">
              <a:buNone/>
            </a:pPr>
            <a:r>
              <a:rPr lang="en-GB" sz="2800" dirty="0">
                <a:hlinkClick r:id="rId2"/>
              </a:rPr>
              <a:t>www.cambridge.org</a:t>
            </a:r>
            <a:endParaRPr lang="en-GB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70406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022888"/>
          </a:xfrm>
        </p:spPr>
        <p:txBody>
          <a:bodyPr>
            <a:normAutofit/>
          </a:bodyPr>
          <a:lstStyle/>
          <a:p>
            <a:pPr algn="ctr"/>
            <a:r>
              <a:rPr lang="en-US" sz="4400" dirty="0">
                <a:latin typeface="+mn-lt"/>
              </a:rPr>
              <a:t>Eating disorder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45396"/>
            <a:ext cx="7886700" cy="56956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An eating disorder is when the person has an unhealthy attitude to food which can over their life and make them ill.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It can involve eating too much or too little, and/ or becoming obsessed with their body and shape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There are treatment that can help recovery from an eating disorder</a:t>
            </a:r>
          </a:p>
          <a:p>
            <a:pPr marL="0" indent="0">
              <a:buNone/>
            </a:pPr>
            <a:r>
              <a:rPr lang="en-US" sz="2400" dirty="0"/>
              <a:t>Men and women of any age can get an eating disorder, but they most commonly affect young women aged 13 to 17 years of age.</a:t>
            </a:r>
          </a:p>
          <a:p>
            <a:pPr marL="0" indent="0">
              <a:buNone/>
            </a:pPr>
            <a:r>
              <a:rPr lang="en-US" sz="2400" dirty="0">
                <a:hlinkClick r:id="rId2"/>
              </a:rPr>
              <a:t>https://www.nhs.uk/conditions/eating-disorders/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758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54245"/>
            <a:ext cx="7886700" cy="1061634"/>
          </a:xfrm>
        </p:spPr>
        <p:txBody>
          <a:bodyPr>
            <a:normAutofit/>
          </a:bodyPr>
          <a:lstStyle/>
          <a:p>
            <a:pPr algn="ctr"/>
            <a:r>
              <a:rPr lang="en-US" sz="4400" dirty="0">
                <a:latin typeface="+mn-lt"/>
              </a:rPr>
              <a:t>Types of eating disorders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91892"/>
            <a:ext cx="7886700" cy="51850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/>
              <a:t>Eating disorders include </a:t>
            </a:r>
          </a:p>
          <a:p>
            <a:pPr lvl="1"/>
            <a:r>
              <a:rPr lang="en-GB" sz="2800" dirty="0"/>
              <a:t>anorexia nervosa </a:t>
            </a:r>
          </a:p>
          <a:p>
            <a:pPr lvl="1"/>
            <a:r>
              <a:rPr lang="en-GB" sz="2800" dirty="0"/>
              <a:t>bulimia nervosa </a:t>
            </a:r>
          </a:p>
          <a:p>
            <a:pPr lvl="1"/>
            <a:r>
              <a:rPr lang="en-GB" sz="2800" dirty="0"/>
              <a:t>binge eating disorder</a:t>
            </a:r>
          </a:p>
          <a:p>
            <a:pPr lvl="1"/>
            <a:r>
              <a:rPr lang="en-GB" sz="2800" dirty="0"/>
              <a:t>other less common ones</a:t>
            </a:r>
          </a:p>
          <a:p>
            <a:pPr marL="457200" lvl="1" indent="0">
              <a:buNone/>
            </a:pPr>
            <a:endParaRPr lang="en-GB" sz="2800" dirty="0"/>
          </a:p>
          <a:p>
            <a:r>
              <a:rPr lang="en-GB" sz="2800" dirty="0"/>
              <a:t>They have significant physical and mental health consequences, even life-threatening ones.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48468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046136"/>
          </a:xfrm>
        </p:spPr>
        <p:txBody>
          <a:bodyPr>
            <a:normAutofit/>
          </a:bodyPr>
          <a:lstStyle/>
          <a:p>
            <a:pPr algn="ctr"/>
            <a:r>
              <a:rPr lang="en-GB" sz="4400" dirty="0">
                <a:latin typeface="+mn-lt"/>
              </a:rPr>
              <a:t>Symptoms of eating disorder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93369"/>
            <a:ext cx="7886700" cy="4983594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/>
              <a:t>Eating disorder should be considered in older adults if there is</a:t>
            </a:r>
          </a:p>
          <a:p>
            <a:pPr marL="0" indent="0">
              <a:buNone/>
            </a:pPr>
            <a:endParaRPr lang="en-GB" sz="2800" dirty="0"/>
          </a:p>
          <a:p>
            <a:r>
              <a:rPr lang="en-GB" sz="2800" dirty="0"/>
              <a:t>Weight loss</a:t>
            </a:r>
          </a:p>
          <a:p>
            <a:endParaRPr lang="en-GB" sz="2800" dirty="0"/>
          </a:p>
          <a:p>
            <a:r>
              <a:rPr lang="en-GB" sz="2800" dirty="0"/>
              <a:t>Weight Phobia</a:t>
            </a:r>
          </a:p>
          <a:p>
            <a:endParaRPr lang="en-GB" sz="2800" dirty="0"/>
          </a:p>
          <a:p>
            <a:r>
              <a:rPr lang="en-GB" sz="2800" dirty="0"/>
              <a:t>Vomiting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4586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301858"/>
          </a:xfrm>
        </p:spPr>
        <p:txBody>
          <a:bodyPr>
            <a:normAutofit/>
          </a:bodyPr>
          <a:lstStyle/>
          <a:p>
            <a:pPr algn="ctr"/>
            <a:r>
              <a:rPr lang="en-GB" sz="4400" dirty="0">
                <a:latin typeface="+mn-lt"/>
              </a:rPr>
              <a:t>Other signs and symptoms of eating disorder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01858"/>
            <a:ext cx="7886700" cy="5501897"/>
          </a:xfrm>
        </p:spPr>
        <p:txBody>
          <a:bodyPr>
            <a:normAutofit/>
          </a:bodyPr>
          <a:lstStyle/>
          <a:p>
            <a:r>
              <a:rPr lang="en-US" sz="2400" dirty="0"/>
              <a:t>an increase or decrease in weight over a short period </a:t>
            </a:r>
          </a:p>
          <a:p>
            <a:r>
              <a:rPr lang="en-US" sz="2400" dirty="0"/>
              <a:t>changes in behavior e.g. disappearing after a meal, using the toilet immediately after eating </a:t>
            </a:r>
            <a:endParaRPr lang="en-GB" sz="2400" dirty="0"/>
          </a:p>
          <a:p>
            <a:r>
              <a:rPr lang="en-US" sz="2400" dirty="0"/>
              <a:t>use of laxatives, diet pills or diuretics </a:t>
            </a:r>
            <a:endParaRPr lang="en-GB" sz="2400" dirty="0"/>
          </a:p>
          <a:p>
            <a:r>
              <a:rPr lang="en-US" sz="2400" dirty="0"/>
              <a:t>a desire to eat alone </a:t>
            </a:r>
            <a:endParaRPr lang="en-GB" sz="2400" dirty="0"/>
          </a:p>
          <a:p>
            <a:r>
              <a:rPr lang="en-US" sz="2400" dirty="0"/>
              <a:t>avoiding meals </a:t>
            </a:r>
          </a:p>
          <a:p>
            <a:r>
              <a:rPr lang="en-US" sz="2400" dirty="0"/>
              <a:t>rigid rituals and routines around food and exercise</a:t>
            </a:r>
          </a:p>
          <a:p>
            <a:r>
              <a:rPr lang="en-US" sz="2400" dirty="0"/>
              <a:t>distorted body image</a:t>
            </a:r>
            <a:endParaRPr lang="en-GB" sz="2400" dirty="0"/>
          </a:p>
          <a:p>
            <a:r>
              <a:rPr lang="en-US" sz="2400" dirty="0"/>
              <a:t>physical signs such as excessive hair loss, dental damage, heart or gastrointestinal problems </a:t>
            </a:r>
            <a:endParaRPr lang="en-GB" sz="2400" dirty="0"/>
          </a:p>
          <a:p>
            <a:r>
              <a:rPr lang="en-US" sz="2400" dirty="0"/>
              <a:t>anxiety and depression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724154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9A25D3-8B35-408C-985A-B1C574EEC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038386"/>
          </a:xfrm>
        </p:spPr>
        <p:txBody>
          <a:bodyPr>
            <a:normAutofit/>
          </a:bodyPr>
          <a:lstStyle/>
          <a:p>
            <a:pPr algn="ctr"/>
            <a:r>
              <a:rPr lang="en-GB" sz="4400" dirty="0">
                <a:latin typeface="+mn-lt"/>
              </a:rPr>
              <a:t>Types of eating disorder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81A57C-7C24-4550-A1DA-EE7CDAB6E7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38387"/>
            <a:ext cx="7886700" cy="5138576"/>
          </a:xfrm>
        </p:spPr>
        <p:txBody>
          <a:bodyPr/>
          <a:lstStyle/>
          <a:p>
            <a:pPr marL="34290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800" dirty="0"/>
              <a:t>Older adults with eating disorder belong to three different categories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those with a chronic eating disorder from a much younger age, </a:t>
            </a:r>
            <a:endParaRPr lang="en-GB" sz="2800" dirty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those that who had been treated and the disorder has recurred, </a:t>
            </a:r>
            <a:endParaRPr lang="en-GB" sz="2800" dirty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those that first develop eating disorder in later life. </a:t>
            </a:r>
            <a:endParaRPr lang="en-GB" sz="28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58081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15462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dirty="0">
                <a:latin typeface="+mn-lt"/>
              </a:rPr>
              <a:t>Causes of weight loss in older adu</a:t>
            </a:r>
            <a:r>
              <a:rPr lang="en-US" dirty="0">
                <a:latin typeface="+mn-lt"/>
              </a:rPr>
              <a:t>lts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022889"/>
            <a:ext cx="8229601" cy="49492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Other causes of weight loss  in older adults must be ruled out before a diagnosis of eating disorder is made: </a:t>
            </a:r>
          </a:p>
          <a:p>
            <a:pPr marL="349250" lvl="1" indent="0">
              <a:buNone/>
            </a:pPr>
            <a:endParaRPr lang="en-US" sz="2800" dirty="0"/>
          </a:p>
          <a:p>
            <a:pPr lvl="1"/>
            <a:r>
              <a:rPr lang="en-US" sz="2800" dirty="0"/>
              <a:t>Physical health – Gastrointestinal tract problems, cardiovascular problems, malignancy, dysphagia, poorly fitting dentures</a:t>
            </a:r>
          </a:p>
          <a:p>
            <a:pPr lvl="1"/>
            <a:r>
              <a:rPr lang="en-US" sz="2800" dirty="0"/>
              <a:t>Polypharmacy may cause lack of appetite</a:t>
            </a:r>
          </a:p>
          <a:p>
            <a:pPr lvl="1"/>
            <a:r>
              <a:rPr lang="en-US" sz="2800" dirty="0"/>
              <a:t>Mental health: depression, dementia </a:t>
            </a:r>
          </a:p>
          <a:p>
            <a:pPr lvl="1"/>
            <a:r>
              <a:rPr lang="en-US" sz="2800" dirty="0"/>
              <a:t>Socio economic factors</a:t>
            </a:r>
          </a:p>
        </p:txBody>
      </p:sp>
    </p:spTree>
    <p:extLst>
      <p:ext uri="{BB962C8B-B14F-4D97-AF65-F5344CB8AC3E}">
        <p14:creationId xmlns:p14="http://schemas.microsoft.com/office/powerpoint/2010/main" val="14425421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"/>
            <a:ext cx="8229600" cy="1294108"/>
          </a:xfrm>
        </p:spPr>
        <p:txBody>
          <a:bodyPr>
            <a:noAutofit/>
          </a:bodyPr>
          <a:lstStyle/>
          <a:p>
            <a:pPr algn="ctr"/>
            <a:r>
              <a:rPr lang="en-US" sz="4400" dirty="0">
                <a:latin typeface="+mn-lt"/>
              </a:rPr>
              <a:t>Risks for older adults with eating disorder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232115"/>
            <a:ext cx="7886700" cy="4944848"/>
          </a:xfrm>
        </p:spPr>
        <p:txBody>
          <a:bodyPr>
            <a:normAutofit/>
          </a:bodyPr>
          <a:lstStyle/>
          <a:p>
            <a:r>
              <a:rPr lang="en-GB" sz="2800" b="1" dirty="0"/>
              <a:t>Anorexia</a:t>
            </a:r>
            <a:r>
              <a:rPr lang="en-GB" sz="2800" dirty="0"/>
              <a:t> – older adults are at higher risk of bone fractures, heart rhythm problems and infection</a:t>
            </a:r>
          </a:p>
          <a:p>
            <a:r>
              <a:rPr lang="en-GB" sz="2800" b="1" dirty="0"/>
              <a:t>Bulimia nervosa </a:t>
            </a:r>
            <a:r>
              <a:rPr lang="en-GB" sz="2800" dirty="0"/>
              <a:t>– higher risk of cardiovascular problems and gastro intestinal problems (especially those who overuse laxatives)</a:t>
            </a:r>
          </a:p>
          <a:p>
            <a:r>
              <a:rPr lang="en-GB" sz="2800" dirty="0"/>
              <a:t>Increased frailty and falls can be due  to the muscle wasting, dizziness, cardiovascular problems</a:t>
            </a:r>
          </a:p>
          <a:p>
            <a:r>
              <a:rPr lang="en-GB" sz="2800" dirty="0"/>
              <a:t>Increased incidence of cognitive impairment and confusion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072299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968644"/>
          </a:xfrm>
        </p:spPr>
        <p:txBody>
          <a:bodyPr/>
          <a:lstStyle/>
          <a:p>
            <a:pPr algn="ctr"/>
            <a:r>
              <a:rPr lang="en-US" sz="4400" dirty="0">
                <a:latin typeface="+mn-lt"/>
              </a:rPr>
              <a:t>Management and Treatment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68644"/>
            <a:ext cx="7886700" cy="5819613"/>
          </a:xfrm>
        </p:spPr>
        <p:txBody>
          <a:bodyPr>
            <a:normAutofit fontScale="85000" lnSpcReduction="20000"/>
          </a:bodyPr>
          <a:lstStyle/>
          <a:p>
            <a:r>
              <a:rPr lang="en-US" sz="3100" dirty="0"/>
              <a:t>There is always challenge in treating chronic eating disorders </a:t>
            </a:r>
            <a:r>
              <a:rPr lang="mr-IN" sz="3100" dirty="0"/>
              <a:t>–</a:t>
            </a:r>
            <a:r>
              <a:rPr lang="en-US" sz="3100" dirty="0"/>
              <a:t> especially in older adults</a:t>
            </a:r>
          </a:p>
          <a:p>
            <a:r>
              <a:rPr lang="en-US" sz="3100" dirty="0"/>
              <a:t>Treatment of comorbid physical and mental illness is important</a:t>
            </a:r>
          </a:p>
          <a:p>
            <a:r>
              <a:rPr lang="en-US" sz="3100" dirty="0"/>
              <a:t>Both pharmacological and psychological treatments are essential</a:t>
            </a:r>
          </a:p>
          <a:p>
            <a:r>
              <a:rPr lang="en-US" sz="3100" dirty="0"/>
              <a:t>Treatment of older adults with eating disorder should include liaison with eating disorder services, gastroenterology team/geriatricians and old age psychiatry services. </a:t>
            </a:r>
          </a:p>
          <a:p>
            <a:r>
              <a:rPr lang="en-US" sz="3100" dirty="0"/>
              <a:t>Consider the risks of refeeding syndrome when treating older adults with eating disorders</a:t>
            </a:r>
          </a:p>
          <a:p>
            <a:r>
              <a:rPr lang="en-US" sz="3100" dirty="0"/>
              <a:t>Old Age Psychiatry services are not always geared to identify, manage or treat these disorders - joint working </a:t>
            </a:r>
            <a:r>
              <a:rPr lang="en-GB" sz="3100" dirty="0"/>
              <a:t>should be encouraged</a:t>
            </a:r>
          </a:p>
          <a:p>
            <a:endParaRPr lang="en-GB" sz="3100" dirty="0"/>
          </a:p>
          <a:p>
            <a:pPr marL="0" indent="0">
              <a:buNone/>
            </a:pPr>
            <a:r>
              <a:rPr lang="en-GB" sz="3100" b="1" dirty="0"/>
              <a:t>Resource: </a:t>
            </a:r>
            <a:r>
              <a:rPr lang="en-GB" sz="3100" dirty="0"/>
              <a:t>Beateatingdisorders.org.uk</a:t>
            </a:r>
            <a:endParaRPr lang="en-US" sz="3100" dirty="0"/>
          </a:p>
          <a:p>
            <a:endParaRPr lang="en-GB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4053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1DD7A03AE61D340B7E00B2FD791A3EF" ma:contentTypeVersion="12" ma:contentTypeDescription="Create a new document." ma:contentTypeScope="" ma:versionID="0a46495257bba0d566f88843685d6e76">
  <xsd:schema xmlns:xsd="http://www.w3.org/2001/XMLSchema" xmlns:xs="http://www.w3.org/2001/XMLSchema" xmlns:p="http://schemas.microsoft.com/office/2006/metadata/properties" xmlns:ns2="75f28352-67a4-42b3-b058-db092cbeb8e8" xmlns:ns3="67bc7f54-7c77-4d88-925c-ad0fc9f92e81" targetNamespace="http://schemas.microsoft.com/office/2006/metadata/properties" ma:root="true" ma:fieldsID="017fd56c14270dba28e9622d67c4295c" ns2:_="" ns3:_="">
    <xsd:import namespace="75f28352-67a4-42b3-b058-db092cbeb8e8"/>
    <xsd:import namespace="67bc7f54-7c77-4d88-925c-ad0fc9f92e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Tag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f28352-67a4-42b3-b058-db092cbeb8e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Tags" ma:index="18" nillable="true" ma:displayName="Tags" ma:internalName="MediaServiceAutoTags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bc7f54-7c77-4d88-925c-ad0fc9f92e8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EC609BE-77FD-450C-9964-4F1949811D01}"/>
</file>

<file path=customXml/itemProps2.xml><?xml version="1.0" encoding="utf-8"?>
<ds:datastoreItem xmlns:ds="http://schemas.openxmlformats.org/officeDocument/2006/customXml" ds:itemID="{C2395595-05E1-4C23-91D2-E25EF10ADCCE}"/>
</file>

<file path=customXml/itemProps3.xml><?xml version="1.0" encoding="utf-8"?>
<ds:datastoreItem xmlns:ds="http://schemas.openxmlformats.org/officeDocument/2006/customXml" ds:itemID="{1CED65D1-CBAA-42E7-8489-F99CAC91C0A2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226</TotalTime>
  <Words>540</Words>
  <Application>Microsoft Office PowerPoint</Application>
  <PresentationFormat>On-screen Show (4:3)</PresentationFormat>
  <Paragraphs>70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Eating Disorders in older adults</vt:lpstr>
      <vt:lpstr>Eating disorder </vt:lpstr>
      <vt:lpstr>Types of eating disorders</vt:lpstr>
      <vt:lpstr>Symptoms of eating disorder</vt:lpstr>
      <vt:lpstr>Other signs and symptoms of eating disorder</vt:lpstr>
      <vt:lpstr>Types of eating disorder</vt:lpstr>
      <vt:lpstr>Causes of weight loss in older adults </vt:lpstr>
      <vt:lpstr>Risks for older adults with eating disorder</vt:lpstr>
      <vt:lpstr>Management and Treatment</vt:lpstr>
      <vt:lpstr> References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Eating Disorders Tier 3</dc:title>
  <dc:creator>JOY ROY CHOWDHURY</dc:creator>
  <cp:lastModifiedBy>Kitti Kottasz</cp:lastModifiedBy>
  <cp:revision>34</cp:revision>
  <dcterms:created xsi:type="dcterms:W3CDTF">2021-01-28T08:21:30Z</dcterms:created>
  <dcterms:modified xsi:type="dcterms:W3CDTF">2021-03-22T12:50:15Z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d238a98-5de3-4afa-b492-e6339810853c_Enabled">
    <vt:lpwstr>True</vt:lpwstr>
  </property>
  <property fmtid="{D5CDD505-2E9C-101B-9397-08002B2CF9AE}" pid="3" name="MSIP_Label_bd238a98-5de3-4afa-b492-e6339810853c_SiteId">
    <vt:lpwstr>75aac48a-29ab-4230-adac-69d3e7ed3e77</vt:lpwstr>
  </property>
  <property fmtid="{D5CDD505-2E9C-101B-9397-08002B2CF9AE}" pid="4" name="MSIP_Label_bd238a98-5de3-4afa-b492-e6339810853c_Owner">
    <vt:lpwstr>Kitti.Kottasz@rcpsych.ac.uk</vt:lpwstr>
  </property>
  <property fmtid="{D5CDD505-2E9C-101B-9397-08002B2CF9AE}" pid="5" name="MSIP_Label_bd238a98-5de3-4afa-b492-e6339810853c_SetDate">
    <vt:lpwstr>2021-03-22T12:50:14.5110803Z</vt:lpwstr>
  </property>
  <property fmtid="{D5CDD505-2E9C-101B-9397-08002B2CF9AE}" pid="6" name="MSIP_Label_bd238a98-5de3-4afa-b492-e6339810853c_Name">
    <vt:lpwstr>General</vt:lpwstr>
  </property>
  <property fmtid="{D5CDD505-2E9C-101B-9397-08002B2CF9AE}" pid="7" name="MSIP_Label_bd238a98-5de3-4afa-b492-e6339810853c_Application">
    <vt:lpwstr>Microsoft Azure Information Protection</vt:lpwstr>
  </property>
  <property fmtid="{D5CDD505-2E9C-101B-9397-08002B2CF9AE}" pid="8" name="MSIP_Label_bd238a98-5de3-4afa-b492-e6339810853c_ActionId">
    <vt:lpwstr>b5c325f6-506f-437b-9af0-ed8ddc665a1f</vt:lpwstr>
  </property>
  <property fmtid="{D5CDD505-2E9C-101B-9397-08002B2CF9AE}" pid="9" name="MSIP_Label_bd238a98-5de3-4afa-b492-e6339810853c_Extended_MSFT_Method">
    <vt:lpwstr>Automatic</vt:lpwstr>
  </property>
  <property fmtid="{D5CDD505-2E9C-101B-9397-08002B2CF9AE}" pid="10" name="Sensitivity">
    <vt:lpwstr>General</vt:lpwstr>
  </property>
  <property fmtid="{D5CDD505-2E9C-101B-9397-08002B2CF9AE}" pid="11" name="ContentTypeId">
    <vt:lpwstr>0x01010091DD7A03AE61D340B7E00B2FD791A3EF</vt:lpwstr>
  </property>
</Properties>
</file>