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4.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ustom.xml" ContentType="application/vnd.openxmlformats-officedocument.custom-properties+xml"/>
  <Override PartName="/docProps/core.xml" ContentType="application/vnd.openxmlformats-package.core-properties+xml"/>
  <Override PartName="/ppt/revisionInfo.xml" ContentType="application/vnd.ms-powerpoint.revisioninfo+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5" r:id="rId3"/>
    <p:sldId id="257" r:id="rId4"/>
    <p:sldId id="258" r:id="rId5"/>
    <p:sldId id="260" r:id="rId6"/>
    <p:sldId id="281" r:id="rId7"/>
    <p:sldId id="261" r:id="rId8"/>
    <p:sldId id="280" r:id="rId9"/>
    <p:sldId id="276" r:id="rId10"/>
    <p:sldId id="263" r:id="rId11"/>
    <p:sldId id="264" r:id="rId12"/>
    <p:sldId id="269" r:id="rId13"/>
    <p:sldId id="270" r:id="rId14"/>
    <p:sldId id="278" r:id="rId15"/>
    <p:sldId id="271" r:id="rId16"/>
    <p:sldId id="279" r:id="rId17"/>
    <p:sldId id="273" r:id="rId18"/>
    <p:sldId id="274" r:id="rId19"/>
    <p:sldId id="282" r:id="rId20"/>
    <p:sldId id="28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CAF9E3-5F52-4048-A806-D371180F7453}" v="5" dt="2021-02-22T08:47:18.7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14" autoAdjust="0"/>
    <p:restoredTop sz="94434" autoAdjust="0"/>
  </p:normalViewPr>
  <p:slideViewPr>
    <p:cSldViewPr snapToGrid="0">
      <p:cViewPr varScale="1">
        <p:scale>
          <a:sx n="64" d="100"/>
          <a:sy n="64" d="100"/>
        </p:scale>
        <p:origin x="85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41FD044-9E84-4098-A378-30157BB2CBEB}" type="datetimeFigureOut">
              <a:rPr lang="en-GB" smtClean="0"/>
              <a:t>22/03/2021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FDB5DFF-1DF4-4763-B015-38869C5379FE}" type="slidenum">
              <a:rPr lang="en-GB" smtClean="0"/>
              <a:t>‹#›</a:t>
            </a:fld>
            <a:endParaRPr lang="en-GB"/>
          </a:p>
        </p:txBody>
      </p:sp>
    </p:spTree>
    <p:extLst>
      <p:ext uri="{BB962C8B-B14F-4D97-AF65-F5344CB8AC3E}">
        <p14:creationId xmlns:p14="http://schemas.microsoft.com/office/powerpoint/2010/main" val="295439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41FD044-9E84-4098-A378-30157BB2CBEB}" type="datetimeFigureOut">
              <a:rPr lang="en-GB" smtClean="0"/>
              <a:t>22/03/2021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FDB5DFF-1DF4-4763-B015-38869C5379FE}" type="slidenum">
              <a:rPr lang="en-GB" smtClean="0"/>
              <a:t>‹#›</a:t>
            </a:fld>
            <a:endParaRPr lang="en-GB"/>
          </a:p>
        </p:txBody>
      </p:sp>
    </p:spTree>
    <p:extLst>
      <p:ext uri="{BB962C8B-B14F-4D97-AF65-F5344CB8AC3E}">
        <p14:creationId xmlns:p14="http://schemas.microsoft.com/office/powerpoint/2010/main" val="963677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41FD044-9E84-4098-A378-30157BB2CBEB}" type="datetimeFigureOut">
              <a:rPr lang="en-GB" smtClean="0"/>
              <a:t>22/03/2021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FDB5DFF-1DF4-4763-B015-38869C5379FE}" type="slidenum">
              <a:rPr lang="en-GB" smtClean="0"/>
              <a:t>‹#›</a:t>
            </a:fld>
            <a:endParaRPr lang="en-GB"/>
          </a:p>
        </p:txBody>
      </p:sp>
    </p:spTree>
    <p:extLst>
      <p:ext uri="{BB962C8B-B14F-4D97-AF65-F5344CB8AC3E}">
        <p14:creationId xmlns:p14="http://schemas.microsoft.com/office/powerpoint/2010/main" val="1989814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41FD044-9E84-4098-A378-30157BB2CBEB}" type="datetimeFigureOut">
              <a:rPr lang="en-GB" smtClean="0"/>
              <a:t>22/03/2021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FDB5DFF-1DF4-4763-B015-38869C5379FE}" type="slidenum">
              <a:rPr lang="en-GB" smtClean="0"/>
              <a:t>‹#›</a:t>
            </a:fld>
            <a:endParaRPr lang="en-GB"/>
          </a:p>
        </p:txBody>
      </p:sp>
    </p:spTree>
    <p:extLst>
      <p:ext uri="{BB962C8B-B14F-4D97-AF65-F5344CB8AC3E}">
        <p14:creationId xmlns:p14="http://schemas.microsoft.com/office/powerpoint/2010/main" val="1479428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41FD044-9E84-4098-A378-30157BB2CBEB}" type="datetimeFigureOut">
              <a:rPr lang="en-GB" smtClean="0"/>
              <a:t>22/03/2021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FDB5DFF-1DF4-4763-B015-38869C5379FE}" type="slidenum">
              <a:rPr lang="en-GB" smtClean="0"/>
              <a:t>‹#›</a:t>
            </a:fld>
            <a:endParaRPr lang="en-GB"/>
          </a:p>
        </p:txBody>
      </p:sp>
    </p:spTree>
    <p:extLst>
      <p:ext uri="{BB962C8B-B14F-4D97-AF65-F5344CB8AC3E}">
        <p14:creationId xmlns:p14="http://schemas.microsoft.com/office/powerpoint/2010/main" val="1265541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41FD044-9E84-4098-A378-30157BB2CBEB}" type="datetimeFigureOut">
              <a:rPr lang="en-GB" smtClean="0"/>
              <a:t>22/03/2021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FDB5DFF-1DF4-4763-B015-38869C5379FE}" type="slidenum">
              <a:rPr lang="en-GB" smtClean="0"/>
              <a:t>‹#›</a:t>
            </a:fld>
            <a:endParaRPr lang="en-GB"/>
          </a:p>
        </p:txBody>
      </p:sp>
    </p:spTree>
    <p:extLst>
      <p:ext uri="{BB962C8B-B14F-4D97-AF65-F5344CB8AC3E}">
        <p14:creationId xmlns:p14="http://schemas.microsoft.com/office/powerpoint/2010/main" val="2725250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41FD044-9E84-4098-A378-30157BB2CBEB}" type="datetimeFigureOut">
              <a:rPr lang="en-GB" smtClean="0"/>
              <a:t>22/03/2021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FDB5DFF-1DF4-4763-B015-38869C5379FE}" type="slidenum">
              <a:rPr lang="en-GB" smtClean="0"/>
              <a:t>‹#›</a:t>
            </a:fld>
            <a:endParaRPr lang="en-GB"/>
          </a:p>
        </p:txBody>
      </p:sp>
    </p:spTree>
    <p:extLst>
      <p:ext uri="{BB962C8B-B14F-4D97-AF65-F5344CB8AC3E}">
        <p14:creationId xmlns:p14="http://schemas.microsoft.com/office/powerpoint/2010/main" val="16398635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41FD044-9E84-4098-A378-30157BB2CBEB}" type="datetimeFigureOut">
              <a:rPr lang="en-GB" smtClean="0"/>
              <a:t>22/03/2021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FDB5DFF-1DF4-4763-B015-38869C5379FE}" type="slidenum">
              <a:rPr lang="en-GB" smtClean="0"/>
              <a:t>‹#›</a:t>
            </a:fld>
            <a:endParaRPr lang="en-GB"/>
          </a:p>
        </p:txBody>
      </p:sp>
    </p:spTree>
    <p:extLst>
      <p:ext uri="{BB962C8B-B14F-4D97-AF65-F5344CB8AC3E}">
        <p14:creationId xmlns:p14="http://schemas.microsoft.com/office/powerpoint/2010/main" val="1340109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1FD044-9E84-4098-A378-30157BB2CBEB}" type="datetimeFigureOut">
              <a:rPr lang="en-GB" smtClean="0"/>
              <a:t>22/03/2021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FDB5DFF-1DF4-4763-B015-38869C5379FE}" type="slidenum">
              <a:rPr lang="en-GB" smtClean="0"/>
              <a:t>‹#›</a:t>
            </a:fld>
            <a:endParaRPr lang="en-GB"/>
          </a:p>
        </p:txBody>
      </p:sp>
    </p:spTree>
    <p:extLst>
      <p:ext uri="{BB962C8B-B14F-4D97-AF65-F5344CB8AC3E}">
        <p14:creationId xmlns:p14="http://schemas.microsoft.com/office/powerpoint/2010/main" val="405806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41FD044-9E84-4098-A378-30157BB2CBEB}" type="datetimeFigureOut">
              <a:rPr lang="en-GB" smtClean="0"/>
              <a:t>22/03/2021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FDB5DFF-1DF4-4763-B015-38869C5379FE}" type="slidenum">
              <a:rPr lang="en-GB" smtClean="0"/>
              <a:t>‹#›</a:t>
            </a:fld>
            <a:endParaRPr lang="en-GB"/>
          </a:p>
        </p:txBody>
      </p:sp>
    </p:spTree>
    <p:extLst>
      <p:ext uri="{BB962C8B-B14F-4D97-AF65-F5344CB8AC3E}">
        <p14:creationId xmlns:p14="http://schemas.microsoft.com/office/powerpoint/2010/main" val="3989855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41FD044-9E84-4098-A378-30157BB2CBEB}" type="datetimeFigureOut">
              <a:rPr lang="en-GB" smtClean="0"/>
              <a:t>22/03/2021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FDB5DFF-1DF4-4763-B015-38869C5379FE}" type="slidenum">
              <a:rPr lang="en-GB" smtClean="0"/>
              <a:t>‹#›</a:t>
            </a:fld>
            <a:endParaRPr lang="en-GB"/>
          </a:p>
        </p:txBody>
      </p:sp>
    </p:spTree>
    <p:extLst>
      <p:ext uri="{BB962C8B-B14F-4D97-AF65-F5344CB8AC3E}">
        <p14:creationId xmlns:p14="http://schemas.microsoft.com/office/powerpoint/2010/main" val="2130541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1FD044-9E84-4098-A378-30157BB2CBEB}" type="datetimeFigureOut">
              <a:rPr lang="en-GB" smtClean="0"/>
              <a:t>22/03/2021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DB5DFF-1DF4-4763-B015-38869C5379FE}" type="slidenum">
              <a:rPr lang="en-GB" smtClean="0"/>
              <a:t>‹#›</a:t>
            </a:fld>
            <a:endParaRPr lang="en-GB"/>
          </a:p>
        </p:txBody>
      </p:sp>
    </p:spTree>
    <p:extLst>
      <p:ext uri="{BB962C8B-B14F-4D97-AF65-F5344CB8AC3E}">
        <p14:creationId xmlns:p14="http://schemas.microsoft.com/office/powerpoint/2010/main" val="34954709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vimeo.com/69147253?lite=1"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mindedforfamilies.org.uk/Content/making_the_most_of_your_physical_and_mental_health/#/id/5a293f8f94153f9262de7576"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vimeo.com/69073697"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vimeo.com/69079830"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0654" y="1041400"/>
            <a:ext cx="9824852" cy="2387600"/>
          </a:xfrm>
        </p:spPr>
        <p:txBody>
          <a:bodyPr>
            <a:normAutofit fontScale="90000"/>
          </a:bodyPr>
          <a:lstStyle/>
          <a:p>
            <a:br>
              <a:rPr lang="en-GB" dirty="0">
                <a:latin typeface="+mn-lt"/>
              </a:rPr>
            </a:br>
            <a:r>
              <a:rPr lang="en-GB" dirty="0">
                <a:latin typeface="+mn-lt"/>
              </a:rPr>
              <a:t> </a:t>
            </a:r>
            <a:r>
              <a:rPr lang="en-GB" sz="6700" dirty="0">
                <a:latin typeface="+mn-lt"/>
              </a:rPr>
              <a:t>Impact of having a chronic physical health condition on older adults’ mental health</a:t>
            </a:r>
          </a:p>
        </p:txBody>
      </p:sp>
      <p:sp>
        <p:nvSpPr>
          <p:cNvPr id="3" name="Subtitle 2"/>
          <p:cNvSpPr>
            <a:spLocks noGrp="1"/>
          </p:cNvSpPr>
          <p:nvPr>
            <p:ph type="subTitle" idx="1"/>
          </p:nvPr>
        </p:nvSpPr>
        <p:spPr>
          <a:xfrm>
            <a:off x="1322120" y="3673783"/>
            <a:ext cx="9144000" cy="865849"/>
          </a:xfrm>
        </p:spPr>
        <p:txBody>
          <a:bodyPr>
            <a:normAutofit/>
          </a:bodyPr>
          <a:lstStyle/>
          <a:p>
            <a:r>
              <a:rPr lang="en-GB" sz="2800" dirty="0"/>
              <a:t>Tier 2 and 3</a:t>
            </a:r>
          </a:p>
        </p:txBody>
      </p:sp>
    </p:spTree>
    <p:extLst>
      <p:ext uri="{BB962C8B-B14F-4D97-AF65-F5344CB8AC3E}">
        <p14:creationId xmlns:p14="http://schemas.microsoft.com/office/powerpoint/2010/main" val="24056060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246172"/>
          </a:xfrm>
        </p:spPr>
        <p:txBody>
          <a:bodyPr>
            <a:normAutofit/>
          </a:bodyPr>
          <a:lstStyle/>
          <a:p>
            <a:pPr algn="ctr"/>
            <a:r>
              <a:rPr lang="en-GB" dirty="0">
                <a:latin typeface="+mn-lt"/>
              </a:rPr>
              <a:t>Distress</a:t>
            </a:r>
          </a:p>
        </p:txBody>
      </p:sp>
      <p:sp>
        <p:nvSpPr>
          <p:cNvPr id="3" name="Content Placeholder 2"/>
          <p:cNvSpPr>
            <a:spLocks noGrp="1"/>
          </p:cNvSpPr>
          <p:nvPr>
            <p:ph idx="1"/>
          </p:nvPr>
        </p:nvSpPr>
        <p:spPr>
          <a:xfrm>
            <a:off x="838200" y="1108609"/>
            <a:ext cx="10515600" cy="5068354"/>
          </a:xfrm>
        </p:spPr>
        <p:txBody>
          <a:bodyPr/>
          <a:lstStyle/>
          <a:p>
            <a:pPr marL="676275" indent="-630238">
              <a:lnSpc>
                <a:spcPct val="100000"/>
              </a:lnSpc>
              <a:spcBef>
                <a:spcPts val="0"/>
              </a:spcBef>
            </a:pPr>
            <a:r>
              <a:rPr lang="en-GB" dirty="0"/>
              <a:t>The shock of having an acute decline in health can produce some degree of distress and is to be expected in many people following a such a health event </a:t>
            </a:r>
          </a:p>
          <a:p>
            <a:pPr marL="676275" indent="-630238">
              <a:lnSpc>
                <a:spcPct val="100000"/>
              </a:lnSpc>
              <a:spcBef>
                <a:spcPts val="0"/>
              </a:spcBef>
            </a:pPr>
            <a:endParaRPr lang="en-GB" dirty="0"/>
          </a:p>
          <a:p>
            <a:pPr marL="676275" indent="-630238">
              <a:lnSpc>
                <a:spcPct val="100000"/>
              </a:lnSpc>
              <a:spcBef>
                <a:spcPts val="0"/>
              </a:spcBef>
            </a:pPr>
            <a:endParaRPr lang="en-GB" dirty="0"/>
          </a:p>
          <a:p>
            <a:pPr marL="676275" indent="-630238">
              <a:lnSpc>
                <a:spcPct val="100000"/>
              </a:lnSpc>
              <a:spcBef>
                <a:spcPts val="0"/>
              </a:spcBef>
            </a:pPr>
            <a:r>
              <a:rPr lang="en-GB" dirty="0"/>
              <a:t>The</a:t>
            </a:r>
            <a:r>
              <a:rPr lang="en-GB" dirty="0">
                <a:solidFill>
                  <a:srgbClr val="FF0000"/>
                </a:solidFill>
              </a:rPr>
              <a:t> </a:t>
            </a:r>
            <a:r>
              <a:rPr lang="en-GB" dirty="0"/>
              <a:t>sudden and unscheduled life event,</a:t>
            </a:r>
            <a:r>
              <a:rPr lang="en-GB" dirty="0">
                <a:solidFill>
                  <a:srgbClr val="FF0000"/>
                </a:solidFill>
              </a:rPr>
              <a:t> </a:t>
            </a:r>
            <a:r>
              <a:rPr lang="en-GB" dirty="0"/>
              <a:t>can leave little time to adapt to new circumstances </a:t>
            </a:r>
          </a:p>
          <a:p>
            <a:endParaRPr lang="en-GB" dirty="0"/>
          </a:p>
          <a:p>
            <a:endParaRPr lang="en-GB" dirty="0"/>
          </a:p>
        </p:txBody>
      </p:sp>
    </p:spTree>
    <p:extLst>
      <p:ext uri="{BB962C8B-B14F-4D97-AF65-F5344CB8AC3E}">
        <p14:creationId xmlns:p14="http://schemas.microsoft.com/office/powerpoint/2010/main" val="1192725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857755"/>
          </a:xfrm>
        </p:spPr>
        <p:txBody>
          <a:bodyPr>
            <a:normAutofit/>
          </a:bodyPr>
          <a:lstStyle/>
          <a:p>
            <a:pPr algn="ctr"/>
            <a:r>
              <a:rPr lang="en-GB" dirty="0">
                <a:latin typeface="+mn-lt"/>
              </a:rPr>
              <a:t>What does distress look like?</a:t>
            </a:r>
          </a:p>
        </p:txBody>
      </p:sp>
      <p:sp>
        <p:nvSpPr>
          <p:cNvPr id="3" name="Content Placeholder 2"/>
          <p:cNvSpPr>
            <a:spLocks noGrp="1"/>
          </p:cNvSpPr>
          <p:nvPr>
            <p:ph idx="1"/>
          </p:nvPr>
        </p:nvSpPr>
        <p:spPr>
          <a:xfrm>
            <a:off x="838200" y="704006"/>
            <a:ext cx="10515600" cy="6153993"/>
          </a:xfrm>
        </p:spPr>
        <p:txBody>
          <a:bodyPr>
            <a:noAutofit/>
          </a:bodyPr>
          <a:lstStyle/>
          <a:p>
            <a:pPr marL="806450" indent="-795338">
              <a:lnSpc>
                <a:spcPct val="120000"/>
              </a:lnSpc>
              <a:spcBef>
                <a:spcPts val="0"/>
              </a:spcBef>
              <a:buNone/>
            </a:pPr>
            <a:r>
              <a:rPr lang="en-GB" sz="2400" dirty="0"/>
              <a:t>After a sudden change in health a person might initially feel ... </a:t>
            </a:r>
          </a:p>
          <a:p>
            <a:pPr marL="296862" indent="-285750">
              <a:lnSpc>
                <a:spcPct val="120000"/>
              </a:lnSpc>
              <a:spcBef>
                <a:spcPts val="0"/>
              </a:spcBef>
            </a:pPr>
            <a:r>
              <a:rPr lang="en-GB" sz="2400" dirty="0"/>
              <a:t>Shocked and unable to understand / accept what has happened </a:t>
            </a:r>
          </a:p>
          <a:p>
            <a:pPr marL="296862" indent="-285750">
              <a:lnSpc>
                <a:spcPct val="120000"/>
              </a:lnSpc>
              <a:spcBef>
                <a:spcPts val="0"/>
              </a:spcBef>
            </a:pPr>
            <a:r>
              <a:rPr lang="en-GB" sz="2400" dirty="0"/>
              <a:t>Anger, sadness and depression </a:t>
            </a:r>
          </a:p>
          <a:p>
            <a:pPr marL="296862" indent="-285750">
              <a:lnSpc>
                <a:spcPct val="120000"/>
              </a:lnSpc>
              <a:spcBef>
                <a:spcPts val="0"/>
              </a:spcBef>
            </a:pPr>
            <a:r>
              <a:rPr lang="en-GB" sz="2400" dirty="0"/>
              <a:t>Tearful and upset, with fluctuations in their mood </a:t>
            </a:r>
          </a:p>
          <a:p>
            <a:pPr marL="296862" indent="-285750">
              <a:lnSpc>
                <a:spcPct val="120000"/>
              </a:lnSpc>
              <a:spcBef>
                <a:spcPts val="0"/>
              </a:spcBef>
            </a:pPr>
            <a:r>
              <a:rPr lang="en-GB" sz="2400" dirty="0"/>
              <a:t>Scared and unsure about the future / fear of further decline in health / disease progression</a:t>
            </a:r>
          </a:p>
          <a:p>
            <a:pPr marL="296862" indent="-285750">
              <a:lnSpc>
                <a:spcPct val="120000"/>
              </a:lnSpc>
              <a:spcBef>
                <a:spcPts val="0"/>
              </a:spcBef>
            </a:pPr>
            <a:r>
              <a:rPr lang="en-GB" sz="2400" dirty="0"/>
              <a:t>Emotionally labile </a:t>
            </a:r>
          </a:p>
          <a:p>
            <a:pPr marL="296862" indent="-285750">
              <a:lnSpc>
                <a:spcPct val="120000"/>
              </a:lnSpc>
              <a:spcBef>
                <a:spcPts val="0"/>
              </a:spcBef>
            </a:pPr>
            <a:r>
              <a:rPr lang="en-GB" sz="2400" dirty="0"/>
              <a:t>Low motivation and negative beliefs about recovery </a:t>
            </a:r>
          </a:p>
          <a:p>
            <a:pPr marL="296862" indent="-285750">
              <a:lnSpc>
                <a:spcPct val="120000"/>
              </a:lnSpc>
              <a:spcBef>
                <a:spcPts val="0"/>
              </a:spcBef>
            </a:pPr>
            <a:r>
              <a:rPr lang="en-GB" sz="2400" dirty="0"/>
              <a:t>Unable / not wanting to eat </a:t>
            </a:r>
          </a:p>
          <a:p>
            <a:pPr marL="296862" indent="-285750">
              <a:lnSpc>
                <a:spcPct val="120000"/>
              </a:lnSpc>
              <a:spcBef>
                <a:spcPts val="0"/>
              </a:spcBef>
            </a:pPr>
            <a:r>
              <a:rPr lang="en-GB" sz="2400" dirty="0"/>
              <a:t>Sleepy and become withdrawn </a:t>
            </a:r>
          </a:p>
          <a:p>
            <a:pPr marL="296862" indent="-285750">
              <a:lnSpc>
                <a:spcPct val="120000"/>
              </a:lnSpc>
              <a:spcBef>
                <a:spcPts val="0"/>
              </a:spcBef>
            </a:pPr>
            <a:r>
              <a:rPr lang="en-GB" sz="2400" dirty="0"/>
              <a:t>‘Glad to be alive’ or not </a:t>
            </a:r>
          </a:p>
          <a:p>
            <a:pPr marL="296862" indent="-285750">
              <a:lnSpc>
                <a:spcPct val="120000"/>
              </a:lnSpc>
              <a:spcBef>
                <a:spcPts val="0"/>
              </a:spcBef>
            </a:pPr>
            <a:r>
              <a:rPr lang="en-GB" sz="2400" dirty="0"/>
              <a:t>Their relatives may also experience similar feelings</a:t>
            </a:r>
          </a:p>
          <a:p>
            <a:pPr marL="11112" indent="0">
              <a:lnSpc>
                <a:spcPct val="120000"/>
              </a:lnSpc>
              <a:spcBef>
                <a:spcPts val="0"/>
              </a:spcBef>
              <a:buNone/>
            </a:pPr>
            <a:r>
              <a:rPr lang="en-GB" sz="2400" b="1" dirty="0"/>
              <a:t>Different cultures may have different ways of expressing distress and it is important to bear that in mind</a:t>
            </a:r>
          </a:p>
        </p:txBody>
      </p:sp>
    </p:spTree>
    <p:extLst>
      <p:ext uri="{BB962C8B-B14F-4D97-AF65-F5344CB8AC3E}">
        <p14:creationId xmlns:p14="http://schemas.microsoft.com/office/powerpoint/2010/main" val="16437856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938675"/>
          </a:xfrm>
        </p:spPr>
        <p:txBody>
          <a:bodyPr>
            <a:normAutofit/>
          </a:bodyPr>
          <a:lstStyle/>
          <a:p>
            <a:pPr algn="ctr"/>
            <a:r>
              <a:rPr lang="en-GB" dirty="0">
                <a:latin typeface="+mn-lt"/>
              </a:rPr>
              <a:t>What to look out for?</a:t>
            </a:r>
          </a:p>
        </p:txBody>
      </p:sp>
      <p:sp>
        <p:nvSpPr>
          <p:cNvPr id="3" name="Content Placeholder 2"/>
          <p:cNvSpPr>
            <a:spLocks noGrp="1"/>
          </p:cNvSpPr>
          <p:nvPr>
            <p:ph idx="1"/>
          </p:nvPr>
        </p:nvSpPr>
        <p:spPr>
          <a:xfrm>
            <a:off x="838200" y="663548"/>
            <a:ext cx="10515600" cy="5513416"/>
          </a:xfrm>
        </p:spPr>
        <p:txBody>
          <a:bodyPr>
            <a:normAutofit/>
          </a:bodyPr>
          <a:lstStyle/>
          <a:p>
            <a:pPr marL="854075" indent="-842963">
              <a:lnSpc>
                <a:spcPct val="110000"/>
              </a:lnSpc>
              <a:spcBef>
                <a:spcPts val="0"/>
              </a:spcBef>
            </a:pPr>
            <a:r>
              <a:rPr lang="en-GB" dirty="0"/>
              <a:t>Distress is expected and adjustment and resolution usually occur as part of the process of recovery. </a:t>
            </a:r>
          </a:p>
          <a:p>
            <a:pPr marL="854075" indent="-842963">
              <a:lnSpc>
                <a:spcPct val="110000"/>
              </a:lnSpc>
              <a:spcBef>
                <a:spcPts val="0"/>
              </a:spcBef>
            </a:pPr>
            <a:endParaRPr lang="en-GB" dirty="0"/>
          </a:p>
          <a:p>
            <a:pPr marL="854075" indent="-842963">
              <a:lnSpc>
                <a:spcPct val="110000"/>
              </a:lnSpc>
              <a:spcBef>
                <a:spcPts val="0"/>
              </a:spcBef>
            </a:pPr>
            <a:r>
              <a:rPr lang="en-GB" dirty="0"/>
              <a:t>However, for some people it can be persistent, affect many areas of functioning and, importantly impact on their rehabilitation and ability to achieve their goals. </a:t>
            </a:r>
          </a:p>
          <a:p>
            <a:pPr marL="854075" indent="-842963">
              <a:lnSpc>
                <a:spcPct val="110000"/>
              </a:lnSpc>
              <a:spcBef>
                <a:spcPts val="0"/>
              </a:spcBef>
            </a:pPr>
            <a:endParaRPr lang="en-GB" dirty="0"/>
          </a:p>
          <a:p>
            <a:pPr marL="854075" indent="-842963">
              <a:lnSpc>
                <a:spcPct val="110000"/>
              </a:lnSpc>
              <a:spcBef>
                <a:spcPts val="0"/>
              </a:spcBef>
            </a:pPr>
            <a:r>
              <a:rPr lang="en-GB" dirty="0"/>
              <a:t>Get a sense of whether you are seeing the usual process of adjustment, or something more problematic. This can usually be clarified by asking the right questions. </a:t>
            </a:r>
          </a:p>
          <a:p>
            <a:endParaRPr lang="en-GB" dirty="0"/>
          </a:p>
        </p:txBody>
      </p:sp>
    </p:spTree>
    <p:extLst>
      <p:ext uri="{BB962C8B-B14F-4D97-AF65-F5344CB8AC3E}">
        <p14:creationId xmlns:p14="http://schemas.microsoft.com/office/powerpoint/2010/main" val="29393155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890123"/>
          </a:xfrm>
        </p:spPr>
        <p:txBody>
          <a:bodyPr>
            <a:normAutofit fontScale="90000"/>
          </a:bodyPr>
          <a:lstStyle/>
          <a:p>
            <a:pPr algn="ctr"/>
            <a:r>
              <a:rPr lang="en-GB" dirty="0">
                <a:latin typeface="+mn-lt"/>
              </a:rPr>
              <a:t>Ask the following questions about the distress</a:t>
            </a:r>
          </a:p>
        </p:txBody>
      </p:sp>
      <p:sp>
        <p:nvSpPr>
          <p:cNvPr id="3" name="Content Placeholder 2"/>
          <p:cNvSpPr>
            <a:spLocks noGrp="1"/>
          </p:cNvSpPr>
          <p:nvPr>
            <p:ph idx="1"/>
          </p:nvPr>
        </p:nvSpPr>
        <p:spPr>
          <a:xfrm>
            <a:off x="838200" y="728284"/>
            <a:ext cx="10515600" cy="6069026"/>
          </a:xfrm>
        </p:spPr>
        <p:txBody>
          <a:bodyPr>
            <a:noAutofit/>
          </a:bodyPr>
          <a:lstStyle/>
          <a:p>
            <a:pPr marL="676275" indent="-665163">
              <a:lnSpc>
                <a:spcPct val="100000"/>
              </a:lnSpc>
              <a:spcBef>
                <a:spcPts val="600"/>
              </a:spcBef>
              <a:spcAft>
                <a:spcPts val="1000"/>
              </a:spcAft>
            </a:pPr>
            <a:r>
              <a:rPr lang="en-GB" sz="2200" b="1" dirty="0"/>
              <a:t>How long has it lasted:</a:t>
            </a:r>
            <a:r>
              <a:rPr lang="en-GB" sz="2200" dirty="0"/>
              <a:t>  Has the problem lasted a day or two, or for a week or more? </a:t>
            </a:r>
            <a:endParaRPr lang="en-GB" sz="2200" b="1" dirty="0"/>
          </a:p>
          <a:p>
            <a:pPr marL="676275" indent="-665163">
              <a:lnSpc>
                <a:spcPct val="100000"/>
              </a:lnSpc>
              <a:spcBef>
                <a:spcPts val="600"/>
              </a:spcBef>
              <a:spcAft>
                <a:spcPts val="1000"/>
              </a:spcAft>
            </a:pPr>
            <a:r>
              <a:rPr lang="en-GB" sz="2200" b="1" dirty="0"/>
              <a:t>How severe is it:</a:t>
            </a:r>
            <a:r>
              <a:rPr lang="en-GB" sz="2200" dirty="0"/>
              <a:t>  Is it stopping the person from doing things? Is it impacting on their rehabilitation? </a:t>
            </a:r>
            <a:endParaRPr lang="en-GB" sz="2200" b="1" dirty="0"/>
          </a:p>
          <a:p>
            <a:pPr marL="676275" indent="-665163">
              <a:lnSpc>
                <a:spcPct val="100000"/>
              </a:lnSpc>
              <a:spcBef>
                <a:spcPts val="600"/>
              </a:spcBef>
              <a:spcAft>
                <a:spcPts val="1000"/>
              </a:spcAft>
            </a:pPr>
            <a:r>
              <a:rPr lang="en-GB" sz="2200" b="1" dirty="0"/>
              <a:t>Is this a change from their personality &amp; preferences:  </a:t>
            </a:r>
            <a:r>
              <a:rPr lang="en-GB" sz="2200" dirty="0"/>
              <a:t>“he/she was the life &amp; soul of the party” or “he/she  was never a mixer”? </a:t>
            </a:r>
            <a:endParaRPr lang="en-GB" sz="2200" b="1" dirty="0"/>
          </a:p>
          <a:p>
            <a:pPr marL="676275" indent="-665163">
              <a:lnSpc>
                <a:spcPct val="100000"/>
              </a:lnSpc>
              <a:spcBef>
                <a:spcPts val="600"/>
              </a:spcBef>
              <a:spcAft>
                <a:spcPts val="1000"/>
              </a:spcAft>
            </a:pPr>
            <a:r>
              <a:rPr lang="en-GB" sz="2200" b="1" dirty="0"/>
              <a:t>Who is it a concern for:</a:t>
            </a:r>
            <a:r>
              <a:rPr lang="en-GB" sz="2200" dirty="0"/>
              <a:t>  E.g. Family might worry that person doesn’t want to go out to social gatherings anymore, but patient might now prefer quieter, calmer environment. </a:t>
            </a:r>
          </a:p>
          <a:p>
            <a:pPr marL="676275" indent="-665163">
              <a:lnSpc>
                <a:spcPct val="100000"/>
              </a:lnSpc>
              <a:spcBef>
                <a:spcPts val="600"/>
              </a:spcBef>
              <a:spcAft>
                <a:spcPts val="1000"/>
              </a:spcAft>
            </a:pPr>
            <a:r>
              <a:rPr lang="en-GB" sz="2200" dirty="0"/>
              <a:t>Have there been any other </a:t>
            </a:r>
            <a:r>
              <a:rPr lang="en-GB" sz="2200" b="1" dirty="0"/>
              <a:t>recent life events</a:t>
            </a:r>
            <a:r>
              <a:rPr lang="en-GB" sz="2200" dirty="0"/>
              <a:t>?</a:t>
            </a:r>
            <a:r>
              <a:rPr lang="en-GB" sz="2200" b="1" dirty="0"/>
              <a:t> </a:t>
            </a:r>
          </a:p>
          <a:p>
            <a:pPr marL="676275" indent="-665163">
              <a:lnSpc>
                <a:spcPct val="100000"/>
              </a:lnSpc>
              <a:spcBef>
                <a:spcPts val="600"/>
              </a:spcBef>
              <a:spcAft>
                <a:spcPts val="1000"/>
              </a:spcAft>
            </a:pPr>
            <a:r>
              <a:rPr lang="en-GB" sz="2200" b="1" dirty="0"/>
              <a:t>Has the person had any recent infections / illnesses? </a:t>
            </a:r>
            <a:r>
              <a:rPr lang="en-GB" sz="2200" dirty="0"/>
              <a:t>(esp. if sudden change in coping) </a:t>
            </a:r>
            <a:endParaRPr lang="en-GB" sz="2200" b="1" dirty="0"/>
          </a:p>
          <a:p>
            <a:pPr marL="676275" indent="-665163">
              <a:lnSpc>
                <a:spcPct val="100000"/>
              </a:lnSpc>
              <a:spcBef>
                <a:spcPts val="600"/>
              </a:spcBef>
              <a:spcAft>
                <a:spcPts val="1000"/>
              </a:spcAft>
            </a:pPr>
            <a:r>
              <a:rPr lang="en-GB" sz="2200" b="1" dirty="0"/>
              <a:t>What has been tried and by whom?  </a:t>
            </a:r>
            <a:r>
              <a:rPr lang="en-GB" sz="2200" dirty="0"/>
              <a:t>The person may already have some very effective coping strategies which are managing their mood quite effectively</a:t>
            </a:r>
            <a:r>
              <a:rPr lang="en-GB" sz="2100" dirty="0"/>
              <a:t>. </a:t>
            </a:r>
          </a:p>
        </p:txBody>
      </p:sp>
    </p:spTree>
    <p:extLst>
      <p:ext uri="{BB962C8B-B14F-4D97-AF65-F5344CB8AC3E}">
        <p14:creationId xmlns:p14="http://schemas.microsoft.com/office/powerpoint/2010/main" val="8919782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5CB57-770E-4AE3-B0C0-F960D2EC73C8}"/>
              </a:ext>
            </a:extLst>
          </p:cNvPr>
          <p:cNvSpPr>
            <a:spLocks noGrp="1"/>
          </p:cNvSpPr>
          <p:nvPr>
            <p:ph type="title"/>
          </p:nvPr>
        </p:nvSpPr>
        <p:spPr>
          <a:xfrm>
            <a:off x="838200" y="80920"/>
            <a:ext cx="10515600" cy="962953"/>
          </a:xfrm>
        </p:spPr>
        <p:txBody>
          <a:bodyPr>
            <a:normAutofit/>
          </a:bodyPr>
          <a:lstStyle/>
          <a:p>
            <a:pPr algn="ctr"/>
            <a:r>
              <a:rPr lang="en-GB" dirty="0">
                <a:latin typeface="+mn-lt"/>
              </a:rPr>
              <a:t>Coping with illness</a:t>
            </a:r>
          </a:p>
        </p:txBody>
      </p:sp>
      <p:sp>
        <p:nvSpPr>
          <p:cNvPr id="3" name="Content Placeholder 2">
            <a:extLst>
              <a:ext uri="{FF2B5EF4-FFF2-40B4-BE49-F238E27FC236}">
                <a16:creationId xmlns:a16="http://schemas.microsoft.com/office/drawing/2014/main" id="{50AEA4D6-1238-46B3-A39E-5414B75C4BF4}"/>
              </a:ext>
            </a:extLst>
          </p:cNvPr>
          <p:cNvSpPr>
            <a:spLocks noGrp="1"/>
          </p:cNvSpPr>
          <p:nvPr>
            <p:ph idx="1"/>
          </p:nvPr>
        </p:nvSpPr>
        <p:spPr>
          <a:xfrm>
            <a:off x="838200" y="882032"/>
            <a:ext cx="10515600" cy="4987433"/>
          </a:xfrm>
        </p:spPr>
        <p:txBody>
          <a:bodyPr>
            <a:normAutofit fontScale="92500" lnSpcReduction="10000"/>
          </a:bodyPr>
          <a:lstStyle/>
          <a:p>
            <a:pPr marL="11112" indent="0">
              <a:lnSpc>
                <a:spcPct val="110000"/>
              </a:lnSpc>
              <a:spcBef>
                <a:spcPts val="0"/>
              </a:spcBef>
              <a:buNone/>
            </a:pPr>
            <a:r>
              <a:rPr lang="en-GB" dirty="0"/>
              <a:t>How the person copes depends upon:</a:t>
            </a:r>
          </a:p>
          <a:p>
            <a:pPr marL="11112" indent="0">
              <a:lnSpc>
                <a:spcPct val="110000"/>
              </a:lnSpc>
              <a:spcBef>
                <a:spcPts val="0"/>
              </a:spcBef>
              <a:buNone/>
            </a:pPr>
            <a:endParaRPr lang="en-GB" dirty="0"/>
          </a:p>
          <a:p>
            <a:pPr marL="676275" indent="-665163">
              <a:lnSpc>
                <a:spcPct val="110000"/>
              </a:lnSpc>
              <a:spcBef>
                <a:spcPts val="0"/>
              </a:spcBef>
            </a:pPr>
            <a:r>
              <a:rPr lang="en-GB" dirty="0"/>
              <a:t>The sense of who they are - is their pre-injury / pre-illness life over? </a:t>
            </a:r>
          </a:p>
          <a:p>
            <a:pPr marL="11112" indent="0">
              <a:buNone/>
            </a:pPr>
            <a:endParaRPr lang="en-GB" dirty="0"/>
          </a:p>
          <a:p>
            <a:pPr marL="676275" indent="-665163"/>
            <a:r>
              <a:rPr lang="en-GB" dirty="0"/>
              <a:t>Their view of the future </a:t>
            </a:r>
          </a:p>
          <a:p>
            <a:pPr marL="676275" indent="-665163">
              <a:buNone/>
            </a:pPr>
            <a:endParaRPr lang="en-GB" dirty="0"/>
          </a:p>
          <a:p>
            <a:pPr marL="676275" indent="-665163"/>
            <a:r>
              <a:rPr lang="en-GB" dirty="0"/>
              <a:t>Relatives might experience these changes also</a:t>
            </a:r>
          </a:p>
          <a:p>
            <a:endParaRPr lang="en-GB" dirty="0"/>
          </a:p>
          <a:p>
            <a:pPr marL="0" indent="0">
              <a:lnSpc>
                <a:spcPct val="110000"/>
              </a:lnSpc>
              <a:spcBef>
                <a:spcPts val="0"/>
              </a:spcBef>
              <a:buNone/>
            </a:pPr>
            <a:r>
              <a:rPr lang="en-GB" dirty="0"/>
              <a:t>As staff, you may find that patients and relatives aren’t ready yet to think about rehabilitation /care activities which you think would be helpful for them. </a:t>
            </a:r>
          </a:p>
          <a:p>
            <a:endParaRPr lang="en-GB" dirty="0"/>
          </a:p>
        </p:txBody>
      </p:sp>
    </p:spTree>
    <p:extLst>
      <p:ext uri="{BB962C8B-B14F-4D97-AF65-F5344CB8AC3E}">
        <p14:creationId xmlns:p14="http://schemas.microsoft.com/office/powerpoint/2010/main" val="8477644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1922" y="0"/>
            <a:ext cx="9631878" cy="890124"/>
          </a:xfrm>
        </p:spPr>
        <p:txBody>
          <a:bodyPr>
            <a:normAutofit fontScale="90000"/>
          </a:bodyPr>
          <a:lstStyle/>
          <a:p>
            <a:pPr algn="ctr"/>
            <a:br>
              <a:rPr lang="en-GB" sz="4000" dirty="0">
                <a:latin typeface="+mn-lt"/>
              </a:rPr>
            </a:br>
            <a:r>
              <a:rPr lang="en-GB" sz="4900" dirty="0">
                <a:latin typeface="+mn-lt"/>
              </a:rPr>
              <a:t>SWIFT check up</a:t>
            </a:r>
            <a:br>
              <a:rPr lang="en-GB" sz="4900" dirty="0">
                <a:latin typeface="+mn-lt"/>
              </a:rPr>
            </a:br>
            <a:endParaRPr lang="en-GB" sz="4900" dirty="0">
              <a:latin typeface="+mn-lt"/>
            </a:endParaRPr>
          </a:p>
        </p:txBody>
      </p:sp>
      <p:sp>
        <p:nvSpPr>
          <p:cNvPr id="3" name="Content Placeholder 2"/>
          <p:cNvSpPr>
            <a:spLocks noGrp="1"/>
          </p:cNvSpPr>
          <p:nvPr>
            <p:ph idx="1"/>
          </p:nvPr>
        </p:nvSpPr>
        <p:spPr>
          <a:xfrm>
            <a:off x="655456" y="760651"/>
            <a:ext cx="10633030" cy="6097349"/>
          </a:xfrm>
        </p:spPr>
        <p:txBody>
          <a:bodyPr>
            <a:normAutofit fontScale="85000" lnSpcReduction="20000"/>
          </a:bodyPr>
          <a:lstStyle/>
          <a:p>
            <a:pPr marL="46037" indent="0">
              <a:lnSpc>
                <a:spcPct val="100000"/>
              </a:lnSpc>
              <a:spcBef>
                <a:spcPts val="0"/>
              </a:spcBef>
              <a:buClr>
                <a:schemeClr val="tx1"/>
              </a:buClr>
              <a:buNone/>
              <a:tabLst>
                <a:tab pos="1376363" algn="l"/>
              </a:tabLst>
            </a:pPr>
            <a:r>
              <a:rPr lang="en-GB" sz="3300" dirty="0"/>
              <a:t>SWIFT provides a framework that you can use to gain a holistic perspective </a:t>
            </a:r>
            <a:br>
              <a:rPr lang="en-GB" sz="3300" dirty="0"/>
            </a:br>
            <a:r>
              <a:rPr lang="en-GB" sz="3300" dirty="0"/>
              <a:t>about the person that you are seeing.</a:t>
            </a:r>
          </a:p>
          <a:p>
            <a:pPr marL="46037" indent="0">
              <a:lnSpc>
                <a:spcPct val="100000"/>
              </a:lnSpc>
              <a:spcBef>
                <a:spcPts val="0"/>
              </a:spcBef>
              <a:buClr>
                <a:schemeClr val="tx1"/>
              </a:buClr>
              <a:buNone/>
              <a:tabLst>
                <a:tab pos="1376363" algn="l"/>
              </a:tabLst>
            </a:pPr>
            <a:endParaRPr lang="en-GB" sz="3300" b="1" dirty="0">
              <a:solidFill>
                <a:srgbClr val="FF0000"/>
              </a:solidFill>
            </a:endParaRPr>
          </a:p>
          <a:p>
            <a:pPr marL="936625" indent="-890588">
              <a:lnSpc>
                <a:spcPct val="100000"/>
              </a:lnSpc>
              <a:spcBef>
                <a:spcPts val="0"/>
              </a:spcBef>
              <a:buClr>
                <a:schemeClr val="tx1"/>
              </a:buClr>
              <a:tabLst>
                <a:tab pos="1376363" algn="l"/>
              </a:tabLst>
            </a:pPr>
            <a:endParaRPr lang="en-GB" sz="3300" b="1" dirty="0">
              <a:solidFill>
                <a:srgbClr val="FF0000"/>
              </a:solidFill>
            </a:endParaRPr>
          </a:p>
          <a:p>
            <a:pPr marL="936625" indent="-890588">
              <a:lnSpc>
                <a:spcPct val="100000"/>
              </a:lnSpc>
              <a:spcBef>
                <a:spcPts val="0"/>
              </a:spcBef>
              <a:buClr>
                <a:schemeClr val="tx1"/>
              </a:buClr>
              <a:tabLst>
                <a:tab pos="1376363" algn="l"/>
              </a:tabLst>
            </a:pPr>
            <a:r>
              <a:rPr lang="en-GB" sz="3300" b="1" dirty="0"/>
              <a:t>S	</a:t>
            </a:r>
            <a:r>
              <a:rPr lang="en-GB" sz="3300" dirty="0"/>
              <a:t>Stress/coping </a:t>
            </a:r>
          </a:p>
          <a:p>
            <a:pPr marL="936625" indent="-890588">
              <a:lnSpc>
                <a:spcPct val="100000"/>
              </a:lnSpc>
              <a:spcBef>
                <a:spcPts val="0"/>
              </a:spcBef>
              <a:buClr>
                <a:schemeClr val="tx1"/>
              </a:buClr>
              <a:tabLst>
                <a:tab pos="1376363" algn="l"/>
              </a:tabLst>
            </a:pPr>
            <a:endParaRPr lang="en-GB" sz="3300" b="1" dirty="0"/>
          </a:p>
          <a:p>
            <a:pPr marL="936625" indent="-890588">
              <a:lnSpc>
                <a:spcPct val="100000"/>
              </a:lnSpc>
              <a:spcBef>
                <a:spcPts val="0"/>
              </a:spcBef>
              <a:buClr>
                <a:schemeClr val="tx1"/>
              </a:buClr>
              <a:tabLst>
                <a:tab pos="1376363" algn="l"/>
              </a:tabLst>
            </a:pPr>
            <a:r>
              <a:rPr lang="en-GB" sz="3300" b="1" dirty="0"/>
              <a:t>W	</a:t>
            </a:r>
            <a:r>
              <a:rPr lang="en-GB" sz="3300" dirty="0"/>
              <a:t>Work/home </a:t>
            </a:r>
          </a:p>
          <a:p>
            <a:pPr marL="936625" indent="-890588">
              <a:lnSpc>
                <a:spcPct val="100000"/>
              </a:lnSpc>
              <a:spcBef>
                <a:spcPts val="0"/>
              </a:spcBef>
              <a:buClr>
                <a:schemeClr val="tx1"/>
              </a:buClr>
              <a:tabLst>
                <a:tab pos="1376363" algn="l"/>
              </a:tabLst>
            </a:pPr>
            <a:endParaRPr lang="en-GB" sz="3300" dirty="0"/>
          </a:p>
          <a:p>
            <a:pPr marL="936625" indent="-890588">
              <a:lnSpc>
                <a:spcPct val="100000"/>
              </a:lnSpc>
              <a:spcBef>
                <a:spcPts val="0"/>
              </a:spcBef>
              <a:buClr>
                <a:schemeClr val="tx1"/>
              </a:buClr>
              <a:tabLst>
                <a:tab pos="1376363" algn="l"/>
              </a:tabLst>
            </a:pPr>
            <a:r>
              <a:rPr lang="en-GB" sz="3300" b="1" dirty="0"/>
              <a:t>I 	</a:t>
            </a:r>
            <a:r>
              <a:rPr lang="en-GB" sz="3300" dirty="0"/>
              <a:t>Illness/LTC </a:t>
            </a:r>
          </a:p>
          <a:p>
            <a:pPr marL="936625" indent="-890588">
              <a:lnSpc>
                <a:spcPct val="100000"/>
              </a:lnSpc>
              <a:spcBef>
                <a:spcPts val="0"/>
              </a:spcBef>
              <a:buClr>
                <a:schemeClr val="tx1"/>
              </a:buClr>
              <a:tabLst>
                <a:tab pos="1376363" algn="l"/>
              </a:tabLst>
            </a:pPr>
            <a:endParaRPr lang="en-GB" sz="3300" dirty="0"/>
          </a:p>
          <a:p>
            <a:pPr marL="936625" indent="-890588">
              <a:lnSpc>
                <a:spcPct val="100000"/>
              </a:lnSpc>
              <a:spcBef>
                <a:spcPts val="0"/>
              </a:spcBef>
              <a:buClr>
                <a:schemeClr val="tx1"/>
              </a:buClr>
              <a:tabLst>
                <a:tab pos="1376363" algn="l"/>
              </a:tabLst>
            </a:pPr>
            <a:r>
              <a:rPr lang="en-GB" sz="3300" b="1" dirty="0"/>
              <a:t>F 	</a:t>
            </a:r>
            <a:r>
              <a:rPr lang="en-GB" sz="3300" dirty="0"/>
              <a:t>Friends </a:t>
            </a:r>
          </a:p>
          <a:p>
            <a:pPr marL="936625" indent="-890588">
              <a:lnSpc>
                <a:spcPct val="100000"/>
              </a:lnSpc>
              <a:spcBef>
                <a:spcPts val="0"/>
              </a:spcBef>
              <a:buClr>
                <a:schemeClr val="tx1"/>
              </a:buClr>
              <a:tabLst>
                <a:tab pos="1376363" algn="l"/>
              </a:tabLst>
            </a:pPr>
            <a:endParaRPr lang="en-GB" sz="3300" dirty="0"/>
          </a:p>
          <a:p>
            <a:pPr marL="936625" indent="-890588">
              <a:lnSpc>
                <a:spcPct val="100000"/>
              </a:lnSpc>
              <a:spcBef>
                <a:spcPts val="0"/>
              </a:spcBef>
              <a:buClr>
                <a:schemeClr val="tx1"/>
              </a:buClr>
              <a:tabLst>
                <a:tab pos="1376363" algn="l"/>
              </a:tabLst>
            </a:pPr>
            <a:r>
              <a:rPr lang="en-GB" sz="3300" b="1" dirty="0"/>
              <a:t>T 	</a:t>
            </a:r>
            <a:r>
              <a:rPr lang="en-GB" sz="3300" dirty="0"/>
              <a:t>Things I like to do</a:t>
            </a:r>
          </a:p>
          <a:p>
            <a:pPr marL="936625" indent="-890588">
              <a:lnSpc>
                <a:spcPct val="100000"/>
              </a:lnSpc>
              <a:spcBef>
                <a:spcPts val="0"/>
              </a:spcBef>
              <a:buClr>
                <a:schemeClr val="tx1"/>
              </a:buClr>
              <a:tabLst>
                <a:tab pos="1376363" algn="l"/>
              </a:tabLst>
            </a:pPr>
            <a:endParaRPr lang="en-GB" sz="3300" dirty="0"/>
          </a:p>
          <a:p>
            <a:pPr marL="46037" indent="0">
              <a:lnSpc>
                <a:spcPct val="100000"/>
              </a:lnSpc>
              <a:spcBef>
                <a:spcPts val="0"/>
              </a:spcBef>
              <a:buClr>
                <a:schemeClr val="tx1"/>
              </a:buClr>
              <a:buNone/>
              <a:tabLst>
                <a:tab pos="1376363" algn="l"/>
              </a:tabLst>
            </a:pPr>
            <a:endParaRPr lang="en-GB" sz="3300" dirty="0"/>
          </a:p>
          <a:p>
            <a:pPr marL="46037" indent="0">
              <a:lnSpc>
                <a:spcPct val="100000"/>
              </a:lnSpc>
              <a:spcBef>
                <a:spcPts val="0"/>
              </a:spcBef>
              <a:buClr>
                <a:schemeClr val="tx1"/>
              </a:buClr>
              <a:buNone/>
              <a:tabLst>
                <a:tab pos="1376363" algn="l"/>
              </a:tabLst>
            </a:pPr>
            <a:r>
              <a:rPr lang="en-GB" sz="3300" dirty="0"/>
              <a:t>Swift Video Resource: </a:t>
            </a:r>
            <a:r>
              <a:rPr lang="en-GB" sz="3300" dirty="0">
                <a:hlinkClick r:id="rId2"/>
              </a:rPr>
              <a:t>https://vimeo.com/69147253?lite=1</a:t>
            </a:r>
            <a:endParaRPr lang="en-GB" sz="3300" dirty="0"/>
          </a:p>
          <a:p>
            <a:pPr marL="46037" indent="0">
              <a:lnSpc>
                <a:spcPct val="100000"/>
              </a:lnSpc>
              <a:spcBef>
                <a:spcPts val="0"/>
              </a:spcBef>
              <a:buClr>
                <a:schemeClr val="tx1"/>
              </a:buClr>
              <a:buNone/>
              <a:tabLst>
                <a:tab pos="1376363" algn="l"/>
              </a:tabLst>
            </a:pPr>
            <a:endParaRPr lang="en-GB" dirty="0"/>
          </a:p>
          <a:p>
            <a:pPr marL="936625" indent="-890588">
              <a:tabLst>
                <a:tab pos="1376363" algn="l"/>
              </a:tabLst>
            </a:pPr>
            <a:endParaRPr lang="en-GB" dirty="0"/>
          </a:p>
          <a:p>
            <a:endParaRPr lang="en-GB" dirty="0"/>
          </a:p>
        </p:txBody>
      </p:sp>
    </p:spTree>
    <p:extLst>
      <p:ext uri="{BB962C8B-B14F-4D97-AF65-F5344CB8AC3E}">
        <p14:creationId xmlns:p14="http://schemas.microsoft.com/office/powerpoint/2010/main" val="17885693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5372" y="0"/>
            <a:ext cx="10515600" cy="1068149"/>
          </a:xfrm>
        </p:spPr>
        <p:txBody>
          <a:bodyPr>
            <a:normAutofit/>
          </a:bodyPr>
          <a:lstStyle/>
          <a:p>
            <a:pPr algn="ctr"/>
            <a:r>
              <a:rPr lang="en-GB" dirty="0">
                <a:latin typeface="+mn-lt"/>
              </a:rPr>
              <a:t>Offering psychological and emotional support</a:t>
            </a:r>
          </a:p>
        </p:txBody>
      </p:sp>
      <p:sp>
        <p:nvSpPr>
          <p:cNvPr id="3" name="Content Placeholder 2"/>
          <p:cNvSpPr>
            <a:spLocks noGrp="1"/>
          </p:cNvSpPr>
          <p:nvPr>
            <p:ph idx="1"/>
          </p:nvPr>
        </p:nvSpPr>
        <p:spPr>
          <a:xfrm>
            <a:off x="838200" y="914400"/>
            <a:ext cx="10515600" cy="5761529"/>
          </a:xfrm>
        </p:spPr>
        <p:txBody>
          <a:bodyPr>
            <a:normAutofit/>
          </a:bodyPr>
          <a:lstStyle/>
          <a:p>
            <a:pPr marL="0" indent="0">
              <a:buNone/>
            </a:pPr>
            <a:r>
              <a:rPr lang="en-GB" dirty="0"/>
              <a:t>What can you do?</a:t>
            </a:r>
          </a:p>
          <a:p>
            <a:pPr marL="0" indent="0">
              <a:buNone/>
            </a:pPr>
            <a:endParaRPr lang="en-GB" dirty="0"/>
          </a:p>
          <a:p>
            <a:pPr marL="711200" indent="-700088">
              <a:lnSpc>
                <a:spcPct val="100000"/>
              </a:lnSpc>
              <a:spcBef>
                <a:spcPts val="0"/>
              </a:spcBef>
            </a:pPr>
            <a:r>
              <a:rPr lang="en-GB" dirty="0"/>
              <a:t>Be aware and offer emotional support</a:t>
            </a:r>
          </a:p>
          <a:p>
            <a:pPr marL="711200" indent="-700088">
              <a:lnSpc>
                <a:spcPct val="100000"/>
              </a:lnSpc>
              <a:spcBef>
                <a:spcPts val="0"/>
              </a:spcBef>
            </a:pPr>
            <a:endParaRPr lang="en-GB" dirty="0">
              <a:solidFill>
                <a:srgbClr val="FF0000"/>
              </a:solidFill>
            </a:endParaRPr>
          </a:p>
          <a:p>
            <a:pPr marL="711200" indent="-700088">
              <a:lnSpc>
                <a:spcPct val="100000"/>
              </a:lnSpc>
              <a:spcBef>
                <a:spcPts val="0"/>
              </a:spcBef>
            </a:pPr>
            <a:r>
              <a:rPr lang="en-GB" dirty="0"/>
              <a:t>Use Your Skills - acknowledging, listening, understanding, normalising and validation strategies .</a:t>
            </a:r>
          </a:p>
          <a:p>
            <a:pPr marL="11112" indent="0">
              <a:lnSpc>
                <a:spcPct val="100000"/>
              </a:lnSpc>
              <a:spcBef>
                <a:spcPts val="0"/>
              </a:spcBef>
              <a:buNone/>
            </a:pPr>
            <a:endParaRPr lang="en-GB" dirty="0"/>
          </a:p>
          <a:p>
            <a:pPr marL="711200" indent="-700088">
              <a:lnSpc>
                <a:spcPct val="100000"/>
              </a:lnSpc>
              <a:spcBef>
                <a:spcPts val="0"/>
              </a:spcBef>
            </a:pPr>
            <a:r>
              <a:rPr lang="en-GB" dirty="0"/>
              <a:t>Manage difficult conversations well -Take time</a:t>
            </a:r>
          </a:p>
          <a:p>
            <a:pPr marL="711200" indent="-700088">
              <a:lnSpc>
                <a:spcPct val="100000"/>
              </a:lnSpc>
              <a:spcBef>
                <a:spcPts val="0"/>
              </a:spcBef>
            </a:pPr>
            <a:endParaRPr lang="en-GB" dirty="0"/>
          </a:p>
          <a:p>
            <a:pPr marL="711200" indent="-700088">
              <a:lnSpc>
                <a:spcPct val="100000"/>
              </a:lnSpc>
              <a:spcBef>
                <a:spcPts val="0"/>
              </a:spcBef>
            </a:pPr>
            <a:r>
              <a:rPr lang="en-GB" dirty="0"/>
              <a:t>Refer on if necessary - psychology, signposting to social / community support / peer support </a:t>
            </a:r>
          </a:p>
          <a:p>
            <a:pPr marL="711200" indent="-700088">
              <a:lnSpc>
                <a:spcPct val="100000"/>
              </a:lnSpc>
              <a:spcBef>
                <a:spcPts val="0"/>
              </a:spcBef>
              <a:buNone/>
            </a:pPr>
            <a:endParaRPr lang="en-GB" dirty="0"/>
          </a:p>
          <a:p>
            <a:pPr marL="0" indent="0">
              <a:buNone/>
            </a:pPr>
            <a:endParaRPr lang="en-GB" dirty="0"/>
          </a:p>
        </p:txBody>
      </p:sp>
    </p:spTree>
    <p:extLst>
      <p:ext uri="{BB962C8B-B14F-4D97-AF65-F5344CB8AC3E}">
        <p14:creationId xmlns:p14="http://schemas.microsoft.com/office/powerpoint/2010/main" val="214501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822407"/>
          </a:xfrm>
        </p:spPr>
        <p:txBody>
          <a:bodyPr>
            <a:noAutofit/>
          </a:bodyPr>
          <a:lstStyle/>
          <a:p>
            <a:pPr algn="ctr"/>
            <a:r>
              <a:rPr lang="en-GB" dirty="0">
                <a:latin typeface="+mn-lt"/>
              </a:rPr>
              <a:t>When to refer</a:t>
            </a:r>
          </a:p>
        </p:txBody>
      </p:sp>
      <p:sp>
        <p:nvSpPr>
          <p:cNvPr id="3" name="Content Placeholder 2"/>
          <p:cNvSpPr>
            <a:spLocks noGrp="1"/>
          </p:cNvSpPr>
          <p:nvPr>
            <p:ph idx="1"/>
          </p:nvPr>
        </p:nvSpPr>
        <p:spPr>
          <a:xfrm>
            <a:off x="838200" y="822407"/>
            <a:ext cx="10515600" cy="5659313"/>
          </a:xfrm>
        </p:spPr>
        <p:txBody>
          <a:bodyPr>
            <a:normAutofit/>
          </a:bodyPr>
          <a:lstStyle/>
          <a:p>
            <a:pPr marL="854075" indent="-842963">
              <a:lnSpc>
                <a:spcPct val="100000"/>
              </a:lnSpc>
              <a:spcBef>
                <a:spcPts val="0"/>
              </a:spcBef>
            </a:pPr>
            <a:r>
              <a:rPr lang="en-GB" dirty="0"/>
              <a:t>The problems feel stuck and not resolving over time </a:t>
            </a:r>
          </a:p>
          <a:p>
            <a:pPr marL="854075" indent="-842963">
              <a:lnSpc>
                <a:spcPct val="100000"/>
              </a:lnSpc>
              <a:spcBef>
                <a:spcPts val="0"/>
              </a:spcBef>
            </a:pPr>
            <a:endParaRPr lang="en-GB" dirty="0"/>
          </a:p>
          <a:p>
            <a:pPr marL="854075" indent="-842963">
              <a:lnSpc>
                <a:spcPct val="100000"/>
              </a:lnSpc>
              <a:spcBef>
                <a:spcPts val="0"/>
              </a:spcBef>
            </a:pPr>
            <a:r>
              <a:rPr lang="en-GB" dirty="0"/>
              <a:t>The patient / family identifies concerns as problematic </a:t>
            </a:r>
          </a:p>
          <a:p>
            <a:pPr marL="854075" indent="-842963">
              <a:lnSpc>
                <a:spcPct val="100000"/>
              </a:lnSpc>
              <a:spcBef>
                <a:spcPts val="0"/>
              </a:spcBef>
            </a:pPr>
            <a:endParaRPr lang="en-GB" dirty="0"/>
          </a:p>
          <a:p>
            <a:pPr marL="854075" indent="-842963">
              <a:lnSpc>
                <a:spcPct val="100000"/>
              </a:lnSpc>
              <a:spcBef>
                <a:spcPts val="0"/>
              </a:spcBef>
            </a:pPr>
            <a:r>
              <a:rPr lang="en-GB" dirty="0"/>
              <a:t>Concerns are a significant barrier to recovery and rehabilitation </a:t>
            </a:r>
          </a:p>
          <a:p>
            <a:pPr marL="854075" indent="-842963">
              <a:lnSpc>
                <a:spcPct val="100000"/>
              </a:lnSpc>
              <a:spcBef>
                <a:spcPts val="0"/>
              </a:spcBef>
            </a:pPr>
            <a:endParaRPr lang="en-GB" dirty="0"/>
          </a:p>
          <a:p>
            <a:pPr marL="854075" indent="-842963">
              <a:lnSpc>
                <a:spcPct val="100000"/>
              </a:lnSpc>
              <a:spcBef>
                <a:spcPts val="0"/>
              </a:spcBef>
            </a:pPr>
            <a:r>
              <a:rPr lang="en-GB" dirty="0"/>
              <a:t>Risk to themselves or others </a:t>
            </a:r>
          </a:p>
          <a:p>
            <a:pPr marL="854075" indent="-842963">
              <a:lnSpc>
                <a:spcPct val="100000"/>
              </a:lnSpc>
              <a:spcBef>
                <a:spcPts val="0"/>
              </a:spcBef>
            </a:pPr>
            <a:endParaRPr lang="en-GB" dirty="0"/>
          </a:p>
          <a:p>
            <a:pPr marL="854075" indent="-842963">
              <a:lnSpc>
                <a:spcPct val="100000"/>
              </a:lnSpc>
              <a:spcBef>
                <a:spcPts val="0"/>
              </a:spcBef>
            </a:pPr>
            <a:r>
              <a:rPr lang="en-GB" dirty="0"/>
              <a:t>Suicidal thinking </a:t>
            </a:r>
          </a:p>
          <a:p>
            <a:pPr marL="854075" indent="-842963">
              <a:lnSpc>
                <a:spcPct val="100000"/>
              </a:lnSpc>
              <a:spcBef>
                <a:spcPts val="0"/>
              </a:spcBef>
            </a:pPr>
            <a:endParaRPr lang="en-GB" dirty="0"/>
          </a:p>
          <a:p>
            <a:pPr marL="854075" indent="-842963">
              <a:lnSpc>
                <a:spcPct val="100000"/>
              </a:lnSpc>
              <a:spcBef>
                <a:spcPts val="0"/>
              </a:spcBef>
            </a:pPr>
            <a:r>
              <a:rPr lang="en-GB" dirty="0"/>
              <a:t>It is best to flag up potential problems early </a:t>
            </a:r>
          </a:p>
          <a:p>
            <a:pPr marL="0" indent="0">
              <a:buNone/>
            </a:pPr>
            <a:endParaRPr lang="en-GB" dirty="0"/>
          </a:p>
        </p:txBody>
      </p:sp>
    </p:spTree>
    <p:extLst>
      <p:ext uri="{BB962C8B-B14F-4D97-AF65-F5344CB8AC3E}">
        <p14:creationId xmlns:p14="http://schemas.microsoft.com/office/powerpoint/2010/main" val="8126371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8819" y="56644"/>
            <a:ext cx="10515600" cy="1297143"/>
          </a:xfrm>
        </p:spPr>
        <p:txBody>
          <a:bodyPr>
            <a:noAutofit/>
          </a:bodyPr>
          <a:lstStyle/>
          <a:p>
            <a:pPr algn="ctr"/>
            <a:r>
              <a:rPr lang="en-GB" dirty="0">
                <a:latin typeface="+mn-lt"/>
              </a:rPr>
              <a:t>Examples of some of the people you may wish to consider referring to</a:t>
            </a:r>
          </a:p>
        </p:txBody>
      </p:sp>
      <p:sp>
        <p:nvSpPr>
          <p:cNvPr id="3" name="Content Placeholder 2"/>
          <p:cNvSpPr>
            <a:spLocks noGrp="1"/>
          </p:cNvSpPr>
          <p:nvPr>
            <p:ph idx="1"/>
          </p:nvPr>
        </p:nvSpPr>
        <p:spPr>
          <a:xfrm>
            <a:off x="588819" y="1294726"/>
            <a:ext cx="10660083" cy="5046697"/>
          </a:xfrm>
        </p:spPr>
        <p:txBody>
          <a:bodyPr numCol="2" spcCol="216000">
            <a:noAutofit/>
          </a:bodyPr>
          <a:lstStyle/>
          <a:p>
            <a:pPr marL="450850" indent="-439738">
              <a:lnSpc>
                <a:spcPct val="100000"/>
              </a:lnSpc>
              <a:spcBef>
                <a:spcPts val="0"/>
              </a:spcBef>
            </a:pPr>
            <a:r>
              <a:rPr lang="en-GB" sz="2500" dirty="0"/>
              <a:t>Social worker (for practical help) </a:t>
            </a:r>
          </a:p>
          <a:p>
            <a:pPr marL="450850" indent="-439738">
              <a:lnSpc>
                <a:spcPct val="100000"/>
              </a:lnSpc>
              <a:spcBef>
                <a:spcPts val="0"/>
              </a:spcBef>
            </a:pPr>
            <a:r>
              <a:rPr lang="en-GB" sz="2500" dirty="0"/>
              <a:t>Condition Related Association (for practical and emotional support) e.g. Age UK, Alzheimer’s Society, Parkinson’s UK, </a:t>
            </a:r>
          </a:p>
          <a:p>
            <a:pPr marL="450850" indent="-439738">
              <a:lnSpc>
                <a:spcPct val="100000"/>
              </a:lnSpc>
              <a:spcBef>
                <a:spcPts val="0"/>
              </a:spcBef>
            </a:pPr>
            <a:r>
              <a:rPr lang="en-GB" sz="2500" dirty="0"/>
              <a:t>Support groups (for peer support or carers’ support) </a:t>
            </a:r>
          </a:p>
          <a:p>
            <a:pPr marL="450850" indent="-439738">
              <a:lnSpc>
                <a:spcPct val="100000"/>
              </a:lnSpc>
              <a:spcBef>
                <a:spcPts val="0"/>
              </a:spcBef>
            </a:pPr>
            <a:r>
              <a:rPr lang="en-GB" sz="2500" dirty="0"/>
              <a:t>Befriending </a:t>
            </a:r>
          </a:p>
          <a:p>
            <a:pPr marL="450850" indent="-439738">
              <a:lnSpc>
                <a:spcPct val="100000"/>
              </a:lnSpc>
              <a:spcBef>
                <a:spcPts val="0"/>
              </a:spcBef>
            </a:pPr>
            <a:r>
              <a:rPr lang="en-GB" sz="2500" dirty="0"/>
              <a:t>Chaplaincy – spiritual needs </a:t>
            </a:r>
          </a:p>
          <a:p>
            <a:pPr marL="450850" indent="-439738">
              <a:lnSpc>
                <a:spcPct val="100000"/>
              </a:lnSpc>
              <a:spcBef>
                <a:spcPts val="0"/>
              </a:spcBef>
            </a:pPr>
            <a:r>
              <a:rPr lang="en-GB" sz="2500" dirty="0"/>
              <a:t>Psychology</a:t>
            </a:r>
          </a:p>
          <a:p>
            <a:pPr marL="450850" indent="-439738">
              <a:lnSpc>
                <a:spcPct val="100000"/>
              </a:lnSpc>
              <a:spcBef>
                <a:spcPts val="0"/>
              </a:spcBef>
            </a:pPr>
            <a:r>
              <a:rPr lang="en-GB" sz="2500" dirty="0"/>
              <a:t>Relate </a:t>
            </a:r>
          </a:p>
          <a:p>
            <a:pPr marL="11112" indent="0">
              <a:lnSpc>
                <a:spcPct val="100000"/>
              </a:lnSpc>
              <a:spcBef>
                <a:spcPts val="0"/>
              </a:spcBef>
              <a:buNone/>
            </a:pPr>
            <a:endParaRPr lang="en-GB" sz="2500" dirty="0"/>
          </a:p>
          <a:p>
            <a:pPr marL="450850" indent="-439738">
              <a:lnSpc>
                <a:spcPct val="100000"/>
              </a:lnSpc>
              <a:spcBef>
                <a:spcPts val="0"/>
              </a:spcBef>
            </a:pPr>
            <a:r>
              <a:rPr lang="en-GB" sz="2500" dirty="0"/>
              <a:t>Mental Health Liaison Nurses / Liaison Psychiatry (assessment, diagnosis, medication) &amp; Community Mental Health Team (CMHT - general mental health support - outpatients or care-co-ordination) </a:t>
            </a:r>
          </a:p>
          <a:p>
            <a:pPr marL="533400" indent="-522288">
              <a:lnSpc>
                <a:spcPct val="100000"/>
              </a:lnSpc>
              <a:spcBef>
                <a:spcPts val="0"/>
              </a:spcBef>
            </a:pPr>
            <a:r>
              <a:rPr lang="en-GB" sz="2500" dirty="0"/>
              <a:t>Pain Clinic </a:t>
            </a:r>
          </a:p>
          <a:p>
            <a:pPr marL="533400" indent="-522288">
              <a:lnSpc>
                <a:spcPct val="100000"/>
              </a:lnSpc>
              <a:spcBef>
                <a:spcPts val="0"/>
              </a:spcBef>
            </a:pPr>
            <a:r>
              <a:rPr lang="en-GB" sz="2500" dirty="0"/>
              <a:t>Bereavement Services </a:t>
            </a:r>
          </a:p>
          <a:p>
            <a:pPr marL="533400" indent="-522288">
              <a:lnSpc>
                <a:spcPct val="100000"/>
              </a:lnSpc>
              <a:spcBef>
                <a:spcPts val="0"/>
              </a:spcBef>
            </a:pPr>
            <a:r>
              <a:rPr lang="en-GB" sz="2500" dirty="0"/>
              <a:t>MIND</a:t>
            </a:r>
          </a:p>
          <a:p>
            <a:pPr marL="533400" indent="-522288">
              <a:lnSpc>
                <a:spcPct val="100000"/>
              </a:lnSpc>
              <a:spcBef>
                <a:spcPts val="0"/>
              </a:spcBef>
            </a:pPr>
            <a:r>
              <a:rPr lang="en-GB" sz="2500" dirty="0"/>
              <a:t>Patient advocacy </a:t>
            </a:r>
          </a:p>
        </p:txBody>
      </p:sp>
    </p:spTree>
    <p:extLst>
      <p:ext uri="{BB962C8B-B14F-4D97-AF65-F5344CB8AC3E}">
        <p14:creationId xmlns:p14="http://schemas.microsoft.com/office/powerpoint/2010/main" val="29611384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F1822-C2CD-4D27-99F3-A755313DF211}"/>
              </a:ext>
            </a:extLst>
          </p:cNvPr>
          <p:cNvSpPr>
            <a:spLocks noGrp="1"/>
          </p:cNvSpPr>
          <p:nvPr>
            <p:ph type="title"/>
          </p:nvPr>
        </p:nvSpPr>
        <p:spPr>
          <a:xfrm>
            <a:off x="781556" y="1"/>
            <a:ext cx="10515600" cy="987228"/>
          </a:xfrm>
        </p:spPr>
        <p:txBody>
          <a:bodyPr/>
          <a:lstStyle/>
          <a:p>
            <a:pPr algn="ctr"/>
            <a:r>
              <a:rPr lang="en-GB" dirty="0">
                <a:latin typeface="+mn-lt"/>
              </a:rPr>
              <a:t>Looking after yourself </a:t>
            </a:r>
          </a:p>
        </p:txBody>
      </p:sp>
      <p:sp>
        <p:nvSpPr>
          <p:cNvPr id="3" name="Content Placeholder 2">
            <a:extLst>
              <a:ext uri="{FF2B5EF4-FFF2-40B4-BE49-F238E27FC236}">
                <a16:creationId xmlns:a16="http://schemas.microsoft.com/office/drawing/2014/main" id="{DE139482-CCB2-43ED-BED6-D0A7E0ED7093}"/>
              </a:ext>
            </a:extLst>
          </p:cNvPr>
          <p:cNvSpPr>
            <a:spLocks noGrp="1"/>
          </p:cNvSpPr>
          <p:nvPr>
            <p:ph idx="1"/>
          </p:nvPr>
        </p:nvSpPr>
        <p:spPr>
          <a:xfrm>
            <a:off x="838200" y="987230"/>
            <a:ext cx="10515600" cy="5189734"/>
          </a:xfrm>
        </p:spPr>
        <p:txBody>
          <a:bodyPr>
            <a:normAutofit/>
          </a:bodyPr>
          <a:lstStyle/>
          <a:p>
            <a:r>
              <a:rPr lang="en-GB" sz="3000" dirty="0"/>
              <a:t>Taking care of yourself is important </a:t>
            </a:r>
          </a:p>
          <a:p>
            <a:r>
              <a:rPr lang="en-GB" sz="3000" dirty="0"/>
              <a:t>You need to  know who you can speak to talk about any difficulties such as to being able to debrief after an upsetting consultation </a:t>
            </a:r>
          </a:p>
          <a:p>
            <a:r>
              <a:rPr lang="en-GB" sz="3000" dirty="0"/>
              <a:t>Consider setting up or joining a reflective practice group</a:t>
            </a:r>
          </a:p>
          <a:p>
            <a:r>
              <a:rPr lang="en-GB" sz="3000" dirty="0"/>
              <a:t>Make sure that you have  a support system at work to discuss your concerns for example about someone you have seen</a:t>
            </a:r>
          </a:p>
          <a:p>
            <a:r>
              <a:rPr lang="en-GB" sz="3000" dirty="0"/>
              <a:t>If you are finding that work is causing more stress to you than usual, or than you think is healthy then you should talk about this with your line manager or with Occupational Health</a:t>
            </a:r>
          </a:p>
        </p:txBody>
      </p:sp>
    </p:spTree>
    <p:extLst>
      <p:ext uri="{BB962C8B-B14F-4D97-AF65-F5344CB8AC3E}">
        <p14:creationId xmlns:p14="http://schemas.microsoft.com/office/powerpoint/2010/main" val="1683440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181436"/>
          </a:xfrm>
        </p:spPr>
        <p:txBody>
          <a:bodyPr>
            <a:normAutofit/>
          </a:bodyPr>
          <a:lstStyle/>
          <a:p>
            <a:pPr algn="ctr"/>
            <a:r>
              <a:rPr lang="en-GB" dirty="0">
                <a:latin typeface="+mn-lt"/>
              </a:rPr>
              <a:t>Patient Statement   </a:t>
            </a:r>
          </a:p>
        </p:txBody>
      </p:sp>
      <p:sp>
        <p:nvSpPr>
          <p:cNvPr id="3" name="Content Placeholder 2"/>
          <p:cNvSpPr>
            <a:spLocks noGrp="1"/>
          </p:cNvSpPr>
          <p:nvPr>
            <p:ph idx="1"/>
          </p:nvPr>
        </p:nvSpPr>
        <p:spPr>
          <a:xfrm>
            <a:off x="838200" y="1181437"/>
            <a:ext cx="10515600" cy="4995526"/>
          </a:xfrm>
        </p:spPr>
        <p:txBody>
          <a:bodyPr/>
          <a:lstStyle/>
          <a:p>
            <a:endParaRPr lang="en-GB" dirty="0"/>
          </a:p>
          <a:p>
            <a:pPr marL="0" indent="0">
              <a:lnSpc>
                <a:spcPct val="100000"/>
              </a:lnSpc>
              <a:spcBef>
                <a:spcPts val="0"/>
              </a:spcBef>
              <a:buNone/>
            </a:pPr>
            <a:r>
              <a:rPr lang="en-GB" i="1" dirty="0"/>
              <a:t>“We’re not just legs and arms and a mouth...We are human beings with a mixture of emotions.  All these feelings...self esteem, self worth, confidence, identity...they’re all under attack after a stroke...you can feel vulnerable, frightened and you can lose yourself ” </a:t>
            </a:r>
            <a:endParaRPr lang="en-GB" dirty="0"/>
          </a:p>
          <a:p>
            <a:pPr marL="0" indent="0">
              <a:buNone/>
            </a:pPr>
            <a:endParaRPr lang="en-GB" b="1" dirty="0"/>
          </a:p>
          <a:p>
            <a:pPr marL="0" indent="0">
              <a:buNone/>
            </a:pPr>
            <a:r>
              <a:rPr lang="en-GB" b="1" dirty="0"/>
              <a:t>Harry Clarke, Counsellor at Connect who has aphasia </a:t>
            </a:r>
            <a:endParaRPr lang="en-GB" dirty="0"/>
          </a:p>
          <a:p>
            <a:pPr marL="0" indent="0">
              <a:buNone/>
            </a:pPr>
            <a:r>
              <a:rPr lang="en-GB" i="1" dirty="0"/>
              <a:t>(From Psychological Care after Stroke, NHS Improvement, 2011) </a:t>
            </a:r>
            <a:endParaRPr lang="en-GB" dirty="0"/>
          </a:p>
        </p:txBody>
      </p:sp>
    </p:spTree>
    <p:extLst>
      <p:ext uri="{BB962C8B-B14F-4D97-AF65-F5344CB8AC3E}">
        <p14:creationId xmlns:p14="http://schemas.microsoft.com/office/powerpoint/2010/main" val="42606959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084333"/>
          </a:xfrm>
        </p:spPr>
        <p:txBody>
          <a:bodyPr/>
          <a:lstStyle/>
          <a:p>
            <a:pPr algn="ctr"/>
            <a:r>
              <a:rPr lang="en-GB" dirty="0">
                <a:latin typeface="+mn-lt"/>
              </a:rPr>
              <a:t>Resources</a:t>
            </a:r>
          </a:p>
        </p:txBody>
      </p:sp>
      <p:sp>
        <p:nvSpPr>
          <p:cNvPr id="3" name="Content Placeholder 2"/>
          <p:cNvSpPr>
            <a:spLocks noGrp="1"/>
          </p:cNvSpPr>
          <p:nvPr>
            <p:ph idx="1"/>
          </p:nvPr>
        </p:nvSpPr>
        <p:spPr>
          <a:xfrm>
            <a:off x="838200" y="1084333"/>
            <a:ext cx="10515600" cy="5092630"/>
          </a:xfrm>
        </p:spPr>
        <p:txBody>
          <a:bodyPr/>
          <a:lstStyle/>
          <a:p>
            <a:r>
              <a:rPr lang="en-GB" dirty="0">
                <a:hlinkClick r:id="rId2"/>
              </a:rPr>
              <a:t>MPC_05_01 Making the Most of Your Physical and Mental Health (mindedforfamilies.org.uk)</a:t>
            </a:r>
            <a:endParaRPr lang="en-GB" dirty="0"/>
          </a:p>
          <a:p>
            <a:endParaRPr lang="en-GB" dirty="0"/>
          </a:p>
          <a:p>
            <a:endParaRPr lang="en-GB" dirty="0"/>
          </a:p>
          <a:p>
            <a:r>
              <a:rPr lang="en-GB" dirty="0"/>
              <a:t>This is an easy to access website for older adults and their families which has good advice  about  changes that the older adult can make to their lifestyle, diet and physical health that will help their wellbeing</a:t>
            </a:r>
          </a:p>
          <a:p>
            <a:endParaRPr lang="en-GB" dirty="0"/>
          </a:p>
        </p:txBody>
      </p:sp>
    </p:spTree>
    <p:extLst>
      <p:ext uri="{BB962C8B-B14F-4D97-AF65-F5344CB8AC3E}">
        <p14:creationId xmlns:p14="http://schemas.microsoft.com/office/powerpoint/2010/main" val="3261907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69909"/>
          </a:xfrm>
        </p:spPr>
        <p:txBody>
          <a:bodyPr>
            <a:normAutofit/>
          </a:bodyPr>
          <a:lstStyle/>
          <a:p>
            <a:pPr algn="ctr"/>
            <a:r>
              <a:rPr lang="en-GB" dirty="0">
                <a:latin typeface="+mn-lt"/>
              </a:rPr>
              <a:t>The Biopsychosocial model of disease</a:t>
            </a:r>
          </a:p>
        </p:txBody>
      </p:sp>
      <p:pic>
        <p:nvPicPr>
          <p:cNvPr id="4" name="Content Placeholder 3"/>
          <p:cNvPicPr>
            <a:picLocks noGrp="1" noChangeAspect="1"/>
          </p:cNvPicPr>
          <p:nvPr>
            <p:ph idx="1"/>
          </p:nvPr>
        </p:nvPicPr>
        <p:blipFill>
          <a:blip r:embed="rId2"/>
          <a:stretch>
            <a:fillRect/>
          </a:stretch>
        </p:blipFill>
        <p:spPr>
          <a:xfrm>
            <a:off x="2722027" y="1421914"/>
            <a:ext cx="6747946" cy="5070961"/>
          </a:xfrm>
          <a:prstGeom prst="rect">
            <a:avLst/>
          </a:prstGeom>
        </p:spPr>
      </p:pic>
    </p:spTree>
    <p:extLst>
      <p:ext uri="{BB962C8B-B14F-4D97-AF65-F5344CB8AC3E}">
        <p14:creationId xmlns:p14="http://schemas.microsoft.com/office/powerpoint/2010/main" val="3527231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92424"/>
          </a:xfrm>
        </p:spPr>
        <p:txBody>
          <a:bodyPr>
            <a:normAutofit/>
          </a:bodyPr>
          <a:lstStyle/>
          <a:p>
            <a:pPr algn="ctr"/>
            <a:r>
              <a:rPr lang="en-GB" dirty="0">
                <a:latin typeface="+mn-lt"/>
              </a:rPr>
              <a:t>What does this mean in practice?</a:t>
            </a:r>
          </a:p>
        </p:txBody>
      </p:sp>
      <p:sp>
        <p:nvSpPr>
          <p:cNvPr id="3" name="Content Placeholder 2"/>
          <p:cNvSpPr>
            <a:spLocks noGrp="1"/>
          </p:cNvSpPr>
          <p:nvPr>
            <p:ph idx="1"/>
          </p:nvPr>
        </p:nvSpPr>
        <p:spPr>
          <a:xfrm>
            <a:off x="838200" y="962952"/>
            <a:ext cx="10515600" cy="5810082"/>
          </a:xfrm>
        </p:spPr>
        <p:txBody>
          <a:bodyPr>
            <a:normAutofit/>
          </a:bodyPr>
          <a:lstStyle/>
          <a:p>
            <a:pPr marL="806450" indent="-795338"/>
            <a:r>
              <a:rPr lang="en-GB" dirty="0"/>
              <a:t>Physical health can have an emotional impact on people</a:t>
            </a:r>
          </a:p>
          <a:p>
            <a:pPr marL="806450" indent="-795338"/>
            <a:endParaRPr lang="en-GB" dirty="0"/>
          </a:p>
          <a:p>
            <a:pPr marL="806450" indent="-795338"/>
            <a:r>
              <a:rPr lang="en-GB" dirty="0"/>
              <a:t>This combination leads to significantly poorer health outcomes and reduced quality of life.</a:t>
            </a:r>
          </a:p>
          <a:p>
            <a:pPr marL="806450" indent="-795338"/>
            <a:endParaRPr lang="en-GB" dirty="0"/>
          </a:p>
          <a:p>
            <a:pPr marL="806450" indent="-795338"/>
            <a:r>
              <a:rPr lang="en-GB" dirty="0"/>
              <a:t>It is important to consider the impact of the physical health conditions and adjustments on the individual</a:t>
            </a:r>
          </a:p>
          <a:p>
            <a:pPr marL="806450" indent="-795338"/>
            <a:endParaRPr lang="en-GB" dirty="0"/>
          </a:p>
          <a:p>
            <a:pPr marL="806450" indent="-795338"/>
            <a:r>
              <a:rPr lang="en-GB" dirty="0"/>
              <a:t>It is important to consider the individual in a holistic manner</a:t>
            </a:r>
          </a:p>
          <a:p>
            <a:pPr marL="806450" indent="-795338"/>
            <a:endParaRPr lang="en-GB" dirty="0"/>
          </a:p>
          <a:p>
            <a:pPr marL="806450" indent="-795338"/>
            <a:r>
              <a:rPr lang="en-GB" dirty="0"/>
              <a:t>Healthy body + healthy mind = Happy person </a:t>
            </a:r>
          </a:p>
        </p:txBody>
      </p:sp>
    </p:spTree>
    <p:extLst>
      <p:ext uri="{BB962C8B-B14F-4D97-AF65-F5344CB8AC3E}">
        <p14:creationId xmlns:p14="http://schemas.microsoft.com/office/powerpoint/2010/main" val="2399720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4362" y="64737"/>
            <a:ext cx="10963276" cy="1116700"/>
          </a:xfrm>
        </p:spPr>
        <p:txBody>
          <a:bodyPr>
            <a:normAutofit/>
          </a:bodyPr>
          <a:lstStyle/>
          <a:p>
            <a:pPr algn="ctr"/>
            <a:r>
              <a:rPr lang="en-GB" sz="4000" dirty="0">
                <a:latin typeface="+mn-lt"/>
              </a:rPr>
              <a:t>What do patients with a health condition want?</a:t>
            </a:r>
          </a:p>
        </p:txBody>
      </p:sp>
      <p:sp>
        <p:nvSpPr>
          <p:cNvPr id="3" name="Content Placeholder 2"/>
          <p:cNvSpPr>
            <a:spLocks noGrp="1"/>
          </p:cNvSpPr>
          <p:nvPr>
            <p:ph idx="1"/>
          </p:nvPr>
        </p:nvSpPr>
        <p:spPr>
          <a:xfrm>
            <a:off x="757280" y="1251090"/>
            <a:ext cx="10515600" cy="5157802"/>
          </a:xfrm>
        </p:spPr>
        <p:txBody>
          <a:bodyPr>
            <a:normAutofit/>
          </a:bodyPr>
          <a:lstStyle/>
          <a:p>
            <a:pPr marL="0" indent="0">
              <a:buNone/>
            </a:pPr>
            <a:r>
              <a:rPr lang="en-GB" dirty="0">
                <a:hlinkClick r:id="rId2"/>
              </a:rPr>
              <a:t>https://vimeo.com/69073697</a:t>
            </a:r>
            <a:endParaRPr lang="en-GB" dirty="0"/>
          </a:p>
          <a:p>
            <a:pPr marL="0" indent="0">
              <a:buNone/>
            </a:pPr>
            <a:endParaRPr lang="en-GB" dirty="0"/>
          </a:p>
          <a:p>
            <a:pPr marL="0" indent="0">
              <a:lnSpc>
                <a:spcPct val="110000"/>
              </a:lnSpc>
              <a:spcBef>
                <a:spcPts val="0"/>
              </a:spcBef>
              <a:buNone/>
            </a:pPr>
            <a:r>
              <a:rPr lang="en-GB" dirty="0"/>
              <a:t>People with </a:t>
            </a:r>
            <a:r>
              <a:rPr lang="en-GB" i="1" dirty="0"/>
              <a:t>long term conditions request that they are seen as </a:t>
            </a:r>
            <a:r>
              <a:rPr lang="en-GB" b="1" i="1" dirty="0"/>
              <a:t>more than their condition</a:t>
            </a:r>
            <a:r>
              <a:rPr lang="en-GB" i="1" dirty="0"/>
              <a:t>; for health professionals to understand that they have lives, dreams, ambitions, families, friends and hobbies. </a:t>
            </a:r>
            <a:endParaRPr lang="en-GB" dirty="0"/>
          </a:p>
          <a:p>
            <a:pPr marL="0" indent="0">
              <a:lnSpc>
                <a:spcPct val="110000"/>
              </a:lnSpc>
              <a:spcBef>
                <a:spcPts val="0"/>
              </a:spcBef>
              <a:buNone/>
            </a:pPr>
            <a:r>
              <a:rPr lang="en-GB" i="1" dirty="0"/>
              <a:t>In other words, to understand the bigger picture – there can be times when a long term condition impacts on life, and times when life impacts on a long term condition </a:t>
            </a:r>
          </a:p>
          <a:p>
            <a:pPr marL="0" indent="0">
              <a:lnSpc>
                <a:spcPct val="100000"/>
              </a:lnSpc>
              <a:spcBef>
                <a:spcPts val="0"/>
              </a:spcBef>
              <a:buNone/>
            </a:pPr>
            <a:endParaRPr lang="en-GB" dirty="0"/>
          </a:p>
          <a:p>
            <a:pPr marL="0" indent="0">
              <a:lnSpc>
                <a:spcPct val="100000"/>
              </a:lnSpc>
              <a:spcBef>
                <a:spcPts val="0"/>
              </a:spcBef>
              <a:buNone/>
            </a:pPr>
            <a:r>
              <a:rPr lang="en-GB" i="1" dirty="0"/>
              <a:t>(Emotional Support Matters, 2011) </a:t>
            </a:r>
            <a:endParaRPr lang="en-GB" dirty="0"/>
          </a:p>
        </p:txBody>
      </p:sp>
    </p:spTree>
    <p:extLst>
      <p:ext uri="{BB962C8B-B14F-4D97-AF65-F5344CB8AC3E}">
        <p14:creationId xmlns:p14="http://schemas.microsoft.com/office/powerpoint/2010/main" val="3863655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00969-71D7-47E3-BAB6-743BF98DD6B7}"/>
              </a:ext>
            </a:extLst>
          </p:cNvPr>
          <p:cNvSpPr>
            <a:spLocks noGrp="1"/>
          </p:cNvSpPr>
          <p:nvPr>
            <p:ph type="title"/>
          </p:nvPr>
        </p:nvSpPr>
        <p:spPr>
          <a:xfrm>
            <a:off x="838200" y="1"/>
            <a:ext cx="10515600" cy="1456565"/>
          </a:xfrm>
        </p:spPr>
        <p:txBody>
          <a:bodyPr/>
          <a:lstStyle/>
          <a:p>
            <a:pPr algn="ctr"/>
            <a:r>
              <a:rPr lang="en-GB" dirty="0">
                <a:latin typeface="+mn-lt"/>
              </a:rPr>
              <a:t>What are Long term physical health conditions?</a:t>
            </a:r>
          </a:p>
        </p:txBody>
      </p:sp>
      <p:sp>
        <p:nvSpPr>
          <p:cNvPr id="3" name="Content Placeholder 2">
            <a:extLst>
              <a:ext uri="{FF2B5EF4-FFF2-40B4-BE49-F238E27FC236}">
                <a16:creationId xmlns:a16="http://schemas.microsoft.com/office/drawing/2014/main" id="{72F05110-75B0-427D-90C1-9931E35591EF}"/>
              </a:ext>
            </a:extLst>
          </p:cNvPr>
          <p:cNvSpPr>
            <a:spLocks noGrp="1"/>
          </p:cNvSpPr>
          <p:nvPr>
            <p:ph idx="1"/>
          </p:nvPr>
        </p:nvSpPr>
        <p:spPr>
          <a:xfrm>
            <a:off x="838200" y="1456566"/>
            <a:ext cx="10515600" cy="5276007"/>
          </a:xfrm>
        </p:spPr>
        <p:txBody>
          <a:bodyPr/>
          <a:lstStyle/>
          <a:p>
            <a:r>
              <a:rPr lang="en-GB" dirty="0"/>
              <a:t>Long term physical health conditions, or chronic diseases, are conditions that last a year or longer, impact on a person’s life, and may require ongoing care and support.</a:t>
            </a:r>
          </a:p>
          <a:p>
            <a:endParaRPr lang="en-GB" dirty="0"/>
          </a:p>
          <a:p>
            <a:r>
              <a:rPr lang="en-GB" dirty="0"/>
              <a:t>These physical health conditions include : diabetes, heart disease, stroke, cancer, rheumatoid arthritis, chronic obstructive pulmonary disease (COPD)and epilepsy .</a:t>
            </a:r>
          </a:p>
          <a:p>
            <a:endParaRPr lang="en-GB" dirty="0"/>
          </a:p>
          <a:p>
            <a:endParaRPr lang="en-GB" dirty="0"/>
          </a:p>
        </p:txBody>
      </p:sp>
    </p:spTree>
    <p:extLst>
      <p:ext uri="{BB962C8B-B14F-4D97-AF65-F5344CB8AC3E}">
        <p14:creationId xmlns:p14="http://schemas.microsoft.com/office/powerpoint/2010/main" val="12144981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68148"/>
          </a:xfrm>
        </p:spPr>
        <p:txBody>
          <a:bodyPr>
            <a:normAutofit/>
          </a:bodyPr>
          <a:lstStyle/>
          <a:p>
            <a:pPr algn="ctr"/>
            <a:r>
              <a:rPr lang="en-GB" sz="4000" dirty="0">
                <a:latin typeface="+mn-lt"/>
              </a:rPr>
              <a:t>What is it like to have a long term condition?</a:t>
            </a:r>
          </a:p>
        </p:txBody>
      </p:sp>
      <p:sp>
        <p:nvSpPr>
          <p:cNvPr id="3" name="Content Placeholder 2"/>
          <p:cNvSpPr>
            <a:spLocks noGrp="1"/>
          </p:cNvSpPr>
          <p:nvPr>
            <p:ph idx="1"/>
          </p:nvPr>
        </p:nvSpPr>
        <p:spPr>
          <a:xfrm>
            <a:off x="838200" y="1011504"/>
            <a:ext cx="10515600" cy="4776748"/>
          </a:xfrm>
        </p:spPr>
        <p:txBody>
          <a:bodyPr>
            <a:normAutofit/>
          </a:bodyPr>
          <a:lstStyle/>
          <a:p>
            <a:pPr marL="0" indent="0">
              <a:buNone/>
            </a:pPr>
            <a:r>
              <a:rPr lang="en-GB" dirty="0">
                <a:hlinkClick r:id="rId2"/>
              </a:rPr>
              <a:t>  </a:t>
            </a:r>
          </a:p>
          <a:p>
            <a:pPr marL="0" indent="0">
              <a:buNone/>
            </a:pPr>
            <a:r>
              <a:rPr lang="en-GB" sz="3200" dirty="0">
                <a:hlinkClick r:id="rId2"/>
              </a:rPr>
              <a:t>https://vimeo.com/69079830</a:t>
            </a:r>
            <a:endParaRPr lang="en-GB" sz="3200" dirty="0"/>
          </a:p>
          <a:p>
            <a:pPr marL="0" indent="0">
              <a:buNone/>
            </a:pPr>
            <a:endParaRPr lang="en-GB" sz="3200" dirty="0"/>
          </a:p>
          <a:p>
            <a:pPr marL="0" indent="0">
              <a:buNone/>
            </a:pPr>
            <a:r>
              <a:rPr lang="en-GB" sz="3200" dirty="0"/>
              <a:t>The person can need time </a:t>
            </a:r>
          </a:p>
          <a:p>
            <a:pPr marL="854075" indent="-808038"/>
            <a:r>
              <a:rPr lang="en-GB" sz="3200" dirty="0"/>
              <a:t>To adjust to health change </a:t>
            </a:r>
          </a:p>
          <a:p>
            <a:pPr marL="854075" indent="-808038"/>
            <a:r>
              <a:rPr lang="en-GB" sz="3200" dirty="0"/>
              <a:t>Engage with treatment and recovery </a:t>
            </a:r>
          </a:p>
          <a:p>
            <a:pPr marL="854075" indent="-808038"/>
            <a:r>
              <a:rPr lang="en-GB" sz="3200" dirty="0"/>
              <a:t>Relatives might also need time to adjust </a:t>
            </a:r>
          </a:p>
          <a:p>
            <a:endParaRPr lang="en-GB" dirty="0"/>
          </a:p>
          <a:p>
            <a:endParaRPr lang="en-GB" dirty="0">
              <a:solidFill>
                <a:srgbClr val="FF0000"/>
              </a:solidFill>
            </a:endParaRPr>
          </a:p>
          <a:p>
            <a:pPr marL="0" indent="0">
              <a:buNone/>
            </a:pPr>
            <a:endParaRPr lang="en-GB" dirty="0"/>
          </a:p>
        </p:txBody>
      </p:sp>
    </p:spTree>
    <p:extLst>
      <p:ext uri="{BB962C8B-B14F-4D97-AF65-F5344CB8AC3E}">
        <p14:creationId xmlns:p14="http://schemas.microsoft.com/office/powerpoint/2010/main" val="3547850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6343" y="89013"/>
            <a:ext cx="10515600" cy="1375646"/>
          </a:xfrm>
        </p:spPr>
        <p:txBody>
          <a:bodyPr>
            <a:normAutofit/>
          </a:bodyPr>
          <a:lstStyle/>
          <a:p>
            <a:pPr algn="ctr"/>
            <a:r>
              <a:rPr lang="en-GB" dirty="0">
                <a:latin typeface="+mn-lt"/>
              </a:rPr>
              <a:t>Impact of chronic physical health condition on mental health</a:t>
            </a:r>
          </a:p>
        </p:txBody>
      </p:sp>
      <p:sp>
        <p:nvSpPr>
          <p:cNvPr id="3" name="Content Placeholder 2"/>
          <p:cNvSpPr>
            <a:spLocks noGrp="1"/>
          </p:cNvSpPr>
          <p:nvPr>
            <p:ph idx="1"/>
          </p:nvPr>
        </p:nvSpPr>
        <p:spPr>
          <a:xfrm>
            <a:off x="838200" y="1335186"/>
            <a:ext cx="10515600" cy="5227549"/>
          </a:xfrm>
        </p:spPr>
        <p:txBody>
          <a:bodyPr>
            <a:normAutofit/>
          </a:bodyPr>
          <a:lstStyle/>
          <a:p>
            <a:pPr>
              <a:lnSpc>
                <a:spcPct val="110000"/>
              </a:lnSpc>
              <a:spcAft>
                <a:spcPts val="1000"/>
              </a:spcAft>
            </a:pPr>
            <a:r>
              <a:rPr lang="en-GB" sz="3200" dirty="0"/>
              <a:t>People with chronic physical health condition are 2-3 times more likely to develop a mental health condition.</a:t>
            </a:r>
          </a:p>
          <a:p>
            <a:pPr>
              <a:lnSpc>
                <a:spcPct val="110000"/>
              </a:lnSpc>
              <a:spcAft>
                <a:spcPts val="1000"/>
              </a:spcAft>
            </a:pPr>
            <a:r>
              <a:rPr lang="en-GB" sz="3200" dirty="0"/>
              <a:t>People with two or more chronic physical health condition are up to 7 times more likely to experience depression. </a:t>
            </a:r>
          </a:p>
          <a:p>
            <a:pPr>
              <a:lnSpc>
                <a:spcPct val="110000"/>
              </a:lnSpc>
              <a:spcAft>
                <a:spcPts val="1000"/>
              </a:spcAft>
            </a:pPr>
            <a:r>
              <a:rPr lang="en-GB" sz="3200" dirty="0"/>
              <a:t>The reason for this increased risk is multifactorial e.g. chronic pain, chronic emotional stress, increased isolation due to disability, chronic high blood sugar levels, hypertension, side effects of medications.</a:t>
            </a:r>
          </a:p>
        </p:txBody>
      </p:sp>
    </p:spTree>
    <p:extLst>
      <p:ext uri="{BB962C8B-B14F-4D97-AF65-F5344CB8AC3E}">
        <p14:creationId xmlns:p14="http://schemas.microsoft.com/office/powerpoint/2010/main" val="6473237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1096" y="1"/>
            <a:ext cx="10515600" cy="1084332"/>
          </a:xfrm>
        </p:spPr>
        <p:txBody>
          <a:bodyPr>
            <a:normAutofit/>
          </a:bodyPr>
          <a:lstStyle/>
          <a:p>
            <a:pPr algn="ctr"/>
            <a:r>
              <a:rPr lang="en-GB" dirty="0">
                <a:latin typeface="+mn-lt"/>
              </a:rPr>
              <a:t>Impact of a sudden change in health </a:t>
            </a:r>
          </a:p>
        </p:txBody>
      </p:sp>
      <p:sp>
        <p:nvSpPr>
          <p:cNvPr id="3" name="Content Placeholder 2"/>
          <p:cNvSpPr>
            <a:spLocks noGrp="1"/>
          </p:cNvSpPr>
          <p:nvPr>
            <p:ph idx="1"/>
          </p:nvPr>
        </p:nvSpPr>
        <p:spPr>
          <a:xfrm>
            <a:off x="838200" y="841572"/>
            <a:ext cx="10515600" cy="6016428"/>
          </a:xfrm>
        </p:spPr>
        <p:txBody>
          <a:bodyPr>
            <a:normAutofit/>
          </a:bodyPr>
          <a:lstStyle/>
          <a:p>
            <a:pPr marL="0" indent="0">
              <a:buNone/>
            </a:pPr>
            <a:endParaRPr lang="en-GB" dirty="0"/>
          </a:p>
          <a:p>
            <a:pPr marL="0" indent="0">
              <a:lnSpc>
                <a:spcPct val="100000"/>
              </a:lnSpc>
              <a:spcBef>
                <a:spcPts val="0"/>
              </a:spcBef>
              <a:buNone/>
            </a:pPr>
            <a:r>
              <a:rPr lang="en-GB" dirty="0"/>
              <a:t>A sudden change in health such as a fall and / or a long term condition can mean changes to: </a:t>
            </a:r>
          </a:p>
          <a:p>
            <a:pPr marL="0" indent="0">
              <a:lnSpc>
                <a:spcPct val="100000"/>
              </a:lnSpc>
              <a:spcBef>
                <a:spcPts val="0"/>
              </a:spcBef>
              <a:buNone/>
            </a:pPr>
            <a:endParaRPr lang="en-GB" dirty="0"/>
          </a:p>
          <a:p>
            <a:pPr marL="628650" indent="-617538">
              <a:lnSpc>
                <a:spcPct val="100000"/>
              </a:lnSpc>
              <a:spcBef>
                <a:spcPts val="0"/>
              </a:spcBef>
            </a:pPr>
            <a:r>
              <a:rPr lang="en-GB" dirty="0"/>
              <a:t>Roles and dynamics in relationships - f</a:t>
            </a:r>
            <a:r>
              <a:rPr lang="en-GB" sz="2800" dirty="0"/>
              <a:t>amily and relationship strain </a:t>
            </a:r>
          </a:p>
          <a:p>
            <a:pPr marL="628650" indent="-617538">
              <a:lnSpc>
                <a:spcPct val="100000"/>
              </a:lnSpc>
              <a:spcBef>
                <a:spcPts val="0"/>
              </a:spcBef>
              <a:buNone/>
            </a:pPr>
            <a:endParaRPr lang="en-GB" dirty="0"/>
          </a:p>
          <a:p>
            <a:pPr marL="628650" indent="-617538">
              <a:lnSpc>
                <a:spcPct val="100000"/>
              </a:lnSpc>
              <a:spcBef>
                <a:spcPts val="0"/>
              </a:spcBef>
            </a:pPr>
            <a:r>
              <a:rPr lang="en-GB" dirty="0"/>
              <a:t>Social life </a:t>
            </a:r>
          </a:p>
          <a:p>
            <a:pPr marL="628650" indent="-617538">
              <a:lnSpc>
                <a:spcPct val="100000"/>
              </a:lnSpc>
              <a:spcBef>
                <a:spcPts val="0"/>
              </a:spcBef>
            </a:pPr>
            <a:endParaRPr lang="en-GB" dirty="0"/>
          </a:p>
          <a:p>
            <a:pPr marL="628650" indent="-617538">
              <a:lnSpc>
                <a:spcPct val="100000"/>
              </a:lnSpc>
              <a:spcBef>
                <a:spcPts val="0"/>
              </a:spcBef>
            </a:pPr>
            <a:r>
              <a:rPr lang="en-GB" dirty="0"/>
              <a:t>Their emotional wellbeing - d</a:t>
            </a:r>
            <a:r>
              <a:rPr lang="en-GB" sz="2800" dirty="0"/>
              <a:t>ifficulties coping and adapting </a:t>
            </a:r>
          </a:p>
          <a:p>
            <a:pPr marL="628650" indent="-617538">
              <a:lnSpc>
                <a:spcPct val="100000"/>
              </a:lnSpc>
              <a:spcBef>
                <a:spcPts val="0"/>
              </a:spcBef>
            </a:pPr>
            <a:endParaRPr lang="en-GB" dirty="0"/>
          </a:p>
          <a:p>
            <a:pPr marL="628650" indent="-617538">
              <a:lnSpc>
                <a:spcPct val="100000"/>
              </a:lnSpc>
              <a:spcBef>
                <a:spcPts val="0"/>
              </a:spcBef>
            </a:pPr>
            <a:r>
              <a:rPr lang="en-GB" dirty="0"/>
              <a:t>They may experience distress </a:t>
            </a:r>
          </a:p>
        </p:txBody>
      </p:sp>
    </p:spTree>
    <p:extLst>
      <p:ext uri="{BB962C8B-B14F-4D97-AF65-F5344CB8AC3E}">
        <p14:creationId xmlns:p14="http://schemas.microsoft.com/office/powerpoint/2010/main" val="23988202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1DD7A03AE61D340B7E00B2FD791A3EF" ma:contentTypeVersion="12" ma:contentTypeDescription="Create a new document." ma:contentTypeScope="" ma:versionID="0a46495257bba0d566f88843685d6e76">
  <xsd:schema xmlns:xsd="http://www.w3.org/2001/XMLSchema" xmlns:xs="http://www.w3.org/2001/XMLSchema" xmlns:p="http://schemas.microsoft.com/office/2006/metadata/properties" xmlns:ns2="75f28352-67a4-42b3-b058-db092cbeb8e8" xmlns:ns3="67bc7f54-7c77-4d88-925c-ad0fc9f92e81" targetNamespace="http://schemas.microsoft.com/office/2006/metadata/properties" ma:root="true" ma:fieldsID="017fd56c14270dba28e9622d67c4295c" ns2:_="" ns3:_="">
    <xsd:import namespace="75f28352-67a4-42b3-b058-db092cbeb8e8"/>
    <xsd:import namespace="67bc7f54-7c77-4d88-925c-ad0fc9f92e8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Location" minOccurs="0"/>
                <xsd:element ref="ns2:MediaServiceGenerationTime" minOccurs="0"/>
                <xsd:element ref="ns2:MediaServiceEventHashCode" minOccurs="0"/>
                <xsd:element ref="ns2:MediaServiceAutoTag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f28352-67a4-42b3-b058-db092cbeb8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Tags" ma:index="18" nillable="true" ma:displayName="Tags" ma:internalName="MediaServiceAutoTags"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bc7f54-7c77-4d88-925c-ad0fc9f92e8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25EEB25-C09C-43C5-A9BE-3EE69E0A97F2}"/>
</file>

<file path=customXml/itemProps2.xml><?xml version="1.0" encoding="utf-8"?>
<ds:datastoreItem xmlns:ds="http://schemas.openxmlformats.org/officeDocument/2006/customXml" ds:itemID="{DBBA3BC4-F7F0-4804-AB75-DFB45F2A525A}"/>
</file>

<file path=customXml/itemProps3.xml><?xml version="1.0" encoding="utf-8"?>
<ds:datastoreItem xmlns:ds="http://schemas.openxmlformats.org/officeDocument/2006/customXml" ds:itemID="{7E31E9C1-B350-493A-9783-2E6C18A4DCF5}"/>
</file>

<file path=docProps/app.xml><?xml version="1.0" encoding="utf-8"?>
<Properties xmlns="http://schemas.openxmlformats.org/officeDocument/2006/extended-properties" xmlns:vt="http://schemas.openxmlformats.org/officeDocument/2006/docPropsVTypes">
  <TotalTime>312</TotalTime>
  <Words>1405</Words>
  <Application>Microsoft Office PowerPoint</Application>
  <PresentationFormat>Widescreen</PresentationFormat>
  <Paragraphs>160</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Office Theme</vt:lpstr>
      <vt:lpstr>  Impact of having a chronic physical health condition on older adults’ mental health</vt:lpstr>
      <vt:lpstr>Patient Statement   </vt:lpstr>
      <vt:lpstr>The Biopsychosocial model of disease</vt:lpstr>
      <vt:lpstr>What does this mean in practice?</vt:lpstr>
      <vt:lpstr>What do patients with a health condition want?</vt:lpstr>
      <vt:lpstr>What are Long term physical health conditions?</vt:lpstr>
      <vt:lpstr>What is it like to have a long term condition?</vt:lpstr>
      <vt:lpstr>Impact of chronic physical health condition on mental health</vt:lpstr>
      <vt:lpstr>Impact of a sudden change in health </vt:lpstr>
      <vt:lpstr>Distress</vt:lpstr>
      <vt:lpstr>What does distress look like?</vt:lpstr>
      <vt:lpstr>What to look out for?</vt:lpstr>
      <vt:lpstr>Ask the following questions about the distress</vt:lpstr>
      <vt:lpstr>Coping with illness</vt:lpstr>
      <vt:lpstr> SWIFT check up </vt:lpstr>
      <vt:lpstr>Offering psychological and emotional support</vt:lpstr>
      <vt:lpstr>When to refer</vt:lpstr>
      <vt:lpstr>Examples of some of the people you may wish to consider referring to</vt:lpstr>
      <vt:lpstr>Looking after yourself </vt:lpstr>
      <vt:lpstr>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does physical health impact on mental health including Long term conditions</dc:title>
  <dc:creator>SACHDEV, Kapila (EAST LONDON NHS FOUNDATION TRUST)</dc:creator>
  <cp:lastModifiedBy>Kitti Kottasz</cp:lastModifiedBy>
  <cp:revision>33</cp:revision>
  <dcterms:created xsi:type="dcterms:W3CDTF">2021-02-21T20:06:53Z</dcterms:created>
  <dcterms:modified xsi:type="dcterms:W3CDTF">2021-03-22T12:51:08Z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d238a98-5de3-4afa-b492-e6339810853c_Enabled">
    <vt:lpwstr>True</vt:lpwstr>
  </property>
  <property fmtid="{D5CDD505-2E9C-101B-9397-08002B2CF9AE}" pid="3" name="MSIP_Label_bd238a98-5de3-4afa-b492-e6339810853c_SiteId">
    <vt:lpwstr>75aac48a-29ab-4230-adac-69d3e7ed3e77</vt:lpwstr>
  </property>
  <property fmtid="{D5CDD505-2E9C-101B-9397-08002B2CF9AE}" pid="4" name="MSIP_Label_bd238a98-5de3-4afa-b492-e6339810853c_Owner">
    <vt:lpwstr>Kitti.Kottasz@rcpsych.ac.uk</vt:lpwstr>
  </property>
  <property fmtid="{D5CDD505-2E9C-101B-9397-08002B2CF9AE}" pid="5" name="MSIP_Label_bd238a98-5de3-4afa-b492-e6339810853c_SetDate">
    <vt:lpwstr>2021-03-22T12:51:07.6631663Z</vt:lpwstr>
  </property>
  <property fmtid="{D5CDD505-2E9C-101B-9397-08002B2CF9AE}" pid="6" name="MSIP_Label_bd238a98-5de3-4afa-b492-e6339810853c_Name">
    <vt:lpwstr>General</vt:lpwstr>
  </property>
  <property fmtid="{D5CDD505-2E9C-101B-9397-08002B2CF9AE}" pid="7" name="MSIP_Label_bd238a98-5de3-4afa-b492-e6339810853c_Application">
    <vt:lpwstr>Microsoft Azure Information Protection</vt:lpwstr>
  </property>
  <property fmtid="{D5CDD505-2E9C-101B-9397-08002B2CF9AE}" pid="8" name="MSIP_Label_bd238a98-5de3-4afa-b492-e6339810853c_ActionId">
    <vt:lpwstr>295d7edd-68c3-40e9-bb89-cd3c63ee05a9</vt:lpwstr>
  </property>
  <property fmtid="{D5CDD505-2E9C-101B-9397-08002B2CF9AE}" pid="9" name="MSIP_Label_bd238a98-5de3-4afa-b492-e6339810853c_Extended_MSFT_Method">
    <vt:lpwstr>Automatic</vt:lpwstr>
  </property>
  <property fmtid="{D5CDD505-2E9C-101B-9397-08002B2CF9AE}" pid="10" name="Sensitivity">
    <vt:lpwstr>General</vt:lpwstr>
  </property>
  <property fmtid="{D5CDD505-2E9C-101B-9397-08002B2CF9AE}" pid="11" name="ContentTypeId">
    <vt:lpwstr>0x01010091DD7A03AE61D340B7E00B2FD791A3EF</vt:lpwstr>
  </property>
</Properties>
</file>