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4.xml" ContentType="application/vnd.openxmlformats-officedocument.presentationml.slideLayout+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346" r:id="rId3"/>
    <p:sldId id="347" r:id="rId4"/>
    <p:sldId id="348" r:id="rId5"/>
    <p:sldId id="333" r:id="rId6"/>
    <p:sldId id="356" r:id="rId7"/>
    <p:sldId id="355" r:id="rId8"/>
    <p:sldId id="349" r:id="rId9"/>
    <p:sldId id="357" r:id="rId10"/>
    <p:sldId id="343" r:id="rId11"/>
    <p:sldId id="350" r:id="rId12"/>
    <p:sldId id="35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trin  Thomas (BCU - Old age psychiatry)" initials="CT(-Oa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780"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9BA298D-139E-48CB-AC63-3C210114CF75}" type="datetimeFigureOut">
              <a:rPr lang="en-GB" smtClean="0"/>
              <a:t>19/03/2021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E86ADA-7055-45F3-BF7C-06266B211A30}" type="slidenum">
              <a:rPr lang="en-GB" smtClean="0"/>
              <a:t>‹#›</a:t>
            </a:fld>
            <a:endParaRPr lang="en-GB"/>
          </a:p>
        </p:txBody>
      </p:sp>
    </p:spTree>
    <p:extLst>
      <p:ext uri="{BB962C8B-B14F-4D97-AF65-F5344CB8AC3E}">
        <p14:creationId xmlns:p14="http://schemas.microsoft.com/office/powerpoint/2010/main" val="20752156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99338-1260-44B7-B53C-63649AA3B36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4D7EE21-0B22-4F67-B39B-0C564362C9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AEB4B8-EBDA-4298-8E2A-B6B343624692}"/>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5A60E967-C348-4E39-985E-F0E55974731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FC213B1-FEB8-4781-ADD8-89BA228E679B}"/>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79040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28A56-871A-485B-85E3-8B4765C4A6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AB47E93-0010-4CB8-9745-D2635EBD9B2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771A08-E099-4069-9BCD-EA49E5434F66}"/>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86BDE53C-4ED4-46D7-806F-E8BFA0D0ED7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D737C8-8EB8-4A81-8A6B-09351992AACD}"/>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1450891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CE52E7-8692-4CAD-B261-27A8D3570E1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FFC34D0-7372-4E1D-B76E-015F870DD2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3AEFD0-AC69-481B-A8E7-3BB65472A94D}"/>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BF47B8BE-9660-44F8-AECD-835F74925A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69B654-174B-406D-9805-DF2FBD133DDF}"/>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3277276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A6747B-D095-4341-96D4-E06B82F4EB3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59CFDBD-8651-43E8-882B-844706296A1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F1E24D9-E7AD-4A34-A842-F9A51847D2DC}"/>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9E6BCAE5-35FF-4341-9045-3BFE6213CF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9FEA9B1-6FA6-4358-935E-851C17AE5163}"/>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2033730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7AB88-D558-4E49-B6C4-1FE3FD4CE30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BE5E158-90E9-4E32-93C9-5EE535259E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F9B6B4-219A-423D-99FE-F60838EDE126}"/>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84696888-54E2-4187-99B5-0986835080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B13228-22BE-4BD7-B97B-2F4E2E1F150E}"/>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4270711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2BF6F-9B91-4702-9FE0-4F65076264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9FFF8CF-6721-4873-8700-64F3DCD47E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A72DE24-3C39-4473-A596-7E5DA137DC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BC28912-46C8-43D8-824F-41542B61FC40}"/>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6" name="Footer Placeholder 5">
            <a:extLst>
              <a:ext uri="{FF2B5EF4-FFF2-40B4-BE49-F238E27FC236}">
                <a16:creationId xmlns:a16="http://schemas.microsoft.com/office/drawing/2014/main" id="{916A6B42-B4D9-4CBB-9E8F-511600AA7A7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E4B0947-4D37-4B48-A422-3BC9CBB89E63}"/>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4103133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DCA72-5018-420C-9D1D-A5918B6D314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B6637C-2749-44A7-AF6C-E9884E7A98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F8B329F-46AA-4F52-830B-DE9805970DF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AF3C2F-A9AB-4296-A9DE-C4A6C45A44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5D5975-9E3A-46B2-889F-343F95AB622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64BDD68-F109-4382-A498-5259A917F948}"/>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8" name="Footer Placeholder 7">
            <a:extLst>
              <a:ext uri="{FF2B5EF4-FFF2-40B4-BE49-F238E27FC236}">
                <a16:creationId xmlns:a16="http://schemas.microsoft.com/office/drawing/2014/main" id="{44098F67-3A22-4F56-B035-E026AB35038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35F8DAB-EBEF-4BBB-A471-9C9303C28C60}"/>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1504976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FA7FF0-CC84-44B4-A446-60C3B030388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002BF9-3851-41FB-8736-16D14E8EEF64}"/>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4" name="Footer Placeholder 3">
            <a:extLst>
              <a:ext uri="{FF2B5EF4-FFF2-40B4-BE49-F238E27FC236}">
                <a16:creationId xmlns:a16="http://schemas.microsoft.com/office/drawing/2014/main" id="{E7CEB334-7304-49E3-9745-F0D604A11DD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02AF7C7-4C7F-4AF0-8F26-0B09B5441F83}"/>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3955570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4F0BC5-6D23-458E-B782-E9C11C53D355}"/>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3" name="Footer Placeholder 2">
            <a:extLst>
              <a:ext uri="{FF2B5EF4-FFF2-40B4-BE49-F238E27FC236}">
                <a16:creationId xmlns:a16="http://schemas.microsoft.com/office/drawing/2014/main" id="{1B3EB755-DB34-4C36-993F-E030446CFD1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4927407-0342-4647-B5EA-105F1FD94C17}"/>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8276208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4C8FB6-34D0-433F-A5D0-A928EA3933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7509DA0-048A-4072-A7EA-26B9EEDE8B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AA95A87-0E0A-4479-9C2A-A21F8A16D1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8952A3-D81D-4EC0-AF97-EEA2EBC0CAFF}"/>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6" name="Footer Placeholder 5">
            <a:extLst>
              <a:ext uri="{FF2B5EF4-FFF2-40B4-BE49-F238E27FC236}">
                <a16:creationId xmlns:a16="http://schemas.microsoft.com/office/drawing/2014/main" id="{5D5BCA16-4AF0-42EC-8F86-302A741E056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6A8F664-8368-4F36-98EA-BB9B52C311ED}"/>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1380363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DB5A1-D368-4D6A-BA68-19FEF63959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2671B5C-4D11-4673-B19D-0CEE78D70E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BD6C824-820F-463A-A350-C8A3126E0E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820B679-ADC8-4159-ACCD-1BA5B1190B13}"/>
              </a:ext>
            </a:extLst>
          </p:cNvPr>
          <p:cNvSpPr>
            <a:spLocks noGrp="1"/>
          </p:cNvSpPr>
          <p:nvPr>
            <p:ph type="dt" sz="half" idx="10"/>
          </p:nvPr>
        </p:nvSpPr>
        <p:spPr/>
        <p:txBody>
          <a:bodyPr/>
          <a:lstStyle/>
          <a:p>
            <a:fld id="{CCA45D93-8604-430A-B432-631BAD4EDD45}" type="datetimeFigureOut">
              <a:rPr lang="en-GB" smtClean="0"/>
              <a:t>19/03/2021</a:t>
            </a:fld>
            <a:endParaRPr lang="en-GB"/>
          </a:p>
        </p:txBody>
      </p:sp>
      <p:sp>
        <p:nvSpPr>
          <p:cNvPr id="6" name="Footer Placeholder 5">
            <a:extLst>
              <a:ext uri="{FF2B5EF4-FFF2-40B4-BE49-F238E27FC236}">
                <a16:creationId xmlns:a16="http://schemas.microsoft.com/office/drawing/2014/main" id="{AC8BF1D2-589A-4A94-BD1B-89713C21DB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0FD288-B9C5-43CE-8DF2-302140916FE2}"/>
              </a:ext>
            </a:extLst>
          </p:cNvPr>
          <p:cNvSpPr>
            <a:spLocks noGrp="1"/>
          </p:cNvSpPr>
          <p:nvPr>
            <p:ph type="sldNum" sz="quarter" idx="12"/>
          </p:nvPr>
        </p:nvSpPr>
        <p:spPr/>
        <p:txBody>
          <a:bodyPr/>
          <a:lstStyle/>
          <a:p>
            <a:fld id="{1F09C737-75F3-480F-9E0C-BC2D17FC2BE7}" type="slidenum">
              <a:rPr lang="en-GB" smtClean="0"/>
              <a:t>‹#›</a:t>
            </a:fld>
            <a:endParaRPr lang="en-GB"/>
          </a:p>
        </p:txBody>
      </p:sp>
    </p:spTree>
    <p:extLst>
      <p:ext uri="{BB962C8B-B14F-4D97-AF65-F5344CB8AC3E}">
        <p14:creationId xmlns:p14="http://schemas.microsoft.com/office/powerpoint/2010/main" val="3222924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BA96153-F006-4A7B-BFEC-A2F749BF90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FF1EE9C-F1DC-4612-9DD4-5719C710984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248219D-85FA-45EE-8431-DF929D3281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A45D93-8604-430A-B432-631BAD4EDD45}" type="datetimeFigureOut">
              <a:rPr lang="en-GB" smtClean="0"/>
              <a:t>19/03/2021</a:t>
            </a:fld>
            <a:endParaRPr lang="en-GB"/>
          </a:p>
        </p:txBody>
      </p:sp>
      <p:sp>
        <p:nvSpPr>
          <p:cNvPr id="5" name="Footer Placeholder 4">
            <a:extLst>
              <a:ext uri="{FF2B5EF4-FFF2-40B4-BE49-F238E27FC236}">
                <a16:creationId xmlns:a16="http://schemas.microsoft.com/office/drawing/2014/main" id="{8C865768-513B-4520-801E-C3A459BA0B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ABF1C6FE-F98D-43FB-B219-73BF9B0C02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09C737-75F3-480F-9E0C-BC2D17FC2BE7}" type="slidenum">
              <a:rPr lang="en-GB" smtClean="0"/>
              <a:t>‹#›</a:t>
            </a:fld>
            <a:endParaRPr lang="en-GB"/>
          </a:p>
        </p:txBody>
      </p:sp>
    </p:spTree>
    <p:extLst>
      <p:ext uri="{BB962C8B-B14F-4D97-AF65-F5344CB8AC3E}">
        <p14:creationId xmlns:p14="http://schemas.microsoft.com/office/powerpoint/2010/main" val="2815475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D74AA-98E4-4EB3-9578-E8CBD0BEBEA9}"/>
              </a:ext>
            </a:extLst>
          </p:cNvPr>
          <p:cNvSpPr>
            <a:spLocks noGrp="1"/>
          </p:cNvSpPr>
          <p:nvPr>
            <p:ph type="ctrTitle"/>
          </p:nvPr>
        </p:nvSpPr>
        <p:spPr/>
        <p:txBody>
          <a:bodyPr/>
          <a:lstStyle/>
          <a:p>
            <a:r>
              <a:rPr lang="en-GB" dirty="0">
                <a:latin typeface="+mn-lt"/>
              </a:rPr>
              <a:t>Personality disorders in Older Adults  </a:t>
            </a:r>
          </a:p>
        </p:txBody>
      </p:sp>
      <p:sp>
        <p:nvSpPr>
          <p:cNvPr id="3" name="Subtitle 2">
            <a:extLst>
              <a:ext uri="{FF2B5EF4-FFF2-40B4-BE49-F238E27FC236}">
                <a16:creationId xmlns:a16="http://schemas.microsoft.com/office/drawing/2014/main" id="{4FA74A6C-F156-4ECC-8136-5D75D7B0757C}"/>
              </a:ext>
            </a:extLst>
          </p:cNvPr>
          <p:cNvSpPr>
            <a:spLocks noGrp="1"/>
          </p:cNvSpPr>
          <p:nvPr>
            <p:ph type="subTitle" idx="1"/>
          </p:nvPr>
        </p:nvSpPr>
        <p:spPr/>
        <p:txBody>
          <a:bodyPr>
            <a:normAutofit/>
          </a:bodyPr>
          <a:lstStyle/>
          <a:p>
            <a:r>
              <a:rPr lang="en-GB" sz="2800" dirty="0"/>
              <a:t>Tier 1 </a:t>
            </a:r>
          </a:p>
        </p:txBody>
      </p:sp>
    </p:spTree>
    <p:extLst>
      <p:ext uri="{BB962C8B-B14F-4D97-AF65-F5344CB8AC3E}">
        <p14:creationId xmlns:p14="http://schemas.microsoft.com/office/powerpoint/2010/main" val="9831206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1BEB1C-347F-4C92-B088-FFCD10610F5C}"/>
              </a:ext>
            </a:extLst>
          </p:cNvPr>
          <p:cNvSpPr>
            <a:spLocks noGrp="1"/>
          </p:cNvSpPr>
          <p:nvPr>
            <p:ph type="title"/>
          </p:nvPr>
        </p:nvSpPr>
        <p:spPr>
          <a:xfrm>
            <a:off x="838200" y="1"/>
            <a:ext cx="10515600" cy="1174530"/>
          </a:xfrm>
        </p:spPr>
        <p:txBody>
          <a:bodyPr/>
          <a:lstStyle/>
          <a:p>
            <a:pPr algn="ctr"/>
            <a:r>
              <a:rPr lang="en-GB" dirty="0">
                <a:latin typeface="+mn-lt"/>
              </a:rPr>
              <a:t>Core components of support</a:t>
            </a:r>
          </a:p>
        </p:txBody>
      </p:sp>
      <p:sp>
        <p:nvSpPr>
          <p:cNvPr id="3" name="Content Placeholder 2">
            <a:extLst>
              <a:ext uri="{FF2B5EF4-FFF2-40B4-BE49-F238E27FC236}">
                <a16:creationId xmlns:a16="http://schemas.microsoft.com/office/drawing/2014/main" id="{AC54C824-3FC0-40A2-B57C-37DDDE010DC5}"/>
              </a:ext>
            </a:extLst>
          </p:cNvPr>
          <p:cNvSpPr>
            <a:spLocks noGrp="1"/>
          </p:cNvSpPr>
          <p:nvPr>
            <p:ph idx="1"/>
          </p:nvPr>
        </p:nvSpPr>
        <p:spPr>
          <a:xfrm>
            <a:off x="838200" y="930166"/>
            <a:ext cx="10515600" cy="5793827"/>
          </a:xfrm>
        </p:spPr>
        <p:txBody>
          <a:bodyPr>
            <a:noAutofit/>
          </a:bodyPr>
          <a:lstStyle/>
          <a:p>
            <a:pPr marL="0" indent="0">
              <a:lnSpc>
                <a:spcPct val="100000"/>
              </a:lnSpc>
              <a:spcBef>
                <a:spcPts val="0"/>
              </a:spcBef>
              <a:buNone/>
            </a:pPr>
            <a:r>
              <a:rPr lang="en-GB" dirty="0"/>
              <a:t>Core components of support for older adults with personality disorders</a:t>
            </a:r>
          </a:p>
          <a:p>
            <a:pPr marL="0" indent="0">
              <a:lnSpc>
                <a:spcPct val="100000"/>
              </a:lnSpc>
              <a:spcBef>
                <a:spcPts val="0"/>
              </a:spcBef>
              <a:buNone/>
            </a:pPr>
            <a:r>
              <a:rPr lang="en-GB" dirty="0"/>
              <a:t> </a:t>
            </a:r>
          </a:p>
          <a:p>
            <a:pPr marL="0">
              <a:lnSpc>
                <a:spcPct val="100000"/>
              </a:lnSpc>
              <a:spcBef>
                <a:spcPts val="0"/>
              </a:spcBef>
            </a:pPr>
            <a:r>
              <a:rPr lang="en-US" dirty="0">
                <a:latin typeface="Calibri" panose="020F0502020204030204" pitchFamily="34" charset="0"/>
                <a:cs typeface="Calibri" panose="020F0502020204030204" pitchFamily="34" charset="0"/>
              </a:rPr>
              <a:t>Establish and understand the importance of the therapeutic relationship</a:t>
            </a:r>
          </a:p>
          <a:p>
            <a:pPr marL="0">
              <a:lnSpc>
                <a:spcPct val="100000"/>
              </a:lnSpc>
              <a:spcBef>
                <a:spcPts val="0"/>
              </a:spcBef>
            </a:pPr>
            <a:r>
              <a:rPr lang="en-US" dirty="0">
                <a:latin typeface="Calibri" panose="020F0502020204030204" pitchFamily="34" charset="0"/>
                <a:cs typeface="Calibri" panose="020F0502020204030204" pitchFamily="34" charset="0"/>
              </a:rPr>
              <a:t>Treat the older adults comorbidities (e.g. anxiety, depression) </a:t>
            </a:r>
          </a:p>
          <a:p>
            <a:pPr marL="0">
              <a:lnSpc>
                <a:spcPct val="100000"/>
              </a:lnSpc>
              <a:spcBef>
                <a:spcPts val="0"/>
              </a:spcBef>
            </a:pPr>
            <a:r>
              <a:rPr lang="en-GB" dirty="0">
                <a:latin typeface="Calibri" panose="020F0502020204030204" pitchFamily="34" charset="0"/>
                <a:cs typeface="Calibri" panose="020F0502020204030204" pitchFamily="34" charset="0"/>
              </a:rPr>
              <a:t>Establish good links with other professionals – </a:t>
            </a:r>
            <a:r>
              <a:rPr lang="en-US" dirty="0">
                <a:latin typeface="Calibri" panose="020F0502020204030204" pitchFamily="34" charset="0"/>
                <a:cs typeface="Calibri" panose="020F0502020204030204" pitchFamily="34" charset="0"/>
              </a:rPr>
              <a:t>Have joined up care between   community and inpatient services</a:t>
            </a:r>
            <a:endParaRPr lang="en-GB" dirty="0">
              <a:latin typeface="Calibri" panose="020F0502020204030204" pitchFamily="34" charset="0"/>
              <a:cs typeface="Calibri" panose="020F0502020204030204" pitchFamily="34" charset="0"/>
            </a:endParaRPr>
          </a:p>
          <a:p>
            <a:pPr marL="0">
              <a:lnSpc>
                <a:spcPct val="100000"/>
              </a:lnSpc>
              <a:spcBef>
                <a:spcPts val="0"/>
              </a:spcBef>
            </a:pPr>
            <a:r>
              <a:rPr lang="en-GB" dirty="0">
                <a:latin typeface="Calibri" panose="020F0502020204030204" pitchFamily="34" charset="0"/>
                <a:cs typeface="Calibri" panose="020F0502020204030204" pitchFamily="34" charset="0"/>
              </a:rPr>
              <a:t>Involve significant others where possible</a:t>
            </a:r>
          </a:p>
          <a:p>
            <a:pPr marL="0">
              <a:lnSpc>
                <a:spcPct val="100000"/>
              </a:lnSpc>
              <a:spcBef>
                <a:spcPts val="0"/>
              </a:spcBef>
            </a:pPr>
            <a:r>
              <a:rPr lang="en-GB" dirty="0">
                <a:latin typeface="Calibri" panose="020F0502020204030204" pitchFamily="34" charset="0"/>
                <a:cs typeface="Calibri" panose="020F0502020204030204" pitchFamily="34" charset="0"/>
              </a:rPr>
              <a:t>Use supportive cognitive psychotherapy which may help the older adult to acknowledge some of these issues and work on them</a:t>
            </a:r>
          </a:p>
          <a:p>
            <a:pPr marL="0">
              <a:lnSpc>
                <a:spcPct val="100000"/>
              </a:lnSpc>
              <a:spcBef>
                <a:spcPts val="0"/>
              </a:spcBef>
            </a:pPr>
            <a:r>
              <a:rPr lang="en-GB" dirty="0">
                <a:latin typeface="Calibri" panose="020F0502020204030204" pitchFamily="34" charset="0"/>
                <a:cs typeface="Calibri" panose="020F0502020204030204" pitchFamily="34" charset="0"/>
              </a:rPr>
              <a:t>Training and providing support to carers in helping them understand ways of managing and offering support</a:t>
            </a:r>
            <a:endParaRPr lang="en-US" dirty="0">
              <a:latin typeface="Calibri" panose="020F0502020204030204" pitchFamily="34" charset="0"/>
              <a:cs typeface="Calibri" panose="020F0502020204030204" pitchFamily="34" charset="0"/>
            </a:endParaRPr>
          </a:p>
          <a:p>
            <a:pPr marL="285750" lvl="0" indent="-285750">
              <a:lnSpc>
                <a:spcPct val="150000"/>
              </a:lnSpc>
            </a:pPr>
            <a:endParaRPr lang="en-GB" sz="2000" dirty="0">
              <a:cs typeface="Arial" panose="020B0604020202020204" pitchFamily="34" charset="0"/>
            </a:endParaRPr>
          </a:p>
          <a:p>
            <a:pPr marL="285750" lvl="0" indent="-285750">
              <a:lnSpc>
                <a:spcPct val="150000"/>
              </a:lnSpc>
            </a:pPr>
            <a:endParaRPr lang="en-US" sz="2000" dirty="0">
              <a:latin typeface="Arial" panose="020B0604020202020204" pitchFamily="34" charset="0"/>
              <a:cs typeface="Arial" panose="020B0604020202020204" pitchFamily="34" charset="0"/>
            </a:endParaRPr>
          </a:p>
          <a:p>
            <a:pPr marL="216000" lvl="0" indent="-285750">
              <a:lnSpc>
                <a:spcPct val="150000"/>
              </a:lnSpc>
              <a:spcBef>
                <a:spcPts val="0"/>
              </a:spcBef>
              <a:buFont typeface="Arial" panose="020B0604020202020204" pitchFamily="34" charset="0"/>
              <a:buChar char="•"/>
            </a:pPr>
            <a:endParaRPr lang="en-US" sz="20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35884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6120B-2E02-4A96-8DB0-76AC12E7A89E}"/>
              </a:ext>
            </a:extLst>
          </p:cNvPr>
          <p:cNvSpPr>
            <a:spLocks noGrp="1"/>
          </p:cNvSpPr>
          <p:nvPr>
            <p:ph type="title"/>
          </p:nvPr>
        </p:nvSpPr>
        <p:spPr>
          <a:xfrm>
            <a:off x="838200" y="1"/>
            <a:ext cx="10515600" cy="1308537"/>
          </a:xfrm>
        </p:spPr>
        <p:txBody>
          <a:bodyPr/>
          <a:lstStyle/>
          <a:p>
            <a:pPr algn="ctr"/>
            <a:r>
              <a:rPr lang="en-GB" dirty="0">
                <a:latin typeface="+mn-lt"/>
              </a:rPr>
              <a:t>Core components of support </a:t>
            </a:r>
          </a:p>
        </p:txBody>
      </p:sp>
      <p:sp>
        <p:nvSpPr>
          <p:cNvPr id="3" name="Content Placeholder 2">
            <a:extLst>
              <a:ext uri="{FF2B5EF4-FFF2-40B4-BE49-F238E27FC236}">
                <a16:creationId xmlns:a16="http://schemas.microsoft.com/office/drawing/2014/main" id="{669A8689-8C14-49D8-BFD0-B12614D3285E}"/>
              </a:ext>
            </a:extLst>
          </p:cNvPr>
          <p:cNvSpPr>
            <a:spLocks noGrp="1"/>
          </p:cNvSpPr>
          <p:nvPr>
            <p:ph idx="1"/>
          </p:nvPr>
        </p:nvSpPr>
        <p:spPr>
          <a:xfrm>
            <a:off x="838200" y="1221829"/>
            <a:ext cx="10515600" cy="4955134"/>
          </a:xfrm>
        </p:spPr>
        <p:txBody>
          <a:bodyPr>
            <a:normAutofit/>
          </a:bodyPr>
          <a:lstStyle/>
          <a:p>
            <a:pPr marL="0" lvl="0" indent="0">
              <a:lnSpc>
                <a:spcPct val="150000"/>
              </a:lnSpc>
              <a:buNone/>
            </a:pPr>
            <a:r>
              <a:rPr lang="en-US" sz="2600" dirty="0">
                <a:cs typeface="Arial" panose="020B0604020202020204" pitchFamily="34" charset="0"/>
              </a:rPr>
              <a:t>Ensure the care team uses a systemic approach that fosters </a:t>
            </a:r>
          </a:p>
          <a:p>
            <a:pPr marL="285750" lvl="0" indent="-285750">
              <a:lnSpc>
                <a:spcPct val="150000"/>
              </a:lnSpc>
              <a:buFont typeface="Arial" panose="020B0604020202020204" pitchFamily="34" charset="0"/>
              <a:buChar char="•"/>
            </a:pPr>
            <a:r>
              <a:rPr lang="en-US" sz="2600" b="1" dirty="0">
                <a:cs typeface="Arial" panose="020B0604020202020204" pitchFamily="34" charset="0"/>
              </a:rPr>
              <a:t>Consistency </a:t>
            </a:r>
          </a:p>
          <a:p>
            <a:pPr marL="285750" lvl="0" indent="-285750">
              <a:lnSpc>
                <a:spcPct val="150000"/>
              </a:lnSpc>
              <a:buFont typeface="Arial" panose="020B0604020202020204" pitchFamily="34" charset="0"/>
              <a:buChar char="•"/>
            </a:pPr>
            <a:r>
              <a:rPr lang="en-US" sz="2600" dirty="0">
                <a:cs typeface="Arial" panose="020B0604020202020204" pitchFamily="34" charset="0"/>
              </a:rPr>
              <a:t>Containment</a:t>
            </a:r>
          </a:p>
          <a:p>
            <a:pPr marL="285750" lvl="0" indent="-285750">
              <a:lnSpc>
                <a:spcPct val="150000"/>
              </a:lnSpc>
              <a:buFont typeface="Arial" panose="020B0604020202020204" pitchFamily="34" charset="0"/>
              <a:buChar char="•"/>
            </a:pPr>
            <a:r>
              <a:rPr lang="en-US" sz="2600" dirty="0">
                <a:cs typeface="Arial" panose="020B0604020202020204" pitchFamily="34" charset="0"/>
              </a:rPr>
              <a:t>Empowerment </a:t>
            </a:r>
          </a:p>
          <a:p>
            <a:pPr marL="285750" lvl="0" indent="-285750">
              <a:lnSpc>
                <a:spcPct val="150000"/>
              </a:lnSpc>
              <a:buFont typeface="Arial" panose="020B0604020202020204" pitchFamily="34" charset="0"/>
              <a:buChar char="•"/>
            </a:pPr>
            <a:r>
              <a:rPr lang="en-US" sz="2600" dirty="0">
                <a:cs typeface="Arial" panose="020B0604020202020204" pitchFamily="34" charset="0"/>
              </a:rPr>
              <a:t>Compassion</a:t>
            </a:r>
          </a:p>
          <a:p>
            <a:pPr marL="0" indent="0">
              <a:buNone/>
            </a:pPr>
            <a:endParaRPr lang="en-GB" sz="2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0151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66DAF-2EF1-42AF-BFF8-7317263750EE}"/>
              </a:ext>
            </a:extLst>
          </p:cNvPr>
          <p:cNvSpPr>
            <a:spLocks noGrp="1"/>
          </p:cNvSpPr>
          <p:nvPr>
            <p:ph type="title"/>
          </p:nvPr>
        </p:nvSpPr>
        <p:spPr>
          <a:xfrm>
            <a:off x="838200" y="1"/>
            <a:ext cx="10515600" cy="1237592"/>
          </a:xfrm>
        </p:spPr>
        <p:txBody>
          <a:bodyPr/>
          <a:lstStyle/>
          <a:p>
            <a:pPr algn="ctr"/>
            <a:r>
              <a:rPr lang="en-GB" dirty="0">
                <a:latin typeface="+mn-lt"/>
              </a:rPr>
              <a:t>References </a:t>
            </a:r>
          </a:p>
        </p:txBody>
      </p:sp>
      <p:sp>
        <p:nvSpPr>
          <p:cNvPr id="3" name="Content Placeholder 2">
            <a:extLst>
              <a:ext uri="{FF2B5EF4-FFF2-40B4-BE49-F238E27FC236}">
                <a16:creationId xmlns:a16="http://schemas.microsoft.com/office/drawing/2014/main" id="{F0DC293F-4E01-43EE-A042-28EBD7BB05EA}"/>
              </a:ext>
            </a:extLst>
          </p:cNvPr>
          <p:cNvSpPr>
            <a:spLocks noGrp="1"/>
          </p:cNvSpPr>
          <p:nvPr>
            <p:ph idx="1"/>
          </p:nvPr>
        </p:nvSpPr>
        <p:spPr>
          <a:xfrm>
            <a:off x="838200" y="1237593"/>
            <a:ext cx="10515600" cy="4939370"/>
          </a:xfrm>
        </p:spPr>
        <p:txBody>
          <a:bodyPr>
            <a:normAutofit/>
          </a:bodyPr>
          <a:lstStyle/>
          <a:p>
            <a:pPr>
              <a:lnSpc>
                <a:spcPct val="107000"/>
              </a:lnSpc>
              <a:spcAft>
                <a:spcPts val="800"/>
              </a:spcAft>
            </a:pPr>
            <a:r>
              <a:rPr lang="en-GB" dirty="0">
                <a:effectLst/>
                <a:latin typeface="Calibri" panose="020F0502020204030204" pitchFamily="34" charset="0"/>
                <a:ea typeface="Calibri" panose="020F0502020204030204" pitchFamily="34" charset="0"/>
                <a:cs typeface="Calibri" panose="020F0502020204030204" pitchFamily="34" charset="0"/>
              </a:rPr>
              <a:t>Personality disorders in later life: epidemiology, presentation and management   Ayesha </a:t>
            </a:r>
            <a:r>
              <a:rPr lang="en-GB" dirty="0" err="1">
                <a:effectLst/>
                <a:latin typeface="Calibri" panose="020F0502020204030204" pitchFamily="34" charset="0"/>
                <a:ea typeface="Calibri" panose="020F0502020204030204" pitchFamily="34" charset="0"/>
                <a:cs typeface="Calibri" panose="020F0502020204030204" pitchFamily="34" charset="0"/>
              </a:rPr>
              <a:t>Bangash</a:t>
            </a:r>
            <a:r>
              <a:rPr lang="en-GB" dirty="0">
                <a:effectLst/>
                <a:latin typeface="Calibri" panose="020F0502020204030204" pitchFamily="34" charset="0"/>
                <a:ea typeface="Calibri" panose="020F0502020204030204" pitchFamily="34" charset="0"/>
                <a:cs typeface="Calibri" panose="020F0502020204030204" pitchFamily="34" charset="0"/>
              </a:rPr>
              <a:t>  </a:t>
            </a:r>
            <a:r>
              <a:rPr lang="en-GB" dirty="0" err="1">
                <a:effectLst/>
                <a:latin typeface="Calibri" panose="020F0502020204030204" pitchFamily="34" charset="0"/>
                <a:ea typeface="Calibri" panose="020F0502020204030204" pitchFamily="34" charset="0"/>
                <a:cs typeface="Calibri" panose="020F0502020204030204" pitchFamily="34" charset="0"/>
              </a:rPr>
              <a:t>BJPsych</a:t>
            </a:r>
            <a:r>
              <a:rPr lang="en-GB" dirty="0">
                <a:effectLst/>
                <a:latin typeface="Calibri" panose="020F0502020204030204" pitchFamily="34" charset="0"/>
                <a:ea typeface="Calibri" panose="020F0502020204030204" pitchFamily="34" charset="0"/>
                <a:cs typeface="Calibri" panose="020F0502020204030204" pitchFamily="34" charset="0"/>
              </a:rPr>
              <a:t> Advances (2020), vol. 26, 219–220 </a:t>
            </a:r>
            <a:r>
              <a:rPr lang="en-GB" dirty="0" err="1">
                <a:effectLst/>
                <a:latin typeface="Calibri" panose="020F0502020204030204" pitchFamily="34" charset="0"/>
                <a:ea typeface="Calibri" panose="020F0502020204030204" pitchFamily="34" charset="0"/>
                <a:cs typeface="Calibri" panose="020F0502020204030204" pitchFamily="34" charset="0"/>
              </a:rPr>
              <a:t>doi</a:t>
            </a:r>
            <a:r>
              <a:rPr lang="en-GB" dirty="0">
                <a:effectLst/>
                <a:latin typeface="Calibri" panose="020F0502020204030204" pitchFamily="34" charset="0"/>
                <a:ea typeface="Calibri" panose="020F0502020204030204" pitchFamily="34" charset="0"/>
                <a:cs typeface="Calibri" panose="020F0502020204030204" pitchFamily="34" charset="0"/>
              </a:rPr>
              <a:t>: 10.1192/bja.2020.19</a:t>
            </a:r>
          </a:p>
          <a:p>
            <a:pPr marL="0" indent="0">
              <a:lnSpc>
                <a:spcPct val="107000"/>
              </a:lnSpc>
              <a:spcAft>
                <a:spcPts val="800"/>
              </a:spcAft>
              <a:buNone/>
            </a:pPr>
            <a:r>
              <a:rPr lang="en-GB" dirty="0">
                <a:effectLst/>
                <a:latin typeface="Calibri" panose="020F0502020204030204" pitchFamily="34" charset="0"/>
                <a:ea typeface="Calibri" panose="020F0502020204030204" pitchFamily="34" charset="0"/>
                <a:cs typeface="Calibri" panose="020F0502020204030204" pitchFamily="34" charset="0"/>
              </a:rPr>
              <a:t> </a:t>
            </a:r>
          </a:p>
          <a:p>
            <a:pPr>
              <a:lnSpc>
                <a:spcPct val="107000"/>
              </a:lnSpc>
              <a:spcAft>
                <a:spcPts val="800"/>
              </a:spcAft>
            </a:pPr>
            <a:r>
              <a:rPr lang="en-GB" dirty="0">
                <a:effectLst/>
                <a:latin typeface="Calibri" panose="020F0502020204030204" pitchFamily="34" charset="0"/>
                <a:ea typeface="Calibri" panose="020F0502020204030204" pitchFamily="34" charset="0"/>
                <a:cs typeface="Calibri" panose="020F0502020204030204" pitchFamily="34" charset="0"/>
              </a:rPr>
              <a:t>Late-onset personality disorder: a condition still steeped in ignorance   Peter </a:t>
            </a:r>
            <a:r>
              <a:rPr lang="en-GB" dirty="0" err="1">
                <a:effectLst/>
                <a:latin typeface="Calibri" panose="020F0502020204030204" pitchFamily="34" charset="0"/>
                <a:ea typeface="Calibri" panose="020F0502020204030204" pitchFamily="34" charset="0"/>
                <a:cs typeface="Calibri" panose="020F0502020204030204" pitchFamily="34" charset="0"/>
              </a:rPr>
              <a:t>Tyrer</a:t>
            </a:r>
            <a:r>
              <a:rPr lang="en-GB" dirty="0">
                <a:effectLst/>
                <a:latin typeface="Calibri" panose="020F0502020204030204" pitchFamily="34" charset="0"/>
                <a:ea typeface="Calibri" panose="020F0502020204030204" pitchFamily="34" charset="0"/>
                <a:cs typeface="Calibri" panose="020F0502020204030204" pitchFamily="34" charset="0"/>
              </a:rPr>
              <a:t> &amp; Robert Howard  </a:t>
            </a:r>
            <a:r>
              <a:rPr lang="en-GB" dirty="0" err="1">
                <a:effectLst/>
                <a:latin typeface="Calibri" panose="020F0502020204030204" pitchFamily="34" charset="0"/>
                <a:ea typeface="Calibri" panose="020F0502020204030204" pitchFamily="34" charset="0"/>
                <a:cs typeface="Calibri" panose="020F0502020204030204" pitchFamily="34" charset="0"/>
              </a:rPr>
              <a:t>BJPsych</a:t>
            </a:r>
            <a:r>
              <a:rPr lang="en-GB" dirty="0">
                <a:effectLst/>
                <a:latin typeface="Calibri" panose="020F0502020204030204" pitchFamily="34" charset="0"/>
                <a:ea typeface="Calibri" panose="020F0502020204030204" pitchFamily="34" charset="0"/>
                <a:cs typeface="Calibri" panose="020F0502020204030204" pitchFamily="34" charset="0"/>
              </a:rPr>
              <a:t> Advances (2020), vol. 26, 219–220 </a:t>
            </a:r>
            <a:r>
              <a:rPr lang="en-GB" dirty="0" err="1">
                <a:effectLst/>
                <a:latin typeface="Calibri" panose="020F0502020204030204" pitchFamily="34" charset="0"/>
                <a:ea typeface="Calibri" panose="020F0502020204030204" pitchFamily="34" charset="0"/>
                <a:cs typeface="Calibri" panose="020F0502020204030204" pitchFamily="34" charset="0"/>
              </a:rPr>
              <a:t>doi</a:t>
            </a:r>
            <a:r>
              <a:rPr lang="en-GB" dirty="0">
                <a:effectLst/>
                <a:latin typeface="Calibri" panose="020F0502020204030204" pitchFamily="34" charset="0"/>
                <a:ea typeface="Calibri" panose="020F0502020204030204" pitchFamily="34" charset="0"/>
                <a:cs typeface="Calibri" panose="020F0502020204030204" pitchFamily="34" charset="0"/>
              </a:rPr>
              <a:t>: 10.1192/bja.2020.19</a:t>
            </a:r>
          </a:p>
          <a:p>
            <a:endParaRPr lang="en-GB" dirty="0"/>
          </a:p>
        </p:txBody>
      </p:sp>
    </p:spTree>
    <p:extLst>
      <p:ext uri="{BB962C8B-B14F-4D97-AF65-F5344CB8AC3E}">
        <p14:creationId xmlns:p14="http://schemas.microsoft.com/office/powerpoint/2010/main" val="1314652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84FDF-B92E-4567-AE93-77EBC3EA5B0B}"/>
              </a:ext>
            </a:extLst>
          </p:cNvPr>
          <p:cNvSpPr>
            <a:spLocks noGrp="1"/>
          </p:cNvSpPr>
          <p:nvPr>
            <p:ph type="title"/>
          </p:nvPr>
        </p:nvSpPr>
        <p:spPr>
          <a:xfrm>
            <a:off x="838200" y="1"/>
            <a:ext cx="10515600" cy="1245475"/>
          </a:xfrm>
        </p:spPr>
        <p:txBody>
          <a:bodyPr>
            <a:normAutofit/>
          </a:bodyPr>
          <a:lstStyle/>
          <a:p>
            <a:pPr algn="ctr"/>
            <a:r>
              <a:rPr lang="en-GB" b="0" i="0" u="none" dirty="0">
                <a:effectLst/>
                <a:latin typeface="Calibri" panose="020F0502020204030204" pitchFamily="34" charset="0"/>
              </a:rPr>
              <a:t>What is personality?</a:t>
            </a:r>
            <a:endParaRPr lang="en-GB" dirty="0"/>
          </a:p>
        </p:txBody>
      </p:sp>
      <p:sp>
        <p:nvSpPr>
          <p:cNvPr id="3" name="Content Placeholder 2">
            <a:extLst>
              <a:ext uri="{FF2B5EF4-FFF2-40B4-BE49-F238E27FC236}">
                <a16:creationId xmlns:a16="http://schemas.microsoft.com/office/drawing/2014/main" id="{AA012EA8-073F-4F4B-AFAC-EEDD9BC766D2}"/>
              </a:ext>
            </a:extLst>
          </p:cNvPr>
          <p:cNvSpPr>
            <a:spLocks noGrp="1"/>
          </p:cNvSpPr>
          <p:nvPr>
            <p:ph idx="1"/>
          </p:nvPr>
        </p:nvSpPr>
        <p:spPr>
          <a:xfrm>
            <a:off x="838200" y="1245476"/>
            <a:ext cx="9986682" cy="4931487"/>
          </a:xfrm>
        </p:spPr>
        <p:txBody>
          <a:bodyPr>
            <a:noAutofit/>
          </a:bodyPr>
          <a:lstStyle/>
          <a:p>
            <a:pPr marL="0" indent="0" algn="l">
              <a:spcBef>
                <a:spcPts val="600"/>
              </a:spcBef>
              <a:spcAft>
                <a:spcPts val="1200"/>
              </a:spcAft>
              <a:buNone/>
            </a:pPr>
            <a:r>
              <a:rPr lang="en-US" dirty="0">
                <a:latin typeface="Calibri" panose="020F0502020204030204" pitchFamily="34" charset="0"/>
                <a:cs typeface="Calibri" panose="020F0502020204030204" pitchFamily="34" charset="0"/>
              </a:rPr>
              <a:t>The </a:t>
            </a:r>
            <a:r>
              <a:rPr lang="en-GB" b="0" i="0" dirty="0">
                <a:effectLst/>
                <a:latin typeface="Calibri" panose="020F0502020204030204" pitchFamily="34" charset="0"/>
                <a:cs typeface="Calibri" panose="020F0502020204030204" pitchFamily="34" charset="0"/>
              </a:rPr>
              <a:t>word ‘personality’ refers to the collection of characteristics or traits that we have developed as we have grown up and which make each of us an individual. These include the ways that we:</a:t>
            </a:r>
          </a:p>
          <a:p>
            <a:pPr lvl="1">
              <a:spcBef>
                <a:spcPts val="600"/>
              </a:spcBef>
              <a:spcAft>
                <a:spcPts val="1200"/>
              </a:spcAft>
            </a:pPr>
            <a:r>
              <a:rPr lang="en-GB" sz="2800" b="0" i="0" dirty="0">
                <a:effectLst/>
                <a:latin typeface="Calibri" panose="020F0502020204030204" pitchFamily="34" charset="0"/>
                <a:cs typeface="Calibri" panose="020F0502020204030204" pitchFamily="34" charset="0"/>
              </a:rPr>
              <a:t>think</a:t>
            </a:r>
          </a:p>
          <a:p>
            <a:pPr lvl="1">
              <a:spcBef>
                <a:spcPts val="600"/>
              </a:spcBef>
              <a:spcAft>
                <a:spcPts val="1200"/>
              </a:spcAft>
            </a:pPr>
            <a:r>
              <a:rPr lang="en-GB" sz="2800" b="0" i="0" dirty="0">
                <a:effectLst/>
                <a:latin typeface="Calibri" panose="020F0502020204030204" pitchFamily="34" charset="0"/>
                <a:cs typeface="Calibri" panose="020F0502020204030204" pitchFamily="34" charset="0"/>
              </a:rPr>
              <a:t>feel</a:t>
            </a:r>
          </a:p>
          <a:p>
            <a:pPr lvl="1">
              <a:spcBef>
                <a:spcPts val="600"/>
              </a:spcBef>
              <a:spcAft>
                <a:spcPts val="1200"/>
              </a:spcAft>
            </a:pPr>
            <a:r>
              <a:rPr lang="en-GB" sz="2800" b="0" i="0" dirty="0">
                <a:effectLst/>
                <a:latin typeface="Calibri" panose="020F0502020204030204" pitchFamily="34" charset="0"/>
                <a:cs typeface="Calibri" panose="020F0502020204030204" pitchFamily="34" charset="0"/>
              </a:rPr>
              <a:t>behave</a:t>
            </a:r>
          </a:p>
        </p:txBody>
      </p:sp>
    </p:spTree>
    <p:extLst>
      <p:ext uri="{BB962C8B-B14F-4D97-AF65-F5344CB8AC3E}">
        <p14:creationId xmlns:p14="http://schemas.microsoft.com/office/powerpoint/2010/main" val="475100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84FDF-B92E-4567-AE93-77EBC3EA5B0B}"/>
              </a:ext>
            </a:extLst>
          </p:cNvPr>
          <p:cNvSpPr>
            <a:spLocks noGrp="1"/>
          </p:cNvSpPr>
          <p:nvPr>
            <p:ph type="title"/>
          </p:nvPr>
        </p:nvSpPr>
        <p:spPr>
          <a:xfrm>
            <a:off x="838200" y="1"/>
            <a:ext cx="10515600" cy="1690688"/>
          </a:xfrm>
        </p:spPr>
        <p:txBody>
          <a:bodyPr>
            <a:normAutofit/>
          </a:bodyPr>
          <a:lstStyle/>
          <a:p>
            <a:pPr algn="ctr"/>
            <a:r>
              <a:rPr lang="en-GB" dirty="0">
                <a:latin typeface="Calibri" panose="020F0502020204030204" pitchFamily="34" charset="0"/>
              </a:rPr>
              <a:t>I</a:t>
            </a:r>
            <a:r>
              <a:rPr lang="en-GB" b="0" i="0" u="none" dirty="0">
                <a:effectLst/>
                <a:latin typeface="Calibri" panose="020F0502020204030204" pitchFamily="34" charset="0"/>
              </a:rPr>
              <a:t>ndividuals with Personality disorders/ complex emotional needs</a:t>
            </a:r>
            <a:endParaRPr lang="en-GB" dirty="0"/>
          </a:p>
        </p:txBody>
      </p:sp>
      <p:sp>
        <p:nvSpPr>
          <p:cNvPr id="3" name="Content Placeholder 2">
            <a:extLst>
              <a:ext uri="{FF2B5EF4-FFF2-40B4-BE49-F238E27FC236}">
                <a16:creationId xmlns:a16="http://schemas.microsoft.com/office/drawing/2014/main" id="{AA012EA8-073F-4F4B-AFAC-EEDD9BC766D2}"/>
              </a:ext>
            </a:extLst>
          </p:cNvPr>
          <p:cNvSpPr>
            <a:spLocks noGrp="1"/>
          </p:cNvSpPr>
          <p:nvPr>
            <p:ph idx="1"/>
          </p:nvPr>
        </p:nvSpPr>
        <p:spPr>
          <a:xfrm>
            <a:off x="838200" y="1513490"/>
            <a:ext cx="10515600" cy="5226269"/>
          </a:xfrm>
        </p:spPr>
        <p:txBody>
          <a:bodyPr>
            <a:noAutofit/>
          </a:bodyPr>
          <a:lstStyle/>
          <a:p>
            <a:pPr marL="0" indent="0" algn="l">
              <a:buNone/>
            </a:pPr>
            <a:endParaRPr lang="en-GB" b="0" i="0" dirty="0">
              <a:effectLst/>
              <a:cs typeface="Arial" panose="020B0604020202020204" pitchFamily="34" charset="0"/>
            </a:endParaRPr>
          </a:p>
          <a:p>
            <a:r>
              <a:rPr lang="en-GB" sz="2400" b="0" i="0" dirty="0">
                <a:effectLst/>
                <a:cs typeface="Arial" panose="020B0604020202020204" pitchFamily="34" charset="0"/>
              </a:rPr>
              <a:t>Personality disorder refers to pervasive disturbances within a person’s personality and behaviour, which can make it difficult for them to live with </a:t>
            </a:r>
            <a:r>
              <a:rPr lang="en-GB" sz="2400" dirty="0">
                <a:cs typeface="Arial" panose="020B0604020202020204" pitchFamily="34" charset="0"/>
              </a:rPr>
              <a:t>them</a:t>
            </a:r>
            <a:r>
              <a:rPr lang="en-GB" sz="2400" b="0" i="0" dirty="0">
                <a:effectLst/>
                <a:cs typeface="Arial" panose="020B0604020202020204" pitchFamily="34" charset="0"/>
              </a:rPr>
              <a:t>selves and/or other people an</a:t>
            </a:r>
            <a:r>
              <a:rPr lang="en-GB" sz="2400" dirty="0">
                <a:cs typeface="Arial" panose="020B0604020202020204" pitchFamily="34" charset="0"/>
              </a:rPr>
              <a:t>d negatively </a:t>
            </a:r>
            <a:r>
              <a:rPr lang="en-GB" sz="2400" b="0" i="0" dirty="0">
                <a:effectLst/>
                <a:cs typeface="Arial" panose="020B0604020202020204" pitchFamily="34" charset="0"/>
              </a:rPr>
              <a:t>impacts on their social functioning and relationships. </a:t>
            </a:r>
          </a:p>
          <a:p>
            <a:pPr marL="0" indent="0" algn="l" rtl="0" fontAlgn="base">
              <a:buNone/>
            </a:pPr>
            <a:endParaRPr lang="en-GB" sz="2400" b="0" i="0" dirty="0">
              <a:effectLst/>
              <a:cs typeface="Arial" panose="020B0604020202020204" pitchFamily="34" charset="0"/>
            </a:endParaRPr>
          </a:p>
          <a:p>
            <a:pPr fontAlgn="base"/>
            <a:r>
              <a:rPr lang="en-GB" sz="2400" b="0" i="0" dirty="0">
                <a:effectLst/>
                <a:cs typeface="Arial" panose="020B0604020202020204" pitchFamily="34" charset="0"/>
              </a:rPr>
              <a:t>Personality disorders can have a significant impact the ability to respond to life stresses.</a:t>
            </a:r>
          </a:p>
          <a:p>
            <a:pPr fontAlgn="base"/>
            <a:endParaRPr lang="en-GB" sz="2400" dirty="0">
              <a:cs typeface="Arial" panose="020B0604020202020204" pitchFamily="34" charset="0"/>
            </a:endParaRPr>
          </a:p>
          <a:p>
            <a:pPr fontAlgn="base"/>
            <a:r>
              <a:rPr lang="en-GB" sz="2400" b="0" i="0" dirty="0">
                <a:effectLst/>
                <a:cs typeface="Arial" panose="020B0604020202020204" pitchFamily="34" charset="0"/>
              </a:rPr>
              <a:t>People with a personality disorder can feel stigmatised because of this diagnosis and some prefer the use of the term having complex emotional needs instead </a:t>
            </a:r>
          </a:p>
        </p:txBody>
      </p:sp>
    </p:spTree>
    <p:extLst>
      <p:ext uri="{BB962C8B-B14F-4D97-AF65-F5344CB8AC3E}">
        <p14:creationId xmlns:p14="http://schemas.microsoft.com/office/powerpoint/2010/main" val="650302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2060B-023B-48F2-B2B7-5E7426592436}"/>
              </a:ext>
            </a:extLst>
          </p:cNvPr>
          <p:cNvSpPr>
            <a:spLocks noGrp="1"/>
          </p:cNvSpPr>
          <p:nvPr>
            <p:ph type="title"/>
          </p:nvPr>
        </p:nvSpPr>
        <p:spPr>
          <a:xfrm>
            <a:off x="838200" y="63063"/>
            <a:ext cx="10515600" cy="1332185"/>
          </a:xfrm>
        </p:spPr>
        <p:txBody>
          <a:bodyPr/>
          <a:lstStyle/>
          <a:p>
            <a:pPr algn="ctr"/>
            <a:r>
              <a:rPr lang="en-GB" dirty="0">
                <a:latin typeface="+mn-lt"/>
              </a:rPr>
              <a:t>Prevalence of personality disorders </a:t>
            </a:r>
          </a:p>
        </p:txBody>
      </p:sp>
      <p:sp>
        <p:nvSpPr>
          <p:cNvPr id="3" name="Content Placeholder 2">
            <a:extLst>
              <a:ext uri="{FF2B5EF4-FFF2-40B4-BE49-F238E27FC236}">
                <a16:creationId xmlns:a16="http://schemas.microsoft.com/office/drawing/2014/main" id="{0D6FE5A5-E0D6-4915-8834-F61EEF3FD13F}"/>
              </a:ext>
            </a:extLst>
          </p:cNvPr>
          <p:cNvSpPr>
            <a:spLocks noGrp="1"/>
          </p:cNvSpPr>
          <p:nvPr>
            <p:ph idx="1"/>
          </p:nvPr>
        </p:nvSpPr>
        <p:spPr>
          <a:xfrm>
            <a:off x="838200" y="1182414"/>
            <a:ext cx="10515600" cy="4994549"/>
          </a:xfrm>
        </p:spPr>
        <p:txBody>
          <a:bodyPr>
            <a:normAutofit/>
          </a:bodyPr>
          <a:lstStyle/>
          <a:p>
            <a:pPr marL="0" indent="0" defTabSz="685800">
              <a:buNone/>
              <a:defRPr/>
            </a:pPr>
            <a:endParaRPr lang="en-GB" dirty="0">
              <a:solidFill>
                <a:prstClr val="black"/>
              </a:solidFill>
              <a:latin typeface="Calibri" panose="020F0502020204030204" pitchFamily="34" charset="0"/>
              <a:cs typeface="Calibri" panose="020F0502020204030204" pitchFamily="34" charset="0"/>
            </a:endParaRPr>
          </a:p>
          <a:p>
            <a:pPr marL="214313" indent="-214313" defTabSz="685800">
              <a:defRPr/>
            </a:pPr>
            <a:r>
              <a:rPr lang="en-GB" sz="3200" b="0" i="0" u="none" strike="noStrike" dirty="0">
                <a:effectLst/>
                <a:latin typeface="Calibri" panose="020F0502020204030204" pitchFamily="34" charset="0"/>
                <a:cs typeface="Calibri" panose="020F0502020204030204" pitchFamily="34" charset="0"/>
              </a:rPr>
              <a:t>Older adults are less likely to attract a diagnosis of “personality disorder”</a:t>
            </a:r>
            <a:r>
              <a:rPr lang="en-US" sz="3200" b="0" i="0" dirty="0">
                <a:effectLst/>
                <a:latin typeface="Calibri" panose="020F0502020204030204" pitchFamily="34" charset="0"/>
                <a:cs typeface="Calibri" panose="020F0502020204030204" pitchFamily="34" charset="0"/>
              </a:rPr>
              <a:t>​ so exact prevalence is unknown </a:t>
            </a:r>
          </a:p>
          <a:p>
            <a:pPr marL="214313" indent="-214313" defTabSz="685800">
              <a:defRPr/>
            </a:pPr>
            <a:endParaRPr lang="en-US" sz="3200" dirty="0">
              <a:latin typeface="Calibri" panose="020F0502020204030204" pitchFamily="34" charset="0"/>
              <a:cs typeface="Calibri" panose="020F0502020204030204" pitchFamily="34" charset="0"/>
            </a:endParaRPr>
          </a:p>
          <a:p>
            <a:pPr marL="214313" indent="-214313" defTabSz="685800">
              <a:defRPr/>
            </a:pPr>
            <a:r>
              <a:rPr lang="en-GB" sz="3200" dirty="0">
                <a:latin typeface="Calibri" panose="020F0502020204030204" pitchFamily="34" charset="0"/>
                <a:cs typeface="Calibri" panose="020F0502020204030204" pitchFamily="34" charset="0"/>
              </a:rPr>
              <a:t>Prevalence could be around  10% of an older community population</a:t>
            </a:r>
          </a:p>
          <a:p>
            <a:pPr marL="214313" indent="-214313" defTabSz="685800">
              <a:defRPr/>
            </a:pPr>
            <a:endParaRPr lang="en-US" sz="3200" b="0" i="0" dirty="0">
              <a:effectLst/>
              <a:latin typeface="Calibri" panose="020F0502020204030204" pitchFamily="34" charset="0"/>
              <a:cs typeface="Calibri" panose="020F0502020204030204" pitchFamily="34" charset="0"/>
            </a:endParaRPr>
          </a:p>
          <a:p>
            <a:pPr marL="214313" indent="-214313" defTabSz="685800">
              <a:buFont typeface="Arial" panose="020B0604020202020204" pitchFamily="34" charset="0"/>
              <a:buChar char="•"/>
              <a:defRPr/>
            </a:pPr>
            <a:endParaRPr lang="en-GB" sz="3200" dirty="0">
              <a:latin typeface="Calibri" panose="020F0502020204030204"/>
            </a:endParaRPr>
          </a:p>
          <a:p>
            <a:pPr marL="214313" indent="-214313" defTabSz="685800">
              <a:buFont typeface="Arial" panose="020B0604020202020204" pitchFamily="34" charset="0"/>
              <a:buChar char="•"/>
              <a:defRPr/>
            </a:pPr>
            <a:endParaRPr lang="en-GB" dirty="0">
              <a:latin typeface="Calibri" panose="020F0502020204030204"/>
            </a:endParaRPr>
          </a:p>
        </p:txBody>
      </p:sp>
    </p:spTree>
    <p:extLst>
      <p:ext uri="{BB962C8B-B14F-4D97-AF65-F5344CB8AC3E}">
        <p14:creationId xmlns:p14="http://schemas.microsoft.com/office/powerpoint/2010/main" val="467957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272ED-56AA-44FF-9F92-94FC9BC21C4C}"/>
              </a:ext>
            </a:extLst>
          </p:cNvPr>
          <p:cNvSpPr>
            <a:spLocks noGrp="1"/>
          </p:cNvSpPr>
          <p:nvPr>
            <p:ph type="title"/>
          </p:nvPr>
        </p:nvSpPr>
        <p:spPr>
          <a:xfrm>
            <a:off x="838200" y="63063"/>
            <a:ext cx="10515600" cy="1103585"/>
          </a:xfrm>
        </p:spPr>
        <p:txBody>
          <a:bodyPr>
            <a:normAutofit fontScale="90000"/>
          </a:bodyPr>
          <a:lstStyle/>
          <a:p>
            <a:pPr algn="ctr"/>
            <a:r>
              <a:rPr lang="en-GB" sz="4900" dirty="0">
                <a:solidFill>
                  <a:prstClr val="black"/>
                </a:solidFill>
                <a:latin typeface="+mn-lt"/>
              </a:rPr>
              <a:t>Types of Personality disorders  </a:t>
            </a:r>
            <a:br>
              <a:rPr lang="en-GB" dirty="0">
                <a:solidFill>
                  <a:prstClr val="black"/>
                </a:solidFill>
              </a:rPr>
            </a:br>
            <a:endParaRPr lang="en-GB" dirty="0"/>
          </a:p>
        </p:txBody>
      </p:sp>
      <p:sp>
        <p:nvSpPr>
          <p:cNvPr id="3" name="Content Placeholder 2">
            <a:extLst>
              <a:ext uri="{FF2B5EF4-FFF2-40B4-BE49-F238E27FC236}">
                <a16:creationId xmlns:a16="http://schemas.microsoft.com/office/drawing/2014/main" id="{722BB699-8D50-4D5B-8FF9-AB71333D73E7}"/>
              </a:ext>
            </a:extLst>
          </p:cNvPr>
          <p:cNvSpPr>
            <a:spLocks noGrp="1"/>
          </p:cNvSpPr>
          <p:nvPr>
            <p:ph idx="1"/>
          </p:nvPr>
        </p:nvSpPr>
        <p:spPr>
          <a:xfrm>
            <a:off x="838200" y="1166648"/>
            <a:ext cx="10515600" cy="5010315"/>
          </a:xfrm>
        </p:spPr>
        <p:txBody>
          <a:bodyPr>
            <a:normAutofit lnSpcReduction="10000"/>
          </a:bodyPr>
          <a:lstStyle/>
          <a:p>
            <a:pPr algn="l"/>
            <a:r>
              <a:rPr lang="en-GB" dirty="0">
                <a:cs typeface="Arial" panose="020B0604020202020204" pitchFamily="34" charset="0"/>
              </a:rPr>
              <a:t>P</a:t>
            </a:r>
            <a:r>
              <a:rPr lang="en-GB" b="0" i="0" dirty="0">
                <a:effectLst/>
                <a:cs typeface="Arial" panose="020B0604020202020204" pitchFamily="34" charset="0"/>
              </a:rPr>
              <a:t>ersonality disorders tend to fall into three groups, according to their emotional 'flavour':</a:t>
            </a:r>
          </a:p>
          <a:p>
            <a:pPr marL="0" indent="0" algn="l">
              <a:buNone/>
            </a:pPr>
            <a:endParaRPr lang="en-GB" b="0" i="0" dirty="0">
              <a:effectLst/>
              <a:cs typeface="Arial" panose="020B0604020202020204" pitchFamily="34" charset="0"/>
            </a:endParaRPr>
          </a:p>
          <a:p>
            <a:r>
              <a:rPr lang="en-GB" b="1" i="0" dirty="0">
                <a:effectLst/>
                <a:cs typeface="Arial" panose="020B0604020202020204" pitchFamily="34" charset="0"/>
              </a:rPr>
              <a:t>Cluster A: 'Odd or Eccentric’  - </a:t>
            </a:r>
            <a:r>
              <a:rPr lang="en-GB" dirty="0">
                <a:cs typeface="Arial" panose="020B0604020202020204" pitchFamily="34" charset="0"/>
              </a:rPr>
              <a:t>seem to remain stable as one gets older </a:t>
            </a:r>
          </a:p>
          <a:p>
            <a:pPr algn="l">
              <a:buFont typeface="Arial" panose="020B0604020202020204" pitchFamily="34" charset="0"/>
              <a:buChar char="•"/>
            </a:pPr>
            <a:endParaRPr lang="en-GB" b="0" i="0" dirty="0">
              <a:effectLst/>
              <a:cs typeface="Arial" panose="020B0604020202020204" pitchFamily="34" charset="0"/>
            </a:endParaRPr>
          </a:p>
          <a:p>
            <a:r>
              <a:rPr lang="en-GB" b="1" i="0" dirty="0">
                <a:effectLst/>
                <a:cs typeface="Arial" panose="020B0604020202020204" pitchFamily="34" charset="0"/>
              </a:rPr>
              <a:t>Cluster B: 'Dramatic, Emotional, or Erratic’- </a:t>
            </a:r>
            <a:r>
              <a:rPr lang="en-GB" dirty="0">
                <a:cs typeface="Arial" panose="020B0604020202020204" pitchFamily="34" charset="0"/>
              </a:rPr>
              <a:t>tend to decrease as one gets older </a:t>
            </a:r>
          </a:p>
          <a:p>
            <a:pPr algn="l">
              <a:buFont typeface="Arial" panose="020B0604020202020204" pitchFamily="34" charset="0"/>
              <a:buChar char="•"/>
            </a:pPr>
            <a:endParaRPr lang="en-GB" b="0" i="0" dirty="0">
              <a:effectLst/>
              <a:cs typeface="Arial" panose="020B0604020202020204" pitchFamily="34" charset="0"/>
            </a:endParaRPr>
          </a:p>
          <a:p>
            <a:r>
              <a:rPr lang="en-GB" b="1" i="0" dirty="0">
                <a:effectLst/>
                <a:cs typeface="Arial" panose="020B0604020202020204" pitchFamily="34" charset="0"/>
              </a:rPr>
              <a:t>Cluster C: 'Anxious and Fearful’- </a:t>
            </a:r>
            <a:r>
              <a:rPr lang="en-GB" dirty="0">
                <a:cs typeface="Arial" panose="020B0604020202020204" pitchFamily="34" charset="0"/>
              </a:rPr>
              <a:t>seem to remain stable as one gets older </a:t>
            </a:r>
          </a:p>
          <a:p>
            <a:pPr algn="l">
              <a:buFont typeface="Arial" panose="020B0604020202020204" pitchFamily="34" charset="0"/>
              <a:buChar char="•"/>
            </a:pPr>
            <a:endParaRPr lang="en-GB" b="0" i="0" dirty="0">
              <a:effectLst/>
              <a:latin typeface="Arial" panose="020B0604020202020204" pitchFamily="34" charset="0"/>
              <a:cs typeface="Arial" panose="020B0604020202020204" pitchFamily="34" charset="0"/>
            </a:endParaRP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45673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5CDB2-D91B-439A-ABAD-8B624F74CF69}"/>
              </a:ext>
            </a:extLst>
          </p:cNvPr>
          <p:cNvSpPr>
            <a:spLocks noGrp="1"/>
          </p:cNvSpPr>
          <p:nvPr>
            <p:ph type="title"/>
          </p:nvPr>
        </p:nvSpPr>
        <p:spPr>
          <a:xfrm>
            <a:off x="838200" y="1"/>
            <a:ext cx="10515600" cy="1292771"/>
          </a:xfrm>
        </p:spPr>
        <p:txBody>
          <a:bodyPr>
            <a:normAutofit/>
          </a:bodyPr>
          <a:lstStyle/>
          <a:p>
            <a:pPr algn="ctr"/>
            <a:r>
              <a:rPr lang="en-GB" dirty="0">
                <a:latin typeface="+mn-lt"/>
              </a:rPr>
              <a:t>Personality changes causes</a:t>
            </a:r>
          </a:p>
        </p:txBody>
      </p:sp>
      <p:sp>
        <p:nvSpPr>
          <p:cNvPr id="3" name="Content Placeholder 2">
            <a:extLst>
              <a:ext uri="{FF2B5EF4-FFF2-40B4-BE49-F238E27FC236}">
                <a16:creationId xmlns:a16="http://schemas.microsoft.com/office/drawing/2014/main" id="{4BEDED2E-5757-4C00-869E-197A7DBD5304}"/>
              </a:ext>
            </a:extLst>
          </p:cNvPr>
          <p:cNvSpPr>
            <a:spLocks noGrp="1"/>
          </p:cNvSpPr>
          <p:nvPr>
            <p:ph idx="1"/>
          </p:nvPr>
        </p:nvSpPr>
        <p:spPr>
          <a:xfrm>
            <a:off x="838200" y="1024758"/>
            <a:ext cx="10515600" cy="5691352"/>
          </a:xfrm>
        </p:spPr>
        <p:txBody>
          <a:bodyPr>
            <a:normAutofit fontScale="92500" lnSpcReduction="10000"/>
          </a:bodyPr>
          <a:lstStyle/>
          <a:p>
            <a:pPr marL="0" indent="0">
              <a:buNone/>
            </a:pPr>
            <a:r>
              <a:rPr lang="en-GB" dirty="0"/>
              <a:t>Recent personality changes can be due to the following reasons so ensure the following reasons are investigated</a:t>
            </a:r>
          </a:p>
          <a:p>
            <a:pPr marL="0" indent="0">
              <a:buNone/>
            </a:pPr>
            <a:r>
              <a:rPr lang="en-GB" b="1" dirty="0"/>
              <a:t>Medical or organic cause </a:t>
            </a:r>
          </a:p>
          <a:p>
            <a:r>
              <a:rPr lang="en-GB" dirty="0"/>
              <a:t>Cerebrovascular event</a:t>
            </a:r>
          </a:p>
          <a:p>
            <a:r>
              <a:rPr lang="en-GB" dirty="0"/>
              <a:t>Infection (</a:t>
            </a:r>
            <a:r>
              <a:rPr lang="en-GB" dirty="0" err="1"/>
              <a:t>i.e.,meningitis</a:t>
            </a:r>
            <a:r>
              <a:rPr lang="en-GB" dirty="0"/>
              <a:t>) </a:t>
            </a:r>
          </a:p>
          <a:p>
            <a:r>
              <a:rPr lang="en-GB" dirty="0"/>
              <a:t>Head Trauma</a:t>
            </a:r>
          </a:p>
          <a:p>
            <a:r>
              <a:rPr lang="en-GB" dirty="0"/>
              <a:t>Brain tumour </a:t>
            </a:r>
          </a:p>
          <a:p>
            <a:r>
              <a:rPr lang="en-GB" dirty="0"/>
              <a:t>Dementia</a:t>
            </a:r>
          </a:p>
          <a:p>
            <a:pPr marL="0" indent="0">
              <a:buNone/>
            </a:pPr>
            <a:r>
              <a:rPr lang="en-GB" b="1" dirty="0"/>
              <a:t>Prescribed Medications </a:t>
            </a:r>
          </a:p>
          <a:p>
            <a:r>
              <a:rPr lang="en-GB" dirty="0"/>
              <a:t> Steroids</a:t>
            </a:r>
          </a:p>
          <a:p>
            <a:pPr marL="0" indent="0">
              <a:buNone/>
            </a:pPr>
            <a:r>
              <a:rPr lang="en-GB" b="1" dirty="0"/>
              <a:t>Mental illness</a:t>
            </a:r>
            <a:endParaRPr lang="en-GB" dirty="0"/>
          </a:p>
          <a:p>
            <a:r>
              <a:rPr lang="en-GB" dirty="0"/>
              <a:t>Depression/Mania</a:t>
            </a:r>
          </a:p>
          <a:p>
            <a:pPr marL="0" indent="0">
              <a:buNone/>
            </a:pPr>
            <a:r>
              <a:rPr lang="en-GB" b="1" dirty="0"/>
              <a:t>Illegal drugs and/or alcohol</a:t>
            </a:r>
            <a:endParaRPr lang="en-GB" dirty="0"/>
          </a:p>
          <a:p>
            <a:pPr marL="0" indent="0">
              <a:buNone/>
            </a:pPr>
            <a:endParaRPr lang="en-GB" dirty="0"/>
          </a:p>
        </p:txBody>
      </p:sp>
    </p:spTree>
    <p:extLst>
      <p:ext uri="{BB962C8B-B14F-4D97-AF65-F5344CB8AC3E}">
        <p14:creationId xmlns:p14="http://schemas.microsoft.com/office/powerpoint/2010/main" val="2701444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18FC4-BC71-43EC-9BD5-AEFD7308A815}"/>
              </a:ext>
            </a:extLst>
          </p:cNvPr>
          <p:cNvSpPr>
            <a:spLocks noGrp="1"/>
          </p:cNvSpPr>
          <p:nvPr>
            <p:ph type="title"/>
          </p:nvPr>
        </p:nvSpPr>
        <p:spPr>
          <a:xfrm>
            <a:off x="838200" y="63063"/>
            <a:ext cx="10515600" cy="1024758"/>
          </a:xfrm>
        </p:spPr>
        <p:txBody>
          <a:bodyPr/>
          <a:lstStyle/>
          <a:p>
            <a:pPr algn="ctr"/>
            <a:r>
              <a:rPr lang="en-GB" dirty="0">
                <a:latin typeface="+mn-lt"/>
              </a:rPr>
              <a:t>Reasons for presentations</a:t>
            </a:r>
          </a:p>
        </p:txBody>
      </p:sp>
      <p:sp>
        <p:nvSpPr>
          <p:cNvPr id="3" name="Content Placeholder 2">
            <a:extLst>
              <a:ext uri="{FF2B5EF4-FFF2-40B4-BE49-F238E27FC236}">
                <a16:creationId xmlns:a16="http://schemas.microsoft.com/office/drawing/2014/main" id="{E2850C89-558E-477A-893C-8081191DC719}"/>
              </a:ext>
            </a:extLst>
          </p:cNvPr>
          <p:cNvSpPr>
            <a:spLocks noGrp="1"/>
          </p:cNvSpPr>
          <p:nvPr>
            <p:ph idx="1"/>
          </p:nvPr>
        </p:nvSpPr>
        <p:spPr>
          <a:xfrm>
            <a:off x="838200" y="1087821"/>
            <a:ext cx="10515600" cy="5089142"/>
          </a:xfrm>
        </p:spPr>
        <p:txBody>
          <a:bodyPr>
            <a:normAutofit lnSpcReduction="10000"/>
          </a:bodyPr>
          <a:lstStyle/>
          <a:p>
            <a:pPr marL="0" indent="0">
              <a:buNone/>
            </a:pPr>
            <a:r>
              <a:rPr lang="en-GB" dirty="0"/>
              <a:t>Reasons for presentation in later life with personality disorder could be due to the following reasons:</a:t>
            </a:r>
          </a:p>
          <a:p>
            <a:pPr marL="0" indent="0">
              <a:buNone/>
            </a:pPr>
            <a:endParaRPr lang="en-GB" dirty="0"/>
          </a:p>
          <a:p>
            <a:r>
              <a:rPr lang="en-GB" dirty="0"/>
              <a:t>The person may lose a significant other who has contained or compensated for the personality disorder </a:t>
            </a:r>
          </a:p>
          <a:p>
            <a:r>
              <a:rPr lang="en-GB" dirty="0"/>
              <a:t>A move to long term care </a:t>
            </a:r>
          </a:p>
          <a:p>
            <a:r>
              <a:rPr lang="en-GB" dirty="0"/>
              <a:t>Loss of a stabilising situation</a:t>
            </a:r>
          </a:p>
          <a:p>
            <a:r>
              <a:rPr lang="en-GB" dirty="0"/>
              <a:t>Increased use of alcohol and prescription drugs</a:t>
            </a:r>
          </a:p>
          <a:p>
            <a:r>
              <a:rPr lang="en-GB" dirty="0"/>
              <a:t>Retriggering of trauma</a:t>
            </a:r>
          </a:p>
          <a:p>
            <a:r>
              <a:rPr lang="en-GB" dirty="0"/>
              <a:t>Bereavement and losses including loss of jobs/ roles</a:t>
            </a:r>
          </a:p>
          <a:p>
            <a:r>
              <a:rPr lang="en-GB" dirty="0"/>
              <a:t>Difficulty in adapting to ageing</a:t>
            </a:r>
          </a:p>
        </p:txBody>
      </p:sp>
    </p:spTree>
    <p:extLst>
      <p:ext uri="{BB962C8B-B14F-4D97-AF65-F5344CB8AC3E}">
        <p14:creationId xmlns:p14="http://schemas.microsoft.com/office/powerpoint/2010/main" val="34850346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EF31B-C9D4-458B-A099-ECCC7B3FCE01}"/>
              </a:ext>
            </a:extLst>
          </p:cNvPr>
          <p:cNvSpPr>
            <a:spLocks noGrp="1"/>
          </p:cNvSpPr>
          <p:nvPr>
            <p:ph type="title"/>
          </p:nvPr>
        </p:nvSpPr>
        <p:spPr>
          <a:xfrm>
            <a:off x="838200" y="1"/>
            <a:ext cx="10515600" cy="1308537"/>
          </a:xfrm>
        </p:spPr>
        <p:txBody>
          <a:bodyPr/>
          <a:lstStyle/>
          <a:p>
            <a:pPr algn="ctr"/>
            <a:r>
              <a:rPr lang="en-GB" dirty="0">
                <a:latin typeface="+mn-lt"/>
              </a:rPr>
              <a:t>Challenges</a:t>
            </a:r>
            <a:r>
              <a:rPr lang="en-GB" dirty="0"/>
              <a:t> </a:t>
            </a:r>
            <a:r>
              <a:rPr lang="en-GB" dirty="0">
                <a:latin typeface="+mn-lt"/>
              </a:rPr>
              <a:t>for the older adult</a:t>
            </a:r>
          </a:p>
        </p:txBody>
      </p:sp>
      <p:sp>
        <p:nvSpPr>
          <p:cNvPr id="3" name="Content Placeholder 2">
            <a:extLst>
              <a:ext uri="{FF2B5EF4-FFF2-40B4-BE49-F238E27FC236}">
                <a16:creationId xmlns:a16="http://schemas.microsoft.com/office/drawing/2014/main" id="{705DC713-20DD-44DE-84D1-5D5CBAD3D78C}"/>
              </a:ext>
            </a:extLst>
          </p:cNvPr>
          <p:cNvSpPr>
            <a:spLocks noGrp="1"/>
          </p:cNvSpPr>
          <p:nvPr>
            <p:ph idx="1"/>
          </p:nvPr>
        </p:nvSpPr>
        <p:spPr>
          <a:xfrm>
            <a:off x="838200" y="1111468"/>
            <a:ext cx="10515600" cy="5683469"/>
          </a:xfrm>
        </p:spPr>
        <p:txBody>
          <a:bodyPr>
            <a:noAutofit/>
          </a:bodyPr>
          <a:lstStyle/>
          <a:p>
            <a:pPr marL="0" indent="0" defTabSz="685800">
              <a:spcBef>
                <a:spcPts val="600"/>
              </a:spcBef>
              <a:spcAft>
                <a:spcPts val="600"/>
              </a:spcAft>
              <a:buNone/>
              <a:defRPr/>
            </a:pPr>
            <a:r>
              <a:rPr lang="en-GB" dirty="0">
                <a:cs typeface="Arial" panose="020B0604020202020204" pitchFamily="34" charset="0"/>
              </a:rPr>
              <a:t>Challenges faced by older adults with personality disorder includes</a:t>
            </a:r>
          </a:p>
          <a:p>
            <a:pPr marL="214313" indent="-214313" defTabSz="685800">
              <a:spcBef>
                <a:spcPts val="600"/>
              </a:spcBef>
              <a:spcAft>
                <a:spcPts val="600"/>
              </a:spcAft>
              <a:buFont typeface="Arial" panose="020B0604020202020204" pitchFamily="34" charset="0"/>
              <a:buChar char="•"/>
              <a:defRPr/>
            </a:pPr>
            <a:r>
              <a:rPr lang="en-GB" dirty="0">
                <a:cs typeface="Arial" panose="020B0604020202020204" pitchFamily="34" charset="0"/>
              </a:rPr>
              <a:t>Worse physical functioning</a:t>
            </a:r>
          </a:p>
          <a:p>
            <a:pPr marL="214313" indent="-214313" defTabSz="685800">
              <a:spcBef>
                <a:spcPts val="600"/>
              </a:spcBef>
              <a:spcAft>
                <a:spcPts val="600"/>
              </a:spcAft>
              <a:buFont typeface="Arial" panose="020B0604020202020204" pitchFamily="34" charset="0"/>
              <a:buChar char="•"/>
              <a:defRPr/>
            </a:pPr>
            <a:r>
              <a:rPr lang="en-GB" dirty="0">
                <a:cs typeface="Arial" panose="020B0604020202020204" pitchFamily="34" charset="0"/>
              </a:rPr>
              <a:t>Greater use of medications including opioids, benzodiazepines</a:t>
            </a:r>
          </a:p>
          <a:p>
            <a:pPr marL="214313" indent="-214313" defTabSz="685800">
              <a:spcBef>
                <a:spcPts val="600"/>
              </a:spcBef>
              <a:spcAft>
                <a:spcPts val="600"/>
              </a:spcAft>
              <a:buFont typeface="Arial" panose="020B0604020202020204" pitchFamily="34" charset="0"/>
              <a:buChar char="•"/>
              <a:defRPr/>
            </a:pPr>
            <a:r>
              <a:rPr lang="en-GB" dirty="0">
                <a:cs typeface="Arial" panose="020B0604020202020204" pitchFamily="34" charset="0"/>
              </a:rPr>
              <a:t>More unstable/brief relationships and poor social network</a:t>
            </a:r>
            <a:endParaRPr lang="en-GB" b="0" i="0" dirty="0">
              <a:effectLst/>
              <a:cs typeface="Arial" panose="020B0604020202020204" pitchFamily="34" charset="0"/>
            </a:endParaRPr>
          </a:p>
          <a:p>
            <a:pPr marL="214313" indent="-214313" defTabSz="685800">
              <a:spcBef>
                <a:spcPts val="600"/>
              </a:spcBef>
              <a:spcAft>
                <a:spcPts val="600"/>
              </a:spcAft>
              <a:defRPr/>
            </a:pPr>
            <a:r>
              <a:rPr lang="en-GB" dirty="0">
                <a:cs typeface="Arial" panose="020B0604020202020204" pitchFamily="34" charset="0"/>
              </a:rPr>
              <a:t>M</a:t>
            </a:r>
            <a:r>
              <a:rPr lang="en-GB" b="0" i="0" dirty="0">
                <a:effectLst/>
                <a:cs typeface="Arial" panose="020B0604020202020204" pitchFamily="34" charset="0"/>
              </a:rPr>
              <a:t>ore likely to have other mental health difficulties, like depression and anxiety</a:t>
            </a:r>
          </a:p>
          <a:p>
            <a:pPr marL="214313" indent="-214313" defTabSz="685800">
              <a:spcBef>
                <a:spcPts val="600"/>
              </a:spcBef>
              <a:spcAft>
                <a:spcPts val="600"/>
              </a:spcAft>
              <a:defRPr/>
            </a:pPr>
            <a:r>
              <a:rPr lang="en-GB" dirty="0">
                <a:solidFill>
                  <a:srgbClr val="000000"/>
                </a:solidFill>
                <a:cs typeface="Arial" panose="020B0604020202020204" pitchFamily="34" charset="0"/>
              </a:rPr>
              <a:t>Increased chances of being discharged to a residential placement and ongoing challenges with forming relationships with carers</a:t>
            </a:r>
            <a:endParaRPr lang="en-GB" b="0" i="0" dirty="0">
              <a:effectLst/>
              <a:cs typeface="Arial" panose="020B0604020202020204" pitchFamily="34" charset="0"/>
            </a:endParaRPr>
          </a:p>
          <a:p>
            <a:pPr marL="214313" indent="-214313" defTabSz="685800">
              <a:spcBef>
                <a:spcPts val="600"/>
              </a:spcBef>
              <a:spcAft>
                <a:spcPts val="600"/>
              </a:spcAft>
              <a:defRPr/>
            </a:pPr>
            <a:r>
              <a:rPr lang="en-GB" b="0" i="0" dirty="0">
                <a:effectLst/>
                <a:cs typeface="Arial" panose="020B0604020202020204" pitchFamily="34" charset="0"/>
              </a:rPr>
              <a:t>Less responsive to treatment </a:t>
            </a:r>
            <a:r>
              <a:rPr lang="en-GB" dirty="0">
                <a:cs typeface="Arial" panose="020B0604020202020204" pitchFamily="34" charset="0"/>
              </a:rPr>
              <a:t>for</a:t>
            </a:r>
            <a:r>
              <a:rPr lang="en-GB" b="0" i="0" dirty="0">
                <a:effectLst/>
                <a:cs typeface="Arial" panose="020B0604020202020204" pitchFamily="34" charset="0"/>
              </a:rPr>
              <a:t> </a:t>
            </a:r>
            <a:r>
              <a:rPr lang="en-GB" dirty="0">
                <a:cs typeface="Arial" panose="020B0604020202020204" pitchFamily="34" charset="0"/>
              </a:rPr>
              <a:t>any of their other </a:t>
            </a:r>
            <a:r>
              <a:rPr lang="en-GB" b="0" i="0" dirty="0">
                <a:effectLst/>
                <a:cs typeface="Arial" panose="020B0604020202020204" pitchFamily="34" charset="0"/>
              </a:rPr>
              <a:t>mental illnesses </a:t>
            </a:r>
            <a:endParaRPr lang="en-GB" dirty="0">
              <a:cs typeface="Arial" panose="020B0604020202020204" pitchFamily="34" charset="0"/>
            </a:endParaRPr>
          </a:p>
          <a:p>
            <a:pPr marL="214313" indent="-214313" defTabSz="685800">
              <a:spcBef>
                <a:spcPts val="600"/>
              </a:spcBef>
              <a:spcAft>
                <a:spcPts val="600"/>
              </a:spcAft>
              <a:buFont typeface="Arial" panose="020B0604020202020204" pitchFamily="34" charset="0"/>
              <a:buChar char="•"/>
              <a:defRPr/>
            </a:pPr>
            <a:r>
              <a:rPr lang="en-US" dirty="0">
                <a:cs typeface="Arial" panose="020B0604020202020204" pitchFamily="34" charset="0"/>
              </a:rPr>
              <a:t>Older adults with Personality Disorder make up 44% of completed suicides</a:t>
            </a:r>
          </a:p>
          <a:p>
            <a:pPr marL="0" indent="0" defTabSz="685800">
              <a:spcAft>
                <a:spcPts val="2400"/>
              </a:spcAft>
              <a:buNone/>
              <a:defRP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466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B937B-4475-4F0D-9C4B-E17E81F12F43}"/>
              </a:ext>
            </a:extLst>
          </p:cNvPr>
          <p:cNvSpPr>
            <a:spLocks noGrp="1"/>
          </p:cNvSpPr>
          <p:nvPr>
            <p:ph type="title"/>
          </p:nvPr>
        </p:nvSpPr>
        <p:spPr>
          <a:xfrm>
            <a:off x="838200" y="63063"/>
            <a:ext cx="10515600" cy="1087820"/>
          </a:xfrm>
        </p:spPr>
        <p:txBody>
          <a:bodyPr>
            <a:normAutofit/>
          </a:bodyPr>
          <a:lstStyle/>
          <a:p>
            <a:pPr algn="ctr"/>
            <a:r>
              <a:rPr lang="en-GB" dirty="0">
                <a:latin typeface="+mn-lt"/>
              </a:rPr>
              <a:t>Challenges for the caring teams</a:t>
            </a:r>
          </a:p>
        </p:txBody>
      </p:sp>
      <p:sp>
        <p:nvSpPr>
          <p:cNvPr id="3" name="Content Placeholder 2">
            <a:extLst>
              <a:ext uri="{FF2B5EF4-FFF2-40B4-BE49-F238E27FC236}">
                <a16:creationId xmlns:a16="http://schemas.microsoft.com/office/drawing/2014/main" id="{461AE206-63FB-4351-A331-D7EBE92EF9AA}"/>
              </a:ext>
            </a:extLst>
          </p:cNvPr>
          <p:cNvSpPr>
            <a:spLocks noGrp="1"/>
          </p:cNvSpPr>
          <p:nvPr>
            <p:ph idx="1"/>
          </p:nvPr>
        </p:nvSpPr>
        <p:spPr>
          <a:xfrm>
            <a:off x="838200" y="1032641"/>
            <a:ext cx="10515600" cy="5715000"/>
          </a:xfrm>
        </p:spPr>
        <p:txBody>
          <a:bodyPr>
            <a:normAutofit/>
          </a:bodyPr>
          <a:lstStyle/>
          <a:p>
            <a:pPr marL="0" indent="0" algn="l" rtl="0" fontAlgn="base">
              <a:buNone/>
            </a:pPr>
            <a:r>
              <a:rPr lang="en-GB" sz="2800" b="0" i="0" u="none" strike="noStrike" dirty="0">
                <a:solidFill>
                  <a:srgbClr val="000000"/>
                </a:solidFill>
                <a:effectLst/>
                <a:cs typeface="Arial" panose="020B0604020202020204" pitchFamily="34" charset="0"/>
              </a:rPr>
              <a:t>Challenges faced by the </a:t>
            </a:r>
            <a:r>
              <a:rPr lang="en-GB" dirty="0">
                <a:solidFill>
                  <a:srgbClr val="000000"/>
                </a:solidFill>
                <a:cs typeface="Arial" panose="020B0604020202020204" pitchFamily="34" charset="0"/>
              </a:rPr>
              <a:t>teams caring for older adults with personality disorder include:</a:t>
            </a:r>
          </a:p>
          <a:p>
            <a:pPr algn="l" rtl="0" fontAlgn="base">
              <a:buFont typeface="Arial" panose="020B0604020202020204" pitchFamily="34" charset="0"/>
              <a:buChar char="•"/>
            </a:pPr>
            <a:r>
              <a:rPr lang="en-GB" sz="2800" b="0" i="0" u="none" strike="noStrike" dirty="0">
                <a:solidFill>
                  <a:srgbClr val="000000"/>
                </a:solidFill>
                <a:effectLst/>
                <a:cs typeface="Arial" panose="020B0604020202020204" pitchFamily="34" charset="0"/>
              </a:rPr>
              <a:t>Staff receive a lot more calls from this cohort</a:t>
            </a:r>
          </a:p>
          <a:p>
            <a:pPr algn="l" rtl="0" fontAlgn="base">
              <a:buFont typeface="Arial" panose="020B0604020202020204" pitchFamily="34" charset="0"/>
              <a:buChar char="•"/>
            </a:pPr>
            <a:r>
              <a:rPr lang="en-GB" sz="2800" dirty="0">
                <a:solidFill>
                  <a:srgbClr val="000000"/>
                </a:solidFill>
                <a:cs typeface="Arial" panose="020B0604020202020204" pitchFamily="34" charset="0"/>
              </a:rPr>
              <a:t>They may repeatedly ask for prescription medication </a:t>
            </a:r>
          </a:p>
          <a:p>
            <a:pPr algn="l" rtl="0" fontAlgn="base">
              <a:buFont typeface="Arial" panose="020B0604020202020204" pitchFamily="34" charset="0"/>
              <a:buChar char="•"/>
            </a:pPr>
            <a:r>
              <a:rPr lang="en-GB" dirty="0">
                <a:solidFill>
                  <a:srgbClr val="000000"/>
                </a:solidFill>
                <a:cs typeface="Arial" panose="020B0604020202020204" pitchFamily="34" charset="0"/>
              </a:rPr>
              <a:t>They may have frequent attendances to A&amp;E departments</a:t>
            </a:r>
            <a:endParaRPr lang="en-GB" sz="2800" dirty="0">
              <a:solidFill>
                <a:srgbClr val="000000"/>
              </a:solidFill>
              <a:cs typeface="Arial" panose="020B0604020202020204" pitchFamily="34" charset="0"/>
            </a:endParaRPr>
          </a:p>
          <a:p>
            <a:pPr fontAlgn="base"/>
            <a:r>
              <a:rPr lang="en-US" sz="2800" dirty="0">
                <a:ea typeface="Calibri" panose="020F0502020204030204" pitchFamily="34" charset="0"/>
                <a:cs typeface="Arial" panose="020B0604020202020204" pitchFamily="34" charset="0"/>
              </a:rPr>
              <a:t>The increased </a:t>
            </a:r>
            <a:r>
              <a:rPr lang="en-US" dirty="0">
                <a:ea typeface="Calibri" panose="020F0502020204030204" pitchFamily="34" charset="0"/>
                <a:cs typeface="Arial" panose="020B0604020202020204" pitchFamily="34" charset="0"/>
              </a:rPr>
              <a:t>expression of psychological distress in the form of physical health symptoms (somatization)</a:t>
            </a:r>
            <a:r>
              <a:rPr lang="en-US" sz="2800" dirty="0">
                <a:ea typeface="Calibri" panose="020F0502020204030204" pitchFamily="34" charset="0"/>
                <a:cs typeface="Arial" panose="020B0604020202020204" pitchFamily="34" charset="0"/>
              </a:rPr>
              <a:t> and demands for care from staff/family can lead to team frustration and longer hospital admissions</a:t>
            </a:r>
            <a:endParaRPr lang="en-GB" sz="2800" dirty="0">
              <a:solidFill>
                <a:prstClr val="black"/>
              </a:solidFill>
              <a:cs typeface="Arial" panose="020B0604020202020204" pitchFamily="34" charset="0"/>
            </a:endParaRPr>
          </a:p>
          <a:p>
            <a:pPr fontAlgn="base"/>
            <a:r>
              <a:rPr lang="en-GB" sz="2800" dirty="0">
                <a:solidFill>
                  <a:srgbClr val="000000"/>
                </a:solidFill>
                <a:cs typeface="Arial" panose="020B0604020202020204" pitchFamily="34" charset="0"/>
              </a:rPr>
              <a:t>They create splitting among the team members </a:t>
            </a:r>
            <a:r>
              <a:rPr lang="en-GB" dirty="0">
                <a:solidFill>
                  <a:srgbClr val="000000"/>
                </a:solidFill>
                <a:cs typeface="Arial" panose="020B0604020202020204" pitchFamily="34" charset="0"/>
              </a:rPr>
              <a:t>(</a:t>
            </a:r>
            <a:r>
              <a:rPr lang="en-GB" sz="2800" dirty="0">
                <a:solidFill>
                  <a:srgbClr val="000000"/>
                </a:solidFill>
                <a:cs typeface="Arial" panose="020B0604020202020204" pitchFamily="34" charset="0"/>
              </a:rPr>
              <a:t>when staff disagree amongst themselves about the best way to support the person )</a:t>
            </a:r>
          </a:p>
        </p:txBody>
      </p:sp>
    </p:spTree>
    <p:extLst>
      <p:ext uri="{BB962C8B-B14F-4D97-AF65-F5344CB8AC3E}">
        <p14:creationId xmlns:p14="http://schemas.microsoft.com/office/powerpoint/2010/main" val="41503109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1DD7A03AE61D340B7E00B2FD791A3EF" ma:contentTypeVersion="12" ma:contentTypeDescription="Create a new document." ma:contentTypeScope="" ma:versionID="0a46495257bba0d566f88843685d6e76">
  <xsd:schema xmlns:xsd="http://www.w3.org/2001/XMLSchema" xmlns:xs="http://www.w3.org/2001/XMLSchema" xmlns:p="http://schemas.microsoft.com/office/2006/metadata/properties" xmlns:ns2="75f28352-67a4-42b3-b058-db092cbeb8e8" xmlns:ns3="67bc7f54-7c77-4d88-925c-ad0fc9f92e81" targetNamespace="http://schemas.microsoft.com/office/2006/metadata/properties" ma:root="true" ma:fieldsID="017fd56c14270dba28e9622d67c4295c" ns2:_="" ns3:_="">
    <xsd:import namespace="75f28352-67a4-42b3-b058-db092cbeb8e8"/>
    <xsd:import namespace="67bc7f54-7c77-4d88-925c-ad0fc9f92e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Location" minOccurs="0"/>
                <xsd:element ref="ns2:MediaServiceGenerationTime" minOccurs="0"/>
                <xsd:element ref="ns2:MediaServiceEventHashCode" minOccurs="0"/>
                <xsd:element ref="ns2:MediaServiceAutoTag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f28352-67a4-42b3-b058-db092cbeb8e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Tags" ma:index="18" nillable="true" ma:displayName="Tags" ma:internalName="MediaServiceAutoTags"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7bc7f54-7c77-4d88-925c-ad0fc9f92e8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46C9B3E-8DA4-4714-B3B1-DB2292267B42}"/>
</file>

<file path=customXml/itemProps2.xml><?xml version="1.0" encoding="utf-8"?>
<ds:datastoreItem xmlns:ds="http://schemas.openxmlformats.org/officeDocument/2006/customXml" ds:itemID="{D003B5A4-9498-4CA7-AB1F-747B32FBCB53}"/>
</file>

<file path=customXml/itemProps3.xml><?xml version="1.0" encoding="utf-8"?>
<ds:datastoreItem xmlns:ds="http://schemas.openxmlformats.org/officeDocument/2006/customXml" ds:itemID="{8D856305-E6E7-41F6-A9FB-0FE5B663E6A7}"/>
</file>

<file path=docProps/app.xml><?xml version="1.0" encoding="utf-8"?>
<Properties xmlns="http://schemas.openxmlformats.org/officeDocument/2006/extended-properties" xmlns:vt="http://schemas.openxmlformats.org/officeDocument/2006/docPropsVTypes">
  <TotalTime>315</TotalTime>
  <Words>731</Words>
  <Application>Microsoft Office PowerPoint</Application>
  <PresentationFormat>Widescreen</PresentationFormat>
  <Paragraphs>87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Personality disorders in Older Adults  </vt:lpstr>
      <vt:lpstr>What is personality?</vt:lpstr>
      <vt:lpstr>Individuals with Personality disorders/ complex emotional needs</vt:lpstr>
      <vt:lpstr>Prevalence of personality disorders </vt:lpstr>
      <vt:lpstr>Types of Personality disorders   </vt:lpstr>
      <vt:lpstr>Personality changes causes</vt:lpstr>
      <vt:lpstr>Reasons for presentations</vt:lpstr>
      <vt:lpstr>Challenges for the older adult</vt:lpstr>
      <vt:lpstr>Challenges for the caring teams</vt:lpstr>
      <vt:lpstr>Core components of support</vt:lpstr>
      <vt:lpstr>Core components of support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Thompsell, Tribunal Member</dc:creator>
  <cp:lastModifiedBy>Kitti</cp:lastModifiedBy>
  <cp:revision>22</cp:revision>
  <dcterms:created xsi:type="dcterms:W3CDTF">2021-01-11T15:51:14Z</dcterms:created>
  <dcterms:modified xsi:type="dcterms:W3CDTF">2021-03-19T14:08:55Z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d238a98-5de3-4afa-b492-e6339810853c_Enabled">
    <vt:lpwstr>True</vt:lpwstr>
  </property>
  <property fmtid="{D5CDD505-2E9C-101B-9397-08002B2CF9AE}" pid="3" name="MSIP_Label_bd238a98-5de3-4afa-b492-e6339810853c_SiteId">
    <vt:lpwstr>75aac48a-29ab-4230-adac-69d3e7ed3e77</vt:lpwstr>
  </property>
  <property fmtid="{D5CDD505-2E9C-101B-9397-08002B2CF9AE}" pid="4" name="MSIP_Label_bd238a98-5de3-4afa-b492-e6339810853c_Owner">
    <vt:lpwstr>Kitti.Kottasz@rcpsych.ac.uk</vt:lpwstr>
  </property>
  <property fmtid="{D5CDD505-2E9C-101B-9397-08002B2CF9AE}" pid="5" name="MSIP_Label_bd238a98-5de3-4afa-b492-e6339810853c_SetDate">
    <vt:lpwstr>2021-03-19T14:08:54.7004888Z</vt:lpwstr>
  </property>
  <property fmtid="{D5CDD505-2E9C-101B-9397-08002B2CF9AE}" pid="6" name="MSIP_Label_bd238a98-5de3-4afa-b492-e6339810853c_Name">
    <vt:lpwstr>General</vt:lpwstr>
  </property>
  <property fmtid="{D5CDD505-2E9C-101B-9397-08002B2CF9AE}" pid="7" name="MSIP_Label_bd238a98-5de3-4afa-b492-e6339810853c_Application">
    <vt:lpwstr>Microsoft Azure Information Protection</vt:lpwstr>
  </property>
  <property fmtid="{D5CDD505-2E9C-101B-9397-08002B2CF9AE}" pid="8" name="MSIP_Label_bd238a98-5de3-4afa-b492-e6339810853c_ActionId">
    <vt:lpwstr>157094c9-cefc-4690-8ff2-91ccac78bc56</vt:lpwstr>
  </property>
  <property fmtid="{D5CDD505-2E9C-101B-9397-08002B2CF9AE}" pid="9" name="MSIP_Label_bd238a98-5de3-4afa-b492-e6339810853c_Extended_MSFT_Method">
    <vt:lpwstr>Automatic</vt:lpwstr>
  </property>
  <property fmtid="{D5CDD505-2E9C-101B-9397-08002B2CF9AE}" pid="10" name="Sensitivity">
    <vt:lpwstr>General</vt:lpwstr>
  </property>
  <property fmtid="{D5CDD505-2E9C-101B-9397-08002B2CF9AE}" pid="11" name="ContentTypeId">
    <vt:lpwstr>0x01010091DD7A03AE61D340B7E00B2FD791A3EF</vt:lpwstr>
  </property>
</Properties>
</file>