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362" r:id="rId3"/>
    <p:sldId id="347" r:id="rId4"/>
    <p:sldId id="348" r:id="rId5"/>
    <p:sldId id="350" r:id="rId6"/>
    <p:sldId id="356" r:id="rId7"/>
    <p:sldId id="355" r:id="rId8"/>
    <p:sldId id="349" r:id="rId9"/>
    <p:sldId id="358" r:id="rId10"/>
    <p:sldId id="353" r:id="rId11"/>
    <p:sldId id="359" r:id="rId12"/>
    <p:sldId id="35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DD8343-44DB-4A19-85C2-6320FCAA5062}" v="2" dt="2021-03-15T12:28:16.7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8" d="100"/>
          <a:sy n="68" d="100"/>
        </p:scale>
        <p:origin x="78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BA298D-139E-48CB-AC63-3C210114CF75}" type="datetimeFigureOut">
              <a:rPr lang="en-GB" smtClean="0"/>
              <a:t>19/03/2021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E86ADA-7055-45F3-BF7C-06266B211A30}" type="slidenum">
              <a:rPr lang="en-GB" smtClean="0"/>
              <a:t>‹#›</a:t>
            </a:fld>
            <a:endParaRPr lang="en-GB"/>
          </a:p>
        </p:txBody>
      </p:sp>
    </p:spTree>
    <p:extLst>
      <p:ext uri="{BB962C8B-B14F-4D97-AF65-F5344CB8AC3E}">
        <p14:creationId xmlns:p14="http://schemas.microsoft.com/office/powerpoint/2010/main" val="2075215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99338-1260-44B7-B53C-63649AA3B3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4D7EE21-0B22-4F67-B39B-0C564362C9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6AEB4B8-EBDA-4298-8E2A-B6B343624692}"/>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5A60E967-C348-4E39-985E-F0E5597473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C213B1-FEB8-4781-ADD8-89BA228E679B}"/>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79040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28A56-871A-485B-85E3-8B4765C4A66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B47E93-0010-4CB8-9745-D2635EBD9B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771A08-E099-4069-9BCD-EA49E5434F66}"/>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86BDE53C-4ED4-46D7-806F-E8BFA0D0ED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D737C8-8EB8-4A81-8A6B-09351992AACD}"/>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1450891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CE52E7-8692-4CAD-B261-27A8D3570E1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FFC34D0-7372-4E1D-B76E-015F870DD2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3AEFD0-AC69-481B-A8E7-3BB65472A94D}"/>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BF47B8BE-9660-44F8-AECD-835F74925A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69B654-174B-406D-9805-DF2FBD133DDF}"/>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3277276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6747B-D095-4341-96D4-E06B82F4EB3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59CFDBD-8651-43E8-882B-844706296A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1E24D9-E7AD-4A34-A842-F9A51847D2DC}"/>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9E6BCAE5-35FF-4341-9045-3BFE6213CF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FEA9B1-6FA6-4358-935E-851C17AE5163}"/>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2033730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7AB88-D558-4E49-B6C4-1FE3FD4CE3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BE5E158-90E9-4E32-93C9-5EE535259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F9B6B4-219A-423D-99FE-F60838EDE126}"/>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84696888-54E2-4187-99B5-0986835080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B13228-22BE-4BD7-B97B-2F4E2E1F150E}"/>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4270711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2BF6F-9B91-4702-9FE0-4F65076264D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9FFF8CF-6721-4873-8700-64F3DCD47E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A72DE24-3C39-4473-A596-7E5DA137DC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BC28912-46C8-43D8-824F-41542B61FC40}"/>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6" name="Footer Placeholder 5">
            <a:extLst>
              <a:ext uri="{FF2B5EF4-FFF2-40B4-BE49-F238E27FC236}">
                <a16:creationId xmlns:a16="http://schemas.microsoft.com/office/drawing/2014/main" id="{916A6B42-B4D9-4CBB-9E8F-511600AA7A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4B0947-4D37-4B48-A422-3BC9CBB89E63}"/>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4103133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DCA72-5018-420C-9D1D-A5918B6D314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BB6637C-2749-44A7-AF6C-E9884E7A98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8B329F-46AA-4F52-830B-DE9805970D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AF3C2F-A9AB-4296-A9DE-C4A6C45A44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5D5975-9E3A-46B2-889F-343F95AB622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64BDD68-F109-4382-A498-5259A917F948}"/>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8" name="Footer Placeholder 7">
            <a:extLst>
              <a:ext uri="{FF2B5EF4-FFF2-40B4-BE49-F238E27FC236}">
                <a16:creationId xmlns:a16="http://schemas.microsoft.com/office/drawing/2014/main" id="{44098F67-3A22-4F56-B035-E026AB35038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35F8DAB-EBEF-4BBB-A471-9C9303C28C60}"/>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1504976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A7FF0-CC84-44B4-A446-60C3B030388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002BF9-3851-41FB-8736-16D14E8EEF64}"/>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4" name="Footer Placeholder 3">
            <a:extLst>
              <a:ext uri="{FF2B5EF4-FFF2-40B4-BE49-F238E27FC236}">
                <a16:creationId xmlns:a16="http://schemas.microsoft.com/office/drawing/2014/main" id="{E7CEB334-7304-49E3-9745-F0D604A11DD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02AF7C7-4C7F-4AF0-8F26-0B09B5441F83}"/>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3955570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4F0BC5-6D23-458E-B782-E9C11C53D355}"/>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3" name="Footer Placeholder 2">
            <a:extLst>
              <a:ext uri="{FF2B5EF4-FFF2-40B4-BE49-F238E27FC236}">
                <a16:creationId xmlns:a16="http://schemas.microsoft.com/office/drawing/2014/main" id="{1B3EB755-DB34-4C36-993F-E030446CFD1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4927407-0342-4647-B5EA-105F1FD94C17}"/>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827620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C8FB6-34D0-433F-A5D0-A928EA3933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7509DA0-048A-4072-A7EA-26B9EEDE8B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AA95A87-0E0A-4479-9C2A-A21F8A16D1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8952A3-D81D-4EC0-AF97-EEA2EBC0CAFF}"/>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6" name="Footer Placeholder 5">
            <a:extLst>
              <a:ext uri="{FF2B5EF4-FFF2-40B4-BE49-F238E27FC236}">
                <a16:creationId xmlns:a16="http://schemas.microsoft.com/office/drawing/2014/main" id="{5D5BCA16-4AF0-42EC-8F86-302A741E05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A8F664-8368-4F36-98EA-BB9B52C311ED}"/>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1380363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DB5A1-D368-4D6A-BA68-19FEF63959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2671B5C-4D11-4673-B19D-0CEE78D70E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BD6C824-820F-463A-A350-C8A3126E0E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20B679-ADC8-4159-ACCD-1BA5B1190B13}"/>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6" name="Footer Placeholder 5">
            <a:extLst>
              <a:ext uri="{FF2B5EF4-FFF2-40B4-BE49-F238E27FC236}">
                <a16:creationId xmlns:a16="http://schemas.microsoft.com/office/drawing/2014/main" id="{AC8BF1D2-589A-4A94-BD1B-89713C21DB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0FD288-B9C5-43CE-8DF2-302140916FE2}"/>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3222924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96153-F006-4A7B-BFEC-A2F749BF9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FF1EE9C-F1DC-4612-9DD4-5719C71098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48219D-85FA-45EE-8431-DF929D3281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8C865768-513B-4520-801E-C3A459BA0B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BF1C6FE-F98D-43FB-B219-73BF9B0C02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09C737-75F3-480F-9E0C-BC2D17FC2BE7}" type="slidenum">
              <a:rPr lang="en-GB" smtClean="0"/>
              <a:t>‹#›</a:t>
            </a:fld>
            <a:endParaRPr lang="en-GB"/>
          </a:p>
        </p:txBody>
      </p:sp>
    </p:spTree>
    <p:extLst>
      <p:ext uri="{BB962C8B-B14F-4D97-AF65-F5344CB8AC3E}">
        <p14:creationId xmlns:p14="http://schemas.microsoft.com/office/powerpoint/2010/main" val="2815475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D74AA-98E4-4EB3-9578-E8CBD0BEBEA9}"/>
              </a:ext>
            </a:extLst>
          </p:cNvPr>
          <p:cNvSpPr>
            <a:spLocks noGrp="1"/>
          </p:cNvSpPr>
          <p:nvPr>
            <p:ph type="ctrTitle"/>
          </p:nvPr>
        </p:nvSpPr>
        <p:spPr/>
        <p:txBody>
          <a:bodyPr/>
          <a:lstStyle/>
          <a:p>
            <a:r>
              <a:rPr lang="en-GB" dirty="0">
                <a:latin typeface="+mn-lt"/>
              </a:rPr>
              <a:t>Personality disorders in Older Adults  </a:t>
            </a:r>
          </a:p>
        </p:txBody>
      </p:sp>
      <p:sp>
        <p:nvSpPr>
          <p:cNvPr id="3" name="Subtitle 2">
            <a:extLst>
              <a:ext uri="{FF2B5EF4-FFF2-40B4-BE49-F238E27FC236}">
                <a16:creationId xmlns:a16="http://schemas.microsoft.com/office/drawing/2014/main" id="{4FA74A6C-F156-4ECC-8136-5D75D7B0757C}"/>
              </a:ext>
            </a:extLst>
          </p:cNvPr>
          <p:cNvSpPr>
            <a:spLocks noGrp="1"/>
          </p:cNvSpPr>
          <p:nvPr>
            <p:ph type="subTitle" idx="1"/>
          </p:nvPr>
        </p:nvSpPr>
        <p:spPr/>
        <p:txBody>
          <a:bodyPr>
            <a:normAutofit/>
          </a:bodyPr>
          <a:lstStyle/>
          <a:p>
            <a:r>
              <a:rPr lang="en-GB" sz="2800" dirty="0"/>
              <a:t>Tier 2 </a:t>
            </a:r>
          </a:p>
        </p:txBody>
      </p:sp>
    </p:spTree>
    <p:extLst>
      <p:ext uri="{BB962C8B-B14F-4D97-AF65-F5344CB8AC3E}">
        <p14:creationId xmlns:p14="http://schemas.microsoft.com/office/powerpoint/2010/main" val="983120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BEB1C-347F-4C92-B088-FFCD10610F5C}"/>
              </a:ext>
            </a:extLst>
          </p:cNvPr>
          <p:cNvSpPr>
            <a:spLocks noGrp="1"/>
          </p:cNvSpPr>
          <p:nvPr>
            <p:ph type="title"/>
          </p:nvPr>
        </p:nvSpPr>
        <p:spPr>
          <a:xfrm>
            <a:off x="838200" y="63063"/>
            <a:ext cx="10515600" cy="1142999"/>
          </a:xfrm>
        </p:spPr>
        <p:txBody>
          <a:bodyPr/>
          <a:lstStyle/>
          <a:p>
            <a:pPr algn="ctr"/>
            <a:r>
              <a:rPr lang="en-GB" dirty="0">
                <a:latin typeface="+mn-lt"/>
              </a:rPr>
              <a:t>Core components of support</a:t>
            </a:r>
            <a:endParaRPr lang="en-GB" dirty="0"/>
          </a:p>
        </p:txBody>
      </p:sp>
      <p:sp>
        <p:nvSpPr>
          <p:cNvPr id="3" name="Content Placeholder 2">
            <a:extLst>
              <a:ext uri="{FF2B5EF4-FFF2-40B4-BE49-F238E27FC236}">
                <a16:creationId xmlns:a16="http://schemas.microsoft.com/office/drawing/2014/main" id="{AC54C824-3FC0-40A2-B57C-37DDDE010DC5}"/>
              </a:ext>
            </a:extLst>
          </p:cNvPr>
          <p:cNvSpPr>
            <a:spLocks noGrp="1"/>
          </p:cNvSpPr>
          <p:nvPr>
            <p:ph idx="1"/>
          </p:nvPr>
        </p:nvSpPr>
        <p:spPr>
          <a:xfrm>
            <a:off x="838200" y="1056290"/>
            <a:ext cx="10515600" cy="5120673"/>
          </a:xfrm>
        </p:spPr>
        <p:txBody>
          <a:bodyPr>
            <a:normAutofit fontScale="92500" lnSpcReduction="20000"/>
          </a:bodyPr>
          <a:lstStyle/>
          <a:p>
            <a:pPr marL="0" lvl="0" indent="0">
              <a:lnSpc>
                <a:spcPct val="150000"/>
              </a:lnSpc>
              <a:buNone/>
            </a:pPr>
            <a:r>
              <a:rPr lang="en-GB" dirty="0"/>
              <a:t>Core components of support for older adults with personality disorders </a:t>
            </a:r>
          </a:p>
          <a:p>
            <a:pPr marL="285750" lvl="0" indent="-285750">
              <a:lnSpc>
                <a:spcPct val="150000"/>
              </a:lnSpc>
            </a:pPr>
            <a:r>
              <a:rPr lang="en-US" sz="2800" dirty="0">
                <a:cs typeface="Arial" panose="020B0604020202020204" pitchFamily="34" charset="0"/>
              </a:rPr>
              <a:t>Establish and understand the importance of the therapeutic relationship</a:t>
            </a:r>
          </a:p>
          <a:p>
            <a:pPr marL="285750" lvl="0" indent="-285750">
              <a:lnSpc>
                <a:spcPct val="150000"/>
              </a:lnSpc>
              <a:buFont typeface="Arial" panose="020B0604020202020204" pitchFamily="34" charset="0"/>
              <a:buChar char="•"/>
            </a:pPr>
            <a:r>
              <a:rPr lang="en-US" sz="2800" dirty="0">
                <a:cs typeface="Arial" panose="020B0604020202020204" pitchFamily="34" charset="0"/>
              </a:rPr>
              <a:t>Treat the older person’s comorbidities (e.g. anxiety, depression) </a:t>
            </a:r>
          </a:p>
          <a:p>
            <a:pPr marL="285750" lvl="0" indent="-285750">
              <a:lnSpc>
                <a:spcPct val="150000"/>
              </a:lnSpc>
              <a:buFont typeface="Arial" panose="020B0604020202020204" pitchFamily="34" charset="0"/>
              <a:buChar char="•"/>
            </a:pPr>
            <a:r>
              <a:rPr lang="en-GB" b="0" i="0" dirty="0">
                <a:effectLst/>
                <a:cs typeface="Arial" panose="020B0604020202020204" pitchFamily="34" charset="0"/>
              </a:rPr>
              <a:t>Establish good links with other professionals - </a:t>
            </a:r>
            <a:r>
              <a:rPr lang="en-US" dirty="0">
                <a:cs typeface="Arial" panose="020B0604020202020204" pitchFamily="34" charset="0"/>
              </a:rPr>
              <a:t>Have a j</a:t>
            </a:r>
            <a:r>
              <a:rPr lang="en-US" sz="2800" dirty="0">
                <a:cs typeface="Arial" panose="020B0604020202020204" pitchFamily="34" charset="0"/>
              </a:rPr>
              <a:t>oined up model between community and inpatient services</a:t>
            </a:r>
            <a:endParaRPr lang="en-GB" b="0" i="0" dirty="0">
              <a:effectLst/>
              <a:cs typeface="Arial" panose="020B0604020202020204" pitchFamily="34" charset="0"/>
            </a:endParaRPr>
          </a:p>
          <a:p>
            <a:pPr marL="285750" lvl="0" indent="-285750">
              <a:lnSpc>
                <a:spcPct val="150000"/>
              </a:lnSpc>
              <a:buFont typeface="Arial" panose="020B0604020202020204" pitchFamily="34" charset="0"/>
              <a:buChar char="•"/>
            </a:pPr>
            <a:r>
              <a:rPr lang="en-GB" b="0" i="0" dirty="0">
                <a:effectLst/>
                <a:cs typeface="Arial" panose="020B0604020202020204" pitchFamily="34" charset="0"/>
              </a:rPr>
              <a:t>Involve significant others where possible</a:t>
            </a:r>
          </a:p>
          <a:p>
            <a:pPr marL="285750" lvl="0" indent="-285750">
              <a:lnSpc>
                <a:spcPct val="150000"/>
              </a:lnSpc>
              <a:buFont typeface="Arial" panose="020B0604020202020204" pitchFamily="34" charset="0"/>
              <a:buChar char="•"/>
            </a:pPr>
            <a:r>
              <a:rPr lang="en-GB" b="0" i="0" dirty="0">
                <a:effectLst/>
                <a:cs typeface="Arial" panose="020B0604020202020204" pitchFamily="34" charset="0"/>
              </a:rPr>
              <a:t>Use supportive cognitive psychotherapy which may help the older person to acknowledge some of these issues and work on them</a:t>
            </a:r>
          </a:p>
          <a:p>
            <a:pPr marL="285750" lvl="0" indent="-285750">
              <a:lnSpc>
                <a:spcPct val="150000"/>
              </a:lnSpc>
              <a:buFont typeface="Arial" panose="020B0604020202020204" pitchFamily="34" charset="0"/>
              <a:buChar char="•"/>
            </a:pPr>
            <a:endParaRPr lang="en-US" sz="2800"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9821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6120B-2E02-4A96-8DB0-76AC12E7A89E}"/>
              </a:ext>
            </a:extLst>
          </p:cNvPr>
          <p:cNvSpPr>
            <a:spLocks noGrp="1"/>
          </p:cNvSpPr>
          <p:nvPr>
            <p:ph type="title"/>
          </p:nvPr>
        </p:nvSpPr>
        <p:spPr>
          <a:xfrm>
            <a:off x="838200" y="1"/>
            <a:ext cx="10515600" cy="1269123"/>
          </a:xfrm>
        </p:spPr>
        <p:txBody>
          <a:bodyPr/>
          <a:lstStyle/>
          <a:p>
            <a:pPr algn="ctr"/>
            <a:r>
              <a:rPr lang="en-GB" dirty="0">
                <a:latin typeface="+mn-lt"/>
              </a:rPr>
              <a:t>Core components of support</a:t>
            </a:r>
            <a:endParaRPr lang="en-GB" dirty="0"/>
          </a:p>
        </p:txBody>
      </p:sp>
      <p:sp>
        <p:nvSpPr>
          <p:cNvPr id="3" name="Content Placeholder 2">
            <a:extLst>
              <a:ext uri="{FF2B5EF4-FFF2-40B4-BE49-F238E27FC236}">
                <a16:creationId xmlns:a16="http://schemas.microsoft.com/office/drawing/2014/main" id="{669A8689-8C14-49D8-BFD0-B12614D3285E}"/>
              </a:ext>
            </a:extLst>
          </p:cNvPr>
          <p:cNvSpPr>
            <a:spLocks noGrp="1"/>
          </p:cNvSpPr>
          <p:nvPr>
            <p:ph idx="1"/>
          </p:nvPr>
        </p:nvSpPr>
        <p:spPr>
          <a:xfrm>
            <a:off x="838200" y="1135117"/>
            <a:ext cx="10515600" cy="5041845"/>
          </a:xfrm>
        </p:spPr>
        <p:txBody>
          <a:bodyPr>
            <a:normAutofit/>
          </a:bodyPr>
          <a:lstStyle/>
          <a:p>
            <a:pPr marL="0" lvl="0" indent="0">
              <a:lnSpc>
                <a:spcPct val="150000"/>
              </a:lnSpc>
              <a:buNone/>
            </a:pPr>
            <a:r>
              <a:rPr lang="en-US" sz="2600" dirty="0">
                <a:cs typeface="Arial" panose="020B0604020202020204" pitchFamily="34" charset="0"/>
              </a:rPr>
              <a:t>Ensure the care team use a systemic approach that fosters </a:t>
            </a:r>
          </a:p>
          <a:p>
            <a:pPr marL="285750" lvl="0" indent="-285750">
              <a:lnSpc>
                <a:spcPct val="150000"/>
              </a:lnSpc>
              <a:buFont typeface="Arial" panose="020B0604020202020204" pitchFamily="34" charset="0"/>
              <a:buChar char="•"/>
            </a:pPr>
            <a:r>
              <a:rPr lang="en-US" sz="2600" b="1" dirty="0">
                <a:cs typeface="Arial" panose="020B0604020202020204" pitchFamily="34" charset="0"/>
              </a:rPr>
              <a:t>Consistency, </a:t>
            </a:r>
          </a:p>
          <a:p>
            <a:pPr marL="285750" lvl="0" indent="-285750">
              <a:lnSpc>
                <a:spcPct val="150000"/>
              </a:lnSpc>
              <a:buFont typeface="Arial" panose="020B0604020202020204" pitchFamily="34" charset="0"/>
              <a:buChar char="•"/>
            </a:pPr>
            <a:r>
              <a:rPr lang="en-US" sz="2600" dirty="0">
                <a:cs typeface="Arial" panose="020B0604020202020204" pitchFamily="34" charset="0"/>
              </a:rPr>
              <a:t>Containment,</a:t>
            </a:r>
          </a:p>
          <a:p>
            <a:pPr marL="285750" lvl="0" indent="-285750">
              <a:lnSpc>
                <a:spcPct val="150000"/>
              </a:lnSpc>
              <a:buFont typeface="Arial" panose="020B0604020202020204" pitchFamily="34" charset="0"/>
              <a:buChar char="•"/>
            </a:pPr>
            <a:r>
              <a:rPr lang="en-US" sz="2600" dirty="0">
                <a:cs typeface="Arial" panose="020B0604020202020204" pitchFamily="34" charset="0"/>
              </a:rPr>
              <a:t>Empowerment, </a:t>
            </a:r>
          </a:p>
          <a:p>
            <a:pPr marL="285750" lvl="0" indent="-285750">
              <a:lnSpc>
                <a:spcPct val="150000"/>
              </a:lnSpc>
              <a:buFont typeface="Arial" panose="020B0604020202020204" pitchFamily="34" charset="0"/>
              <a:buChar char="•"/>
            </a:pPr>
            <a:r>
              <a:rPr lang="en-US" sz="2600" dirty="0">
                <a:cs typeface="Arial" panose="020B0604020202020204" pitchFamily="34" charset="0"/>
              </a:rPr>
              <a:t>Compassion. </a:t>
            </a:r>
          </a:p>
          <a:p>
            <a:pPr marL="0" indent="0">
              <a:buNone/>
            </a:pPr>
            <a:endParaRPr lang="en-GB"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0151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66DAF-2EF1-42AF-BFF8-7317263750EE}"/>
              </a:ext>
            </a:extLst>
          </p:cNvPr>
          <p:cNvSpPr>
            <a:spLocks noGrp="1"/>
          </p:cNvSpPr>
          <p:nvPr>
            <p:ph type="title"/>
          </p:nvPr>
        </p:nvSpPr>
        <p:spPr>
          <a:xfrm>
            <a:off x="838200" y="1"/>
            <a:ext cx="10515600" cy="1316420"/>
          </a:xfrm>
        </p:spPr>
        <p:txBody>
          <a:bodyPr/>
          <a:lstStyle/>
          <a:p>
            <a:pPr algn="ctr"/>
            <a:r>
              <a:rPr lang="en-GB" dirty="0">
                <a:latin typeface="+mn-lt"/>
              </a:rPr>
              <a:t>References </a:t>
            </a:r>
          </a:p>
        </p:txBody>
      </p:sp>
      <p:sp>
        <p:nvSpPr>
          <p:cNvPr id="3" name="Content Placeholder 2">
            <a:extLst>
              <a:ext uri="{FF2B5EF4-FFF2-40B4-BE49-F238E27FC236}">
                <a16:creationId xmlns:a16="http://schemas.microsoft.com/office/drawing/2014/main" id="{F0DC293F-4E01-43EE-A042-28EBD7BB05EA}"/>
              </a:ext>
            </a:extLst>
          </p:cNvPr>
          <p:cNvSpPr>
            <a:spLocks noGrp="1"/>
          </p:cNvSpPr>
          <p:nvPr>
            <p:ph idx="1"/>
          </p:nvPr>
        </p:nvSpPr>
        <p:spPr>
          <a:xfrm>
            <a:off x="838200" y="1072055"/>
            <a:ext cx="10515600" cy="5104908"/>
          </a:xfrm>
        </p:spPr>
        <p:txBody>
          <a:bodyPr/>
          <a:lstStyle/>
          <a:p>
            <a:pPr>
              <a:lnSpc>
                <a:spcPct val="107000"/>
              </a:lnSpc>
              <a:spcAft>
                <a:spcPts val="800"/>
              </a:spcAft>
            </a:pPr>
            <a:r>
              <a:rPr lang="en-GB" dirty="0">
                <a:effectLst/>
                <a:latin typeface="Calibri" panose="020F0502020204030204" pitchFamily="34" charset="0"/>
                <a:ea typeface="Calibri" panose="020F0502020204030204" pitchFamily="34" charset="0"/>
                <a:cs typeface="Calibri" panose="020F0502020204030204" pitchFamily="34" charset="0"/>
              </a:rPr>
              <a:t>Personality disorders in later life: epidemiology, presentation and management   Ayesha </a:t>
            </a:r>
            <a:r>
              <a:rPr lang="en-GB" dirty="0" err="1">
                <a:effectLst/>
                <a:latin typeface="Calibri" panose="020F0502020204030204" pitchFamily="34" charset="0"/>
                <a:ea typeface="Calibri" panose="020F0502020204030204" pitchFamily="34" charset="0"/>
                <a:cs typeface="Calibri" panose="020F0502020204030204" pitchFamily="34" charset="0"/>
              </a:rPr>
              <a:t>Bangash</a:t>
            </a:r>
            <a:r>
              <a:rPr lang="en-GB" dirty="0">
                <a:effectLst/>
                <a:latin typeface="Calibri" panose="020F0502020204030204" pitchFamily="34" charset="0"/>
                <a:ea typeface="Calibri" panose="020F0502020204030204" pitchFamily="34" charset="0"/>
                <a:cs typeface="Calibri" panose="020F0502020204030204" pitchFamily="34" charset="0"/>
              </a:rPr>
              <a:t>  </a:t>
            </a:r>
            <a:r>
              <a:rPr lang="en-GB" dirty="0" err="1">
                <a:effectLst/>
                <a:latin typeface="Calibri" panose="020F0502020204030204" pitchFamily="34" charset="0"/>
                <a:ea typeface="Calibri" panose="020F0502020204030204" pitchFamily="34" charset="0"/>
                <a:cs typeface="Calibri" panose="020F0502020204030204" pitchFamily="34" charset="0"/>
              </a:rPr>
              <a:t>BJPsych</a:t>
            </a:r>
            <a:r>
              <a:rPr lang="en-GB" dirty="0">
                <a:effectLst/>
                <a:latin typeface="Calibri" panose="020F0502020204030204" pitchFamily="34" charset="0"/>
                <a:ea typeface="Calibri" panose="020F0502020204030204" pitchFamily="34" charset="0"/>
                <a:cs typeface="Calibri" panose="020F0502020204030204" pitchFamily="34" charset="0"/>
              </a:rPr>
              <a:t> Advances (2020), vol. 26, 219–220 </a:t>
            </a:r>
            <a:r>
              <a:rPr lang="en-GB" dirty="0" err="1">
                <a:effectLst/>
                <a:latin typeface="Calibri" panose="020F0502020204030204" pitchFamily="34" charset="0"/>
                <a:ea typeface="Calibri" panose="020F0502020204030204" pitchFamily="34" charset="0"/>
                <a:cs typeface="Calibri" panose="020F0502020204030204" pitchFamily="34" charset="0"/>
              </a:rPr>
              <a:t>doi</a:t>
            </a:r>
            <a:r>
              <a:rPr lang="en-GB" dirty="0">
                <a:effectLst/>
                <a:latin typeface="Calibri" panose="020F0502020204030204" pitchFamily="34" charset="0"/>
                <a:ea typeface="Calibri" panose="020F0502020204030204" pitchFamily="34" charset="0"/>
                <a:cs typeface="Calibri" panose="020F0502020204030204" pitchFamily="34" charset="0"/>
              </a:rPr>
              <a:t>: 10.1192/bja.2020.19</a:t>
            </a:r>
          </a:p>
          <a:p>
            <a:pPr marL="0" indent="0">
              <a:lnSpc>
                <a:spcPct val="107000"/>
              </a:lnSpc>
              <a:spcAft>
                <a:spcPts val="800"/>
              </a:spcAft>
              <a:buNone/>
            </a:pPr>
            <a:r>
              <a:rPr lang="en-GB" dirty="0">
                <a:effectLst/>
                <a:latin typeface="Calibri" panose="020F0502020204030204" pitchFamily="34" charset="0"/>
                <a:ea typeface="Calibri" panose="020F0502020204030204" pitchFamily="34" charset="0"/>
                <a:cs typeface="Calibri" panose="020F0502020204030204" pitchFamily="34" charset="0"/>
              </a:rPr>
              <a:t> </a:t>
            </a:r>
          </a:p>
          <a:p>
            <a:pPr>
              <a:lnSpc>
                <a:spcPct val="107000"/>
              </a:lnSpc>
              <a:spcAft>
                <a:spcPts val="800"/>
              </a:spcAft>
            </a:pPr>
            <a:r>
              <a:rPr lang="en-GB" dirty="0">
                <a:effectLst/>
                <a:latin typeface="Calibri" panose="020F0502020204030204" pitchFamily="34" charset="0"/>
                <a:ea typeface="Calibri" panose="020F0502020204030204" pitchFamily="34" charset="0"/>
                <a:cs typeface="Calibri" panose="020F0502020204030204" pitchFamily="34" charset="0"/>
              </a:rPr>
              <a:t>Late-onset personality disorder: a condition still steeped in ignorance   Peter </a:t>
            </a:r>
            <a:r>
              <a:rPr lang="en-GB" dirty="0" err="1">
                <a:effectLst/>
                <a:latin typeface="Calibri" panose="020F0502020204030204" pitchFamily="34" charset="0"/>
                <a:ea typeface="Calibri" panose="020F0502020204030204" pitchFamily="34" charset="0"/>
                <a:cs typeface="Calibri" panose="020F0502020204030204" pitchFamily="34" charset="0"/>
              </a:rPr>
              <a:t>Tyrer</a:t>
            </a:r>
            <a:r>
              <a:rPr lang="en-GB" dirty="0">
                <a:effectLst/>
                <a:latin typeface="Calibri" panose="020F0502020204030204" pitchFamily="34" charset="0"/>
                <a:ea typeface="Calibri" panose="020F0502020204030204" pitchFamily="34" charset="0"/>
                <a:cs typeface="Calibri" panose="020F0502020204030204" pitchFamily="34" charset="0"/>
              </a:rPr>
              <a:t> &amp; Robert Howard  </a:t>
            </a:r>
            <a:r>
              <a:rPr lang="en-GB" dirty="0" err="1">
                <a:effectLst/>
                <a:latin typeface="Calibri" panose="020F0502020204030204" pitchFamily="34" charset="0"/>
                <a:ea typeface="Calibri" panose="020F0502020204030204" pitchFamily="34" charset="0"/>
                <a:cs typeface="Calibri" panose="020F0502020204030204" pitchFamily="34" charset="0"/>
              </a:rPr>
              <a:t>BJPsych</a:t>
            </a:r>
            <a:r>
              <a:rPr lang="en-GB" dirty="0">
                <a:effectLst/>
                <a:latin typeface="Calibri" panose="020F0502020204030204" pitchFamily="34" charset="0"/>
                <a:ea typeface="Calibri" panose="020F0502020204030204" pitchFamily="34" charset="0"/>
                <a:cs typeface="Calibri" panose="020F0502020204030204" pitchFamily="34" charset="0"/>
              </a:rPr>
              <a:t> Advances (2020), vol. 26, 219–220 </a:t>
            </a:r>
            <a:r>
              <a:rPr lang="en-GB" dirty="0" err="1">
                <a:effectLst/>
                <a:latin typeface="Calibri" panose="020F0502020204030204" pitchFamily="34" charset="0"/>
                <a:ea typeface="Calibri" panose="020F0502020204030204" pitchFamily="34" charset="0"/>
                <a:cs typeface="Calibri" panose="020F0502020204030204" pitchFamily="34" charset="0"/>
              </a:rPr>
              <a:t>doi</a:t>
            </a:r>
            <a:r>
              <a:rPr lang="en-GB" dirty="0">
                <a:effectLst/>
                <a:latin typeface="Calibri" panose="020F0502020204030204" pitchFamily="34" charset="0"/>
                <a:ea typeface="Calibri" panose="020F0502020204030204" pitchFamily="34" charset="0"/>
                <a:cs typeface="Calibri" panose="020F0502020204030204" pitchFamily="34" charset="0"/>
              </a:rPr>
              <a:t>: 10.1192/bja.2020.19</a:t>
            </a:r>
          </a:p>
          <a:p>
            <a:endParaRPr lang="en-GB" dirty="0"/>
          </a:p>
        </p:txBody>
      </p:sp>
    </p:spTree>
    <p:extLst>
      <p:ext uri="{BB962C8B-B14F-4D97-AF65-F5344CB8AC3E}">
        <p14:creationId xmlns:p14="http://schemas.microsoft.com/office/powerpoint/2010/main" val="1314652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84FDF-B92E-4567-AE93-77EBC3EA5B0B}"/>
              </a:ext>
            </a:extLst>
          </p:cNvPr>
          <p:cNvSpPr>
            <a:spLocks noGrp="1"/>
          </p:cNvSpPr>
          <p:nvPr>
            <p:ph type="title"/>
          </p:nvPr>
        </p:nvSpPr>
        <p:spPr>
          <a:xfrm>
            <a:off x="838200" y="1"/>
            <a:ext cx="10515600" cy="1269123"/>
          </a:xfrm>
        </p:spPr>
        <p:txBody>
          <a:bodyPr>
            <a:normAutofit/>
          </a:bodyPr>
          <a:lstStyle/>
          <a:p>
            <a:pPr algn="ctr"/>
            <a:r>
              <a:rPr lang="en-GB" b="0" i="0" u="none" dirty="0">
                <a:effectLst/>
                <a:latin typeface="Calibri" panose="020F0502020204030204" pitchFamily="34" charset="0"/>
              </a:rPr>
              <a:t>What is Personality?</a:t>
            </a:r>
            <a:endParaRPr lang="en-GB" dirty="0"/>
          </a:p>
        </p:txBody>
      </p:sp>
      <p:sp>
        <p:nvSpPr>
          <p:cNvPr id="3" name="Content Placeholder 2">
            <a:extLst>
              <a:ext uri="{FF2B5EF4-FFF2-40B4-BE49-F238E27FC236}">
                <a16:creationId xmlns:a16="http://schemas.microsoft.com/office/drawing/2014/main" id="{AA012EA8-073F-4F4B-AFAC-EEDD9BC766D2}"/>
              </a:ext>
            </a:extLst>
          </p:cNvPr>
          <p:cNvSpPr>
            <a:spLocks noGrp="1"/>
          </p:cNvSpPr>
          <p:nvPr>
            <p:ph idx="1"/>
          </p:nvPr>
        </p:nvSpPr>
        <p:spPr>
          <a:xfrm>
            <a:off x="838200" y="1269124"/>
            <a:ext cx="9986682" cy="5494283"/>
          </a:xfrm>
        </p:spPr>
        <p:txBody>
          <a:bodyPr>
            <a:noAutofit/>
          </a:bodyPr>
          <a:lstStyle/>
          <a:p>
            <a:pPr marL="0" indent="0" algn="l">
              <a:spcBef>
                <a:spcPts val="600"/>
              </a:spcBef>
              <a:spcAft>
                <a:spcPts val="1200"/>
              </a:spcAft>
              <a:buNone/>
            </a:pPr>
            <a:r>
              <a:rPr lang="en-US" dirty="0">
                <a:latin typeface="Calibri" panose="020F0502020204030204" pitchFamily="34" charset="0"/>
                <a:cs typeface="Calibri" panose="020F0502020204030204" pitchFamily="34" charset="0"/>
              </a:rPr>
              <a:t>The </a:t>
            </a:r>
            <a:r>
              <a:rPr lang="en-GB" b="0" i="0" dirty="0">
                <a:effectLst/>
                <a:latin typeface="Calibri" panose="020F0502020204030204" pitchFamily="34" charset="0"/>
                <a:cs typeface="Calibri" panose="020F0502020204030204" pitchFamily="34" charset="0"/>
              </a:rPr>
              <a:t>word ‘Personality’ refers to the collection of characteristics or traits that we have developed as we have grown up and which make each of us an individual. These include the ways that we:</a:t>
            </a:r>
          </a:p>
          <a:p>
            <a:pPr lvl="1">
              <a:spcBef>
                <a:spcPts val="600"/>
              </a:spcBef>
              <a:spcAft>
                <a:spcPts val="1200"/>
              </a:spcAft>
            </a:pPr>
            <a:r>
              <a:rPr lang="en-GB" sz="2800" b="0" i="0" dirty="0">
                <a:effectLst/>
                <a:latin typeface="Calibri" panose="020F0502020204030204" pitchFamily="34" charset="0"/>
                <a:cs typeface="Calibri" panose="020F0502020204030204" pitchFamily="34" charset="0"/>
              </a:rPr>
              <a:t>think</a:t>
            </a:r>
          </a:p>
          <a:p>
            <a:pPr lvl="1">
              <a:spcBef>
                <a:spcPts val="600"/>
              </a:spcBef>
              <a:spcAft>
                <a:spcPts val="1200"/>
              </a:spcAft>
            </a:pPr>
            <a:r>
              <a:rPr lang="en-GB" sz="2800" b="0" i="0" dirty="0">
                <a:effectLst/>
                <a:latin typeface="Calibri" panose="020F0502020204030204" pitchFamily="34" charset="0"/>
                <a:cs typeface="Calibri" panose="020F0502020204030204" pitchFamily="34" charset="0"/>
              </a:rPr>
              <a:t>feel</a:t>
            </a:r>
          </a:p>
          <a:p>
            <a:pPr lvl="1">
              <a:spcBef>
                <a:spcPts val="600"/>
              </a:spcBef>
              <a:spcAft>
                <a:spcPts val="1200"/>
              </a:spcAft>
            </a:pPr>
            <a:r>
              <a:rPr lang="en-GB" sz="2800" b="0" i="0" dirty="0">
                <a:effectLst/>
                <a:latin typeface="Calibri" panose="020F0502020204030204" pitchFamily="34" charset="0"/>
                <a:cs typeface="Calibri" panose="020F0502020204030204" pitchFamily="34" charset="0"/>
              </a:rPr>
              <a:t>behave</a:t>
            </a:r>
          </a:p>
        </p:txBody>
      </p:sp>
    </p:spTree>
    <p:extLst>
      <p:ext uri="{BB962C8B-B14F-4D97-AF65-F5344CB8AC3E}">
        <p14:creationId xmlns:p14="http://schemas.microsoft.com/office/powerpoint/2010/main" val="392810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84FDF-B92E-4567-AE93-77EBC3EA5B0B}"/>
              </a:ext>
            </a:extLst>
          </p:cNvPr>
          <p:cNvSpPr>
            <a:spLocks noGrp="1"/>
          </p:cNvSpPr>
          <p:nvPr>
            <p:ph type="title"/>
          </p:nvPr>
        </p:nvSpPr>
        <p:spPr>
          <a:xfrm>
            <a:off x="838200" y="1"/>
            <a:ext cx="10515600" cy="1521371"/>
          </a:xfrm>
        </p:spPr>
        <p:txBody>
          <a:bodyPr>
            <a:normAutofit/>
          </a:bodyPr>
          <a:lstStyle/>
          <a:p>
            <a:pPr algn="ctr"/>
            <a:r>
              <a:rPr lang="en-GB" dirty="0">
                <a:latin typeface="Calibri" panose="020F0502020204030204" pitchFamily="34" charset="0"/>
              </a:rPr>
              <a:t>I</a:t>
            </a:r>
            <a:r>
              <a:rPr lang="en-GB" b="0" i="0" u="none" dirty="0">
                <a:effectLst/>
                <a:latin typeface="Calibri" panose="020F0502020204030204" pitchFamily="34" charset="0"/>
              </a:rPr>
              <a:t>ndividuals with Personality disorders/ complex emotional needs</a:t>
            </a:r>
            <a:endParaRPr lang="en-GB" dirty="0"/>
          </a:p>
        </p:txBody>
      </p:sp>
      <p:sp>
        <p:nvSpPr>
          <p:cNvPr id="3" name="Content Placeholder 2">
            <a:extLst>
              <a:ext uri="{FF2B5EF4-FFF2-40B4-BE49-F238E27FC236}">
                <a16:creationId xmlns:a16="http://schemas.microsoft.com/office/drawing/2014/main" id="{AA012EA8-073F-4F4B-AFAC-EEDD9BC766D2}"/>
              </a:ext>
            </a:extLst>
          </p:cNvPr>
          <p:cNvSpPr>
            <a:spLocks noGrp="1"/>
          </p:cNvSpPr>
          <p:nvPr>
            <p:ph idx="1"/>
          </p:nvPr>
        </p:nvSpPr>
        <p:spPr>
          <a:xfrm>
            <a:off x="838200" y="1379482"/>
            <a:ext cx="10515600" cy="5399689"/>
          </a:xfrm>
        </p:spPr>
        <p:txBody>
          <a:bodyPr>
            <a:noAutofit/>
          </a:bodyPr>
          <a:lstStyle/>
          <a:p>
            <a:r>
              <a:rPr lang="en-GB" b="0" i="0" dirty="0">
                <a:effectLst/>
                <a:cs typeface="Arial" panose="020B0604020202020204" pitchFamily="34" charset="0"/>
              </a:rPr>
              <a:t>Personality disorder refers to pervasive disturbances within a person’s personality and behaviour, which can make it difficult for them to live with </a:t>
            </a:r>
            <a:r>
              <a:rPr lang="en-GB" dirty="0">
                <a:cs typeface="Arial" panose="020B0604020202020204" pitchFamily="34" charset="0"/>
              </a:rPr>
              <a:t>them</a:t>
            </a:r>
            <a:r>
              <a:rPr lang="en-GB" b="0" i="0" dirty="0">
                <a:effectLst/>
                <a:cs typeface="Arial" panose="020B0604020202020204" pitchFamily="34" charset="0"/>
              </a:rPr>
              <a:t>selves and/or other people an</a:t>
            </a:r>
            <a:r>
              <a:rPr lang="en-GB" dirty="0">
                <a:cs typeface="Arial" panose="020B0604020202020204" pitchFamily="34" charset="0"/>
              </a:rPr>
              <a:t>d negatively </a:t>
            </a:r>
            <a:r>
              <a:rPr lang="en-GB" b="0" i="0" dirty="0">
                <a:effectLst/>
                <a:cs typeface="Arial" panose="020B0604020202020204" pitchFamily="34" charset="0"/>
              </a:rPr>
              <a:t>impacts on their social functioning and relationships. </a:t>
            </a:r>
          </a:p>
          <a:p>
            <a:pPr marL="0" indent="0" algn="l" rtl="0" fontAlgn="base">
              <a:buNone/>
            </a:pPr>
            <a:endParaRPr lang="en-GB" b="0" i="0" dirty="0">
              <a:effectLst/>
              <a:cs typeface="Arial" panose="020B0604020202020204" pitchFamily="34" charset="0"/>
            </a:endParaRPr>
          </a:p>
          <a:p>
            <a:pPr fontAlgn="base"/>
            <a:r>
              <a:rPr lang="en-GB" b="0" i="0" dirty="0">
                <a:effectLst/>
                <a:cs typeface="Arial" panose="020B0604020202020204" pitchFamily="34" charset="0"/>
              </a:rPr>
              <a:t>Personality disorders can have a significant impact the ability to respond to life stresses.</a:t>
            </a:r>
          </a:p>
          <a:p>
            <a:pPr fontAlgn="base"/>
            <a:endParaRPr lang="en-GB" dirty="0">
              <a:cs typeface="Arial" panose="020B0604020202020204" pitchFamily="34" charset="0"/>
            </a:endParaRPr>
          </a:p>
          <a:p>
            <a:pPr fontAlgn="base"/>
            <a:r>
              <a:rPr lang="en-GB" b="0" i="0" dirty="0">
                <a:effectLst/>
                <a:cs typeface="Arial" panose="020B0604020202020204" pitchFamily="34" charset="0"/>
              </a:rPr>
              <a:t>People with a personality disorder can feel stigmatised because of this diagnosis and some prefer the use of the term having complex emotional needs instead </a:t>
            </a:r>
          </a:p>
        </p:txBody>
      </p:sp>
    </p:spTree>
    <p:extLst>
      <p:ext uri="{BB962C8B-B14F-4D97-AF65-F5344CB8AC3E}">
        <p14:creationId xmlns:p14="http://schemas.microsoft.com/office/powerpoint/2010/main" val="650302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2060B-023B-48F2-B2B7-5E7426592436}"/>
              </a:ext>
            </a:extLst>
          </p:cNvPr>
          <p:cNvSpPr>
            <a:spLocks noGrp="1"/>
          </p:cNvSpPr>
          <p:nvPr>
            <p:ph type="title"/>
          </p:nvPr>
        </p:nvSpPr>
        <p:spPr>
          <a:xfrm>
            <a:off x="838200" y="1"/>
            <a:ext cx="10515600" cy="1387365"/>
          </a:xfrm>
        </p:spPr>
        <p:txBody>
          <a:bodyPr/>
          <a:lstStyle/>
          <a:p>
            <a:pPr algn="ctr"/>
            <a:r>
              <a:rPr lang="en-GB" dirty="0">
                <a:latin typeface="+mn-lt"/>
              </a:rPr>
              <a:t>Prevalence of personality disorders (PD) </a:t>
            </a:r>
          </a:p>
        </p:txBody>
      </p:sp>
      <p:sp>
        <p:nvSpPr>
          <p:cNvPr id="3" name="Content Placeholder 2">
            <a:extLst>
              <a:ext uri="{FF2B5EF4-FFF2-40B4-BE49-F238E27FC236}">
                <a16:creationId xmlns:a16="http://schemas.microsoft.com/office/drawing/2014/main" id="{0D6FE5A5-E0D6-4915-8834-F61EEF3FD13F}"/>
              </a:ext>
            </a:extLst>
          </p:cNvPr>
          <p:cNvSpPr>
            <a:spLocks noGrp="1"/>
          </p:cNvSpPr>
          <p:nvPr>
            <p:ph idx="1"/>
          </p:nvPr>
        </p:nvSpPr>
        <p:spPr>
          <a:xfrm>
            <a:off x="838200" y="1174531"/>
            <a:ext cx="10515600" cy="5002432"/>
          </a:xfrm>
        </p:spPr>
        <p:txBody>
          <a:bodyPr>
            <a:normAutofit/>
          </a:bodyPr>
          <a:lstStyle/>
          <a:p>
            <a:pPr defTabSz="685800">
              <a:defRPr/>
            </a:pPr>
            <a:r>
              <a:rPr lang="en-GB" sz="2800" b="0" i="0" u="none" strike="noStrike" dirty="0">
                <a:effectLst/>
                <a:cs typeface="Calibri" panose="020F0502020204030204" pitchFamily="34" charset="0"/>
              </a:rPr>
              <a:t>Older adults are less likely to attract a diagnosis of “personality disorder”</a:t>
            </a:r>
            <a:r>
              <a:rPr lang="en-US" sz="2800" b="0" i="0" dirty="0">
                <a:effectLst/>
                <a:cs typeface="Calibri" panose="020F0502020204030204" pitchFamily="34" charset="0"/>
              </a:rPr>
              <a:t>​ so exact prevalence is unknown </a:t>
            </a:r>
          </a:p>
          <a:p>
            <a:pPr marL="214313" indent="-214313" defTabSz="685800">
              <a:defRPr/>
            </a:pPr>
            <a:endParaRPr lang="en-US" dirty="0">
              <a:cs typeface="Calibri" panose="020F0502020204030204" pitchFamily="34" charset="0"/>
            </a:endParaRPr>
          </a:p>
          <a:p>
            <a:pPr marL="214313" indent="-214313" defTabSz="685800">
              <a:defRPr/>
            </a:pPr>
            <a:r>
              <a:rPr lang="en-GB" dirty="0">
                <a:cs typeface="Calibri" panose="020F0502020204030204" pitchFamily="34" charset="0"/>
              </a:rPr>
              <a:t>Prevalence could be around  10% of an older community population</a:t>
            </a:r>
          </a:p>
          <a:p>
            <a:pPr marL="214313" indent="-214313" defTabSz="685800">
              <a:defRPr/>
            </a:pPr>
            <a:endParaRPr lang="en-GB" dirty="0">
              <a:cs typeface="Calibri" panose="020F0502020204030204" pitchFamily="34" charset="0"/>
            </a:endParaRPr>
          </a:p>
          <a:p>
            <a:pPr marL="214313" indent="-214313" defTabSz="685800">
              <a:defRPr/>
            </a:pPr>
            <a:r>
              <a:rPr lang="en-US" dirty="0">
                <a:cs typeface="Arial" panose="020B0604020202020204" pitchFamily="34" charset="0"/>
              </a:rPr>
              <a:t>Overall: Males more than females</a:t>
            </a:r>
          </a:p>
          <a:p>
            <a:pPr marL="214313" indent="-214313" defTabSz="685800">
              <a:defRPr/>
            </a:pPr>
            <a:endParaRPr lang="en-US" dirty="0">
              <a:cs typeface="Arial" panose="020B0604020202020204" pitchFamily="34" charset="0"/>
            </a:endParaRPr>
          </a:p>
          <a:p>
            <a:pPr marL="214313" indent="-214313" defTabSz="685800">
              <a:defRPr/>
            </a:pPr>
            <a:r>
              <a:rPr lang="en-US" dirty="0">
                <a:cs typeface="Arial" panose="020B0604020202020204" pitchFamily="34" charset="0"/>
              </a:rPr>
              <a:t>Most common PD types in old age: Obsessive-compulsive, avoidant and paranoid.</a:t>
            </a:r>
            <a:endParaRPr lang="en-GB" dirty="0"/>
          </a:p>
          <a:p>
            <a:pPr marL="214313" indent="-214313" defTabSz="685800">
              <a:defRPr/>
            </a:pPr>
            <a:endParaRPr lang="en-US" dirty="0">
              <a:latin typeface="Arial" panose="020B0604020202020204" pitchFamily="34" charset="0"/>
              <a:cs typeface="Arial" panose="020B0604020202020204" pitchFamily="34" charset="0"/>
            </a:endParaRPr>
          </a:p>
          <a:p>
            <a:pPr marL="214313" indent="-214313" defTabSz="685800">
              <a:defRPr/>
            </a:pPr>
            <a:endParaRPr lang="en-GB" dirty="0">
              <a:solidFill>
                <a:prstClr val="black"/>
              </a:solidFill>
              <a:latin typeface="Calibri" panose="020F0502020204030204" pitchFamily="34" charset="0"/>
              <a:cs typeface="Calibri" panose="020F0502020204030204" pitchFamily="34" charset="0"/>
            </a:endParaRPr>
          </a:p>
          <a:p>
            <a:pPr marL="214313" indent="-214313" defTabSz="685800">
              <a:defRPr/>
            </a:pPr>
            <a:endParaRPr lang="en-US" sz="2800" b="0" i="0" dirty="0">
              <a:solidFill>
                <a:srgbClr val="000000"/>
              </a:solidFill>
              <a:effectLst/>
              <a:latin typeface="Calibri" panose="020F0502020204030204" pitchFamily="34" charset="0"/>
              <a:cs typeface="Calibri" panose="020F0502020204030204" pitchFamily="34" charset="0"/>
            </a:endParaRPr>
          </a:p>
          <a:p>
            <a:pPr marL="214313" indent="-214313" defTabSz="685800">
              <a:buFont typeface="Arial" panose="020B0604020202020204" pitchFamily="34" charset="0"/>
              <a:buChar char="•"/>
              <a:defRPr/>
            </a:pPr>
            <a:endParaRPr lang="en-GB" dirty="0">
              <a:solidFill>
                <a:prstClr val="black"/>
              </a:solidFill>
              <a:latin typeface="Calibri" panose="020F0502020204030204"/>
            </a:endParaRPr>
          </a:p>
          <a:p>
            <a:pPr marL="214313" indent="-214313" defTabSz="685800">
              <a:buFont typeface="Arial" panose="020B0604020202020204" pitchFamily="34" charset="0"/>
              <a:buChar char="•"/>
              <a:defRPr/>
            </a:pPr>
            <a:endParaRPr lang="en-GB" dirty="0">
              <a:solidFill>
                <a:prstClr val="black"/>
              </a:solidFill>
              <a:latin typeface="Calibri" panose="020F0502020204030204"/>
            </a:endParaRPr>
          </a:p>
        </p:txBody>
      </p:sp>
    </p:spTree>
    <p:extLst>
      <p:ext uri="{BB962C8B-B14F-4D97-AF65-F5344CB8AC3E}">
        <p14:creationId xmlns:p14="http://schemas.microsoft.com/office/powerpoint/2010/main" val="467957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272ED-56AA-44FF-9F92-94FC9BC21C4C}"/>
              </a:ext>
            </a:extLst>
          </p:cNvPr>
          <p:cNvSpPr>
            <a:spLocks noGrp="1"/>
          </p:cNvSpPr>
          <p:nvPr>
            <p:ph type="title"/>
          </p:nvPr>
        </p:nvSpPr>
        <p:spPr>
          <a:xfrm>
            <a:off x="838200" y="63063"/>
            <a:ext cx="10515600" cy="1190296"/>
          </a:xfrm>
        </p:spPr>
        <p:txBody>
          <a:bodyPr>
            <a:normAutofit fontScale="90000"/>
          </a:bodyPr>
          <a:lstStyle/>
          <a:p>
            <a:pPr algn="ctr"/>
            <a:r>
              <a:rPr lang="en-GB" sz="4900" dirty="0">
                <a:solidFill>
                  <a:prstClr val="black"/>
                </a:solidFill>
                <a:latin typeface="+mn-lt"/>
              </a:rPr>
              <a:t>Types of Personality disorders  </a:t>
            </a:r>
            <a:br>
              <a:rPr lang="en-GB" dirty="0">
                <a:solidFill>
                  <a:prstClr val="black"/>
                </a:solidFill>
              </a:rPr>
            </a:br>
            <a:endParaRPr lang="en-GB" dirty="0"/>
          </a:p>
        </p:txBody>
      </p:sp>
      <p:sp>
        <p:nvSpPr>
          <p:cNvPr id="4" name="Content Placeholder 2">
            <a:extLst>
              <a:ext uri="{FF2B5EF4-FFF2-40B4-BE49-F238E27FC236}">
                <a16:creationId xmlns:a16="http://schemas.microsoft.com/office/drawing/2014/main" id="{722BB699-8D50-4D5B-8FF9-AB71333D73E7}"/>
              </a:ext>
            </a:extLst>
          </p:cNvPr>
          <p:cNvSpPr txBox="1">
            <a:spLocks/>
          </p:cNvSpPr>
          <p:nvPr/>
        </p:nvSpPr>
        <p:spPr>
          <a:xfrm>
            <a:off x="838200" y="977462"/>
            <a:ext cx="10515600" cy="5199501"/>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685800">
              <a:buFont typeface="Arial" panose="020B0604020202020204" pitchFamily="34" charset="0"/>
              <a:buNone/>
              <a:defRPr/>
            </a:pPr>
            <a:r>
              <a:rPr lang="en-GB" dirty="0">
                <a:cs typeface="Arial" panose="020B0604020202020204" pitchFamily="34" charset="0"/>
              </a:rPr>
              <a:t>Personality disorders tend to fall into three groups, according to their emotional 'flavour’:</a:t>
            </a:r>
          </a:p>
          <a:p>
            <a:pPr marL="0" indent="0" defTabSz="685800">
              <a:buFont typeface="Arial" panose="020B0604020202020204" pitchFamily="34" charset="0"/>
              <a:buNone/>
              <a:defRPr/>
            </a:pPr>
            <a:endParaRPr lang="en-GB" dirty="0">
              <a:cs typeface="Arial" panose="020B0604020202020204" pitchFamily="34" charset="0"/>
            </a:endParaRPr>
          </a:p>
          <a:p>
            <a:pPr marL="0" indent="0" defTabSz="685800">
              <a:buFont typeface="Arial" panose="020B0604020202020204" pitchFamily="34" charset="0"/>
              <a:buNone/>
              <a:defRPr/>
            </a:pPr>
            <a:r>
              <a:rPr lang="en-GB" dirty="0">
                <a:cs typeface="Arial" panose="020B0604020202020204" pitchFamily="34" charset="0"/>
              </a:rPr>
              <a:t>Cluster A disorders </a:t>
            </a:r>
            <a:r>
              <a:rPr lang="en-GB" b="1" dirty="0">
                <a:cs typeface="Arial" panose="020B0604020202020204" pitchFamily="34" charset="0"/>
              </a:rPr>
              <a:t>'Odd or Eccentric’ </a:t>
            </a:r>
            <a:r>
              <a:rPr lang="en-GB" dirty="0">
                <a:cs typeface="Arial" panose="020B0604020202020204" pitchFamily="34" charset="0"/>
              </a:rPr>
              <a:t>(</a:t>
            </a:r>
            <a:r>
              <a:rPr lang="en-GB" b="1" dirty="0">
                <a:cs typeface="Arial" panose="020B0604020202020204" pitchFamily="34" charset="0"/>
              </a:rPr>
              <a:t>Paranoid, Schizoid, schizotypal) - </a:t>
            </a:r>
            <a:r>
              <a:rPr lang="en-GB" dirty="0">
                <a:cs typeface="Arial" panose="020B0604020202020204" pitchFamily="34" charset="0"/>
              </a:rPr>
              <a:t>seem to remain stable as one gets older although rigid behaviour or suspicion may increase</a:t>
            </a:r>
          </a:p>
          <a:p>
            <a:pPr marL="0" indent="0" defTabSz="685800">
              <a:buFont typeface="Arial" panose="020B0604020202020204" pitchFamily="34" charset="0"/>
              <a:buNone/>
              <a:defRPr/>
            </a:pPr>
            <a:endParaRPr lang="en-GB" dirty="0">
              <a:cs typeface="Arial" panose="020B0604020202020204" pitchFamily="34" charset="0"/>
            </a:endParaRPr>
          </a:p>
          <a:p>
            <a:pPr marL="0" indent="0" defTabSz="685800">
              <a:buFont typeface="Arial" panose="020B0604020202020204" pitchFamily="34" charset="0"/>
              <a:buNone/>
              <a:defRPr/>
            </a:pPr>
            <a:r>
              <a:rPr lang="en-GB" dirty="0">
                <a:cs typeface="Arial" panose="020B0604020202020204" pitchFamily="34" charset="0"/>
              </a:rPr>
              <a:t>Cluster B disorders </a:t>
            </a:r>
            <a:r>
              <a:rPr lang="en-GB" b="1" dirty="0">
                <a:cs typeface="Arial" panose="020B0604020202020204" pitchFamily="34" charset="0"/>
              </a:rPr>
              <a:t>'Dramatic, Emotional, or Erratic’ </a:t>
            </a:r>
            <a:r>
              <a:rPr lang="en-GB" dirty="0">
                <a:cs typeface="Arial" panose="020B0604020202020204" pitchFamily="34" charset="0"/>
              </a:rPr>
              <a:t>(</a:t>
            </a:r>
            <a:r>
              <a:rPr lang="en-GB" b="1" dirty="0">
                <a:cs typeface="Arial" panose="020B0604020202020204" pitchFamily="34" charset="0"/>
              </a:rPr>
              <a:t>borderline, histrionic, narcissistic and antisocial) - </a:t>
            </a:r>
            <a:r>
              <a:rPr lang="en-GB" dirty="0">
                <a:cs typeface="Arial" panose="020B0604020202020204" pitchFamily="34" charset="0"/>
              </a:rPr>
              <a:t>tend to decrease as one gets older </a:t>
            </a:r>
          </a:p>
          <a:p>
            <a:pPr marL="0" indent="0" fontAlgn="base">
              <a:buFont typeface="Arial" panose="020B0604020202020204" pitchFamily="34" charset="0"/>
              <a:buNone/>
            </a:pPr>
            <a:endParaRPr lang="en-GB" dirty="0">
              <a:cs typeface="Arial" panose="020B0604020202020204" pitchFamily="34" charset="0"/>
            </a:endParaRPr>
          </a:p>
          <a:p>
            <a:pPr marL="0" indent="0" fontAlgn="base">
              <a:buFont typeface="Arial" panose="020B0604020202020204" pitchFamily="34" charset="0"/>
              <a:buNone/>
            </a:pPr>
            <a:r>
              <a:rPr lang="en-GB" dirty="0">
                <a:cs typeface="Arial" panose="020B0604020202020204" pitchFamily="34" charset="0"/>
              </a:rPr>
              <a:t>Cluster C disorders</a:t>
            </a:r>
            <a:r>
              <a:rPr lang="en-GB" b="1" dirty="0">
                <a:cs typeface="Arial" panose="020B0604020202020204" pitchFamily="34" charset="0"/>
              </a:rPr>
              <a:t> 'Anxious and Fearful’</a:t>
            </a:r>
            <a:r>
              <a:rPr lang="en-GB" dirty="0">
                <a:cs typeface="Arial" panose="020B0604020202020204" pitchFamily="34" charset="0"/>
              </a:rPr>
              <a:t> (</a:t>
            </a:r>
            <a:r>
              <a:rPr lang="en-GB" b="1" dirty="0">
                <a:cs typeface="Arial" panose="020B0604020202020204" pitchFamily="34" charset="0"/>
              </a:rPr>
              <a:t>Avoidant, Dependent, Obsessive–compulsive</a:t>
            </a:r>
            <a:r>
              <a:rPr lang="en-GB" dirty="0">
                <a:cs typeface="Arial" panose="020B0604020202020204" pitchFamily="34" charset="0"/>
              </a:rPr>
              <a:t>) - seem to remain stable as one gets older </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4599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5CDB2-D91B-439A-ABAD-8B624F74CF69}"/>
              </a:ext>
            </a:extLst>
          </p:cNvPr>
          <p:cNvSpPr>
            <a:spLocks noGrp="1"/>
          </p:cNvSpPr>
          <p:nvPr>
            <p:ph type="title"/>
          </p:nvPr>
        </p:nvSpPr>
        <p:spPr>
          <a:xfrm>
            <a:off x="838200" y="1"/>
            <a:ext cx="10515600" cy="1103585"/>
          </a:xfrm>
        </p:spPr>
        <p:txBody>
          <a:bodyPr>
            <a:normAutofit/>
          </a:bodyPr>
          <a:lstStyle/>
          <a:p>
            <a:pPr algn="ctr"/>
            <a:r>
              <a:rPr lang="en-GB" dirty="0">
                <a:latin typeface="+mn-lt"/>
              </a:rPr>
              <a:t>Recent personality changes</a:t>
            </a:r>
          </a:p>
        </p:txBody>
      </p:sp>
      <p:sp>
        <p:nvSpPr>
          <p:cNvPr id="3" name="Content Placeholder 2">
            <a:extLst>
              <a:ext uri="{FF2B5EF4-FFF2-40B4-BE49-F238E27FC236}">
                <a16:creationId xmlns:a16="http://schemas.microsoft.com/office/drawing/2014/main" id="{4BEDED2E-5757-4C00-869E-197A7DBD5304}"/>
              </a:ext>
            </a:extLst>
          </p:cNvPr>
          <p:cNvSpPr>
            <a:spLocks noGrp="1"/>
          </p:cNvSpPr>
          <p:nvPr>
            <p:ph idx="1"/>
          </p:nvPr>
        </p:nvSpPr>
        <p:spPr>
          <a:xfrm>
            <a:off x="838200" y="1001110"/>
            <a:ext cx="10515600" cy="5715000"/>
          </a:xfrm>
        </p:spPr>
        <p:txBody>
          <a:bodyPr>
            <a:normAutofit fontScale="92500" lnSpcReduction="10000"/>
          </a:bodyPr>
          <a:lstStyle/>
          <a:p>
            <a:pPr marL="0" indent="0">
              <a:buNone/>
            </a:pPr>
            <a:r>
              <a:rPr lang="en-GB" dirty="0"/>
              <a:t>Recent personality changes may however not be  due to personality disorder but rather can be due to: </a:t>
            </a:r>
          </a:p>
          <a:p>
            <a:pPr marL="0" indent="0">
              <a:buNone/>
            </a:pPr>
            <a:r>
              <a:rPr lang="en-GB" b="1" dirty="0"/>
              <a:t>Medical or organic cause </a:t>
            </a:r>
          </a:p>
          <a:p>
            <a:r>
              <a:rPr lang="en-GB" dirty="0"/>
              <a:t>Cerebrovascular event</a:t>
            </a:r>
          </a:p>
          <a:p>
            <a:r>
              <a:rPr lang="en-GB" dirty="0"/>
              <a:t>Infection – meningitis </a:t>
            </a:r>
          </a:p>
          <a:p>
            <a:r>
              <a:rPr lang="en-GB" dirty="0"/>
              <a:t>Head Trauma</a:t>
            </a:r>
          </a:p>
          <a:p>
            <a:r>
              <a:rPr lang="en-GB" dirty="0"/>
              <a:t>Brain tumour </a:t>
            </a:r>
          </a:p>
          <a:p>
            <a:r>
              <a:rPr lang="en-GB" dirty="0"/>
              <a:t>Dementia</a:t>
            </a:r>
          </a:p>
          <a:p>
            <a:pPr marL="0" indent="0">
              <a:buNone/>
            </a:pPr>
            <a:r>
              <a:rPr lang="en-GB" b="1" dirty="0"/>
              <a:t>Prescribed Medications </a:t>
            </a:r>
          </a:p>
          <a:p>
            <a:r>
              <a:rPr lang="en-GB" dirty="0"/>
              <a:t> Steroids</a:t>
            </a:r>
          </a:p>
          <a:p>
            <a:pPr marL="0" indent="0">
              <a:buNone/>
            </a:pPr>
            <a:r>
              <a:rPr lang="en-GB" b="1" dirty="0"/>
              <a:t>Mental illness</a:t>
            </a:r>
            <a:endParaRPr lang="en-GB" dirty="0"/>
          </a:p>
          <a:p>
            <a:r>
              <a:rPr lang="en-GB" dirty="0"/>
              <a:t>Depression/Mania</a:t>
            </a:r>
          </a:p>
          <a:p>
            <a:pPr marL="0" indent="0">
              <a:buNone/>
            </a:pPr>
            <a:r>
              <a:rPr lang="en-GB" b="1" dirty="0"/>
              <a:t>Illegal drugs and/ or alcohol</a:t>
            </a:r>
            <a:endParaRPr lang="en-GB" dirty="0"/>
          </a:p>
          <a:p>
            <a:pPr marL="0" indent="0">
              <a:buNone/>
            </a:pPr>
            <a:endParaRPr lang="en-GB" dirty="0"/>
          </a:p>
        </p:txBody>
      </p:sp>
    </p:spTree>
    <p:extLst>
      <p:ext uri="{BB962C8B-B14F-4D97-AF65-F5344CB8AC3E}">
        <p14:creationId xmlns:p14="http://schemas.microsoft.com/office/powerpoint/2010/main" val="2701444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18FC4-BC71-43EC-9BD5-AEFD7308A815}"/>
              </a:ext>
            </a:extLst>
          </p:cNvPr>
          <p:cNvSpPr>
            <a:spLocks noGrp="1"/>
          </p:cNvSpPr>
          <p:nvPr>
            <p:ph type="title"/>
          </p:nvPr>
        </p:nvSpPr>
        <p:spPr>
          <a:xfrm>
            <a:off x="838200" y="1"/>
            <a:ext cx="10515600" cy="1174530"/>
          </a:xfrm>
        </p:spPr>
        <p:txBody>
          <a:bodyPr/>
          <a:lstStyle/>
          <a:p>
            <a:pPr algn="ctr"/>
            <a:r>
              <a:rPr lang="en-GB" dirty="0">
                <a:latin typeface="+mn-lt"/>
              </a:rPr>
              <a:t>Reasons for presentation </a:t>
            </a:r>
          </a:p>
        </p:txBody>
      </p:sp>
      <p:sp>
        <p:nvSpPr>
          <p:cNvPr id="3" name="Content Placeholder 2">
            <a:extLst>
              <a:ext uri="{FF2B5EF4-FFF2-40B4-BE49-F238E27FC236}">
                <a16:creationId xmlns:a16="http://schemas.microsoft.com/office/drawing/2014/main" id="{E2850C89-558E-477A-893C-8081191DC719}"/>
              </a:ext>
            </a:extLst>
          </p:cNvPr>
          <p:cNvSpPr>
            <a:spLocks noGrp="1"/>
          </p:cNvSpPr>
          <p:nvPr>
            <p:ph idx="1"/>
          </p:nvPr>
        </p:nvSpPr>
        <p:spPr>
          <a:xfrm>
            <a:off x="838200" y="1040524"/>
            <a:ext cx="10515600" cy="5136439"/>
          </a:xfrm>
        </p:spPr>
        <p:txBody>
          <a:bodyPr>
            <a:normAutofit/>
          </a:bodyPr>
          <a:lstStyle/>
          <a:p>
            <a:pPr marL="0" indent="0">
              <a:buNone/>
            </a:pPr>
            <a:r>
              <a:rPr lang="en-GB" dirty="0"/>
              <a:t>Why personality disorders may present in later life</a:t>
            </a:r>
          </a:p>
          <a:p>
            <a:pPr>
              <a:spcBef>
                <a:spcPts val="600"/>
              </a:spcBef>
              <a:spcAft>
                <a:spcPts val="600"/>
              </a:spcAft>
            </a:pPr>
            <a:r>
              <a:rPr lang="en-GB" dirty="0"/>
              <a:t>They may loose the significant other who has contained or compensated for the personality disorder in the other person </a:t>
            </a:r>
          </a:p>
          <a:p>
            <a:pPr>
              <a:spcBef>
                <a:spcPts val="600"/>
              </a:spcBef>
              <a:spcAft>
                <a:spcPts val="600"/>
              </a:spcAft>
            </a:pPr>
            <a:r>
              <a:rPr lang="en-GB" dirty="0"/>
              <a:t>A move to long term care </a:t>
            </a:r>
          </a:p>
          <a:p>
            <a:pPr>
              <a:spcBef>
                <a:spcPts val="600"/>
              </a:spcBef>
              <a:spcAft>
                <a:spcPts val="600"/>
              </a:spcAft>
            </a:pPr>
            <a:r>
              <a:rPr lang="en-GB" dirty="0"/>
              <a:t>Loss of a stabilising situation</a:t>
            </a:r>
          </a:p>
          <a:p>
            <a:pPr>
              <a:spcBef>
                <a:spcPts val="600"/>
              </a:spcBef>
              <a:spcAft>
                <a:spcPts val="600"/>
              </a:spcAft>
            </a:pPr>
            <a:r>
              <a:rPr lang="en-GB" dirty="0"/>
              <a:t>Increased use of alcohol and prescription drugs</a:t>
            </a:r>
          </a:p>
          <a:p>
            <a:pPr>
              <a:spcBef>
                <a:spcPts val="600"/>
              </a:spcBef>
              <a:spcAft>
                <a:spcPts val="600"/>
              </a:spcAft>
            </a:pPr>
            <a:r>
              <a:rPr lang="en-GB" dirty="0"/>
              <a:t>Retriggering of trauma</a:t>
            </a:r>
          </a:p>
          <a:p>
            <a:r>
              <a:rPr lang="en-GB" dirty="0"/>
              <a:t>Bereavement and losses including loss of jobs/ roles</a:t>
            </a:r>
          </a:p>
          <a:p>
            <a:r>
              <a:rPr lang="en-GB" dirty="0"/>
              <a:t>Difficulty in adapting to ageing</a:t>
            </a:r>
          </a:p>
        </p:txBody>
      </p:sp>
    </p:spTree>
    <p:extLst>
      <p:ext uri="{BB962C8B-B14F-4D97-AF65-F5344CB8AC3E}">
        <p14:creationId xmlns:p14="http://schemas.microsoft.com/office/powerpoint/2010/main" val="3485034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EF31B-C9D4-458B-A099-ECCC7B3FCE01}"/>
              </a:ext>
            </a:extLst>
          </p:cNvPr>
          <p:cNvSpPr>
            <a:spLocks noGrp="1"/>
          </p:cNvSpPr>
          <p:nvPr>
            <p:ph type="title"/>
          </p:nvPr>
        </p:nvSpPr>
        <p:spPr>
          <a:xfrm>
            <a:off x="838200" y="63063"/>
            <a:ext cx="10515600" cy="1064171"/>
          </a:xfrm>
        </p:spPr>
        <p:txBody>
          <a:bodyPr/>
          <a:lstStyle/>
          <a:p>
            <a:pPr algn="ctr"/>
            <a:r>
              <a:rPr lang="en-GB" dirty="0">
                <a:latin typeface="+mn-lt"/>
              </a:rPr>
              <a:t>Challenges for the older adult</a:t>
            </a:r>
            <a:endParaRPr lang="en-GB" dirty="0"/>
          </a:p>
        </p:txBody>
      </p:sp>
      <p:sp>
        <p:nvSpPr>
          <p:cNvPr id="3" name="Content Placeholder 2">
            <a:extLst>
              <a:ext uri="{FF2B5EF4-FFF2-40B4-BE49-F238E27FC236}">
                <a16:creationId xmlns:a16="http://schemas.microsoft.com/office/drawing/2014/main" id="{705DC713-20DD-44DE-84D1-5D5CBAD3D78C}"/>
              </a:ext>
            </a:extLst>
          </p:cNvPr>
          <p:cNvSpPr>
            <a:spLocks noGrp="1"/>
          </p:cNvSpPr>
          <p:nvPr>
            <p:ph idx="1"/>
          </p:nvPr>
        </p:nvSpPr>
        <p:spPr>
          <a:xfrm>
            <a:off x="838200" y="796159"/>
            <a:ext cx="10515600" cy="5316814"/>
          </a:xfrm>
        </p:spPr>
        <p:txBody>
          <a:bodyPr>
            <a:noAutofit/>
          </a:bodyPr>
          <a:lstStyle/>
          <a:p>
            <a:pPr marL="0" indent="0" defTabSz="685800">
              <a:spcBef>
                <a:spcPts val="0"/>
              </a:spcBef>
              <a:spcAft>
                <a:spcPts val="1200"/>
              </a:spcAft>
              <a:buNone/>
              <a:defRPr/>
            </a:pPr>
            <a:r>
              <a:rPr lang="en-GB" sz="2600" dirty="0"/>
              <a:t>Challenges for an older adult with personality disorder</a:t>
            </a:r>
          </a:p>
          <a:p>
            <a:pPr defTabSz="685800">
              <a:spcBef>
                <a:spcPts val="0"/>
              </a:spcBef>
              <a:spcAft>
                <a:spcPts val="1200"/>
              </a:spcAft>
              <a:defRPr/>
            </a:pPr>
            <a:r>
              <a:rPr lang="en-GB" sz="2600" dirty="0">
                <a:cs typeface="Arial" panose="020B0604020202020204" pitchFamily="34" charset="0"/>
              </a:rPr>
              <a:t>Worse physical functioning</a:t>
            </a:r>
          </a:p>
          <a:p>
            <a:pPr marL="214313" indent="-214313" defTabSz="685800">
              <a:spcBef>
                <a:spcPts val="0"/>
              </a:spcBef>
              <a:spcAft>
                <a:spcPts val="1200"/>
              </a:spcAft>
              <a:buFont typeface="Arial" panose="020B0604020202020204" pitchFamily="34" charset="0"/>
              <a:buChar char="•"/>
              <a:defRPr/>
            </a:pPr>
            <a:r>
              <a:rPr lang="en-GB" sz="2600" dirty="0">
                <a:cs typeface="Arial" panose="020B0604020202020204" pitchFamily="34" charset="0"/>
              </a:rPr>
              <a:t>Greater use of medication</a:t>
            </a:r>
          </a:p>
          <a:p>
            <a:pPr marL="214313" indent="-214313" defTabSz="685800">
              <a:spcBef>
                <a:spcPts val="0"/>
              </a:spcBef>
              <a:spcAft>
                <a:spcPts val="1200"/>
              </a:spcAft>
              <a:buFont typeface="Arial" panose="020B0604020202020204" pitchFamily="34" charset="0"/>
              <a:buChar char="•"/>
              <a:defRPr/>
            </a:pPr>
            <a:r>
              <a:rPr lang="en-GB" sz="2600" dirty="0">
                <a:cs typeface="Arial" panose="020B0604020202020204" pitchFamily="34" charset="0"/>
              </a:rPr>
              <a:t>More unstable/brief relationships</a:t>
            </a:r>
          </a:p>
          <a:p>
            <a:pPr marL="214313" indent="-214313" defTabSz="685800">
              <a:spcBef>
                <a:spcPts val="0"/>
              </a:spcBef>
              <a:spcAft>
                <a:spcPts val="1200"/>
              </a:spcAft>
              <a:defRPr/>
            </a:pPr>
            <a:r>
              <a:rPr lang="en-GB" sz="2600" dirty="0">
                <a:solidFill>
                  <a:srgbClr val="000000"/>
                </a:solidFill>
                <a:cs typeface="Arial" panose="020B0604020202020204" pitchFamily="34" charset="0"/>
              </a:rPr>
              <a:t>Increased chances of being discharged to a residential placement and ongoing challenges with forming relationships with carers</a:t>
            </a:r>
            <a:endParaRPr lang="en-GB" sz="2600" b="0" i="0" dirty="0">
              <a:effectLst/>
              <a:cs typeface="Arial" panose="020B0604020202020204" pitchFamily="34" charset="0"/>
            </a:endParaRPr>
          </a:p>
          <a:p>
            <a:pPr marL="214313" indent="-214313" defTabSz="685800">
              <a:spcBef>
                <a:spcPts val="0"/>
              </a:spcBef>
              <a:spcAft>
                <a:spcPts val="1200"/>
              </a:spcAft>
              <a:defRPr/>
            </a:pPr>
            <a:r>
              <a:rPr lang="en-GB" sz="2600" dirty="0">
                <a:cs typeface="Arial" panose="020B0604020202020204" pitchFamily="34" charset="0"/>
              </a:rPr>
              <a:t>M</a:t>
            </a:r>
            <a:r>
              <a:rPr lang="en-GB" sz="2600" b="0" i="0" dirty="0">
                <a:effectLst/>
                <a:cs typeface="Arial" panose="020B0604020202020204" pitchFamily="34" charset="0"/>
              </a:rPr>
              <a:t>ore likely to have other mental health difficulties, like depression and anxiety</a:t>
            </a:r>
          </a:p>
          <a:p>
            <a:pPr marL="214313" indent="-214313" defTabSz="685800">
              <a:spcBef>
                <a:spcPts val="0"/>
              </a:spcBef>
              <a:spcAft>
                <a:spcPts val="1200"/>
              </a:spcAft>
              <a:defRPr/>
            </a:pPr>
            <a:r>
              <a:rPr lang="en-GB" sz="2600" b="0" i="0" dirty="0">
                <a:effectLst/>
                <a:cs typeface="Arial" panose="020B0604020202020204" pitchFamily="34" charset="0"/>
              </a:rPr>
              <a:t>Less responsive to treatment </a:t>
            </a:r>
            <a:r>
              <a:rPr lang="en-GB" sz="2600" dirty="0">
                <a:cs typeface="Arial" panose="020B0604020202020204" pitchFamily="34" charset="0"/>
              </a:rPr>
              <a:t>for</a:t>
            </a:r>
            <a:r>
              <a:rPr lang="en-GB" sz="2600" b="0" i="0" dirty="0">
                <a:effectLst/>
                <a:cs typeface="Arial" panose="020B0604020202020204" pitchFamily="34" charset="0"/>
              </a:rPr>
              <a:t> </a:t>
            </a:r>
            <a:r>
              <a:rPr lang="en-GB" sz="2600" dirty="0">
                <a:cs typeface="Arial" panose="020B0604020202020204" pitchFamily="34" charset="0"/>
              </a:rPr>
              <a:t>any of their </a:t>
            </a:r>
            <a:r>
              <a:rPr lang="en-GB" sz="2600" b="0" i="0" dirty="0">
                <a:effectLst/>
                <a:cs typeface="Arial" panose="020B0604020202020204" pitchFamily="34" charset="0"/>
              </a:rPr>
              <a:t> </a:t>
            </a:r>
            <a:r>
              <a:rPr lang="en-GB" sz="2600" dirty="0">
                <a:cs typeface="Arial" panose="020B0604020202020204" pitchFamily="34" charset="0"/>
              </a:rPr>
              <a:t>other </a:t>
            </a:r>
            <a:r>
              <a:rPr lang="en-GB" sz="2600" b="0" i="0" dirty="0">
                <a:effectLst/>
                <a:cs typeface="Arial" panose="020B0604020202020204" pitchFamily="34" charset="0"/>
              </a:rPr>
              <a:t>mental illnesses </a:t>
            </a:r>
            <a:endParaRPr lang="en-GB" sz="2600" dirty="0">
              <a:cs typeface="Arial" panose="020B0604020202020204" pitchFamily="34" charset="0"/>
            </a:endParaRPr>
          </a:p>
          <a:p>
            <a:pPr marL="214313" indent="-214313" defTabSz="685800">
              <a:spcAft>
                <a:spcPts val="1200"/>
              </a:spcAft>
              <a:buFont typeface="Arial" panose="020B0604020202020204" pitchFamily="34" charset="0"/>
              <a:buChar char="•"/>
              <a:defRPr/>
            </a:pPr>
            <a:r>
              <a:rPr lang="en-US" sz="2600" dirty="0">
                <a:cs typeface="Arial" panose="020B0604020202020204" pitchFamily="34" charset="0"/>
              </a:rPr>
              <a:t>Older people with Personality Disorder make up 44% of completed suicides</a:t>
            </a:r>
          </a:p>
          <a:p>
            <a:pPr marL="0" indent="0" defTabSz="685800">
              <a:spcAft>
                <a:spcPts val="2400"/>
              </a:spcAft>
              <a:buNone/>
              <a:defRPr/>
            </a:pPr>
            <a:endParaRPr lang="en-GB"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466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B937B-4475-4F0D-9C4B-E17E81F12F43}"/>
              </a:ext>
            </a:extLst>
          </p:cNvPr>
          <p:cNvSpPr>
            <a:spLocks noGrp="1"/>
          </p:cNvSpPr>
          <p:nvPr>
            <p:ph type="title"/>
          </p:nvPr>
        </p:nvSpPr>
        <p:spPr>
          <a:xfrm>
            <a:off x="940676" y="55179"/>
            <a:ext cx="10515600" cy="1111469"/>
          </a:xfrm>
        </p:spPr>
        <p:txBody>
          <a:bodyPr>
            <a:normAutofit/>
          </a:bodyPr>
          <a:lstStyle/>
          <a:p>
            <a:pPr algn="ctr"/>
            <a:r>
              <a:rPr lang="en-GB" dirty="0">
                <a:latin typeface="+mn-lt"/>
              </a:rPr>
              <a:t>Challenges for the teams</a:t>
            </a:r>
            <a:endParaRPr lang="en-GB" dirty="0"/>
          </a:p>
        </p:txBody>
      </p:sp>
      <p:sp>
        <p:nvSpPr>
          <p:cNvPr id="3" name="Content Placeholder 2">
            <a:extLst>
              <a:ext uri="{FF2B5EF4-FFF2-40B4-BE49-F238E27FC236}">
                <a16:creationId xmlns:a16="http://schemas.microsoft.com/office/drawing/2014/main" id="{461AE206-63FB-4351-A331-D7EBE92EF9AA}"/>
              </a:ext>
            </a:extLst>
          </p:cNvPr>
          <p:cNvSpPr>
            <a:spLocks noGrp="1"/>
          </p:cNvSpPr>
          <p:nvPr>
            <p:ph idx="1"/>
          </p:nvPr>
        </p:nvSpPr>
        <p:spPr>
          <a:xfrm>
            <a:off x="838200" y="1024759"/>
            <a:ext cx="10515600" cy="5152204"/>
          </a:xfrm>
        </p:spPr>
        <p:txBody>
          <a:bodyPr>
            <a:normAutofit/>
          </a:bodyPr>
          <a:lstStyle/>
          <a:p>
            <a:pPr marL="0" indent="0" fontAlgn="base">
              <a:buNone/>
            </a:pPr>
            <a:r>
              <a:rPr lang="en-GB" dirty="0"/>
              <a:t>Challenges for the teams caring for an older person with personality disorder</a:t>
            </a:r>
          </a:p>
          <a:p>
            <a:pPr fontAlgn="base"/>
            <a:r>
              <a:rPr lang="en-GB" sz="2800" b="0" i="0" u="none" strike="noStrike" dirty="0">
                <a:solidFill>
                  <a:srgbClr val="000000"/>
                </a:solidFill>
                <a:effectLst/>
                <a:cs typeface="Arial" panose="020B0604020202020204" pitchFamily="34" charset="0"/>
              </a:rPr>
              <a:t>Staff receive a lot more calls from this cohort</a:t>
            </a:r>
          </a:p>
          <a:p>
            <a:pPr algn="l" rtl="0" fontAlgn="base">
              <a:buFont typeface="Arial" panose="020B0604020202020204" pitchFamily="34" charset="0"/>
              <a:buChar char="•"/>
            </a:pPr>
            <a:r>
              <a:rPr lang="en-GB" sz="2800" dirty="0">
                <a:solidFill>
                  <a:srgbClr val="000000"/>
                </a:solidFill>
                <a:cs typeface="Arial" panose="020B0604020202020204" pitchFamily="34" charset="0"/>
              </a:rPr>
              <a:t>They may repeatedly ask for prescription medication </a:t>
            </a:r>
          </a:p>
          <a:p>
            <a:pPr algn="l" rtl="0" fontAlgn="base">
              <a:buFont typeface="Arial" panose="020B0604020202020204" pitchFamily="34" charset="0"/>
              <a:buChar char="•"/>
            </a:pPr>
            <a:r>
              <a:rPr lang="en-GB" dirty="0">
                <a:solidFill>
                  <a:srgbClr val="000000"/>
                </a:solidFill>
                <a:cs typeface="Arial" panose="020B0604020202020204" pitchFamily="34" charset="0"/>
              </a:rPr>
              <a:t>They may have frequent attendance at A&amp;E</a:t>
            </a:r>
            <a:endParaRPr lang="en-GB" sz="2800" dirty="0">
              <a:solidFill>
                <a:srgbClr val="000000"/>
              </a:solidFill>
              <a:cs typeface="Arial" panose="020B0604020202020204" pitchFamily="34" charset="0"/>
            </a:endParaRPr>
          </a:p>
          <a:p>
            <a:pPr fontAlgn="base"/>
            <a:r>
              <a:rPr lang="en-US" sz="2800" dirty="0">
                <a:ea typeface="Calibri" panose="020F0502020204030204" pitchFamily="34" charset="0"/>
                <a:cs typeface="Arial" panose="020B0604020202020204" pitchFamily="34" charset="0"/>
              </a:rPr>
              <a:t>The increased somatization and demands for care from staff/ family can lead to team frustration and longer admissions</a:t>
            </a:r>
            <a:endParaRPr lang="en-GB" sz="2800" dirty="0">
              <a:solidFill>
                <a:prstClr val="black"/>
              </a:solidFill>
              <a:cs typeface="Arial" panose="020B0604020202020204" pitchFamily="34" charset="0"/>
            </a:endParaRPr>
          </a:p>
          <a:p>
            <a:pPr fontAlgn="base"/>
            <a:r>
              <a:rPr lang="en-GB" sz="2800" dirty="0">
                <a:solidFill>
                  <a:srgbClr val="000000"/>
                </a:solidFill>
                <a:cs typeface="Arial" panose="020B0604020202020204" pitchFamily="34" charset="0"/>
              </a:rPr>
              <a:t>They can lead to splitting among the team members </a:t>
            </a:r>
            <a:r>
              <a:rPr lang="en-GB" dirty="0">
                <a:solidFill>
                  <a:srgbClr val="000000"/>
                </a:solidFill>
                <a:cs typeface="Arial" panose="020B0604020202020204" pitchFamily="34" charset="0"/>
              </a:rPr>
              <a:t>(t</a:t>
            </a:r>
            <a:r>
              <a:rPr lang="en-GB" sz="2800" dirty="0">
                <a:solidFill>
                  <a:srgbClr val="000000"/>
                </a:solidFill>
                <a:cs typeface="Arial" panose="020B0604020202020204" pitchFamily="34" charset="0"/>
              </a:rPr>
              <a:t>his is when staff begin disagreeing amongst themselves about the best way to support the person )</a:t>
            </a:r>
            <a:endParaRPr lang="en-US" sz="2800" b="0" i="0" dirty="0">
              <a:solidFill>
                <a:srgbClr val="000000"/>
              </a:solidFill>
              <a:effectLst/>
              <a:cs typeface="Arial" panose="020B0604020202020204" pitchFamily="34" charset="0"/>
            </a:endParaRPr>
          </a:p>
        </p:txBody>
      </p:sp>
    </p:spTree>
    <p:extLst>
      <p:ext uri="{BB962C8B-B14F-4D97-AF65-F5344CB8AC3E}">
        <p14:creationId xmlns:p14="http://schemas.microsoft.com/office/powerpoint/2010/main" val="33013687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2" ma:contentTypeDescription="Create a new document." ma:contentTypeScope="" ma:versionID="0a46495257bba0d566f88843685d6e76">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017fd56c14270dba28e9622d67c4295c"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39715AD-81BD-464F-8778-CCB45E7AF850}"/>
</file>

<file path=customXml/itemProps2.xml><?xml version="1.0" encoding="utf-8"?>
<ds:datastoreItem xmlns:ds="http://schemas.openxmlformats.org/officeDocument/2006/customXml" ds:itemID="{74F32C37-F059-47CF-8260-FC2A7A35DB46}"/>
</file>

<file path=customXml/itemProps3.xml><?xml version="1.0" encoding="utf-8"?>
<ds:datastoreItem xmlns:ds="http://schemas.openxmlformats.org/officeDocument/2006/customXml" ds:itemID="{C59B3BA7-6E0C-4450-BCD9-DE7F0E4732F2}"/>
</file>

<file path=docProps/app.xml><?xml version="1.0" encoding="utf-8"?>
<Properties xmlns="http://schemas.openxmlformats.org/officeDocument/2006/extended-properties" xmlns:vt="http://schemas.openxmlformats.org/officeDocument/2006/docPropsVTypes">
  <TotalTime>385</TotalTime>
  <Words>744</Words>
  <Application>Microsoft Office PowerPoint</Application>
  <PresentationFormat>Widescreen</PresentationFormat>
  <Paragraphs>87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Personality disorders in Older Adults  </vt:lpstr>
      <vt:lpstr>What is Personality?</vt:lpstr>
      <vt:lpstr>Individuals with Personality disorders/ complex emotional needs</vt:lpstr>
      <vt:lpstr>Prevalence of personality disorders (PD) </vt:lpstr>
      <vt:lpstr>Types of Personality disorders   </vt:lpstr>
      <vt:lpstr>Recent personality changes</vt:lpstr>
      <vt:lpstr>Reasons for presentation </vt:lpstr>
      <vt:lpstr>Challenges for the older adult</vt:lpstr>
      <vt:lpstr>Challenges for the teams</vt:lpstr>
      <vt:lpstr>Core components of support</vt:lpstr>
      <vt:lpstr>Core components of support</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Thompsell, Tribunal Member</dc:creator>
  <cp:lastModifiedBy>Kitti</cp:lastModifiedBy>
  <cp:revision>13</cp:revision>
  <dcterms:created xsi:type="dcterms:W3CDTF">2021-01-11T15:51:14Z</dcterms:created>
  <dcterms:modified xsi:type="dcterms:W3CDTF">2021-03-19T14:09:47Z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Kitti.Kottasz@rcpsych.ac.uk</vt:lpwstr>
  </property>
  <property fmtid="{D5CDD505-2E9C-101B-9397-08002B2CF9AE}" pid="5" name="MSIP_Label_bd238a98-5de3-4afa-b492-e6339810853c_SetDate">
    <vt:lpwstr>2021-03-19T14:09:46.4006903Z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ae303dcf-2a93-4b68-a5da-4aa9bb9a1530</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0x01010091DD7A03AE61D340B7E00B2FD791A3EF</vt:lpwstr>
  </property>
</Properties>
</file>