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4"/>
  </p:sldMasterIdLst>
  <p:notesMasterIdLst>
    <p:notesMasterId r:id="rId15"/>
  </p:notesMasterIdLst>
  <p:sldIdLst>
    <p:sldId id="326" r:id="rId5"/>
    <p:sldId id="259" r:id="rId6"/>
    <p:sldId id="297" r:id="rId7"/>
    <p:sldId id="312" r:id="rId8"/>
    <p:sldId id="293" r:id="rId9"/>
    <p:sldId id="304" r:id="rId10"/>
    <p:sldId id="328" r:id="rId11"/>
    <p:sldId id="329" r:id="rId12"/>
    <p:sldId id="271" r:id="rId13"/>
    <p:sldId id="33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94859-EE6F-4CE4-A47C-7B9DFC2551D8}" v="1" dt="2021-03-01T17:54:39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65" autoAdjust="0"/>
    <p:restoredTop sz="80589" autoAdjust="0"/>
  </p:normalViewPr>
  <p:slideViewPr>
    <p:cSldViewPr>
      <p:cViewPr varScale="1">
        <p:scale>
          <a:sx n="55" d="100"/>
          <a:sy n="5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58DA0-A462-423F-905E-59DFDE891B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4FF02-3401-431E-91BD-B92CBA79E3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32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89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813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50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54FF02-3401-431E-91BD-B92CBA79E3A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7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2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90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48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31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21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69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76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12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01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91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48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F5A2F-30E4-43BB-8204-720A02E771BE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7DF78-2775-4630-9B77-42BD3D492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81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other_people_tell_me_i_am_seeing_things/#/id/5a040fa21b64e89c49edefd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n-lt"/>
              </a:rPr>
              <a:t>Psychosis in older adults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196304" y="3429000"/>
            <a:ext cx="6798736" cy="1600202"/>
          </a:xfrm>
        </p:spPr>
        <p:txBody>
          <a:bodyPr>
            <a:normAutofit/>
          </a:bodyPr>
          <a:lstStyle/>
          <a:p>
            <a:r>
              <a:rPr lang="en-US" sz="2800" dirty="0"/>
              <a:t>Tier 1</a:t>
            </a:r>
          </a:p>
        </p:txBody>
      </p:sp>
    </p:spTree>
    <p:extLst>
      <p:ext uri="{BB962C8B-B14F-4D97-AF65-F5344CB8AC3E}">
        <p14:creationId xmlns:p14="http://schemas.microsoft.com/office/powerpoint/2010/main" val="4121178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1008112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r>
              <a:rPr lang="en-GB" sz="2800" dirty="0">
                <a:hlinkClick r:id="rId2"/>
              </a:rPr>
              <a:t>MPC_04_04 Other People Tell Me I'm Seeing Things | Other People Tell Me I'm Seeing Things (mindedforfamilies.org.uk)</a:t>
            </a:r>
            <a:endParaRPr lang="en-GB" sz="2800" dirty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This is an easy to access website for older adults and their families which has good advice  about  symptoms and treatment of hallucinations in older adults 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805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93" y="1"/>
            <a:ext cx="7886700" cy="1124744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569" y="908720"/>
            <a:ext cx="7886700" cy="50714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What is psychosis?</a:t>
            </a:r>
          </a:p>
          <a:p>
            <a:pPr marL="0" indent="0">
              <a:buNone/>
            </a:pPr>
            <a:r>
              <a:rPr lang="en-US" sz="2600" dirty="0"/>
              <a:t>‘Some loss of contact with reality’. This might involve hallucinations or delusions’ (NHS)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Hallucinations – hearing voices/ seeing things/ sensation that someone is touching them/ experiencing smells that are not there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Delusions- unshakeable belief in something untrue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/>
              <a:t>‘When you perceive or interpret reality in a very different way from people around you. You might be said to 'lose touch' with reality.’ (MIND)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5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9C8B5C-6A87-4F2E-B001-3B0625721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4076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Symptoms of Psychosis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A4B612-2312-49C3-B142-6A382192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/>
          </a:bodyPr>
          <a:lstStyle/>
          <a:p>
            <a:r>
              <a:rPr lang="en-GB" sz="2600" dirty="0"/>
              <a:t>Variable experiences depending upon the person and can include: </a:t>
            </a:r>
          </a:p>
          <a:p>
            <a:endParaRPr lang="en-GB" sz="2600" dirty="0"/>
          </a:p>
          <a:p>
            <a:pPr lvl="1"/>
            <a:r>
              <a:rPr lang="en-GB" sz="2600" dirty="0"/>
              <a:t>Hallucinations</a:t>
            </a:r>
          </a:p>
          <a:p>
            <a:pPr lvl="1"/>
            <a:r>
              <a:rPr lang="en-GB" sz="2600" dirty="0"/>
              <a:t>Delusions </a:t>
            </a:r>
          </a:p>
          <a:p>
            <a:pPr lvl="1"/>
            <a:r>
              <a:rPr lang="en-GB" sz="2600" dirty="0"/>
              <a:t>Disordered or confused thoughts</a:t>
            </a:r>
          </a:p>
          <a:p>
            <a:pPr lvl="1"/>
            <a:r>
              <a:rPr lang="en-GB" sz="2600" dirty="0"/>
              <a:t>Disorganised behaviours</a:t>
            </a:r>
          </a:p>
          <a:p>
            <a:pPr lvl="1"/>
            <a:r>
              <a:rPr lang="en-GB" sz="2600" dirty="0"/>
              <a:t>Negative symptoms (reduction in motivation ,interest and or verbal expression) </a:t>
            </a:r>
          </a:p>
          <a:p>
            <a:endParaRPr lang="en-GB" sz="2600" dirty="0"/>
          </a:p>
          <a:p>
            <a:r>
              <a:rPr lang="en-GB" sz="2600" dirty="0"/>
              <a:t>The person is usually unaware that experiences are not real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75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594D-4A83-474C-A0D6-BAD7FF633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0"/>
            <a:ext cx="8042276" cy="98072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Psychosis in older adul</a:t>
            </a:r>
            <a:r>
              <a:rPr lang="en-GB" sz="4000" dirty="0">
                <a:latin typeface="+mn-lt"/>
              </a:rPr>
              <a:t>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52D8-EE2E-40E2-881B-FF593FA9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200" dirty="0"/>
              <a:t>Psychosis in older adults is important as it is </a:t>
            </a:r>
          </a:p>
          <a:p>
            <a:endParaRPr lang="en-GB" sz="3200" dirty="0"/>
          </a:p>
          <a:p>
            <a:r>
              <a:rPr lang="en-GB" sz="3200" dirty="0"/>
              <a:t>Common</a:t>
            </a:r>
          </a:p>
          <a:p>
            <a:endParaRPr lang="en-GB" sz="3200" dirty="0"/>
          </a:p>
          <a:p>
            <a:r>
              <a:rPr lang="en-GB" sz="3200" dirty="0"/>
              <a:t>Can have varied causes and presentations </a:t>
            </a:r>
          </a:p>
          <a:p>
            <a:endParaRPr lang="en-GB" sz="3200" dirty="0"/>
          </a:p>
          <a:p>
            <a:r>
              <a:rPr lang="en-GB" sz="3200" dirty="0"/>
              <a:t>Different prognosis </a:t>
            </a:r>
          </a:p>
          <a:p>
            <a:endParaRPr lang="en-GB" sz="3200" dirty="0"/>
          </a:p>
          <a:p>
            <a:r>
              <a:rPr lang="en-GB" sz="3200" dirty="0"/>
              <a:t>Associated morbidity and mortality is high </a:t>
            </a:r>
          </a:p>
          <a:p>
            <a:endParaRPr lang="en-GB" sz="3200" dirty="0"/>
          </a:p>
          <a:p>
            <a:r>
              <a:rPr lang="en-GB" sz="3200" dirty="0"/>
              <a:t>Higher rate of adverse effects from treatment </a:t>
            </a:r>
          </a:p>
        </p:txBody>
      </p:sp>
    </p:spTree>
    <p:extLst>
      <p:ext uri="{BB962C8B-B14F-4D97-AF65-F5344CB8AC3E}">
        <p14:creationId xmlns:p14="http://schemas.microsoft.com/office/powerpoint/2010/main" val="243949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08719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Causes of Psychosis in older adults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78867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/>
          </a:p>
          <a:p>
            <a:pPr lvl="1"/>
            <a:r>
              <a:rPr lang="en-GB" sz="2600" dirty="0"/>
              <a:t>Delirium- Older adults with Delirium have high rates of psychosis (42%)</a:t>
            </a:r>
          </a:p>
          <a:p>
            <a:pPr lvl="1"/>
            <a:endParaRPr lang="en-GB" sz="2600" dirty="0"/>
          </a:p>
          <a:p>
            <a:pPr lvl="1"/>
            <a:r>
              <a:rPr lang="en-GB" sz="2600" dirty="0"/>
              <a:t>Mood disorder (either depression or mania)</a:t>
            </a:r>
          </a:p>
          <a:p>
            <a:pPr marL="349250" lvl="1" indent="0">
              <a:buNone/>
            </a:pPr>
            <a:endParaRPr lang="en-GB" sz="2600" dirty="0"/>
          </a:p>
          <a:p>
            <a:pPr lvl="1"/>
            <a:r>
              <a:rPr lang="en-GB" sz="2600" dirty="0"/>
              <a:t>Schizophrenia (either early onset or late onset)</a:t>
            </a:r>
          </a:p>
          <a:p>
            <a:pPr marL="349250" lvl="1" indent="0">
              <a:buNone/>
            </a:pPr>
            <a:r>
              <a:rPr lang="en-GB" sz="2600" dirty="0"/>
              <a:t> </a:t>
            </a:r>
          </a:p>
          <a:p>
            <a:pPr lvl="1"/>
            <a:r>
              <a:rPr lang="en-GB" sz="2600" dirty="0"/>
              <a:t>Dementia - Older adults with dementia have high rate of psychosis</a:t>
            </a:r>
          </a:p>
          <a:p>
            <a:pPr lvl="1"/>
            <a:endParaRPr lang="en-GB" sz="2600" dirty="0"/>
          </a:p>
          <a:p>
            <a:pPr lvl="1"/>
            <a:r>
              <a:rPr lang="en-GB" sz="2600" dirty="0"/>
              <a:t>Alcohol and drug misuse/ withdrawals</a:t>
            </a:r>
          </a:p>
          <a:p>
            <a:pPr lvl="1"/>
            <a:endParaRPr lang="en-GB" sz="2600" dirty="0"/>
          </a:p>
          <a:p>
            <a:pPr lvl="1"/>
            <a:r>
              <a:rPr lang="en-GB" sz="2600" dirty="0"/>
              <a:t>Some prescription medications </a:t>
            </a:r>
          </a:p>
        </p:txBody>
      </p:sp>
    </p:spTree>
    <p:extLst>
      <p:ext uri="{BB962C8B-B14F-4D97-AF65-F5344CB8AC3E}">
        <p14:creationId xmlns:p14="http://schemas.microsoft.com/office/powerpoint/2010/main" val="79864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DD2CF-6227-4C3C-B535-8F8D8725E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52736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A9C1C-D25A-4465-85DA-B73165657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877272"/>
          </a:xfrm>
        </p:spPr>
        <p:txBody>
          <a:bodyPr>
            <a:normAutofit/>
          </a:bodyPr>
          <a:lstStyle/>
          <a:p>
            <a:r>
              <a:rPr lang="en-GB" sz="2800" dirty="0"/>
              <a:t>Is it new in onset or consistent with past mental health presentation?</a:t>
            </a:r>
          </a:p>
          <a:p>
            <a:r>
              <a:rPr lang="en-GB" sz="2800" dirty="0"/>
              <a:t>Rule out delirium </a:t>
            </a:r>
          </a:p>
          <a:p>
            <a:pPr lvl="1"/>
            <a:r>
              <a:rPr lang="en-GB" sz="2800" dirty="0"/>
              <a:t>Medical history including prescription medications</a:t>
            </a:r>
          </a:p>
          <a:p>
            <a:pPr lvl="1"/>
            <a:r>
              <a:rPr lang="en-GB" sz="2800" dirty="0"/>
              <a:t>Investigations: FBC, U&amp;E, CRP, LFT, VIT B12 Urine dip, CXR, CT / MRI head</a:t>
            </a:r>
          </a:p>
          <a:p>
            <a:r>
              <a:rPr lang="en-GB" sz="2800" dirty="0"/>
              <a:t>Assess for dementia or deterioration in already diagnosed dementia </a:t>
            </a:r>
          </a:p>
          <a:p>
            <a:r>
              <a:rPr lang="en-GB" sz="2800" dirty="0"/>
              <a:t>Could this be a relapse of schizophrenia or depression with psychosis or a manic episode ?</a:t>
            </a:r>
          </a:p>
          <a:p>
            <a:endParaRPr lang="en-GB" sz="2400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86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1584176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+mn-lt"/>
              </a:rPr>
              <a:t>Very late Onset Schizophrenia like Psychosis (VLOSP)</a:t>
            </a:r>
            <a:br>
              <a:rPr lang="en-US" sz="4000" dirty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3200" dirty="0"/>
              <a:t>Could present with : </a:t>
            </a:r>
          </a:p>
          <a:p>
            <a:pPr lvl="2"/>
            <a:r>
              <a:rPr lang="en-GB" sz="3200" dirty="0"/>
              <a:t>Persecutory delusions </a:t>
            </a:r>
          </a:p>
          <a:p>
            <a:pPr lvl="2"/>
            <a:r>
              <a:rPr lang="en-GB" sz="3200" dirty="0"/>
              <a:t>3</a:t>
            </a:r>
            <a:r>
              <a:rPr lang="en-GB" sz="3200" baseline="30000" dirty="0"/>
              <a:t>rd</a:t>
            </a:r>
            <a:r>
              <a:rPr lang="en-GB" sz="3200" dirty="0"/>
              <a:t> person, running commentary and accusatory or abusive auditory hallucinations</a:t>
            </a:r>
          </a:p>
          <a:p>
            <a:pPr lvl="2"/>
            <a:r>
              <a:rPr lang="en-GB" sz="3200" dirty="0"/>
              <a:t>Visual, tactile and olfactory hallucinations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This tends to occurs more in females than males </a:t>
            </a:r>
          </a:p>
          <a:p>
            <a:r>
              <a:rPr lang="en-US" sz="3200" dirty="0"/>
              <a:t>Hearing impairment is a risk factor</a:t>
            </a:r>
          </a:p>
        </p:txBody>
      </p:sp>
    </p:spTree>
    <p:extLst>
      <p:ext uri="{BB962C8B-B14F-4D97-AF65-F5344CB8AC3E}">
        <p14:creationId xmlns:p14="http://schemas.microsoft.com/office/powerpoint/2010/main" val="2665236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268760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Treatment of Psychosis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If you suspect psychosis and physical cause has been excluded:</a:t>
            </a:r>
          </a:p>
          <a:p>
            <a:pPr marL="0" indent="0">
              <a:buNone/>
            </a:pPr>
            <a:endParaRPr lang="en-GB" sz="3200" dirty="0"/>
          </a:p>
          <a:p>
            <a:pPr lvl="1"/>
            <a:r>
              <a:rPr lang="en-GB" sz="3200" dirty="0"/>
              <a:t>Request assessment by Old Age Psychiatry services</a:t>
            </a:r>
          </a:p>
          <a:p>
            <a:pPr lvl="1"/>
            <a:r>
              <a:rPr lang="en-GB" sz="3200" dirty="0"/>
              <a:t>Consider use of low dose of antipsychotic medication</a:t>
            </a:r>
          </a:p>
          <a:p>
            <a:pPr lvl="1"/>
            <a:r>
              <a:rPr lang="en-GB" sz="3200" dirty="0"/>
              <a:t>Psychosocial interventions </a:t>
            </a:r>
          </a:p>
          <a:p>
            <a:pPr marL="342900" lvl="1" indent="0">
              <a:buNone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96212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96752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latin typeface="+mn-lt"/>
              </a:rPr>
              <a:t>Take home points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5544615"/>
          </a:xfrm>
        </p:spPr>
        <p:txBody>
          <a:bodyPr>
            <a:normAutofit/>
          </a:bodyPr>
          <a:lstStyle/>
          <a:p>
            <a:r>
              <a:rPr lang="en-GB" sz="2800" dirty="0"/>
              <a:t>Psychosis can occur in older adults and is common </a:t>
            </a:r>
          </a:p>
          <a:p>
            <a:r>
              <a:rPr lang="en-GB" sz="2800" dirty="0"/>
              <a:t>Take a detailed history </a:t>
            </a:r>
          </a:p>
          <a:p>
            <a:r>
              <a:rPr lang="en-GB" sz="2800" dirty="0"/>
              <a:t>Make sure you exclude a physical health cause for the symptoms</a:t>
            </a:r>
          </a:p>
          <a:p>
            <a:r>
              <a:rPr lang="en-GB" sz="2800" dirty="0"/>
              <a:t>Think about VLOSLP as a possible diagnosis</a:t>
            </a:r>
          </a:p>
          <a:p>
            <a:r>
              <a:rPr lang="en-GB" sz="2800" dirty="0"/>
              <a:t>Antipsychotics can work very well in these patients </a:t>
            </a:r>
          </a:p>
          <a:p>
            <a:r>
              <a:rPr lang="en-GB" sz="2800" dirty="0"/>
              <a:t>Low dose and slow titration is necessary, with early reviews</a:t>
            </a:r>
          </a:p>
          <a:p>
            <a:r>
              <a:rPr lang="en-GB" sz="2800" dirty="0"/>
              <a:t>Use of antipsychotics can however increase physical health risks  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9003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851122-E95C-42B3-8786-21A3606837C8}"/>
</file>

<file path=customXml/itemProps2.xml><?xml version="1.0" encoding="utf-8"?>
<ds:datastoreItem xmlns:ds="http://schemas.openxmlformats.org/officeDocument/2006/customXml" ds:itemID="{5F4D8117-9146-45A2-8914-EFD8EB64C4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3E8BAE-0848-4EAF-93A1-E831737DB7C2}">
  <ds:schemaRefs>
    <ds:schemaRef ds:uri="http://purl.org/dc/dcmitype/"/>
    <ds:schemaRef ds:uri="9e724e9e-d04f-4b80-b461-a7fcdca0c99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</TotalTime>
  <Words>495</Words>
  <Application>Microsoft Office PowerPoint</Application>
  <PresentationFormat>On-screen Show (4:3)</PresentationFormat>
  <Paragraphs>88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Psychosis in older adults </vt:lpstr>
      <vt:lpstr>Psychosis</vt:lpstr>
      <vt:lpstr>Symptoms of Psychosis</vt:lpstr>
      <vt:lpstr>Psychosis in older adults</vt:lpstr>
      <vt:lpstr>Causes of Psychosis in older adults </vt:lpstr>
      <vt:lpstr>Assessment</vt:lpstr>
      <vt:lpstr>Very late Onset Schizophrenia like Psychosis (VLOSP) </vt:lpstr>
      <vt:lpstr>Treatment of Psychosis </vt:lpstr>
      <vt:lpstr>Take home points </vt:lpstr>
      <vt:lpstr>Resources</vt:lpstr>
    </vt:vector>
  </TitlesOfParts>
  <Company>SWLSTG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Psychosis in Older People</dc:title>
  <dc:creator>Jenkinson, Josie</dc:creator>
  <cp:lastModifiedBy>Kitti Kottasz</cp:lastModifiedBy>
  <cp:revision>194</cp:revision>
  <dcterms:created xsi:type="dcterms:W3CDTF">2018-05-07T14:16:22Z</dcterms:created>
  <dcterms:modified xsi:type="dcterms:W3CDTF">2021-03-22T12:44:02Z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0x01010091DD7A03AE61D340B7E00B2FD791A3EF</vt:lpwstr>
  </property>
  <property fmtid="{D5CDD505-2E9C-101B-9397-08002B2CF9AE}" pid="3" name="MSIP_Label_bd238a98-5de3-4afa-b492-e6339810853c_Enabled">
    <vt:lpwstr>True</vt:lpwstr>
  </property>
  <property fmtid="{D5CDD505-2E9C-101B-9397-08002B2CF9AE}" pid="4" name="MSIP_Label_bd238a98-5de3-4afa-b492-e6339810853c_SiteId">
    <vt:lpwstr>75aac48a-29ab-4230-adac-69d3e7ed3e77</vt:lpwstr>
  </property>
  <property fmtid="{D5CDD505-2E9C-101B-9397-08002B2CF9AE}" pid="5" name="MSIP_Label_bd238a98-5de3-4afa-b492-e6339810853c_Owner">
    <vt:lpwstr>Kitti.Kottasz@rcpsych.ac.uk</vt:lpwstr>
  </property>
  <property fmtid="{D5CDD505-2E9C-101B-9397-08002B2CF9AE}" pid="6" name="MSIP_Label_bd238a98-5de3-4afa-b492-e6339810853c_SetDate">
    <vt:lpwstr>2021-03-22T12:44:00.9792163Z</vt:lpwstr>
  </property>
  <property fmtid="{D5CDD505-2E9C-101B-9397-08002B2CF9AE}" pid="7" name="MSIP_Label_bd238a98-5de3-4afa-b492-e6339810853c_Name">
    <vt:lpwstr>General</vt:lpwstr>
  </property>
  <property fmtid="{D5CDD505-2E9C-101B-9397-08002B2CF9AE}" pid="8" name="MSIP_Label_bd238a98-5de3-4afa-b492-e6339810853c_Application">
    <vt:lpwstr>Microsoft Azure Information Protection</vt:lpwstr>
  </property>
  <property fmtid="{D5CDD505-2E9C-101B-9397-08002B2CF9AE}" pid="9" name="MSIP_Label_bd238a98-5de3-4afa-b492-e6339810853c_ActionId">
    <vt:lpwstr>09d534d2-a543-4b54-87c3-bc2b0c012fef</vt:lpwstr>
  </property>
  <property fmtid="{D5CDD505-2E9C-101B-9397-08002B2CF9AE}" pid="10" name="MSIP_Label_bd238a98-5de3-4afa-b492-e6339810853c_Extended_MSFT_Method">
    <vt:lpwstr>Automatic</vt:lpwstr>
  </property>
  <property fmtid="{D5CDD505-2E9C-101B-9397-08002B2CF9AE}" pid="11" name="Sensitivity">
    <vt:lpwstr>General</vt:lpwstr>
  </property>
</Properties>
</file>