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2" r:id="rId4"/>
  </p:sldMasterIdLst>
  <p:notesMasterIdLst>
    <p:notesMasterId r:id="rId15"/>
  </p:notesMasterIdLst>
  <p:sldIdLst>
    <p:sldId id="326" r:id="rId5"/>
    <p:sldId id="332" r:id="rId6"/>
    <p:sldId id="333" r:id="rId7"/>
    <p:sldId id="312" r:id="rId8"/>
    <p:sldId id="334" r:id="rId9"/>
    <p:sldId id="336" r:id="rId10"/>
    <p:sldId id="328" r:id="rId11"/>
    <p:sldId id="321" r:id="rId12"/>
    <p:sldId id="337" r:id="rId13"/>
    <p:sldId id="335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534" autoAdjust="0"/>
    <p:restoredTop sz="95268" autoAdjust="0"/>
  </p:normalViewPr>
  <p:slideViewPr>
    <p:cSldViewPr>
      <p:cViewPr varScale="1">
        <p:scale>
          <a:sx n="64" d="100"/>
          <a:sy n="64" d="100"/>
        </p:scale>
        <p:origin x="1080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F58DA0-A462-423F-905E-59DFDE891B57}" type="datetimeFigureOut">
              <a:rPr lang="en-GB" smtClean="0"/>
              <a:t>22/03/2021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54FF02-3401-431E-91BD-B92CBA79E3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03288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54FF02-3401-431E-91BD-B92CBA79E3A2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2618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Symptoms of psychosis can be variable depending on the person and the underlying cause</a:t>
            </a:r>
          </a:p>
          <a:p>
            <a:endParaRPr lang="en-GB" dirty="0"/>
          </a:p>
          <a:p>
            <a:r>
              <a:rPr lang="en-GB" dirty="0"/>
              <a:t>Symptoms can broadly be considered in the following 5 categories. </a:t>
            </a:r>
          </a:p>
          <a:p>
            <a:endParaRPr lang="en-GB" dirty="0"/>
          </a:p>
          <a:p>
            <a:r>
              <a:rPr lang="en-GB" dirty="0"/>
              <a:t>Hallucinations</a:t>
            </a:r>
          </a:p>
          <a:p>
            <a:r>
              <a:rPr lang="en-GB" dirty="0"/>
              <a:t>Delusions </a:t>
            </a:r>
          </a:p>
          <a:p>
            <a:r>
              <a:rPr lang="en-GB" dirty="0"/>
              <a:t>Disordered or confused thoughts</a:t>
            </a:r>
          </a:p>
          <a:p>
            <a:r>
              <a:rPr lang="en-GB" dirty="0"/>
              <a:t>Disorganised Behaviours</a:t>
            </a:r>
          </a:p>
          <a:p>
            <a:r>
              <a:rPr lang="en-GB" dirty="0"/>
              <a:t>Negative symptoms </a:t>
            </a:r>
          </a:p>
          <a:p>
            <a:endParaRPr lang="en-GB" dirty="0"/>
          </a:p>
          <a:p>
            <a:r>
              <a:rPr lang="en-GB" dirty="0"/>
              <a:t>Psychotic symptoms are also often grouped as Positive  and Negative </a:t>
            </a:r>
          </a:p>
          <a:p>
            <a:r>
              <a:rPr lang="en-GB" dirty="0"/>
              <a:t>Positive include experiences in addition to normal function, such as hallucination or delusional beliefs and change in thoughts) Or negative symptoms representing a withdrawal or loss of normal function.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54FF02-3401-431E-91BD-B92CBA79E3A2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63899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54FF02-3401-431E-91BD-B92CBA79E3A2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58139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54FF02-3401-431E-91BD-B92CBA79E3A2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65070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54FF02-3401-431E-91BD-B92CBA79E3A2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60749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F5A2F-30E4-43BB-8204-720A02E771BE}" type="datetimeFigureOut">
              <a:rPr lang="en-GB" smtClean="0"/>
              <a:t>22/03/2021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7DF78-2775-4630-9B77-42BD3D492A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96093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F5A2F-30E4-43BB-8204-720A02E771BE}" type="datetimeFigureOut">
              <a:rPr lang="en-GB" smtClean="0"/>
              <a:t>22/03/2021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7DF78-2775-4630-9B77-42BD3D492A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52277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F5A2F-30E4-43BB-8204-720A02E771BE}" type="datetimeFigureOut">
              <a:rPr lang="en-GB" smtClean="0"/>
              <a:t>22/03/2021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7DF78-2775-4630-9B77-42BD3D492A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69193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06873"/>
            <a:ext cx="6798734" cy="309786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275666"/>
            <a:ext cx="6798736" cy="1600202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F5A2F-30E4-43BB-8204-720A02E771BE}" type="datetimeFigureOut">
              <a:rPr lang="en-GB" smtClean="0"/>
              <a:t>22/03/2021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7DF78-2775-4630-9B77-42BD3D492A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52652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F5A2F-30E4-43BB-8204-720A02E771BE}" type="datetimeFigureOut">
              <a:rPr lang="en-GB" smtClean="0"/>
              <a:t>22/03/2021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7DF78-2775-4630-9B77-42BD3D492A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15511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F5A2F-30E4-43BB-8204-720A02E771BE}" type="datetimeFigureOut">
              <a:rPr lang="en-GB" smtClean="0"/>
              <a:t>22/03/2021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7DF78-2775-4630-9B77-42BD3D492A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7094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F5A2F-30E4-43BB-8204-720A02E771BE}" type="datetimeFigureOut">
              <a:rPr lang="en-GB" smtClean="0"/>
              <a:t>22/03/2021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7DF78-2775-4630-9B77-42BD3D492A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30128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F5A2F-30E4-43BB-8204-720A02E771BE}" type="datetimeFigureOut">
              <a:rPr lang="en-GB" smtClean="0"/>
              <a:t>22/03/2021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7DF78-2775-4630-9B77-42BD3D492A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84081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F5A2F-30E4-43BB-8204-720A02E771BE}" type="datetimeFigureOut">
              <a:rPr lang="en-GB" smtClean="0"/>
              <a:t>22/03/2021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7DF78-2775-4630-9B77-42BD3D492A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6943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F5A2F-30E4-43BB-8204-720A02E771BE}" type="datetimeFigureOut">
              <a:rPr lang="en-GB" smtClean="0"/>
              <a:t>22/03/2021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7DF78-2775-4630-9B77-42BD3D492A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786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F5A2F-30E4-43BB-8204-720A02E771BE}" type="datetimeFigureOut">
              <a:rPr lang="en-GB" smtClean="0"/>
              <a:t>22/03/2021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7DF78-2775-4630-9B77-42BD3D492A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21102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F5A2F-30E4-43BB-8204-720A02E771BE}" type="datetimeFigureOut">
              <a:rPr lang="en-GB" smtClean="0"/>
              <a:t>22/03/2021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7DF78-2775-4630-9B77-42BD3D492A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6052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DF5A2F-30E4-43BB-8204-720A02E771BE}" type="datetimeFigureOut">
              <a:rPr lang="en-GB" smtClean="0"/>
              <a:t>22/03/2021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A7DF78-2775-4630-9B77-42BD3D492A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2790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  <p:sldLayoutId id="2147483760" r:id="rId8"/>
    <p:sldLayoutId id="2147483761" r:id="rId9"/>
    <p:sldLayoutId id="2147483762" r:id="rId10"/>
    <p:sldLayoutId id="2147483763" r:id="rId11"/>
    <p:sldLayoutId id="2147483764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indedforfamilies.org.uk/Content/other_people_tell_me_i_am_seeing_things/#/id/5a040fa21b64e89c49edefd6" TargetMode="External"/><Relationship Id="rId2" Type="http://schemas.openxmlformats.org/officeDocument/2006/relationships/hyperlink" Target="https://www.ncbi.nlm.nih.gov/pmc/articles/PMC181181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205846" y="1844824"/>
            <a:ext cx="6798734" cy="1946063"/>
          </a:xfrm>
        </p:spPr>
        <p:txBody>
          <a:bodyPr>
            <a:normAutofit/>
          </a:bodyPr>
          <a:lstStyle/>
          <a:p>
            <a:r>
              <a:rPr lang="en-US" sz="6000" dirty="0">
                <a:latin typeface="+mn-lt"/>
              </a:rPr>
              <a:t>Psychosis in older adults 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>
          <a:xfrm>
            <a:off x="1187624" y="3616946"/>
            <a:ext cx="6798736" cy="648072"/>
          </a:xfrm>
        </p:spPr>
        <p:txBody>
          <a:bodyPr>
            <a:normAutofit/>
          </a:bodyPr>
          <a:lstStyle/>
          <a:p>
            <a:r>
              <a:rPr lang="en-US" sz="2800" dirty="0"/>
              <a:t>Tier 2 </a:t>
            </a:r>
          </a:p>
        </p:txBody>
      </p:sp>
    </p:spTree>
    <p:extLst>
      <p:ext uri="{BB962C8B-B14F-4D97-AF65-F5344CB8AC3E}">
        <p14:creationId xmlns:p14="http://schemas.microsoft.com/office/powerpoint/2010/main" val="41211788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27EE18-AEBD-4135-9E00-B563728BB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"/>
            <a:ext cx="7886700" cy="1196752"/>
          </a:xfrm>
        </p:spPr>
        <p:txBody>
          <a:bodyPr>
            <a:normAutofit/>
          </a:bodyPr>
          <a:lstStyle/>
          <a:p>
            <a:pPr algn="ctr"/>
            <a:r>
              <a:rPr lang="en-GB" sz="4400" dirty="0">
                <a:latin typeface="+mn-lt"/>
              </a:rPr>
              <a:t>References and 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D430F8-C30C-4F46-B274-D67BEB694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268760"/>
            <a:ext cx="7886700" cy="4908203"/>
          </a:xfrm>
        </p:spPr>
        <p:txBody>
          <a:bodyPr/>
          <a:lstStyle/>
          <a:p>
            <a:r>
              <a:rPr lang="en-GB" sz="2400" b="0" i="0" dirty="0">
                <a:effectLst/>
                <a:hlinkClick r:id="rId2" tooltip="Protected by Outlook: https://www.ncbi.nlm.nih.gov/pmc/articles/PMC181181/. Click or tap to follow the link."/>
              </a:rPr>
              <a:t>https://www.ncbi.nlm.nih.gov/pmc/articles/PMC181181/</a:t>
            </a:r>
            <a:endParaRPr lang="en-GB" sz="2400" b="0" i="0" dirty="0">
              <a:effectLst/>
            </a:endParaRPr>
          </a:p>
          <a:p>
            <a:endParaRPr lang="en-GB" sz="2400" dirty="0">
              <a:hlinkClick r:id="rId3"/>
            </a:endParaRPr>
          </a:p>
          <a:p>
            <a:endParaRPr lang="en-GB" sz="2400" dirty="0">
              <a:hlinkClick r:id="rId3"/>
            </a:endParaRPr>
          </a:p>
          <a:p>
            <a:r>
              <a:rPr lang="en-GB" sz="2400" dirty="0">
                <a:hlinkClick r:id="rId3"/>
              </a:rPr>
              <a:t>MPC_04_04 Other People Tell Me I'm Seeing Things | Other People Tell Me I'm Seeing Things (mindedforfamilies.org.uk)</a:t>
            </a:r>
            <a:endParaRPr lang="en-GB" sz="2400" dirty="0"/>
          </a:p>
          <a:p>
            <a:endParaRPr lang="en-GB" sz="2400" dirty="0"/>
          </a:p>
          <a:p>
            <a:endParaRPr lang="en-GB" sz="2400" dirty="0"/>
          </a:p>
          <a:p>
            <a:r>
              <a:rPr lang="en-GB" sz="2400" dirty="0"/>
              <a:t>This is an easy to access website for older adults and their families which has good advice  about  symptoms and treatment of hallucinations in older adults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516409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6053" y="44625"/>
            <a:ext cx="7886700" cy="1080120"/>
          </a:xfrm>
        </p:spPr>
        <p:txBody>
          <a:bodyPr>
            <a:normAutofit/>
          </a:bodyPr>
          <a:lstStyle/>
          <a:p>
            <a:pPr algn="ctr"/>
            <a:r>
              <a:rPr lang="en-GB" sz="4400" dirty="0">
                <a:latin typeface="+mn-lt"/>
              </a:rPr>
              <a:t>Psychosis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8569" y="1124745"/>
            <a:ext cx="7886700" cy="55446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What is psychosis?</a:t>
            </a:r>
          </a:p>
          <a:p>
            <a:pPr marL="0" indent="0">
              <a:buNone/>
            </a:pPr>
            <a:r>
              <a:rPr lang="en-US" sz="2400" dirty="0"/>
              <a:t>‘Some loss of contact with reality’. This might involve hallucinations or delusions’ (NHS)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Hallucinations – hearing voices/ seeing things/ sensation that someone is touching them/ experiencing smells that are not there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Delusions- unshakeable belief in something untrue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‘When you perceive or interpret reality in a very different way from people around you. You might be said to 'lose touch' with reality.’ (MIND)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98424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09C8B5C-6A87-4F2E-B001-3B06257213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44625"/>
            <a:ext cx="7886700" cy="1152128"/>
          </a:xfrm>
        </p:spPr>
        <p:txBody>
          <a:bodyPr>
            <a:normAutofit/>
          </a:bodyPr>
          <a:lstStyle/>
          <a:p>
            <a:pPr algn="ctr"/>
            <a:r>
              <a:rPr lang="en-GB" sz="4400" dirty="0">
                <a:latin typeface="+mn-lt"/>
              </a:rPr>
              <a:t>Symptoms of Psychosis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1A4B612-2312-49C3-B142-6A3821928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196753"/>
            <a:ext cx="7886700" cy="4980210"/>
          </a:xfrm>
        </p:spPr>
        <p:txBody>
          <a:bodyPr>
            <a:normAutofit/>
          </a:bodyPr>
          <a:lstStyle/>
          <a:p>
            <a:r>
              <a:rPr lang="en-GB" sz="2400" dirty="0"/>
              <a:t>Variable experiences depending upon the person and can include: </a:t>
            </a:r>
          </a:p>
          <a:p>
            <a:endParaRPr lang="en-GB" sz="2400" dirty="0"/>
          </a:p>
          <a:p>
            <a:pPr lvl="1"/>
            <a:r>
              <a:rPr lang="en-GB" sz="2400" dirty="0"/>
              <a:t>Hallucinations</a:t>
            </a:r>
          </a:p>
          <a:p>
            <a:pPr lvl="1"/>
            <a:r>
              <a:rPr lang="en-GB" sz="2400" dirty="0"/>
              <a:t>Delusions </a:t>
            </a:r>
          </a:p>
          <a:p>
            <a:pPr lvl="1"/>
            <a:r>
              <a:rPr lang="en-GB" sz="2400" dirty="0"/>
              <a:t>Disordered or confused thoughts</a:t>
            </a:r>
          </a:p>
          <a:p>
            <a:pPr lvl="1"/>
            <a:r>
              <a:rPr lang="en-GB" sz="2400" dirty="0"/>
              <a:t>Disorganised behaviours</a:t>
            </a:r>
          </a:p>
          <a:p>
            <a:pPr lvl="1"/>
            <a:r>
              <a:rPr lang="en-GB" sz="2400" dirty="0"/>
              <a:t>Negative symptoms (reduction in motivation ,interest and or verbal expression) </a:t>
            </a:r>
          </a:p>
          <a:p>
            <a:endParaRPr lang="en-GB" sz="2400" dirty="0"/>
          </a:p>
          <a:p>
            <a:r>
              <a:rPr lang="en-GB" sz="2400" dirty="0"/>
              <a:t>The person is usually unaware that the experiences are not real</a:t>
            </a:r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028091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2C594D-4A83-474C-A0D6-BAD7FF6331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44625"/>
            <a:ext cx="7886700" cy="1152128"/>
          </a:xfrm>
        </p:spPr>
        <p:txBody>
          <a:bodyPr>
            <a:normAutofit/>
          </a:bodyPr>
          <a:lstStyle/>
          <a:p>
            <a:pPr algn="ctr"/>
            <a:r>
              <a:rPr lang="en-GB" sz="4400" dirty="0">
                <a:latin typeface="+mn-lt"/>
              </a:rPr>
              <a:t>Psychosis in older adults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9F52D8-EE2E-40E2-881B-FF593FA98D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124744"/>
            <a:ext cx="7886700" cy="505221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sz="2800" dirty="0"/>
              <a:t>Psychosis in older adults is important as it is </a:t>
            </a:r>
          </a:p>
          <a:p>
            <a:endParaRPr lang="en-GB" sz="2800" dirty="0"/>
          </a:p>
          <a:p>
            <a:r>
              <a:rPr lang="en-GB" sz="2800" dirty="0"/>
              <a:t>Common</a:t>
            </a:r>
          </a:p>
          <a:p>
            <a:endParaRPr lang="en-GB" sz="2800" dirty="0"/>
          </a:p>
          <a:p>
            <a:r>
              <a:rPr lang="en-GB" sz="2800" dirty="0"/>
              <a:t>Can have varied causes and presentations </a:t>
            </a:r>
          </a:p>
          <a:p>
            <a:endParaRPr lang="en-GB" sz="2800" dirty="0"/>
          </a:p>
          <a:p>
            <a:r>
              <a:rPr lang="en-GB" sz="2800" dirty="0"/>
              <a:t>Different prognosis as compared to younger adults</a:t>
            </a:r>
          </a:p>
          <a:p>
            <a:endParaRPr lang="en-GB" sz="2800" dirty="0"/>
          </a:p>
          <a:p>
            <a:r>
              <a:rPr lang="en-GB" sz="2800" dirty="0"/>
              <a:t>Associated morbidity and mortality is high </a:t>
            </a:r>
          </a:p>
          <a:p>
            <a:endParaRPr lang="en-GB" sz="2800" dirty="0"/>
          </a:p>
          <a:p>
            <a:r>
              <a:rPr lang="en-GB" sz="2800" dirty="0"/>
              <a:t>Higher rate of adverse effects from treatment </a:t>
            </a:r>
          </a:p>
          <a:p>
            <a:pPr marL="0" indent="0">
              <a:buNone/>
            </a:pPr>
            <a:endParaRPr lang="en-GB" sz="2800" dirty="0"/>
          </a:p>
          <a:p>
            <a:pPr marL="0" indent="0">
              <a:buNone/>
            </a:pP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4394944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"/>
            <a:ext cx="7886700" cy="1196752"/>
          </a:xfrm>
        </p:spPr>
        <p:txBody>
          <a:bodyPr>
            <a:normAutofit fontScale="90000"/>
          </a:bodyPr>
          <a:lstStyle/>
          <a:p>
            <a:pPr algn="ctr"/>
            <a:r>
              <a:rPr lang="en-GB" sz="4400" dirty="0">
                <a:latin typeface="+mn-lt"/>
              </a:rPr>
              <a:t>Causes of psychosis in older adults</a:t>
            </a:r>
            <a:r>
              <a:rPr lang="en-GB" sz="4000" dirty="0">
                <a:latin typeface="+mn-lt"/>
              </a:rPr>
              <a:t>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980728"/>
            <a:ext cx="7886700" cy="568863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sz="2000" dirty="0"/>
          </a:p>
          <a:p>
            <a:pPr lvl="1"/>
            <a:r>
              <a:rPr lang="en-GB" sz="2400" dirty="0"/>
              <a:t>Delirium- Older adults with Delirium have high rates of psychosis (42%)</a:t>
            </a:r>
          </a:p>
          <a:p>
            <a:pPr lvl="1"/>
            <a:endParaRPr lang="en-GB" sz="2400" dirty="0"/>
          </a:p>
          <a:p>
            <a:pPr lvl="1"/>
            <a:r>
              <a:rPr lang="en-GB" sz="2400" dirty="0"/>
              <a:t>Mood disorder (either depression or mania)</a:t>
            </a:r>
          </a:p>
          <a:p>
            <a:pPr marL="349250" lvl="1" indent="0">
              <a:buNone/>
            </a:pPr>
            <a:endParaRPr lang="en-GB" sz="2400" dirty="0"/>
          </a:p>
          <a:p>
            <a:pPr lvl="1"/>
            <a:r>
              <a:rPr lang="en-GB" sz="2400" dirty="0"/>
              <a:t>Schizophrenia (either early onset or late onset) or Schizoaffective disorder</a:t>
            </a:r>
          </a:p>
          <a:p>
            <a:pPr marL="349250" lvl="1" indent="0">
              <a:buNone/>
            </a:pPr>
            <a:r>
              <a:rPr lang="en-GB" sz="2400" dirty="0"/>
              <a:t> </a:t>
            </a:r>
          </a:p>
          <a:p>
            <a:pPr lvl="1"/>
            <a:r>
              <a:rPr lang="en-GB" sz="2400" dirty="0"/>
              <a:t>Dementia - Older adults with dementia have high rate of psychosis  (50% during course of illness ) </a:t>
            </a:r>
          </a:p>
          <a:p>
            <a:pPr lvl="1"/>
            <a:endParaRPr lang="en-GB" sz="2400" dirty="0"/>
          </a:p>
          <a:p>
            <a:pPr lvl="1"/>
            <a:r>
              <a:rPr lang="en-GB" sz="2400" dirty="0"/>
              <a:t>Alcohol and drug misuse/ withdrawals</a:t>
            </a:r>
          </a:p>
          <a:p>
            <a:pPr lvl="1"/>
            <a:endParaRPr lang="en-GB" sz="2400" dirty="0"/>
          </a:p>
          <a:p>
            <a:pPr lvl="1"/>
            <a:r>
              <a:rPr lang="en-GB" sz="2400" dirty="0"/>
              <a:t>Some prescription medications </a:t>
            </a:r>
          </a:p>
        </p:txBody>
      </p:sp>
    </p:spTree>
    <p:extLst>
      <p:ext uri="{BB962C8B-B14F-4D97-AF65-F5344CB8AC3E}">
        <p14:creationId xmlns:p14="http://schemas.microsoft.com/office/powerpoint/2010/main" val="28059678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8DD2CF-6227-4C3C-B535-8F8D8725E3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"/>
            <a:ext cx="7886700" cy="1196752"/>
          </a:xfrm>
        </p:spPr>
        <p:txBody>
          <a:bodyPr>
            <a:normAutofit/>
          </a:bodyPr>
          <a:lstStyle/>
          <a:p>
            <a:pPr algn="ctr"/>
            <a:r>
              <a:rPr lang="en-GB" sz="4400" dirty="0">
                <a:latin typeface="+mn-lt"/>
              </a:rPr>
              <a:t>Assessment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CA9C1C-D25A-4465-85DA-B731656577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052736"/>
            <a:ext cx="7886700" cy="5124227"/>
          </a:xfrm>
        </p:spPr>
        <p:txBody>
          <a:bodyPr>
            <a:normAutofit/>
          </a:bodyPr>
          <a:lstStyle/>
          <a:p>
            <a:r>
              <a:rPr lang="en-GB" sz="2800" dirty="0"/>
              <a:t>Is it new in onset or consistent with past mental health presentation?</a:t>
            </a:r>
          </a:p>
          <a:p>
            <a:r>
              <a:rPr lang="en-GB" sz="2800" dirty="0"/>
              <a:t>Rule out delirium </a:t>
            </a:r>
          </a:p>
          <a:p>
            <a:pPr lvl="1"/>
            <a:r>
              <a:rPr lang="en-GB" sz="2800" dirty="0"/>
              <a:t>Medical history including prescription medications</a:t>
            </a:r>
          </a:p>
          <a:p>
            <a:pPr lvl="1"/>
            <a:r>
              <a:rPr lang="en-GB" sz="2800" dirty="0"/>
              <a:t>Investigations: FBC, U&amp;E, CRP, LFT, VIT B12 Urine dip, CXR, CT / MRI head</a:t>
            </a:r>
          </a:p>
          <a:p>
            <a:r>
              <a:rPr lang="en-GB" sz="2800" dirty="0"/>
              <a:t>Assess for dementia or deterioration in already diagnosed dementia </a:t>
            </a:r>
          </a:p>
          <a:p>
            <a:r>
              <a:rPr lang="en-GB" sz="2800" dirty="0"/>
              <a:t>Could this be a relapse of schizophrenia or depression with psychosis or a manic episode ?</a:t>
            </a:r>
          </a:p>
          <a:p>
            <a:endParaRPr lang="en-GB" sz="2800" dirty="0"/>
          </a:p>
          <a:p>
            <a:pPr lvl="1"/>
            <a:endParaRPr lang="en-GB" sz="28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821776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44625"/>
            <a:ext cx="7886700" cy="1368151"/>
          </a:xfrm>
        </p:spPr>
        <p:txBody>
          <a:bodyPr>
            <a:noAutofit/>
          </a:bodyPr>
          <a:lstStyle/>
          <a:p>
            <a:pPr algn="ctr"/>
            <a:br>
              <a:rPr lang="en-US" sz="4000" dirty="0">
                <a:latin typeface="+mn-lt"/>
              </a:rPr>
            </a:br>
            <a:r>
              <a:rPr lang="en-US" sz="4400" dirty="0">
                <a:latin typeface="+mn-lt"/>
              </a:rPr>
              <a:t>Very late Onset Schizophrenia like Psychosis (VLOSP)</a:t>
            </a:r>
            <a:br>
              <a:rPr lang="en-US" sz="4400" dirty="0">
                <a:latin typeface="+mn-lt"/>
              </a:rPr>
            </a:br>
            <a:endParaRPr lang="en-US" sz="44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052736"/>
            <a:ext cx="7886700" cy="54726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sz="2800" dirty="0"/>
              <a:t>Could present with : </a:t>
            </a:r>
          </a:p>
          <a:p>
            <a:pPr lvl="2"/>
            <a:r>
              <a:rPr lang="en-GB" sz="2800" dirty="0"/>
              <a:t>Persecutory delusions </a:t>
            </a:r>
          </a:p>
          <a:p>
            <a:pPr lvl="2"/>
            <a:r>
              <a:rPr lang="en-GB" sz="2800" dirty="0"/>
              <a:t>3</a:t>
            </a:r>
            <a:r>
              <a:rPr lang="en-GB" sz="2800" baseline="30000" dirty="0"/>
              <a:t>rd</a:t>
            </a:r>
            <a:r>
              <a:rPr lang="en-GB" sz="2800" dirty="0"/>
              <a:t> person, running commentary and accusatory or abusive auditory hallucinations</a:t>
            </a:r>
          </a:p>
          <a:p>
            <a:pPr lvl="2"/>
            <a:r>
              <a:rPr lang="en-GB" sz="2800" dirty="0"/>
              <a:t>Visual, tactile and olfactory hallucinations</a:t>
            </a:r>
          </a:p>
          <a:p>
            <a:pPr marL="0" indent="0">
              <a:buNone/>
            </a:pPr>
            <a:endParaRPr lang="en-US" sz="2800" dirty="0"/>
          </a:p>
          <a:p>
            <a:r>
              <a:rPr lang="en-US" sz="2800" dirty="0"/>
              <a:t>This tends to occurs more in females than males</a:t>
            </a:r>
          </a:p>
          <a:p>
            <a:r>
              <a:rPr lang="en-US" sz="2800" dirty="0"/>
              <a:t>Hearing impairment is a risk factor</a:t>
            </a:r>
          </a:p>
          <a:p>
            <a:r>
              <a:rPr lang="en-GB" sz="2800" dirty="0"/>
              <a:t>It is worth encouraging them to have treatment with low dose of atypical antipsychotics as it can be effective and improve their quality of life  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652360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"/>
            <a:ext cx="7886700" cy="1196752"/>
          </a:xfrm>
        </p:spPr>
        <p:txBody>
          <a:bodyPr>
            <a:normAutofit/>
          </a:bodyPr>
          <a:lstStyle/>
          <a:p>
            <a:pPr algn="ctr"/>
            <a:r>
              <a:rPr lang="en-GB" sz="4400" dirty="0">
                <a:latin typeface="+mn-lt"/>
              </a:rPr>
              <a:t>Treatment of Psychosis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124744"/>
            <a:ext cx="7886700" cy="50522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3200" dirty="0"/>
              <a:t>If you suspect psychosis and physical cause has been excluded:</a:t>
            </a:r>
          </a:p>
          <a:p>
            <a:pPr marL="0" indent="0">
              <a:buNone/>
            </a:pPr>
            <a:endParaRPr lang="en-GB" sz="3200" dirty="0"/>
          </a:p>
          <a:p>
            <a:pPr lvl="1"/>
            <a:r>
              <a:rPr lang="en-GB" sz="3200" dirty="0"/>
              <a:t>Request assessment by Old Age Psychiatry services</a:t>
            </a:r>
          </a:p>
          <a:p>
            <a:pPr lvl="1"/>
            <a:r>
              <a:rPr lang="en-GB" sz="3200" dirty="0"/>
              <a:t>Consider use pf low dose of antipsychotic medication</a:t>
            </a:r>
          </a:p>
          <a:p>
            <a:pPr lvl="1"/>
            <a:r>
              <a:rPr lang="en-GB" sz="3200" dirty="0"/>
              <a:t>Psychosocial interventions </a:t>
            </a:r>
          </a:p>
          <a:p>
            <a:pPr marL="342900" lvl="1" indent="0">
              <a:buNone/>
            </a:pP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6035422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"/>
            <a:ext cx="7886700" cy="1052736"/>
          </a:xfrm>
        </p:spPr>
        <p:txBody>
          <a:bodyPr>
            <a:normAutofit/>
          </a:bodyPr>
          <a:lstStyle/>
          <a:p>
            <a:pPr algn="ctr"/>
            <a:r>
              <a:rPr lang="en-GB" sz="4400" dirty="0">
                <a:latin typeface="+mn-lt"/>
              </a:rPr>
              <a:t>Take home points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052737"/>
            <a:ext cx="7886700" cy="5124226"/>
          </a:xfrm>
        </p:spPr>
        <p:txBody>
          <a:bodyPr>
            <a:normAutofit/>
          </a:bodyPr>
          <a:lstStyle/>
          <a:p>
            <a:r>
              <a:rPr lang="en-GB" sz="2400" dirty="0"/>
              <a:t>Psychosis can occur in older adults and is common </a:t>
            </a:r>
          </a:p>
          <a:p>
            <a:r>
              <a:rPr lang="en-GB" sz="2400" dirty="0"/>
              <a:t>Take a detailed history </a:t>
            </a:r>
          </a:p>
          <a:p>
            <a:r>
              <a:rPr lang="en-GB" sz="2400" dirty="0"/>
              <a:t>Make sure you exclude a physical health cause for the symptoms</a:t>
            </a:r>
          </a:p>
          <a:p>
            <a:r>
              <a:rPr lang="en-GB" sz="2400" dirty="0"/>
              <a:t>Think about VLOSLP as a possible diagnosis</a:t>
            </a:r>
          </a:p>
          <a:p>
            <a:r>
              <a:rPr lang="en-GB" sz="2400" dirty="0"/>
              <a:t>Antipsychotics can work very well in these patients </a:t>
            </a:r>
          </a:p>
          <a:p>
            <a:r>
              <a:rPr lang="en-GB" sz="2400" dirty="0"/>
              <a:t>Low dose and slow titration is necessary, with early reviews</a:t>
            </a:r>
          </a:p>
          <a:p>
            <a:r>
              <a:rPr lang="en-GB" sz="2400" dirty="0"/>
              <a:t>Use of antipsychotics can however increase physical health risks such as strokes and cardiac arrhythmias which can lead to sudden death   </a:t>
            </a:r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2117452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1DD7A03AE61D340B7E00B2FD791A3EF" ma:contentTypeVersion="12" ma:contentTypeDescription="Create a new document." ma:contentTypeScope="" ma:versionID="0a46495257bba0d566f88843685d6e76">
  <xsd:schema xmlns:xsd="http://www.w3.org/2001/XMLSchema" xmlns:xs="http://www.w3.org/2001/XMLSchema" xmlns:p="http://schemas.microsoft.com/office/2006/metadata/properties" xmlns:ns2="75f28352-67a4-42b3-b058-db092cbeb8e8" xmlns:ns3="67bc7f54-7c77-4d88-925c-ad0fc9f92e81" targetNamespace="http://schemas.microsoft.com/office/2006/metadata/properties" ma:root="true" ma:fieldsID="017fd56c14270dba28e9622d67c4295c" ns2:_="" ns3:_="">
    <xsd:import namespace="75f28352-67a4-42b3-b058-db092cbeb8e8"/>
    <xsd:import namespace="67bc7f54-7c77-4d88-925c-ad0fc9f92e8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AutoTags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f28352-67a4-42b3-b058-db092cbeb8e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Tags" ma:index="18" nillable="true" ma:displayName="Tags" ma:internalName="MediaServiceAutoTags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bc7f54-7c77-4d88-925c-ad0fc9f92e81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F4D8117-9146-45A2-8914-EFD8EB64C48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89638D8-3A09-4E6D-86D6-36C99433F5A3}"/>
</file>

<file path=customXml/itemProps3.xml><?xml version="1.0" encoding="utf-8"?>
<ds:datastoreItem xmlns:ds="http://schemas.openxmlformats.org/officeDocument/2006/customXml" ds:itemID="{753E8BAE-0848-4EAF-93A1-E831737DB7C2}">
  <ds:schemaRefs>
    <ds:schemaRef ds:uri="http://purl.org/dc/terms/"/>
    <ds:schemaRef ds:uri="http://schemas.openxmlformats.org/package/2006/metadata/core-properties"/>
    <ds:schemaRef ds:uri="http://purl.org/dc/dcmitype/"/>
    <ds:schemaRef ds:uri="9e724e9e-d04f-4b80-b461-a7fcdca0c994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2825</TotalTime>
  <Words>646</Words>
  <Application>Microsoft Office PowerPoint</Application>
  <PresentationFormat>On-screen Show (4:3)</PresentationFormat>
  <Paragraphs>103</Paragraphs>
  <Slides>10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Psychosis in older adults </vt:lpstr>
      <vt:lpstr>Psychosis </vt:lpstr>
      <vt:lpstr>Symptoms of Psychosis</vt:lpstr>
      <vt:lpstr>Psychosis in older adults</vt:lpstr>
      <vt:lpstr>Causes of psychosis in older adults </vt:lpstr>
      <vt:lpstr>Assessment</vt:lpstr>
      <vt:lpstr> Very late Onset Schizophrenia like Psychosis (VLOSP) </vt:lpstr>
      <vt:lpstr>Treatment of Psychosis </vt:lpstr>
      <vt:lpstr>Take home points </vt:lpstr>
      <vt:lpstr>References and Resources</vt:lpstr>
    </vt:vector>
  </TitlesOfParts>
  <Company>SWLSTG NHS Trust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Psychosis in Older People</dc:title>
  <dc:creator>Jenkinson, Josie</dc:creator>
  <cp:lastModifiedBy>Kitti Kottasz</cp:lastModifiedBy>
  <cp:revision>184</cp:revision>
  <dcterms:created xsi:type="dcterms:W3CDTF">2018-05-07T14:16:22Z</dcterms:created>
  <dcterms:modified xsi:type="dcterms:W3CDTF">2021-03-22T12:44:53Z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0x01010091DD7A03AE61D340B7E00B2FD791A3EF</vt:lpwstr>
  </property>
  <property fmtid="{D5CDD505-2E9C-101B-9397-08002B2CF9AE}" pid="3" name="MSIP_Label_bd238a98-5de3-4afa-b492-e6339810853c_Enabled">
    <vt:lpwstr>True</vt:lpwstr>
  </property>
  <property fmtid="{D5CDD505-2E9C-101B-9397-08002B2CF9AE}" pid="4" name="MSIP_Label_bd238a98-5de3-4afa-b492-e6339810853c_SiteId">
    <vt:lpwstr>75aac48a-29ab-4230-adac-69d3e7ed3e77</vt:lpwstr>
  </property>
  <property fmtid="{D5CDD505-2E9C-101B-9397-08002B2CF9AE}" pid="5" name="MSIP_Label_bd238a98-5de3-4afa-b492-e6339810853c_Owner">
    <vt:lpwstr>Kitti.Kottasz@rcpsych.ac.uk</vt:lpwstr>
  </property>
  <property fmtid="{D5CDD505-2E9C-101B-9397-08002B2CF9AE}" pid="6" name="MSIP_Label_bd238a98-5de3-4afa-b492-e6339810853c_SetDate">
    <vt:lpwstr>2021-03-22T12:44:52.2827204Z</vt:lpwstr>
  </property>
  <property fmtid="{D5CDD505-2E9C-101B-9397-08002B2CF9AE}" pid="7" name="MSIP_Label_bd238a98-5de3-4afa-b492-e6339810853c_Name">
    <vt:lpwstr>General</vt:lpwstr>
  </property>
  <property fmtid="{D5CDD505-2E9C-101B-9397-08002B2CF9AE}" pid="8" name="MSIP_Label_bd238a98-5de3-4afa-b492-e6339810853c_Application">
    <vt:lpwstr>Microsoft Azure Information Protection</vt:lpwstr>
  </property>
  <property fmtid="{D5CDD505-2E9C-101B-9397-08002B2CF9AE}" pid="9" name="MSIP_Label_bd238a98-5de3-4afa-b492-e6339810853c_ActionId">
    <vt:lpwstr>21aaad25-95dd-4696-b020-194c379bf3ac</vt:lpwstr>
  </property>
  <property fmtid="{D5CDD505-2E9C-101B-9397-08002B2CF9AE}" pid="10" name="MSIP_Label_bd238a98-5de3-4afa-b492-e6339810853c_Extended_MSFT_Method">
    <vt:lpwstr>Automatic</vt:lpwstr>
  </property>
  <property fmtid="{D5CDD505-2E9C-101B-9397-08002B2CF9AE}" pid="11" name="Sensitivity">
    <vt:lpwstr>General</vt:lpwstr>
  </property>
</Properties>
</file>