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4"/>
  </p:sldMasterIdLst>
  <p:notesMasterIdLst>
    <p:notesMasterId r:id="rId17"/>
  </p:notesMasterIdLst>
  <p:sldIdLst>
    <p:sldId id="326" r:id="rId5"/>
    <p:sldId id="332" r:id="rId6"/>
    <p:sldId id="333" r:id="rId7"/>
    <p:sldId id="312" r:id="rId8"/>
    <p:sldId id="334" r:id="rId9"/>
    <p:sldId id="293" r:id="rId10"/>
    <p:sldId id="336" r:id="rId11"/>
    <p:sldId id="304" r:id="rId12"/>
    <p:sldId id="274" r:id="rId13"/>
    <p:sldId id="319" r:id="rId14"/>
    <p:sldId id="337" r:id="rId15"/>
    <p:sldId id="33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rin Thomas" initials="CT" lastIdx="2" clrIdx="0">
    <p:extLst>
      <p:ext uri="{19B8F6BF-5375-455C-9EA6-DF929625EA0E}">
        <p15:presenceInfo xmlns:p15="http://schemas.microsoft.com/office/powerpoint/2012/main" userId="a67e3db3366766a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1382" autoAdjust="0"/>
  </p:normalViewPr>
  <p:slideViewPr>
    <p:cSldViewPr>
      <p:cViewPr varScale="1">
        <p:scale>
          <a:sx n="68" d="100"/>
          <a:sy n="68" d="100"/>
        </p:scale>
        <p:origin x="145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58DA0-A462-423F-905E-59DFDE891B57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4FF02-3401-431E-91BD-B92CBA79E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328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61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89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813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507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891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074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48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558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23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529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188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588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25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34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637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89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08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412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009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019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0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dedforfamilies.org.uk/Content/other_people_tell_me_i_am_seeing_things/#/id/5a040fa21b64e89c49edefd6" TargetMode="External"/><Relationship Id="rId2" Type="http://schemas.openxmlformats.org/officeDocument/2006/relationships/hyperlink" Target="https://www.ncbi.nlm.nih.gov/pmc/articles/PMC181181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76866" y="1988839"/>
            <a:ext cx="6798734" cy="2015893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+mn-lt"/>
              </a:rPr>
              <a:t>Psychosis in older adults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176865" y="3789040"/>
            <a:ext cx="6798736" cy="648072"/>
          </a:xfrm>
        </p:spPr>
        <p:txBody>
          <a:bodyPr>
            <a:normAutofit/>
          </a:bodyPr>
          <a:lstStyle/>
          <a:p>
            <a:r>
              <a:rPr lang="en-US" sz="2800" dirty="0"/>
              <a:t>Tier 3</a:t>
            </a:r>
          </a:p>
        </p:txBody>
      </p:sp>
    </p:spTree>
    <p:extLst>
      <p:ext uri="{BB962C8B-B14F-4D97-AF65-F5344CB8AC3E}">
        <p14:creationId xmlns:p14="http://schemas.microsoft.com/office/powerpoint/2010/main" val="4121178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D231E-6077-49E0-8708-2239A6E1E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96752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Treatment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E7508-9E13-4B6E-BF24-C2D968C70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124744"/>
            <a:ext cx="8042276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Following treatment considerations should be kept in mind when treating psychosis in older adults</a:t>
            </a:r>
          </a:p>
          <a:p>
            <a:r>
              <a:rPr lang="en-GB" sz="2400" dirty="0"/>
              <a:t>Typical antipsychotics: high rate of Extra pyramidal side effects </a:t>
            </a:r>
          </a:p>
          <a:p>
            <a:r>
              <a:rPr lang="en-GB" sz="2400" dirty="0"/>
              <a:t>Atypical antipsychotic: high rate of metabolic disturbance and anticholinergic burden</a:t>
            </a:r>
          </a:p>
          <a:p>
            <a:r>
              <a:rPr lang="en-GB" sz="2400" dirty="0"/>
              <a:t>All antipsychotics increase risk of stroke and cardiac arrhythmias which can lead to sudden death </a:t>
            </a:r>
          </a:p>
          <a:p>
            <a:r>
              <a:rPr lang="en-GB" sz="2400" dirty="0"/>
              <a:t>Individual risk benefit analysis</a:t>
            </a:r>
          </a:p>
          <a:p>
            <a:r>
              <a:rPr lang="en-GB" sz="2400" dirty="0"/>
              <a:t>Typically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/>
              <a:t>½ starting dose for adults </a:t>
            </a:r>
          </a:p>
          <a:p>
            <a:r>
              <a:rPr lang="en-GB" sz="2400" dirty="0"/>
              <a:t>Gradual titration </a:t>
            </a:r>
          </a:p>
          <a:p>
            <a:r>
              <a:rPr lang="en-GB" sz="2400" dirty="0"/>
              <a:t>Use lowest doses and regular reviews</a:t>
            </a:r>
          </a:p>
        </p:txBody>
      </p:sp>
    </p:spTree>
    <p:extLst>
      <p:ext uri="{BB962C8B-B14F-4D97-AF65-F5344CB8AC3E}">
        <p14:creationId xmlns:p14="http://schemas.microsoft.com/office/powerpoint/2010/main" val="882333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96752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Take home points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Psychosis can occur in older adults</a:t>
            </a:r>
          </a:p>
          <a:p>
            <a:r>
              <a:rPr lang="en-GB" dirty="0"/>
              <a:t>Take a detailed history </a:t>
            </a:r>
          </a:p>
          <a:p>
            <a:r>
              <a:rPr lang="en-GB" dirty="0"/>
              <a:t>Make sure you exclude a physical health cause for the symptoms</a:t>
            </a:r>
          </a:p>
          <a:p>
            <a:r>
              <a:rPr lang="en-GB" dirty="0"/>
              <a:t>Think about VLOSLP as a possible diagnosis</a:t>
            </a:r>
          </a:p>
          <a:p>
            <a:r>
              <a:rPr lang="en-GB" dirty="0"/>
              <a:t>Antipsychotics can work very well in these patients </a:t>
            </a:r>
          </a:p>
          <a:p>
            <a:r>
              <a:rPr lang="en-GB" dirty="0"/>
              <a:t>Low dose and slow titration is necessary, with early reviews</a:t>
            </a:r>
          </a:p>
          <a:p>
            <a:r>
              <a:rPr lang="en-GB" dirty="0"/>
              <a:t>Use of antipsychotics can however increase physical health risks such as strokes and cardiac arrhythmias leading to death 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1745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7EE18-AEBD-4135-9E00-B563728BB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462" y="4462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References and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430F8-C30C-4F46-B274-D67BEB694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194" y="1268760"/>
            <a:ext cx="7886700" cy="4351338"/>
          </a:xfrm>
        </p:spPr>
        <p:txBody>
          <a:bodyPr/>
          <a:lstStyle/>
          <a:p>
            <a:r>
              <a:rPr lang="en-GB" sz="2400" b="0" i="0" dirty="0">
                <a:effectLst/>
                <a:latin typeface="Helvetica Neue"/>
                <a:hlinkClick r:id="rId2" tooltip="Protected by Outlook: https://www.ncbi.nlm.nih.gov/pmc/articles/PMC181181/. Click or tap to follow the link."/>
              </a:rPr>
              <a:t>https://www.ncbi.nlm.nih.gov/pmc/articles/PMC181181/</a:t>
            </a:r>
            <a:endParaRPr lang="en-GB" sz="2400" b="0" i="0" dirty="0">
              <a:effectLst/>
              <a:latin typeface="Helvetica Neue"/>
            </a:endParaRPr>
          </a:p>
          <a:p>
            <a:endParaRPr lang="en-GB" sz="2400" dirty="0">
              <a:latin typeface="Helvetica Neue"/>
            </a:endParaRPr>
          </a:p>
          <a:p>
            <a:r>
              <a:rPr lang="en-GB" sz="2400" dirty="0">
                <a:hlinkClick r:id="rId3"/>
              </a:rPr>
              <a:t>MPC_04_04 Other People Tell Me I'm Seeing Things | Other People Tell Me I'm Seeing Things (mindedforfamilies.org.uk)</a:t>
            </a:r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This is an easy to access website for older adults and their families which has good advice  about  symptoms and treatment of hallucinations in older adults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640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52736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Psychosis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950" y="1052737"/>
            <a:ext cx="7886700" cy="5805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What is psychosis?</a:t>
            </a:r>
          </a:p>
          <a:p>
            <a:pPr marL="0" indent="0">
              <a:buNone/>
            </a:pPr>
            <a:r>
              <a:rPr lang="en-US" sz="2800" dirty="0"/>
              <a:t>‘Some loss of contact with reality’. This might involve hallucinations or delusions’ (NHS)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Hallucinations – hearing voices/ seeing things/ sensation that someone is touching them/ experiencing smells that are not there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Delusions- unshakeable belief in something untrue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‘When you perceive or interpret reality in a very different way from people around you. You might be said to 'lose touch' with reality.’ (MIND)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842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9C8B5C-6A87-4F2E-B001-3B0625721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303" y="1"/>
            <a:ext cx="7886700" cy="1268760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Symptoms of Psychosis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A4B612-2312-49C3-B142-6A3821928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4980211"/>
          </a:xfrm>
        </p:spPr>
        <p:txBody>
          <a:bodyPr>
            <a:normAutofit/>
          </a:bodyPr>
          <a:lstStyle/>
          <a:p>
            <a:r>
              <a:rPr lang="en-GB" sz="2400" dirty="0"/>
              <a:t>Variable experiences depending upon the person and can include: </a:t>
            </a:r>
          </a:p>
          <a:p>
            <a:endParaRPr lang="en-GB" sz="2400" dirty="0"/>
          </a:p>
          <a:p>
            <a:pPr lvl="1"/>
            <a:r>
              <a:rPr lang="en-GB" sz="2400" dirty="0"/>
              <a:t>Hallucinations</a:t>
            </a:r>
          </a:p>
          <a:p>
            <a:pPr lvl="1"/>
            <a:r>
              <a:rPr lang="en-GB" sz="2400" dirty="0"/>
              <a:t>Delusions </a:t>
            </a:r>
          </a:p>
          <a:p>
            <a:pPr lvl="1"/>
            <a:r>
              <a:rPr lang="en-GB" sz="2400" dirty="0"/>
              <a:t>Disordered or confused thoughts</a:t>
            </a:r>
          </a:p>
          <a:p>
            <a:pPr lvl="1"/>
            <a:r>
              <a:rPr lang="en-GB" sz="2400" dirty="0"/>
              <a:t>Disorganised behaviours</a:t>
            </a:r>
          </a:p>
          <a:p>
            <a:pPr lvl="1"/>
            <a:r>
              <a:rPr lang="en-GB" sz="2400" dirty="0"/>
              <a:t>Negative symptoms (reduction in motivation ,interest and or verbal expression) </a:t>
            </a:r>
          </a:p>
          <a:p>
            <a:endParaRPr lang="en-GB" sz="2400" dirty="0"/>
          </a:p>
          <a:p>
            <a:r>
              <a:rPr lang="en-GB" sz="2400" dirty="0"/>
              <a:t>The person is usually unaware that the experiences are not real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809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C594D-4A83-474C-A0D6-BAD7FF633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96752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Psychosis in older adults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F52D8-EE2E-40E2-881B-FF593FA98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52736"/>
            <a:ext cx="7886700" cy="5124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Psychosis in older adults is:</a:t>
            </a:r>
          </a:p>
          <a:p>
            <a:r>
              <a:rPr lang="en-GB" sz="2800" dirty="0"/>
              <a:t>Common</a:t>
            </a:r>
          </a:p>
          <a:p>
            <a:r>
              <a:rPr lang="en-GB" sz="2800" dirty="0"/>
              <a:t>Has varied aetiology </a:t>
            </a:r>
          </a:p>
          <a:p>
            <a:r>
              <a:rPr lang="en-GB" sz="2800" dirty="0"/>
              <a:t>Older adults with psychosis have varied presentations </a:t>
            </a:r>
          </a:p>
          <a:p>
            <a:r>
              <a:rPr lang="en-GB" sz="2800" dirty="0"/>
              <a:t>Prognosis is different to younger adults with psychosis</a:t>
            </a:r>
          </a:p>
          <a:p>
            <a:r>
              <a:rPr lang="en-GB" sz="2800" dirty="0"/>
              <a:t>Associated morbidity and mortality is high </a:t>
            </a:r>
          </a:p>
          <a:p>
            <a:r>
              <a:rPr lang="en-GB" sz="2800" dirty="0"/>
              <a:t>Higher rate of adverse effects from treatment </a:t>
            </a:r>
          </a:p>
        </p:txBody>
      </p:sp>
    </p:spTree>
    <p:extLst>
      <p:ext uri="{BB962C8B-B14F-4D97-AF65-F5344CB8AC3E}">
        <p14:creationId xmlns:p14="http://schemas.microsoft.com/office/powerpoint/2010/main" val="2439494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969A4-88D3-4313-A2FE-9EE4D8D22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99391"/>
            <a:ext cx="7886700" cy="1440160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+mn-lt"/>
              </a:rPr>
              <a:t>A comparison of the defining characteristics Early-Onset Schizophrenia, Late-Onset Disease, and Very Late-Onset Schizophrenia-Like Psychosis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CCBC0EB-8D6D-46A3-8672-176A37CF0F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9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512" y="908720"/>
            <a:ext cx="8784976" cy="561662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765394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8641"/>
            <a:ext cx="7886700" cy="864096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latin typeface="+mn-lt"/>
              </a:rPr>
              <a:t>Causes of psychosis in older adults </a:t>
            </a:r>
            <a:r>
              <a:rPr lang="en-GB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80728"/>
            <a:ext cx="8042276" cy="5256583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</a:pPr>
            <a:r>
              <a:rPr lang="en-GB" sz="2000" b="1" dirty="0"/>
              <a:t>Secondary to Medical or ‘Organic’ causes:</a:t>
            </a:r>
          </a:p>
          <a:p>
            <a:pPr lvl="1">
              <a:spcBef>
                <a:spcPts val="300"/>
              </a:spcBef>
            </a:pPr>
            <a:r>
              <a:rPr lang="en-GB" sz="2000" dirty="0"/>
              <a:t>Delirium </a:t>
            </a:r>
          </a:p>
          <a:p>
            <a:pPr lvl="1">
              <a:spcBef>
                <a:spcPts val="300"/>
              </a:spcBef>
            </a:pPr>
            <a:r>
              <a:rPr lang="en-GB" sz="2000" dirty="0"/>
              <a:t>Neuropsychiatric conditions (e.g. stroke, MS, epilepsy, encephalitis)</a:t>
            </a:r>
          </a:p>
          <a:p>
            <a:pPr lvl="1">
              <a:spcBef>
                <a:spcPts val="300"/>
              </a:spcBef>
            </a:pPr>
            <a:r>
              <a:rPr lang="en-GB" sz="2000" dirty="0"/>
              <a:t>Certain prescribed medications</a:t>
            </a:r>
          </a:p>
          <a:p>
            <a:pPr lvl="1">
              <a:spcBef>
                <a:spcPts val="300"/>
              </a:spcBef>
            </a:pPr>
            <a:r>
              <a:rPr lang="en-GB" sz="2000" dirty="0"/>
              <a:t>Alcohol and drug misuse/ withdrawals </a:t>
            </a:r>
          </a:p>
          <a:p>
            <a:pPr lvl="1">
              <a:spcBef>
                <a:spcPts val="300"/>
              </a:spcBef>
            </a:pPr>
            <a:r>
              <a:rPr lang="en-GB" sz="2000" dirty="0"/>
              <a:t>Dementia </a:t>
            </a:r>
          </a:p>
          <a:p>
            <a:pPr lvl="2">
              <a:spcBef>
                <a:spcPts val="0"/>
              </a:spcBef>
            </a:pPr>
            <a:r>
              <a:rPr lang="en-GB" sz="2000" dirty="0"/>
              <a:t>Alzheimer’s</a:t>
            </a:r>
          </a:p>
          <a:p>
            <a:pPr lvl="2">
              <a:spcBef>
                <a:spcPts val="0"/>
              </a:spcBef>
            </a:pPr>
            <a:r>
              <a:rPr lang="en-GB" sz="2000" dirty="0"/>
              <a:t>Lewy body</a:t>
            </a:r>
          </a:p>
          <a:p>
            <a:pPr lvl="2">
              <a:spcBef>
                <a:spcPts val="0"/>
              </a:spcBef>
            </a:pPr>
            <a:r>
              <a:rPr lang="en-GB" sz="2000" dirty="0"/>
              <a:t>Vascular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GB" sz="2000" b="1" dirty="0"/>
              <a:t>Primary psychiatric causes </a:t>
            </a:r>
          </a:p>
          <a:p>
            <a:pPr lvl="1">
              <a:spcBef>
                <a:spcPts val="300"/>
              </a:spcBef>
            </a:pPr>
            <a:r>
              <a:rPr lang="en-GB" sz="2000" dirty="0"/>
              <a:t>Schizophrenia</a:t>
            </a:r>
          </a:p>
          <a:p>
            <a:pPr lvl="1">
              <a:spcBef>
                <a:spcPts val="300"/>
              </a:spcBef>
            </a:pPr>
            <a:r>
              <a:rPr lang="en-GB" sz="2000" dirty="0"/>
              <a:t>Very-late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/>
              <a:t>onset schizophrenia like psychosis (VLOSLP) </a:t>
            </a:r>
          </a:p>
          <a:p>
            <a:pPr lvl="1">
              <a:spcBef>
                <a:spcPts val="300"/>
              </a:spcBef>
            </a:pPr>
            <a:r>
              <a:rPr lang="en-GB" sz="2000" dirty="0"/>
              <a:t>Delusional disorder</a:t>
            </a:r>
          </a:p>
          <a:p>
            <a:pPr lvl="1">
              <a:spcBef>
                <a:spcPts val="300"/>
              </a:spcBef>
            </a:pPr>
            <a:r>
              <a:rPr lang="en-GB" sz="2000" dirty="0"/>
              <a:t>Schizoaffective</a:t>
            </a:r>
          </a:p>
          <a:p>
            <a:pPr lvl="1">
              <a:spcBef>
                <a:spcPts val="300"/>
              </a:spcBef>
            </a:pPr>
            <a:r>
              <a:rPr lang="en-GB" sz="2000" dirty="0"/>
              <a:t>Depression</a:t>
            </a:r>
          </a:p>
          <a:p>
            <a:pPr lvl="1">
              <a:spcBef>
                <a:spcPts val="300"/>
              </a:spcBef>
            </a:pPr>
            <a:r>
              <a:rPr lang="en-GB" sz="2000" dirty="0"/>
              <a:t>Bipolar affective disorder</a:t>
            </a:r>
          </a:p>
          <a:p>
            <a:pPr lvl="1">
              <a:spcBef>
                <a:spcPts val="300"/>
              </a:spcBef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798649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01F96-421C-4667-A9C5-FDC7F1EB6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16633"/>
            <a:ext cx="7886700" cy="1224136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latin typeface="+mn-lt"/>
              </a:rPr>
              <a:t>Other conditions causing psychosis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2DB43-1C3E-4BB0-A3B1-538DD0909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196752"/>
            <a:ext cx="7886700" cy="5184576"/>
          </a:xfrm>
        </p:spPr>
        <p:txBody>
          <a:bodyPr>
            <a:normAutofit/>
          </a:bodyPr>
          <a:lstStyle/>
          <a:p>
            <a:r>
              <a:rPr lang="en-GB" sz="2800" dirty="0"/>
              <a:t>Older adults with Delirium have high rates of psychosis (42%) visual&gt;auditory hallucinations</a:t>
            </a:r>
          </a:p>
          <a:p>
            <a:endParaRPr lang="en-GB" sz="2800" dirty="0"/>
          </a:p>
          <a:p>
            <a:r>
              <a:rPr lang="en-GB" sz="2800" dirty="0"/>
              <a:t>Older adults with depression have higher rates of psychosis, delusions&gt;hallucinations.</a:t>
            </a:r>
          </a:p>
          <a:p>
            <a:endParaRPr lang="en-GB" sz="2800" dirty="0"/>
          </a:p>
          <a:p>
            <a:r>
              <a:rPr lang="en-GB" sz="2800" dirty="0"/>
              <a:t>Older adults with dementia have high rate of psychosis AD (41%) VD (15%) LBD (up to 78%)</a:t>
            </a:r>
          </a:p>
          <a:p>
            <a:endParaRPr lang="en-GB" sz="2800" dirty="0"/>
          </a:p>
          <a:p>
            <a:r>
              <a:rPr lang="en-GB" sz="2800" dirty="0"/>
              <a:t>Older adults have higher incidence of secondary psychosis</a:t>
            </a:r>
          </a:p>
          <a:p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1179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DD2CF-6227-4C3C-B535-8F8D8725E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16632"/>
            <a:ext cx="7886700" cy="792088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A9C1C-D25A-4465-85DA-B73165657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36712"/>
            <a:ext cx="788670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Assessment of psychosis in older adults </a:t>
            </a:r>
          </a:p>
          <a:p>
            <a:r>
              <a:rPr lang="en-GB" sz="2200" dirty="0"/>
              <a:t>Is it new onset or consistent with past mental health presentation </a:t>
            </a:r>
          </a:p>
          <a:p>
            <a:r>
              <a:rPr lang="en-GB" sz="2200" dirty="0"/>
              <a:t>Rule out Delirium and other physical causes</a:t>
            </a:r>
          </a:p>
          <a:p>
            <a:pPr lvl="1"/>
            <a:r>
              <a:rPr lang="en-GB" sz="2200" dirty="0"/>
              <a:t>Medical history including prescription medications</a:t>
            </a:r>
          </a:p>
          <a:p>
            <a:pPr lvl="1"/>
            <a:r>
              <a:rPr lang="en-GB" sz="2200" dirty="0"/>
              <a:t>Investigations: FBC, U&amp;E, CRP, LFT, VIT B12, Urine dip, CXR, CT / MRI head</a:t>
            </a:r>
          </a:p>
          <a:p>
            <a:pPr lvl="1"/>
            <a:endParaRPr lang="en-GB" sz="2200" dirty="0"/>
          </a:p>
          <a:p>
            <a:r>
              <a:rPr lang="en-GB" sz="2200" dirty="0"/>
              <a:t>Assess for dementia and Primary  Psychiatric causes </a:t>
            </a:r>
          </a:p>
          <a:p>
            <a:pPr lvl="1"/>
            <a:r>
              <a:rPr lang="en-GB" sz="2200" dirty="0"/>
              <a:t>Careful history taking</a:t>
            </a:r>
          </a:p>
          <a:p>
            <a:pPr lvl="1"/>
            <a:r>
              <a:rPr lang="en-GB" sz="2200" dirty="0"/>
              <a:t>Collateral information </a:t>
            </a:r>
          </a:p>
          <a:p>
            <a:pPr lvl="1"/>
            <a:r>
              <a:rPr lang="en-GB" sz="2200" dirty="0"/>
              <a:t>Mental state examination </a:t>
            </a:r>
          </a:p>
          <a:p>
            <a:pPr lvl="1"/>
            <a:r>
              <a:rPr lang="en-GB" sz="2200" dirty="0"/>
              <a:t>Functional assessments</a:t>
            </a:r>
          </a:p>
          <a:p>
            <a:pPr lvl="1"/>
            <a:r>
              <a:rPr lang="en-GB" sz="2200" dirty="0"/>
              <a:t>Cognitive assessments </a:t>
            </a:r>
          </a:p>
          <a:p>
            <a:pPr lvl="1"/>
            <a:endParaRPr lang="en-GB" dirty="0"/>
          </a:p>
          <a:p>
            <a:pPr marL="349250" lvl="1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863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556792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+mn-lt"/>
              </a:rPr>
              <a:t>Very late Onset Schizophrenia like Psychosis (VLOSP)</a:t>
            </a:r>
            <a:endParaRPr lang="en-GB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271197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dirty="0"/>
              <a:t>More likely to have  </a:t>
            </a:r>
          </a:p>
          <a:p>
            <a:pPr lvl="1"/>
            <a:r>
              <a:rPr lang="en-GB" sz="2200" dirty="0"/>
              <a:t>Persecutory and misidentification delusions</a:t>
            </a:r>
          </a:p>
          <a:p>
            <a:pPr lvl="1"/>
            <a:r>
              <a:rPr lang="en-GB" sz="2200" dirty="0"/>
              <a:t>Partition delusions</a:t>
            </a:r>
          </a:p>
          <a:p>
            <a:pPr lvl="1"/>
            <a:r>
              <a:rPr lang="en-GB" sz="2200" dirty="0"/>
              <a:t>3</a:t>
            </a:r>
            <a:r>
              <a:rPr lang="en-GB" sz="2200" baseline="30000" dirty="0"/>
              <a:t>rd</a:t>
            </a:r>
            <a:r>
              <a:rPr lang="en-GB" sz="2200" dirty="0"/>
              <a:t> person, running commentary and accusatory or abusive auditory hallucinations</a:t>
            </a:r>
          </a:p>
          <a:p>
            <a:pPr lvl="1"/>
            <a:r>
              <a:rPr lang="en-GB" sz="2200" dirty="0"/>
              <a:t>Visual, tactile and olfactory hallucinations</a:t>
            </a:r>
          </a:p>
          <a:p>
            <a:pPr marL="0" indent="0">
              <a:buNone/>
            </a:pPr>
            <a:r>
              <a:rPr lang="en-GB" sz="2200" dirty="0"/>
              <a:t>Less likely to have </a:t>
            </a:r>
          </a:p>
          <a:p>
            <a:pPr lvl="1"/>
            <a:r>
              <a:rPr lang="en-GB" sz="2200" dirty="0"/>
              <a:t>Formal thought disorder</a:t>
            </a:r>
          </a:p>
          <a:p>
            <a:pPr lvl="1"/>
            <a:r>
              <a:rPr lang="en-GB" sz="2200" dirty="0"/>
              <a:t>Affective flattening or blunting</a:t>
            </a:r>
          </a:p>
          <a:p>
            <a:pPr lvl="1"/>
            <a:r>
              <a:rPr lang="en-GB" sz="2200" dirty="0"/>
              <a:t>Family history</a:t>
            </a:r>
          </a:p>
          <a:p>
            <a:pPr lvl="1"/>
            <a:r>
              <a:rPr lang="en-US" sz="2200" dirty="0"/>
              <a:t>VLOSLP tends to occurs more in Females than Males and they often have hearing impairment </a:t>
            </a:r>
          </a:p>
          <a:p>
            <a:r>
              <a:rPr lang="en-GB" sz="2200" dirty="0"/>
              <a:t>It is worth encouraging them to have treatment with low dose of atypical antipsychotics as it can be effective and improve their quality of life  </a:t>
            </a:r>
          </a:p>
          <a:p>
            <a:pPr lvl="1"/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448657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4D8117-9146-45A2-8914-EFD8EB64C4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009E60-0D36-4FD3-AAC9-46AEFF014322}"/>
</file>

<file path=customXml/itemProps3.xml><?xml version="1.0" encoding="utf-8"?>
<ds:datastoreItem xmlns:ds="http://schemas.openxmlformats.org/officeDocument/2006/customXml" ds:itemID="{753E8BAE-0848-4EAF-93A1-E831737DB7C2}">
  <ds:schemaRefs>
    <ds:schemaRef ds:uri="http://purl.org/dc/terms/"/>
    <ds:schemaRef ds:uri="http://schemas.openxmlformats.org/package/2006/metadata/core-properties"/>
    <ds:schemaRef ds:uri="http://purl.org/dc/dcmitype/"/>
    <ds:schemaRef ds:uri="9e724e9e-d04f-4b80-b461-a7fcdca0c994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2868</TotalTime>
  <Words>701</Words>
  <Application>Microsoft Office PowerPoint</Application>
  <PresentationFormat>On-screen Show (4:3)</PresentationFormat>
  <Paragraphs>113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Helvetica Neue</vt:lpstr>
      <vt:lpstr>Office Theme</vt:lpstr>
      <vt:lpstr>Psychosis in older adults</vt:lpstr>
      <vt:lpstr>Psychosis</vt:lpstr>
      <vt:lpstr>Symptoms of Psychosis</vt:lpstr>
      <vt:lpstr>Psychosis in older adults</vt:lpstr>
      <vt:lpstr>A comparison of the defining characteristics Early-Onset Schizophrenia, Late-Onset Disease, and Very Late-Onset Schizophrenia-Like Psychosis</vt:lpstr>
      <vt:lpstr>Causes of psychosis in older adults  </vt:lpstr>
      <vt:lpstr>Other conditions causing psychosis</vt:lpstr>
      <vt:lpstr>Assessment</vt:lpstr>
      <vt:lpstr>Very late Onset Schizophrenia like Psychosis (VLOSP)</vt:lpstr>
      <vt:lpstr>Treatment </vt:lpstr>
      <vt:lpstr>Take home points </vt:lpstr>
      <vt:lpstr>References and Resources</vt:lpstr>
    </vt:vector>
  </TitlesOfParts>
  <Company>SWLSTG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Psychosis in Older People</dc:title>
  <dc:creator>Jenkinson, Josie</dc:creator>
  <cp:lastModifiedBy>Kitti Kottasz</cp:lastModifiedBy>
  <cp:revision>195</cp:revision>
  <dcterms:created xsi:type="dcterms:W3CDTF">2018-05-07T14:16:22Z</dcterms:created>
  <dcterms:modified xsi:type="dcterms:W3CDTF">2021-03-22T12:45:47Z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0x01010091DD7A03AE61D340B7E00B2FD791A3EF</vt:lpwstr>
  </property>
  <property fmtid="{D5CDD505-2E9C-101B-9397-08002B2CF9AE}" pid="3" name="MSIP_Label_bd238a98-5de3-4afa-b492-e6339810853c_Enabled">
    <vt:lpwstr>True</vt:lpwstr>
  </property>
  <property fmtid="{D5CDD505-2E9C-101B-9397-08002B2CF9AE}" pid="4" name="MSIP_Label_bd238a98-5de3-4afa-b492-e6339810853c_SiteId">
    <vt:lpwstr>75aac48a-29ab-4230-adac-69d3e7ed3e77</vt:lpwstr>
  </property>
  <property fmtid="{D5CDD505-2E9C-101B-9397-08002B2CF9AE}" pid="5" name="MSIP_Label_bd238a98-5de3-4afa-b492-e6339810853c_Owner">
    <vt:lpwstr>Kitti.Kottasz@rcpsych.ac.uk</vt:lpwstr>
  </property>
  <property fmtid="{D5CDD505-2E9C-101B-9397-08002B2CF9AE}" pid="6" name="MSIP_Label_bd238a98-5de3-4afa-b492-e6339810853c_SetDate">
    <vt:lpwstr>2021-03-22T12:45:46.2182624Z</vt:lpwstr>
  </property>
  <property fmtid="{D5CDD505-2E9C-101B-9397-08002B2CF9AE}" pid="7" name="MSIP_Label_bd238a98-5de3-4afa-b492-e6339810853c_Name">
    <vt:lpwstr>General</vt:lpwstr>
  </property>
  <property fmtid="{D5CDD505-2E9C-101B-9397-08002B2CF9AE}" pid="8" name="MSIP_Label_bd238a98-5de3-4afa-b492-e6339810853c_Application">
    <vt:lpwstr>Microsoft Azure Information Protection</vt:lpwstr>
  </property>
  <property fmtid="{D5CDD505-2E9C-101B-9397-08002B2CF9AE}" pid="9" name="MSIP_Label_bd238a98-5de3-4afa-b492-e6339810853c_ActionId">
    <vt:lpwstr>4941dbc6-65e7-4964-849b-239dddd6b060</vt:lpwstr>
  </property>
  <property fmtid="{D5CDD505-2E9C-101B-9397-08002B2CF9AE}" pid="10" name="MSIP_Label_bd238a98-5de3-4afa-b492-e6339810853c_Extended_MSFT_Method">
    <vt:lpwstr>Automatic</vt:lpwstr>
  </property>
  <property fmtid="{D5CDD505-2E9C-101B-9397-08002B2CF9AE}" pid="11" name="Sensitivity">
    <vt:lpwstr>General</vt:lpwstr>
  </property>
</Properties>
</file>