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434" r:id="rId4"/>
    <p:sldId id="358" r:id="rId5"/>
    <p:sldId id="435" r:id="rId6"/>
    <p:sldId id="425" r:id="rId7"/>
    <p:sldId id="429" r:id="rId8"/>
    <p:sldId id="437" r:id="rId9"/>
    <p:sldId id="430" r:id="rId10"/>
    <p:sldId id="424" r:id="rId11"/>
    <p:sldId id="422" r:id="rId12"/>
    <p:sldId id="406" r:id="rId13"/>
    <p:sldId id="412" r:id="rId14"/>
    <p:sldId id="407" r:id="rId15"/>
    <p:sldId id="411" r:id="rId16"/>
    <p:sldId id="420" r:id="rId17"/>
    <p:sldId id="259" r:id="rId18"/>
    <p:sldId id="432" r:id="rId19"/>
    <p:sldId id="433" r:id="rId20"/>
    <p:sldId id="436" r:id="rId21"/>
    <p:sldId id="43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1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  <p:cmAuthor id="2" name="SACHDEV, Kapila (EAST LONDON NHS FOUNDATION TRUST)" initials="SK(LNFT" lastIdx="3" clrIdx="1">
    <p:extLst>
      <p:ext uri="{19B8F6BF-5375-455C-9EA6-DF929625EA0E}">
        <p15:presenceInfo xmlns:p15="http://schemas.microsoft.com/office/powerpoint/2012/main" userId="SACHDEV, Kapila (EAST LONDON NHS FOUNDATION TRUS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0" autoAdjust="0"/>
  </p:normalViewPr>
  <p:slideViewPr>
    <p:cSldViewPr snapToGrid="0">
      <p:cViewPr varScale="1">
        <p:scale>
          <a:sx n="64" d="100"/>
          <a:sy n="64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5666C-6A17-452A-997B-31B686449F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B8BEC-47E2-47F8-B6CD-71B7E1B5C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65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1B599E80-CA6A-4B7F-AA78-273DBBAC1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19B47C-C9C5-42C6-BEF1-B2CDEB143774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5D974D33-30C8-4DF5-AB41-83649DAA28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80A76249-FA73-40CC-9A98-A2F4629E9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9163" y="4570413"/>
            <a:ext cx="5049837" cy="4330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>
                <a:cs typeface="Arial" panose="020B0604020202020204" pitchFamily="34" charset="0"/>
              </a:rPr>
              <a:t>It is a myth that people who talk about suicide don't attempt it </a:t>
            </a:r>
          </a:p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54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B396-D28E-442C-920B-D5E50B66E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11C7-AA20-45B8-9ADA-A5FB6A38B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7E94B-17FB-4FC6-9F6E-E694C459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B1195-6AB6-4C02-BA45-7378ADA5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0BD8-8D62-409E-BBA5-01C04209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9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8AF9-B960-4C7E-9605-44FAA85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A1E5-8DDB-42BC-9CE0-414790481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2A8FF-D6A0-45F0-B6E2-874BB4A1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8140-D03B-49BC-A795-6A5CA4B4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FB0A0-4D5D-4F81-B6E3-4A23FDEA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4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A68BDC-9716-44FF-9507-A3821D03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1B704-7CED-4DD4-9523-5B2E22AC6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364F8-C990-4ABE-84DD-A0ACB8328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5874C-C9BA-49B1-BE28-2D80BA14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5416-DF6A-410C-92C8-278826F0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2430-7046-469A-A211-6FBCF1EE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3FB6C-E3BB-4DBA-A274-5E712EFF5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D327-1C9A-459F-BF64-75E462A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3D36D-A332-44F3-8AE9-7B4394E9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7ED73-C34A-4B23-9EBE-1A64A1F9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2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6E64-8291-42B9-975B-A8CA3E0F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2D200-3F8D-4392-842E-CD825B831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131FB-8068-4998-A892-D787FFCA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BD76E-4462-4714-8C87-7A69A342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8F352-20FD-4895-B75E-6F674C7F4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67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A6E0E-9C9A-49E8-BBC4-F05FEA46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A799-71F2-4CE5-9938-9068A9206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C39EF-99DE-42B9-B4F6-50734827D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F1E44-2D51-4E3E-8BE5-1BE80886F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3524D-18F7-487C-A267-57C972BC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0037-F9D8-4F9F-9456-78595B775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8817-8BE8-47C8-AD23-754F937F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0D1D7-64A9-42EB-89DC-9069D9D70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1CE29-42C8-463A-BB80-B2C61F8A6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1B72D-AC5A-4E69-9B2B-1998A78B3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339B8-5380-4768-B2B2-98DE07F8D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EB05B-FF4E-4E9D-9BAB-F1C671FDF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788FBB-47AA-4C15-B592-72B60CEB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C25095-6A25-49D2-B797-BA571E2A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44C22-22D9-438F-BEB1-00B37605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B680B-8352-48D6-BAE7-C0C13804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0376D-46CC-412F-A6A6-E8888B09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35D6D-05FF-41FB-9F97-E3DB9361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49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C3F01D-486F-41D9-8C5E-5A5FB7770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4FCCE-1C2F-4407-A03F-87966565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678C4-CD2B-47A3-A3ED-7E66E21C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9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DB44-156C-417A-9E3D-009C1F84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5595-3F3E-4982-A09A-FA68892CD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914A4-C4D8-472B-91D4-E412D807D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6CBA-1093-47D8-9E29-0AA57A01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0DBF3-05BE-4889-A518-D120E77D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39C53-966D-437C-A5ED-A899473B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1D43-315A-47B5-9700-DAF60404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05241-1594-4E5E-90F3-0BB3E6F64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63C6B-F16F-4E27-B66F-042224E92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CD460-D4F9-49D6-BEA5-526777A4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152C-632B-4AB0-84CE-2FAB2E67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69AAF-9193-40C4-B768-70873CF2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E5DC42-0D21-4995-9BCE-DF424908B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26D34-D2D1-4E16-BE2E-1580BE15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78D5-CEDA-4940-9832-9E6A631A5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9017E-521F-49C3-8D43-A92C18B9D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D27E4-8F69-46DB-B795-0C9ED6080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tselfhelp.co.uk/docs/SafetyPlan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bjgp.org/content/69/688/e740.short?rss=1" TargetMode="External"/><Relationship Id="rId2" Type="http://schemas.openxmlformats.org/officeDocument/2006/relationships/hyperlink" Target="https://www.ucl.ac.uk/pals/sites/pals/files/self-harm_and_suicide_prevention_competence_framework_-_adults_and_older_adults_8th_oct_18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suicide_risk_and_prevention_for_older_people/#/id/5a61cb634b8648d476fd00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531C-A63F-4C56-ABB8-B0B91AB6B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Self harm and Suicide in older adults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F5CF4-F8EB-4F14-ADCB-59E6547C12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Tier 1 </a:t>
            </a:r>
          </a:p>
        </p:txBody>
      </p:sp>
    </p:spTree>
    <p:extLst>
      <p:ext uri="{BB962C8B-B14F-4D97-AF65-F5344CB8AC3E}">
        <p14:creationId xmlns:p14="http://schemas.microsoft.com/office/powerpoint/2010/main" val="3237093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9B4FA-091C-4C18-A754-B6A1B0702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77"/>
            <a:ext cx="10515600" cy="1001109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Suicide in Older Adults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F4C20-6815-4AB6-AB97-1DB81164D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4"/>
            <a:ext cx="10515600" cy="5167970"/>
          </a:xfrm>
        </p:spPr>
        <p:txBody>
          <a:bodyPr/>
          <a:lstStyle/>
          <a:p>
            <a:r>
              <a:rPr lang="en-GB" sz="3200" dirty="0"/>
              <a:t>Frequency</a:t>
            </a:r>
          </a:p>
          <a:p>
            <a:r>
              <a:rPr lang="en-GB" sz="3200" dirty="0"/>
              <a:t>Method</a:t>
            </a:r>
          </a:p>
          <a:p>
            <a:r>
              <a:rPr lang="en-GB" sz="3200" dirty="0"/>
              <a:t>Risk Factors</a:t>
            </a:r>
          </a:p>
          <a:p>
            <a:r>
              <a:rPr lang="en-GB" sz="3200" dirty="0"/>
              <a:t>Warning signs</a:t>
            </a:r>
          </a:p>
          <a:p>
            <a:r>
              <a:rPr lang="en-GB" sz="3200" dirty="0"/>
              <a:t>Responding to expresses suicidal ideas</a:t>
            </a:r>
          </a:p>
          <a:p>
            <a:r>
              <a:rPr lang="en-GB" sz="3200" dirty="0"/>
              <a:t>Managing risk </a:t>
            </a:r>
          </a:p>
          <a:p>
            <a:r>
              <a:rPr lang="en-GB" sz="3200" dirty="0"/>
              <a:t>Other individuals who need support </a:t>
            </a:r>
          </a:p>
          <a:p>
            <a:r>
              <a:rPr lang="en-GB" sz="3200" dirty="0"/>
              <a:t>Preventative strategies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393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2D62-D288-4748-AE0F-6CC6BC9E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97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B9778A1E-3495-45D2-ACAD-963C9B25A6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6"/>
            <a:ext cx="10515600" cy="612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8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BAF8553A-A96B-4086-AEA5-F2BD7D439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2477"/>
            <a:ext cx="10515600" cy="906516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Methods used  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FB2F09A-EBF3-4D97-90B5-C7B62E171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008993"/>
            <a:ext cx="10296525" cy="584900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3200" dirty="0"/>
              <a:t>Methods used by older adults for suicide include: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Overdoses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Cutting with knife / razor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Drowning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Hanging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320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3200" dirty="0">
                <a:solidFill>
                  <a:schemeClr val="tx1"/>
                </a:solidFill>
              </a:rPr>
              <a:t>Any </a:t>
            </a:r>
            <a:r>
              <a:rPr lang="en-GB" altLang="en-US" sz="3200" dirty="0"/>
              <a:t>older adult</a:t>
            </a:r>
            <a:r>
              <a:rPr lang="en-GB" altLang="en-US" sz="3200" dirty="0">
                <a:solidFill>
                  <a:schemeClr val="tx1"/>
                </a:solidFill>
              </a:rPr>
              <a:t> who says they want to kill themselves </a:t>
            </a:r>
            <a:r>
              <a:rPr lang="en-GB" altLang="en-US" sz="3200" dirty="0"/>
              <a:t>must</a:t>
            </a:r>
            <a:r>
              <a:rPr lang="en-GB" altLang="en-US" sz="3200" dirty="0">
                <a:solidFill>
                  <a:schemeClr val="tx1"/>
                </a:solidFill>
              </a:rPr>
              <a:t> be taken seriously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E1042-B125-48E5-9262-AF71F379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697"/>
            <a:ext cx="10515600" cy="94341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for suicide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95A17F-4817-48F1-BD67-D7032B84A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4041"/>
            <a:ext cx="10515600" cy="5990897"/>
          </a:xfrm>
        </p:spPr>
        <p:txBody>
          <a:bodyPr>
            <a:noAutofit/>
          </a:bodyPr>
          <a:lstStyle/>
          <a:p>
            <a:r>
              <a:rPr lang="en-GB" i="0" dirty="0">
                <a:effectLst/>
              </a:rPr>
              <a:t>Self-harm is the leading risk factor for suicide</a:t>
            </a:r>
          </a:p>
          <a:p>
            <a:r>
              <a:rPr lang="en-GB" dirty="0"/>
              <a:t>Male gender </a:t>
            </a:r>
          </a:p>
          <a:p>
            <a:r>
              <a:rPr lang="en-GB" dirty="0"/>
              <a:t>Single </a:t>
            </a:r>
          </a:p>
          <a:p>
            <a:r>
              <a:rPr lang="en-GB" dirty="0"/>
              <a:t>Living alone/isolation </a:t>
            </a:r>
          </a:p>
          <a:p>
            <a:r>
              <a:rPr lang="en-GB" dirty="0"/>
              <a:t>Past psychiatric history esp. depression, anxiety</a:t>
            </a:r>
          </a:p>
          <a:p>
            <a:r>
              <a:rPr lang="en-GB" dirty="0"/>
              <a:t>Depression </a:t>
            </a:r>
          </a:p>
          <a:p>
            <a:r>
              <a:rPr lang="en-GB" dirty="0"/>
              <a:t>Chronic pain </a:t>
            </a:r>
          </a:p>
          <a:p>
            <a:r>
              <a:rPr lang="en-GB" dirty="0"/>
              <a:t>Alcohol/drug use</a:t>
            </a:r>
          </a:p>
          <a:p>
            <a:r>
              <a:rPr lang="en-GB" dirty="0"/>
              <a:t>Bereavement </a:t>
            </a:r>
          </a:p>
          <a:p>
            <a:r>
              <a:rPr lang="en-GB" dirty="0"/>
              <a:t>Stressful life events</a:t>
            </a:r>
          </a:p>
          <a:p>
            <a:r>
              <a:rPr lang="en-GB" dirty="0"/>
              <a:t>Low socioeconomic status </a:t>
            </a:r>
          </a:p>
        </p:txBody>
      </p:sp>
    </p:spTree>
    <p:extLst>
      <p:ext uri="{BB962C8B-B14F-4D97-AF65-F5344CB8AC3E}">
        <p14:creationId xmlns:p14="http://schemas.microsoft.com/office/powerpoint/2010/main" val="163624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141">
        <p:fade/>
      </p:transition>
    </mc:Choice>
    <mc:Fallback xmlns="">
      <p:transition spd="med" advTm="20141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>
            <a:extLst>
              <a:ext uri="{FF2B5EF4-FFF2-40B4-BE49-F238E27FC236}">
                <a16:creationId xmlns:a16="http://schemas.microsoft.com/office/drawing/2014/main" id="{0055AC81-F1D4-4708-8C97-C4A3B96DF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8828"/>
            <a:ext cx="10515600" cy="1056289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Possible Warning signs</a:t>
            </a:r>
            <a:r>
              <a:rPr lang="en-GB" dirty="0">
                <a:latin typeface="+mn-lt"/>
              </a:rPr>
              <a:t> 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79FEF233-6266-4858-A60A-2E99BDB70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35117"/>
            <a:ext cx="10383982" cy="4736061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dirty="0"/>
              <a:t>If an older adult starts talking about suicidal feelings and suicide, sometimes they may even describe how they intend to carry out the attempt </a:t>
            </a:r>
          </a:p>
          <a:p>
            <a:pPr eaLnBrk="1" hangingPunct="1"/>
            <a:r>
              <a:rPr lang="en-GB" altLang="en-US" sz="3200" dirty="0"/>
              <a:t>Talking about feeling worthless, hopeless, that they are a failure, or see no point in life </a:t>
            </a:r>
          </a:p>
          <a:p>
            <a:pPr eaLnBrk="1" hangingPunct="1"/>
            <a:r>
              <a:rPr lang="en-GB" altLang="en-US" sz="3200" dirty="0"/>
              <a:t>Becoming very withdrawn and uncommunicative </a:t>
            </a:r>
          </a:p>
          <a:p>
            <a:pPr eaLnBrk="1" hangingPunct="1"/>
            <a:r>
              <a:rPr lang="en-GB" altLang="en-US" sz="3200" dirty="0"/>
              <a:t>Reported poor sleep, loss of appetite, loss of weight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F27F3F5C-1077-47C7-9DA0-851D58E66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2633" y="1"/>
            <a:ext cx="10004367" cy="100111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How to respond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0C92296-794C-44B3-887A-67E59F3E9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4242" y="938048"/>
            <a:ext cx="10814194" cy="556392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altLang="en-US" sz="3200" dirty="0"/>
              <a:t>If someone reports suicidal thoughts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Avoid saying, </a:t>
            </a:r>
            <a:r>
              <a:rPr lang="en-GB" altLang="en-US" sz="3200" i="1" dirty="0"/>
              <a:t>“Things can't be that bad</a:t>
            </a:r>
            <a:r>
              <a:rPr lang="en-GB" altLang="en-US" sz="3200" dirty="0"/>
              <a:t>”, or brushing them aside.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Don't argue with the older adult but reassure them that you care about them.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Be patient and listen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It is difficult to support someone who is expressing suicidal ideas on your own,</a:t>
            </a:r>
            <a:r>
              <a:rPr lang="en-GB" altLang="en-US" sz="3200" b="1" dirty="0"/>
              <a:t> so seek help from a senior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6FE0C-76DC-4B42-8C02-2144009A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1687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dirty="0">
                <a:latin typeface="+mn-lt"/>
              </a:rPr>
              <a:t>Managing risk </a:t>
            </a:r>
            <a:br>
              <a:rPr lang="en-GB" sz="4400" dirty="0">
                <a:latin typeface="+mn-lt"/>
              </a:rPr>
            </a:br>
            <a:endParaRPr lang="en-GB" dirty="0">
              <a:latin typeface="+mn-lt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7941E5-D8B1-4EC7-B7AF-4031E62FF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9222"/>
            <a:ext cx="10515600" cy="59987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dirty="0">
                <a:cs typeface="Arial" panose="020B0604020202020204" pitchFamily="34" charset="0"/>
              </a:rPr>
              <a:t>Document and share concerns: if there is a major risk, </a:t>
            </a:r>
            <a:r>
              <a:rPr lang="en-GB" sz="2400" b="1" dirty="0">
                <a:cs typeface="Arial" panose="020B0604020202020204" pitchFamily="34" charset="0"/>
              </a:rPr>
              <a:t>duty of care outweighs confidentiality </a:t>
            </a:r>
          </a:p>
          <a:p>
            <a:pPr marL="0" indent="0" algn="just">
              <a:buNone/>
            </a:pPr>
            <a:r>
              <a:rPr lang="en-GB" sz="2400" b="1" u="sng" dirty="0">
                <a:cs typeface="Arial" panose="020B0604020202020204" pitchFamily="34" charset="0"/>
              </a:rPr>
              <a:t>If the person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Is distressed but no intent/plan: </a:t>
            </a:r>
            <a:r>
              <a:rPr lang="en-GB" sz="2400" dirty="0">
                <a:cs typeface="Arial" panose="020B0604020202020204" pitchFamily="34" charset="0"/>
              </a:rPr>
              <a:t>GP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significant thoughts about self-harm but no immediate risk: </a:t>
            </a:r>
            <a:r>
              <a:rPr lang="en-GB" sz="2400" dirty="0">
                <a:cs typeface="Arial" panose="020B0604020202020204" pitchFamily="34" charset="0"/>
              </a:rPr>
              <a:t>Ask GP for urgent mental health review or Out of Hours GP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few /no reasons for living, and the person can’t assure you they will be safe if left: </a:t>
            </a:r>
            <a:r>
              <a:rPr lang="en-GB" sz="2400" dirty="0">
                <a:cs typeface="Arial" panose="020B0604020202020204" pitchFamily="34" charset="0"/>
              </a:rPr>
              <a:t>Call GP/senior staff member urgently and don’t leave alone.  If all else fails consider calling 999.</a:t>
            </a:r>
          </a:p>
          <a:p>
            <a:pPr algn="just"/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Bear in mind that if the 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 cognitively impaired they may have more difficulties in recalling if they have any plans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07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088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4172"/>
            <a:ext cx="10515600" cy="5112791"/>
          </a:xfrm>
        </p:spPr>
        <p:txBody>
          <a:bodyPr>
            <a:normAutofit/>
          </a:bodyPr>
          <a:lstStyle/>
          <a:p>
            <a:r>
              <a:rPr lang="en-GB" dirty="0"/>
              <a:t>The family </a:t>
            </a:r>
          </a:p>
          <a:p>
            <a:r>
              <a:rPr lang="en-GB" dirty="0"/>
              <a:t>The staff </a:t>
            </a:r>
          </a:p>
          <a:p>
            <a:r>
              <a:rPr lang="en-GB" dirty="0"/>
              <a:t>The care team</a:t>
            </a:r>
          </a:p>
          <a:p>
            <a:endParaRPr lang="en-GB" dirty="0"/>
          </a:p>
          <a:p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It is essential to met with them to allow them space to talk about the incident as soon as possible after the incident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Give them information of any local support groups / help lines</a:t>
            </a:r>
          </a:p>
        </p:txBody>
      </p:sp>
    </p:spTree>
    <p:extLst>
      <p:ext uri="{BB962C8B-B14F-4D97-AF65-F5344CB8AC3E}">
        <p14:creationId xmlns:p14="http://schemas.microsoft.com/office/powerpoint/2010/main" val="4036694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2723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and suicide prevention strategies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876"/>
            <a:ext cx="10515600" cy="5500037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2600" dirty="0"/>
              <a:t>I</a:t>
            </a:r>
            <a:r>
              <a:rPr lang="en-GB" sz="2600" b="0" i="0" dirty="0">
                <a:effectLst/>
              </a:rPr>
              <a:t>dentify older adults who self-harm due to the increased risk of repetition and suicide</a:t>
            </a:r>
          </a:p>
          <a:p>
            <a:pPr>
              <a:spcAft>
                <a:spcPts val="1200"/>
              </a:spcAft>
            </a:pPr>
            <a:r>
              <a:rPr lang="en-GB" sz="2600" dirty="0"/>
              <a:t>S</a:t>
            </a:r>
            <a:r>
              <a:rPr lang="en-GB" sz="2600" b="0" i="0" dirty="0">
                <a:effectLst/>
              </a:rPr>
              <a:t>eek to understand the individual’s motivations for self-harm</a:t>
            </a:r>
          </a:p>
          <a:p>
            <a:pPr>
              <a:spcAft>
                <a:spcPts val="1200"/>
              </a:spcAft>
            </a:pPr>
            <a:r>
              <a:rPr lang="en-GB" sz="2600" dirty="0"/>
              <a:t>Communities can provide social support to vulnerable individuals and support follow-up care  </a:t>
            </a:r>
          </a:p>
          <a:p>
            <a:pPr>
              <a:spcAft>
                <a:spcPts val="1200"/>
              </a:spcAft>
            </a:pPr>
            <a:r>
              <a:rPr lang="en-GB" sz="2600" dirty="0"/>
              <a:t>Creating social connectedness can help protect vulnerable persons from suicide</a:t>
            </a:r>
          </a:p>
          <a:p>
            <a:pPr>
              <a:spcAft>
                <a:spcPts val="1200"/>
              </a:spcAft>
            </a:pPr>
            <a:r>
              <a:rPr lang="en-GB" sz="2600" dirty="0"/>
              <a:t>Fighting stigma and supporting those bereaved by suicide</a:t>
            </a:r>
          </a:p>
          <a:p>
            <a:pPr>
              <a:spcAft>
                <a:spcPts val="1200"/>
              </a:spcAft>
            </a:pPr>
            <a:r>
              <a:rPr lang="en-GB" sz="2600" dirty="0"/>
              <a:t>Every older adult who self‑harms and/or has suicidal thoughts should have a </a:t>
            </a:r>
            <a:r>
              <a:rPr lang="en-GB" sz="2600" b="1" dirty="0"/>
              <a:t>Safety Plan</a:t>
            </a:r>
          </a:p>
          <a:p>
            <a:pPr>
              <a:spcAft>
                <a:spcPts val="1200"/>
              </a:spcAft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593195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55179"/>
            <a:ext cx="10515600" cy="108782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Safety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373913"/>
          </a:xfrm>
        </p:spPr>
        <p:txBody>
          <a:bodyPr>
            <a:noAutofit/>
          </a:bodyPr>
          <a:lstStyle/>
          <a:p>
            <a:r>
              <a:rPr lang="en-GB" sz="2600" dirty="0"/>
              <a:t>Required for everyone who self-harms and/or has suicidal thoughts</a:t>
            </a:r>
          </a:p>
          <a:p>
            <a:r>
              <a:rPr lang="en-GB" sz="2600" dirty="0"/>
              <a:t>Co-produced with the patient</a:t>
            </a:r>
          </a:p>
          <a:p>
            <a:r>
              <a:rPr lang="en-GB" sz="2600" dirty="0"/>
              <a:t>Gives personalised advice to care providers on how they can reduce the individual’s risk of self-harm and suicide</a:t>
            </a:r>
          </a:p>
          <a:p>
            <a:r>
              <a:rPr lang="en-GB" sz="2600" dirty="0"/>
              <a:t>It should have explicit reference to:</a:t>
            </a:r>
          </a:p>
          <a:p>
            <a:pPr lvl="1"/>
            <a:r>
              <a:rPr lang="en-GB" sz="2600" dirty="0"/>
              <a:t>Removal and/or mitigation of means to harm themselves</a:t>
            </a:r>
          </a:p>
          <a:p>
            <a:pPr lvl="1"/>
            <a:r>
              <a:rPr lang="en-GB" sz="2600" dirty="0"/>
              <a:t>List of calming/distracting activities and coping strategies</a:t>
            </a:r>
          </a:p>
          <a:p>
            <a:pPr lvl="1"/>
            <a:r>
              <a:rPr lang="en-GB" sz="2600" dirty="0"/>
              <a:t>Information on how to access social, psychological and emergency support</a:t>
            </a:r>
          </a:p>
          <a:p>
            <a:pPr lvl="1"/>
            <a:endParaRPr lang="en-GB" sz="2600" dirty="0"/>
          </a:p>
          <a:p>
            <a:pPr marL="457200" lvl="1" indent="0">
              <a:buNone/>
            </a:pPr>
            <a:r>
              <a:rPr lang="en-GB" sz="2600" dirty="0"/>
              <a:t>Safety plan template: </a:t>
            </a:r>
            <a:r>
              <a:rPr lang="en-GB" sz="2600" dirty="0">
                <a:hlinkClick r:id="rId2"/>
              </a:rPr>
              <a:t>https://www.getselfhelp.co.uk/docs/SafetyPlan.pdf</a:t>
            </a:r>
            <a:endParaRPr lang="en-GB" sz="2600" dirty="0"/>
          </a:p>
          <a:p>
            <a:pPr marL="457200" lvl="1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29369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E59D-CAED-40AF-9852-5C3429EB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063"/>
            <a:ext cx="10515600" cy="104052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EB90E-FFA6-4071-A27F-42861460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3586"/>
            <a:ext cx="10515600" cy="5549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/>
              <a:t>Definition and </a:t>
            </a:r>
            <a:r>
              <a:rPr lang="en-GB" altLang="en-US" sz="2800" dirty="0"/>
              <a:t>potential methods that can be used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T</a:t>
            </a:r>
            <a:r>
              <a:rPr lang="en-GB" altLang="en-US" sz="2800" dirty="0"/>
              <a:t>he risk factors and warning signs in older </a:t>
            </a:r>
            <a:r>
              <a:rPr lang="en-GB" altLang="en-US" dirty="0"/>
              <a:t>adults</a:t>
            </a:r>
            <a:r>
              <a:rPr lang="en-GB" altLang="en-US" sz="2800" dirty="0"/>
              <a:t> to look out for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H</a:t>
            </a:r>
            <a:r>
              <a:rPr lang="en-GB" altLang="en-US" sz="2800" dirty="0"/>
              <a:t>ow to respond if an older </a:t>
            </a:r>
            <a:r>
              <a:rPr lang="en-GB" altLang="en-US" dirty="0"/>
              <a:t>adult</a:t>
            </a:r>
            <a:r>
              <a:rPr lang="en-GB" altLang="en-US" sz="2800" dirty="0"/>
              <a:t> reports an attempt at self harm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Self harm preventative strategies </a:t>
            </a:r>
            <a:endParaRPr lang="en-GB" altLang="en-US" sz="28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50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BE59-193C-4C94-9E94-EED93B67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3000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97285-EAA8-48E1-A178-16A0C77E8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055"/>
            <a:ext cx="10515600" cy="5104908"/>
          </a:xfrm>
        </p:spPr>
        <p:txBody>
          <a:bodyPr>
            <a:normAutofit/>
          </a:bodyPr>
          <a:lstStyle/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Self-harm_and_suicide_prevention_competence_framework_-_adults_and_older_adults_8th_oct_18.pdf (ucl.ac.uk)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Role of primary care in supporting older adults who self-harm: a qualitative study in England | British Journal of General Practice (bjgp.org)</a:t>
            </a:r>
            <a:endParaRPr lang="en-GB" dirty="0"/>
          </a:p>
          <a:p>
            <a:endParaRPr lang="en-GB" dirty="0"/>
          </a:p>
          <a:p>
            <a:r>
              <a:rPr lang="en-GB" u="sng" dirty="0"/>
              <a:t>Self-harm in a primary care cohort of older people: incidence, clinical management, and risk of suicide and other causes of death  </a:t>
            </a:r>
            <a:r>
              <a:rPr lang="en-GB" sz="28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https://www.thelancet.com/journals/lanpsy/article/PIIS2215-0366(18)30348-1/fulltext</a:t>
            </a:r>
            <a:endParaRPr lang="en-GB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42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3063"/>
            <a:ext cx="10515600" cy="115088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8897"/>
            <a:ext cx="10515600" cy="4758066"/>
          </a:xfrm>
        </p:spPr>
        <p:txBody>
          <a:bodyPr/>
          <a:lstStyle/>
          <a:p>
            <a:r>
              <a:rPr lang="en-GB" dirty="0">
                <a:hlinkClick r:id="rId2"/>
              </a:rPr>
              <a:t>MPC_05_07 Suicide Risk And Prevention For Older People | Suicide Risk And Prevention For Older People (mindedforfamilies.org.uk)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about warning signs, responding in a crisis along with practical step for family and friends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4869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FCCB5-91FE-4F11-BF70-C10D6DED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27233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222222"/>
                </a:solidFill>
                <a:latin typeface="+mn-lt"/>
              </a:rPr>
              <a:t>Definition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FCE82-84B7-459C-8F30-BDDD0E48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8" y="1127233"/>
            <a:ext cx="10515600" cy="5620407"/>
          </a:xfrm>
        </p:spPr>
        <p:txBody>
          <a:bodyPr>
            <a:normAutofit/>
          </a:bodyPr>
          <a:lstStyle/>
          <a:p>
            <a:r>
              <a:rPr lang="en-GB" dirty="0">
                <a:cs typeface="Arial" panose="020B0604020202020204" pitchFamily="34" charset="0"/>
              </a:rPr>
              <a:t>We are using the National Institute for Health and Care Excellence’s (NICE’s) definition of self harm</a:t>
            </a:r>
            <a:br>
              <a:rPr lang="en-GB" dirty="0">
                <a:cs typeface="Arial" panose="020B0604020202020204" pitchFamily="34" charset="0"/>
              </a:rPr>
            </a:br>
            <a:endParaRPr lang="en-GB" dirty="0">
              <a:cs typeface="Arial" panose="020B0604020202020204" pitchFamily="34" charset="0"/>
            </a:endParaRPr>
          </a:p>
          <a:p>
            <a:r>
              <a:rPr lang="en-GB" i="0" dirty="0">
                <a:effectLst/>
                <a:cs typeface="Arial" panose="020B0604020202020204" pitchFamily="34" charset="0"/>
              </a:rPr>
              <a:t>Self-harm is any self-injurious act carried out by a person regardless of intention</a:t>
            </a:r>
            <a:r>
              <a:rPr lang="en-GB" dirty="0">
                <a:cs typeface="Arial" panose="020B0604020202020204" pitchFamily="34" charset="0"/>
              </a:rPr>
              <a:t> </a:t>
            </a:r>
            <a:r>
              <a:rPr lang="en-GB" i="0" dirty="0">
                <a:effectLst/>
                <a:cs typeface="Arial" panose="020B0604020202020204" pitchFamily="34" charset="0"/>
              </a:rPr>
              <a:t>e.g. overdose (most common, cutting or burning)</a:t>
            </a:r>
          </a:p>
          <a:p>
            <a:pPr marL="0" indent="0">
              <a:buNone/>
            </a:pPr>
            <a:endParaRPr lang="en-GB" dirty="0"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Self-harm does not refer to harm arising from overeating/starvation or excessive alcohol or drugs.</a:t>
            </a:r>
          </a:p>
          <a:p>
            <a:pPr marL="0" indent="0">
              <a:buNone/>
            </a:pPr>
            <a:endParaRPr lang="en-GB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Self harm in older adults is associated with a </a:t>
            </a:r>
            <a:r>
              <a:rPr lang="en-GB" b="1" dirty="0">
                <a:cs typeface="Arial" panose="020B0604020202020204" pitchFamily="34" charset="0"/>
              </a:rPr>
              <a:t>100 fold </a:t>
            </a:r>
            <a:r>
              <a:rPr lang="en-GB" dirty="0">
                <a:cs typeface="Arial" panose="020B0604020202020204" pitchFamily="34" charset="0"/>
              </a:rPr>
              <a:t>increase in risk of suicide so </a:t>
            </a:r>
            <a:r>
              <a:rPr lang="en-GB" u="sng" dirty="0">
                <a:cs typeface="Arial" panose="020B0604020202020204" pitchFamily="34" charset="0"/>
              </a:rPr>
              <a:t>MUST</a:t>
            </a:r>
            <a:r>
              <a:rPr lang="en-GB" dirty="0">
                <a:cs typeface="Arial" panose="020B0604020202020204" pitchFamily="34" charset="0"/>
              </a:rPr>
              <a:t> be taken seriously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56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89E9-3AA9-4258-A539-72377B60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1095704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in Older adults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CC0E0D-7C45-4D0E-B339-EE5510653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41" y="1150883"/>
            <a:ext cx="10515600" cy="5573109"/>
          </a:xfrm>
        </p:spPr>
        <p:txBody>
          <a:bodyPr>
            <a:normAutofit/>
          </a:bodyPr>
          <a:lstStyle/>
          <a:p>
            <a:r>
              <a:rPr lang="en-GB" i="0" dirty="0">
                <a:effectLst/>
                <a:cs typeface="Arial" panose="020B0604020202020204" pitchFamily="34" charset="0"/>
              </a:rPr>
              <a:t>Overall incidence of self-harm in older adults aged 65 years and older was</a:t>
            </a:r>
            <a:r>
              <a:rPr lang="en-GB" i="0" dirty="0">
                <a:solidFill>
                  <a:srgbClr val="C00000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GB" b="1" i="0" dirty="0">
                <a:effectLst/>
                <a:cs typeface="Arial" panose="020B0604020202020204" pitchFamily="34" charset="0"/>
              </a:rPr>
              <a:t>4.1 per 10 000 person-years </a:t>
            </a:r>
            <a:r>
              <a:rPr lang="en-GB" i="0" dirty="0">
                <a:effectLst/>
                <a:cs typeface="Arial" panose="020B0604020202020204" pitchFamily="34" charset="0"/>
              </a:rPr>
              <a:t>in a study done in primary care between 2001 to 2014 </a:t>
            </a:r>
          </a:p>
          <a:p>
            <a:pPr marL="0" indent="0">
              <a:buNone/>
            </a:pPr>
            <a:endParaRPr lang="en-GB" i="0" dirty="0">
              <a:effectLst/>
              <a:cs typeface="Arial" panose="020B0604020202020204" pitchFamily="34" charset="0"/>
            </a:endParaRPr>
          </a:p>
          <a:p>
            <a:r>
              <a:rPr lang="en-GB" b="0" i="0" dirty="0">
                <a:effectLst/>
              </a:rPr>
              <a:t>Self-harm rates might be under-estimated due to stigma and shame resulting in lac</a:t>
            </a:r>
            <a:r>
              <a:rPr lang="en-GB" dirty="0"/>
              <a:t>k of disclosure </a:t>
            </a:r>
          </a:p>
          <a:p>
            <a:pPr marL="0" indent="0">
              <a:buNone/>
            </a:pPr>
            <a:endParaRPr lang="en-GB" b="0" i="0" dirty="0">
              <a:effectLst/>
            </a:endParaRPr>
          </a:p>
          <a:p>
            <a:r>
              <a:rPr lang="en-GB" b="0" i="0" dirty="0">
                <a:effectLst/>
              </a:rPr>
              <a:t>Risk of repetition </a:t>
            </a:r>
            <a:r>
              <a:rPr lang="en-GB" dirty="0"/>
              <a:t>is</a:t>
            </a:r>
            <a:r>
              <a:rPr lang="en-GB" b="0" i="0" dirty="0">
                <a:effectLst/>
              </a:rPr>
              <a:t> high (17%)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Self harm in older adults is associated with less impulsivity and higher levels of lethal intent</a:t>
            </a:r>
          </a:p>
        </p:txBody>
      </p:sp>
    </p:spTree>
    <p:extLst>
      <p:ext uri="{BB962C8B-B14F-4D97-AF65-F5344CB8AC3E}">
        <p14:creationId xmlns:p14="http://schemas.microsoft.com/office/powerpoint/2010/main" val="287508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3696">
        <p:fade/>
      </p:transition>
    </mc:Choice>
    <mc:Fallback xmlns="">
      <p:transition spd="med" advTm="33696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4186-E3ED-4FE5-AED4-2F90F14F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21394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 for self harm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A3843-AE1B-43FD-8D0C-C715A61C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489" y="1048406"/>
            <a:ext cx="10515600" cy="5707117"/>
          </a:xfrm>
        </p:spPr>
        <p:txBody>
          <a:bodyPr>
            <a:normAutofit/>
          </a:bodyPr>
          <a:lstStyle/>
          <a:p>
            <a:r>
              <a:rPr lang="en-GB" sz="3200" dirty="0">
                <a:cs typeface="Arial" panose="020B0604020202020204" pitchFamily="34" charset="0"/>
              </a:rPr>
              <a:t>Female sex</a:t>
            </a:r>
          </a:p>
          <a:p>
            <a:r>
              <a:rPr lang="en-GB" sz="3200" dirty="0">
                <a:cs typeface="Arial" panose="020B0604020202020204" pitchFamily="34" charset="0"/>
              </a:rPr>
              <a:t>P</a:t>
            </a:r>
            <a:r>
              <a:rPr lang="en-GB" sz="3200" b="0" i="0" dirty="0">
                <a:effectLst/>
                <a:cs typeface="Arial" panose="020B0604020202020204" pitchFamily="34" charset="0"/>
              </a:rPr>
              <a:t>eople with physical health conditions</a:t>
            </a:r>
            <a:r>
              <a:rPr lang="en-GB" sz="3200" b="0" i="0" dirty="0">
                <a:effectLst/>
              </a:rPr>
              <a:t>(</a:t>
            </a:r>
            <a:r>
              <a:rPr lang="en-GB" sz="3200" dirty="0"/>
              <a:t>especially being in pain</a:t>
            </a:r>
            <a:r>
              <a:rPr lang="en-GB" sz="3200" b="0" i="0" dirty="0">
                <a:effectLst/>
                <a:cs typeface="Arial" panose="020B0604020202020204" pitchFamily="34" charset="0"/>
              </a:rPr>
              <a:t>)</a:t>
            </a:r>
          </a:p>
          <a:p>
            <a:r>
              <a:rPr lang="en-GB" sz="3200" dirty="0">
                <a:cs typeface="Arial" panose="020B0604020202020204" pitchFamily="34" charset="0"/>
              </a:rPr>
              <a:t>Alcohol and/or drug use</a:t>
            </a:r>
            <a:endParaRPr lang="en-GB" sz="3200" b="0" i="0" dirty="0">
              <a:effectLst/>
              <a:cs typeface="Arial" panose="020B0604020202020204" pitchFamily="34" charset="0"/>
            </a:endParaRPr>
          </a:p>
          <a:p>
            <a:r>
              <a:rPr lang="en-GB" sz="3200" b="0" i="0" dirty="0">
                <a:effectLst/>
                <a:cs typeface="Arial" panose="020B0604020202020204" pitchFamily="34" charset="0"/>
              </a:rPr>
              <a:t>Previous self-harm history</a:t>
            </a:r>
          </a:p>
          <a:p>
            <a:r>
              <a:rPr lang="en-GB" sz="3200" b="0" i="0" dirty="0">
                <a:effectLst/>
                <a:cs typeface="Arial" panose="020B0604020202020204" pitchFamily="34" charset="0"/>
              </a:rPr>
              <a:t>Previous psychiatric history </a:t>
            </a:r>
          </a:p>
          <a:p>
            <a:r>
              <a:rPr lang="en-GB" sz="3200" dirty="0">
                <a:cs typeface="Arial" panose="020B0604020202020204" pitchFamily="34" charset="0"/>
              </a:rPr>
              <a:t>Currently having treatment for a psychiatric condition (such as depression) </a:t>
            </a:r>
          </a:p>
        </p:txBody>
      </p:sp>
    </p:spTree>
    <p:extLst>
      <p:ext uri="{BB962C8B-B14F-4D97-AF65-F5344CB8AC3E}">
        <p14:creationId xmlns:p14="http://schemas.microsoft.com/office/powerpoint/2010/main" val="349535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8D66-A891-4CCF-B909-EA0E33A8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107993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Staff approach to report of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71705-A25B-4B3C-9EA3-69DA4DEB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54" y="1135118"/>
            <a:ext cx="10515600" cy="564405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Take all self‑harm seriously and listen carefully, in a calm and compassionate way</a:t>
            </a:r>
          </a:p>
          <a:p>
            <a:r>
              <a:rPr lang="en-GB" dirty="0"/>
              <a:t>The adult should have a psychosocial assessment of their needs </a:t>
            </a:r>
            <a:r>
              <a:rPr lang="en-GB" u="sng" dirty="0"/>
              <a:t>and</a:t>
            </a:r>
            <a:r>
              <a:rPr lang="en-GB" dirty="0"/>
              <a:t> an assessment of their current risk of repetition or suicide  </a:t>
            </a:r>
          </a:p>
          <a:p>
            <a:r>
              <a:rPr lang="en-GB" dirty="0"/>
              <a:t>Bear in mind that if the adult is cognitively impaired they may have more difficulties in recalling the event</a:t>
            </a:r>
          </a:p>
          <a:p>
            <a:r>
              <a:rPr lang="en-GB" dirty="0"/>
              <a:t>Ask permission to talk to family members/friends</a:t>
            </a:r>
          </a:p>
          <a:p>
            <a:r>
              <a:rPr lang="en-GB" dirty="0"/>
              <a:t>Inform your seniors immediately </a:t>
            </a:r>
          </a:p>
          <a:p>
            <a:r>
              <a:rPr lang="en-GB" altLang="en-US" dirty="0"/>
              <a:t>Don’t think just because it was an ineffective method that it was not serious</a:t>
            </a:r>
          </a:p>
          <a:p>
            <a:r>
              <a:rPr lang="en-GB" dirty="0"/>
              <a:t>Enquire about what the person thought would happen </a:t>
            </a:r>
          </a:p>
          <a:p>
            <a:r>
              <a:rPr lang="en-GB" dirty="0"/>
              <a:t>Hopelessness is an important predictor of suicide</a:t>
            </a:r>
          </a:p>
          <a:p>
            <a:r>
              <a:rPr lang="en-GB" dirty="0"/>
              <a:t>Offer information about support services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29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0606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may also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234"/>
            <a:ext cx="10515600" cy="5049729"/>
          </a:xfrm>
        </p:spPr>
        <p:txBody>
          <a:bodyPr>
            <a:normAutofit/>
          </a:bodyPr>
          <a:lstStyle/>
          <a:p>
            <a:r>
              <a:rPr lang="en-GB" dirty="0"/>
              <a:t>The family/friends</a:t>
            </a:r>
          </a:p>
          <a:p>
            <a:r>
              <a:rPr lang="en-GB" dirty="0"/>
              <a:t>Any staff </a:t>
            </a:r>
          </a:p>
          <a:p>
            <a:r>
              <a:rPr lang="en-GB" dirty="0"/>
              <a:t>The care team</a:t>
            </a:r>
          </a:p>
          <a:p>
            <a:endParaRPr lang="en-GB" dirty="0"/>
          </a:p>
          <a:p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Give them information of any local support groups / help lines</a:t>
            </a:r>
          </a:p>
        </p:txBody>
      </p:sp>
    </p:spTree>
    <p:extLst>
      <p:ext uri="{BB962C8B-B14F-4D97-AF65-F5344CB8AC3E}">
        <p14:creationId xmlns:p14="http://schemas.microsoft.com/office/powerpoint/2010/main" val="2638225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6957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Responses to avoid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9579"/>
            <a:ext cx="10515600" cy="5207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Staff should try to avoid the following responses towards an individual who has self- harmed</a:t>
            </a:r>
          </a:p>
          <a:p>
            <a:r>
              <a:rPr lang="en-GB" sz="3200" dirty="0"/>
              <a:t>Reacting with strong or negative emotions </a:t>
            </a:r>
          </a:p>
          <a:p>
            <a:r>
              <a:rPr lang="en-GB" sz="3200" dirty="0"/>
              <a:t>Becoming irritated </a:t>
            </a:r>
          </a:p>
          <a:p>
            <a:r>
              <a:rPr lang="en-GB" sz="3200" dirty="0"/>
              <a:t>Using terms such as ‘manipulative’ or ‘attention seeking’</a:t>
            </a:r>
          </a:p>
          <a:p>
            <a:r>
              <a:rPr lang="en-GB" sz="3200" dirty="0"/>
              <a:t>Becoming frustrated </a:t>
            </a:r>
          </a:p>
          <a:p>
            <a:r>
              <a:rPr lang="en-GB" sz="3200" dirty="0"/>
              <a:t>Focussing too much on the self‑harm itself, rather than the underlying issues</a:t>
            </a:r>
          </a:p>
        </p:txBody>
      </p:sp>
    </p:spTree>
    <p:extLst>
      <p:ext uri="{BB962C8B-B14F-4D97-AF65-F5344CB8AC3E}">
        <p14:creationId xmlns:p14="http://schemas.microsoft.com/office/powerpoint/2010/main" val="3297951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2723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prevention strategies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1241"/>
            <a:ext cx="10515600" cy="4576763"/>
          </a:xfrm>
        </p:spPr>
        <p:txBody>
          <a:bodyPr>
            <a:noAutofit/>
          </a:bodyPr>
          <a:lstStyle/>
          <a:p>
            <a:r>
              <a:rPr lang="en-GB" b="0" i="0" dirty="0">
                <a:effectLst/>
                <a:cs typeface="Arial" panose="020B0604020202020204" pitchFamily="34" charset="0"/>
              </a:rPr>
              <a:t>Avoid expressing negative views towards those engaging in self-harm  </a:t>
            </a:r>
          </a:p>
          <a:p>
            <a:r>
              <a:rPr lang="en-GB" dirty="0">
                <a:cs typeface="Arial" panose="020B0604020202020204" pitchFamily="34" charset="0"/>
              </a:rPr>
              <a:t>I</a:t>
            </a:r>
            <a:r>
              <a:rPr lang="en-GB" b="0" i="0" dirty="0">
                <a:effectLst/>
                <a:cs typeface="Arial" panose="020B0604020202020204" pitchFamily="34" charset="0"/>
              </a:rPr>
              <a:t>dentify older adults who self-harm </a:t>
            </a:r>
          </a:p>
          <a:p>
            <a:r>
              <a:rPr lang="en-GB" dirty="0">
                <a:cs typeface="Arial" panose="020B0604020202020204" pitchFamily="34" charset="0"/>
              </a:rPr>
              <a:t>S</a:t>
            </a:r>
            <a:r>
              <a:rPr lang="en-GB" b="0" i="0" dirty="0">
                <a:effectLst/>
                <a:cs typeface="Arial" panose="020B0604020202020204" pitchFamily="34" charset="0"/>
              </a:rPr>
              <a:t>eek to understand the individual’s motivations for self-harm</a:t>
            </a:r>
          </a:p>
          <a:p>
            <a:r>
              <a:rPr lang="en-GB" dirty="0">
                <a:cs typeface="Arial" panose="020B0604020202020204" pitchFamily="34" charset="0"/>
              </a:rPr>
              <a:t>Every older adult who self‑harms should have a </a:t>
            </a:r>
            <a:r>
              <a:rPr lang="en-GB" b="1" dirty="0">
                <a:cs typeface="Arial" panose="020B0604020202020204" pitchFamily="34" charset="0"/>
              </a:rPr>
              <a:t>Safety Plan</a:t>
            </a:r>
            <a:r>
              <a:rPr lang="en-GB" dirty="0">
                <a:cs typeface="Arial" panose="020B0604020202020204" pitchFamily="34" charset="0"/>
              </a:rPr>
              <a:t>, which gives specific personalised advice to care providers on how they can reduce the individual’s risk of self‑harm</a:t>
            </a:r>
            <a:endParaRPr lang="en-GB" b="0" i="0" dirty="0">
              <a:effectLst/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Communities play a critical role in prevention and are key to providing social support to vulnerable individuals and supporting follow-up care </a:t>
            </a:r>
          </a:p>
          <a:p>
            <a:r>
              <a:rPr lang="en-GB" dirty="0">
                <a:cs typeface="Arial" panose="020B0604020202020204" pitchFamily="34" charset="0"/>
              </a:rPr>
              <a:t>Social connectedness can help protect vulnerable people from attempts at suicide</a:t>
            </a:r>
          </a:p>
        </p:txBody>
      </p:sp>
    </p:spTree>
    <p:extLst>
      <p:ext uri="{BB962C8B-B14F-4D97-AF65-F5344CB8AC3E}">
        <p14:creationId xmlns:p14="http://schemas.microsoft.com/office/powerpoint/2010/main" val="2495008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009D2F-5E72-4304-9D33-DC473984D5AB}"/>
</file>

<file path=customXml/itemProps2.xml><?xml version="1.0" encoding="utf-8"?>
<ds:datastoreItem xmlns:ds="http://schemas.openxmlformats.org/officeDocument/2006/customXml" ds:itemID="{7FBFA1E3-D0C4-4FCF-A794-022AAFC65638}"/>
</file>

<file path=customXml/itemProps3.xml><?xml version="1.0" encoding="utf-8"?>
<ds:datastoreItem xmlns:ds="http://schemas.openxmlformats.org/officeDocument/2006/customXml" ds:itemID="{D58E9A96-8862-4760-91D7-3E8C50428F50}"/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1264</Words>
  <Application>Microsoft Office PowerPoint</Application>
  <PresentationFormat>Widescreen</PresentationFormat>
  <Paragraphs>149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Theme</vt:lpstr>
      <vt:lpstr>Self harm and Suicide in older adults </vt:lpstr>
      <vt:lpstr>Contents</vt:lpstr>
      <vt:lpstr>Definition</vt:lpstr>
      <vt:lpstr>Self harm in Older adults</vt:lpstr>
      <vt:lpstr>Risk factors  for self harm in older adults</vt:lpstr>
      <vt:lpstr>Staff approach to report of self-harm</vt:lpstr>
      <vt:lpstr>Other individuals who may also need support </vt:lpstr>
      <vt:lpstr>Responses to avoid  </vt:lpstr>
      <vt:lpstr>Self harm prevention strategies </vt:lpstr>
      <vt:lpstr>Suicide in Older Adults </vt:lpstr>
      <vt:lpstr>PowerPoint Presentation</vt:lpstr>
      <vt:lpstr>Methods used  </vt:lpstr>
      <vt:lpstr>Risk factors for suicide </vt:lpstr>
      <vt:lpstr>Possible Warning signs </vt:lpstr>
      <vt:lpstr>How to respond</vt:lpstr>
      <vt:lpstr>Managing risk  </vt:lpstr>
      <vt:lpstr>Other individuals who need support </vt:lpstr>
      <vt:lpstr>Self harm and suicide prevention strategies </vt:lpstr>
      <vt:lpstr>Safety Plan</vt:lpstr>
      <vt:lpstr>Resources</vt:lpstr>
      <vt:lpstr>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Thompsell, Tribunal Member</dc:creator>
  <cp:lastModifiedBy>Kitti Kottasz</cp:lastModifiedBy>
  <cp:revision>24</cp:revision>
  <dcterms:created xsi:type="dcterms:W3CDTF">2021-01-20T13:35:50Z</dcterms:created>
  <dcterms:modified xsi:type="dcterms:W3CDTF">2021-03-22T12:46:43Z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2021-03-22T12:46:42.0335438Z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308a0b0f-1df5-4fd2-a9c8-13d635730b46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